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145706431" r:id="rId2"/>
    <p:sldId id="2145706429" r:id="rId3"/>
    <p:sldId id="2145706433" r:id="rId4"/>
    <p:sldId id="261" r:id="rId5"/>
    <p:sldId id="2145706430" r:id="rId6"/>
    <p:sldId id="857" r:id="rId7"/>
    <p:sldId id="2145706531" r:id="rId8"/>
    <p:sldId id="2145706436" r:id="rId9"/>
    <p:sldId id="856" r:id="rId10"/>
    <p:sldId id="2145706530" r:id="rId11"/>
    <p:sldId id="259" r:id="rId12"/>
    <p:sldId id="260" r:id="rId13"/>
    <p:sldId id="214570643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2B93"/>
    <a:srgbClr val="FFC000"/>
    <a:srgbClr val="0B3041"/>
    <a:srgbClr val="2D91BA"/>
    <a:srgbClr val="192CC3"/>
    <a:srgbClr val="0A6E95"/>
    <a:srgbClr val="0F9ED5"/>
    <a:srgbClr val="6A22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36" autoAdjust="0"/>
    <p:restoredTop sz="89233" autoAdjust="0"/>
  </p:normalViewPr>
  <p:slideViewPr>
    <p:cSldViewPr snapToGrid="0">
      <p:cViewPr varScale="1">
        <p:scale>
          <a:sx n="120" d="100"/>
          <a:sy n="120" d="100"/>
        </p:scale>
        <p:origin x="1230" y="2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61473D-F9E2-4A15-995E-96C0A25CD962}" type="doc">
      <dgm:prSet loTypeId="urn:microsoft.com/office/officeart/2005/8/layout/chart3" loCatId="cycle" qsTypeId="urn:microsoft.com/office/officeart/2005/8/quickstyle/3d1" qsCatId="3D" csTypeId="urn:microsoft.com/office/officeart/2005/8/colors/colorful4" csCatId="colorful" phldr="1"/>
      <dgm:spPr/>
      <dgm:t>
        <a:bodyPr/>
        <a:lstStyle/>
        <a:p>
          <a:endParaRPr lang="en-US"/>
        </a:p>
      </dgm:t>
    </dgm:pt>
    <dgm:pt modelId="{F02D4C08-56FC-4760-BF3B-72D3F2350B6E}">
      <dgm:prSet phldrT="[Text]" custT="1"/>
      <dgm:spPr>
        <a:effectLst>
          <a:outerShdw blurRad="63500" sx="102000" sy="102000" algn="ctr" rotWithShape="0">
            <a:prstClr val="black">
              <a:alpha val="40000"/>
            </a:prstClr>
          </a:outerShdw>
        </a:effectLst>
      </dgm:spPr>
      <dgm:t>
        <a:bodyPr/>
        <a:lstStyle/>
        <a:p>
          <a:pPr marL="0" algn="ctr">
            <a:lnSpc>
              <a:spcPct val="90000"/>
            </a:lnSpc>
            <a:spcAft>
              <a:spcPct val="35000"/>
            </a:spcAft>
          </a:pPr>
          <a:br>
            <a:rPr lang="en-US" sz="1400" b="1" dirty="0"/>
          </a:br>
          <a:br>
            <a:rPr lang="en-US" sz="1400" b="1" dirty="0"/>
          </a:br>
          <a:endParaRPr lang="en-US" sz="1400" b="1" dirty="0"/>
        </a:p>
        <a:p>
          <a:pPr marL="0" algn="ctr">
            <a:lnSpc>
              <a:spcPct val="90000"/>
            </a:lnSpc>
            <a:spcAft>
              <a:spcPct val="35000"/>
            </a:spcAft>
          </a:pPr>
          <a:endParaRPr lang="en-US" sz="1000" b="0" dirty="0"/>
        </a:p>
      </dgm:t>
    </dgm:pt>
    <dgm:pt modelId="{312CB6A3-2971-4B44-9E19-08C4BA24DE3D}" type="parTrans" cxnId="{81C41306-EBBC-4CA1-855D-515496BE075F}">
      <dgm:prSet/>
      <dgm:spPr/>
      <dgm:t>
        <a:bodyPr/>
        <a:lstStyle/>
        <a:p>
          <a:endParaRPr lang="en-US"/>
        </a:p>
      </dgm:t>
    </dgm:pt>
    <dgm:pt modelId="{8CB5D809-C449-40F4-B154-F3EE97A430A1}" type="sibTrans" cxnId="{81C41306-EBBC-4CA1-855D-515496BE075F}">
      <dgm:prSet/>
      <dgm:spPr/>
      <dgm:t>
        <a:bodyPr/>
        <a:lstStyle/>
        <a:p>
          <a:endParaRPr lang="en-US"/>
        </a:p>
      </dgm:t>
    </dgm:pt>
    <dgm:pt modelId="{A181FAC5-20D2-4394-8C6F-6C96CE3700A0}">
      <dgm:prSet phldrT="[Text]" custT="1"/>
      <dgm:spPr>
        <a:effectLst>
          <a:outerShdw blurRad="63500" sx="102000" sy="102000" algn="ctr" rotWithShape="0">
            <a:prstClr val="black">
              <a:alpha val="40000"/>
            </a:prstClr>
          </a:outerShdw>
        </a:effectLst>
      </dgm:spPr>
      <dgm:t>
        <a:bodyPr/>
        <a:lstStyle/>
        <a:p>
          <a:pPr marL="112713" indent="-112713" algn="ctr">
            <a:lnSpc>
              <a:spcPct val="80000"/>
            </a:lnSpc>
            <a:spcAft>
              <a:spcPts val="400"/>
            </a:spcAft>
          </a:pPr>
          <a:endParaRPr lang="en-US" sz="900" i="1" dirty="0"/>
        </a:p>
        <a:p>
          <a:pPr marL="0" algn="ctr">
            <a:lnSpc>
              <a:spcPct val="90000"/>
            </a:lnSpc>
            <a:spcAft>
              <a:spcPct val="35000"/>
            </a:spcAft>
          </a:pPr>
          <a:endParaRPr lang="en-US" sz="1100" dirty="0"/>
        </a:p>
      </dgm:t>
    </dgm:pt>
    <dgm:pt modelId="{9CFA1DDD-D4CC-454C-9F33-BD2252D084E0}" type="parTrans" cxnId="{F91C8AD1-589D-4961-8832-26F6C65D1C03}">
      <dgm:prSet/>
      <dgm:spPr/>
      <dgm:t>
        <a:bodyPr/>
        <a:lstStyle/>
        <a:p>
          <a:endParaRPr lang="en-US"/>
        </a:p>
      </dgm:t>
    </dgm:pt>
    <dgm:pt modelId="{C45563D0-A152-49F5-8637-E499FCEEE805}" type="sibTrans" cxnId="{F91C8AD1-589D-4961-8832-26F6C65D1C03}">
      <dgm:prSet/>
      <dgm:spPr/>
      <dgm:t>
        <a:bodyPr/>
        <a:lstStyle/>
        <a:p>
          <a:endParaRPr lang="en-US"/>
        </a:p>
      </dgm:t>
    </dgm:pt>
    <dgm:pt modelId="{694BCF86-BAF3-4894-BC6F-00746716E93B}">
      <dgm:prSet phldrT="[Text]" custT="1"/>
      <dgm:spPr>
        <a:effectLst>
          <a:outerShdw blurRad="63500" sx="102000" sy="102000" algn="ctr" rotWithShape="0">
            <a:prstClr val="black">
              <a:alpha val="40000"/>
            </a:prstClr>
          </a:outerShdw>
        </a:effectLst>
      </dgm:spPr>
      <dgm:t>
        <a:bodyPr/>
        <a:lstStyle/>
        <a:p>
          <a:pPr algn="l">
            <a:lnSpc>
              <a:spcPct val="80000"/>
            </a:lnSpc>
            <a:spcAft>
              <a:spcPts val="400"/>
            </a:spcAft>
          </a:pPr>
          <a:endParaRPr lang="en-US" sz="2400" b="0" dirty="0"/>
        </a:p>
      </dgm:t>
    </dgm:pt>
    <dgm:pt modelId="{436DCAD8-18E1-4745-8115-174893CE7639}" type="sibTrans" cxnId="{21793CA6-B570-4637-A6C2-BEAC1D3B68FC}">
      <dgm:prSet/>
      <dgm:spPr/>
      <dgm:t>
        <a:bodyPr/>
        <a:lstStyle/>
        <a:p>
          <a:endParaRPr lang="en-US"/>
        </a:p>
      </dgm:t>
    </dgm:pt>
    <dgm:pt modelId="{0501E75A-9694-4038-8897-1F0E2E9F4E94}" type="parTrans" cxnId="{21793CA6-B570-4637-A6C2-BEAC1D3B68FC}">
      <dgm:prSet/>
      <dgm:spPr/>
      <dgm:t>
        <a:bodyPr/>
        <a:lstStyle/>
        <a:p>
          <a:endParaRPr lang="en-US"/>
        </a:p>
      </dgm:t>
    </dgm:pt>
    <dgm:pt modelId="{678DFFBD-0D7E-444E-942F-B49E5F8005EC}">
      <dgm:prSet phldrT="[Text]" custT="1"/>
      <dgm:spPr>
        <a:solidFill>
          <a:srgbClr val="0B6F97"/>
        </a:solidFill>
        <a:effectLst>
          <a:outerShdw blurRad="63500" sx="102000" sy="102000" algn="ctr" rotWithShape="0">
            <a:prstClr val="black">
              <a:alpha val="40000"/>
            </a:prstClr>
          </a:outerShdw>
        </a:effectLst>
      </dgm:spPr>
      <dgm:t>
        <a:bodyPr/>
        <a:lstStyle/>
        <a:p>
          <a:pPr marL="0" algn="l">
            <a:lnSpc>
              <a:spcPct val="90000"/>
            </a:lnSpc>
            <a:spcAft>
              <a:spcPct val="35000"/>
            </a:spcAft>
          </a:pPr>
          <a:br>
            <a:rPr lang="en-US" sz="1100" b="0" dirty="0"/>
          </a:br>
          <a:br>
            <a:rPr lang="en-US" sz="1100" b="0" i="1" dirty="0"/>
          </a:br>
          <a:endParaRPr lang="en-US" sz="1100" b="0" dirty="0"/>
        </a:p>
      </dgm:t>
    </dgm:pt>
    <dgm:pt modelId="{DA7B5C63-B22F-40E7-BB9B-92B50551D557}" type="sibTrans" cxnId="{95D01EE1-A9F1-4E8C-B192-6C6242672857}">
      <dgm:prSet/>
      <dgm:spPr/>
      <dgm:t>
        <a:bodyPr/>
        <a:lstStyle/>
        <a:p>
          <a:endParaRPr lang="en-US"/>
        </a:p>
      </dgm:t>
    </dgm:pt>
    <dgm:pt modelId="{300F7BB8-D09C-4ED5-BD2F-A3BF48B7B5E2}" type="parTrans" cxnId="{95D01EE1-A9F1-4E8C-B192-6C6242672857}">
      <dgm:prSet/>
      <dgm:spPr/>
      <dgm:t>
        <a:bodyPr/>
        <a:lstStyle/>
        <a:p>
          <a:endParaRPr lang="en-US"/>
        </a:p>
      </dgm:t>
    </dgm:pt>
    <dgm:pt modelId="{A29591FA-F467-458E-916A-9D6C4BD4A9EA}" type="pres">
      <dgm:prSet presAssocID="{2F61473D-F9E2-4A15-995E-96C0A25CD962}" presName="compositeShape" presStyleCnt="0">
        <dgm:presLayoutVars>
          <dgm:chMax val="7"/>
          <dgm:dir/>
          <dgm:resizeHandles val="exact"/>
        </dgm:presLayoutVars>
      </dgm:prSet>
      <dgm:spPr/>
    </dgm:pt>
    <dgm:pt modelId="{573B972C-AFE6-43BE-8A64-D0A53837BDAD}" type="pres">
      <dgm:prSet presAssocID="{2F61473D-F9E2-4A15-995E-96C0A25CD962}" presName="wedge1" presStyleLbl="node1" presStyleIdx="0" presStyleCnt="4" custScaleX="99614" custScaleY="100396" custLinFactNeighborX="-4120" custLinFactNeighborY="4635"/>
      <dgm:spPr/>
    </dgm:pt>
    <dgm:pt modelId="{EB8EC14E-0CCD-4283-9D0E-05C3FF20FA92}" type="pres">
      <dgm:prSet presAssocID="{2F61473D-F9E2-4A15-995E-96C0A25CD962}" presName="wedge1Tx" presStyleLbl="node1" presStyleIdx="0" presStyleCnt="4">
        <dgm:presLayoutVars>
          <dgm:chMax val="0"/>
          <dgm:chPref val="0"/>
          <dgm:bulletEnabled val="1"/>
        </dgm:presLayoutVars>
      </dgm:prSet>
      <dgm:spPr/>
    </dgm:pt>
    <dgm:pt modelId="{BC2722C0-0D6C-49A6-9C3B-93E02C067EB8}" type="pres">
      <dgm:prSet presAssocID="{2F61473D-F9E2-4A15-995E-96C0A25CD962}" presName="wedge2" presStyleLbl="node1" presStyleIdx="1" presStyleCnt="4" custScaleY="99640" custLinFactNeighborY="195"/>
      <dgm:spPr/>
    </dgm:pt>
    <dgm:pt modelId="{58982C9B-3E79-4CE8-AB69-7395B1729EBC}" type="pres">
      <dgm:prSet presAssocID="{2F61473D-F9E2-4A15-995E-96C0A25CD962}" presName="wedge2Tx" presStyleLbl="node1" presStyleIdx="1" presStyleCnt="4">
        <dgm:presLayoutVars>
          <dgm:chMax val="0"/>
          <dgm:chPref val="0"/>
          <dgm:bulletEnabled val="1"/>
        </dgm:presLayoutVars>
      </dgm:prSet>
      <dgm:spPr/>
    </dgm:pt>
    <dgm:pt modelId="{578D7C6A-8836-44DF-AC6C-A0BB7FA52172}" type="pres">
      <dgm:prSet presAssocID="{2F61473D-F9E2-4A15-995E-96C0A25CD962}" presName="wedge3" presStyleLbl="node1" presStyleIdx="2" presStyleCnt="4"/>
      <dgm:spPr/>
    </dgm:pt>
    <dgm:pt modelId="{E804847F-ADB0-46AE-ABF1-84FFF9A537C9}" type="pres">
      <dgm:prSet presAssocID="{2F61473D-F9E2-4A15-995E-96C0A25CD962}" presName="wedge3Tx" presStyleLbl="node1" presStyleIdx="2" presStyleCnt="4">
        <dgm:presLayoutVars>
          <dgm:chMax val="0"/>
          <dgm:chPref val="0"/>
          <dgm:bulletEnabled val="1"/>
        </dgm:presLayoutVars>
      </dgm:prSet>
      <dgm:spPr/>
    </dgm:pt>
    <dgm:pt modelId="{5535DC39-999C-4EAF-83D4-E273D25F9EEF}" type="pres">
      <dgm:prSet presAssocID="{2F61473D-F9E2-4A15-995E-96C0A25CD962}" presName="wedge4" presStyleLbl="node1" presStyleIdx="3" presStyleCnt="4" custLinFactNeighborY="211"/>
      <dgm:spPr/>
    </dgm:pt>
    <dgm:pt modelId="{6FE78086-14CC-43D7-BACE-6F0B8A86EE20}" type="pres">
      <dgm:prSet presAssocID="{2F61473D-F9E2-4A15-995E-96C0A25CD962}" presName="wedge4Tx" presStyleLbl="node1" presStyleIdx="3" presStyleCnt="4">
        <dgm:presLayoutVars>
          <dgm:chMax val="0"/>
          <dgm:chPref val="0"/>
          <dgm:bulletEnabled val="1"/>
        </dgm:presLayoutVars>
      </dgm:prSet>
      <dgm:spPr/>
    </dgm:pt>
  </dgm:ptLst>
  <dgm:cxnLst>
    <dgm:cxn modelId="{81C41306-EBBC-4CA1-855D-515496BE075F}" srcId="{2F61473D-F9E2-4A15-995E-96C0A25CD962}" destId="{F02D4C08-56FC-4760-BF3B-72D3F2350B6E}" srcOrd="1" destOrd="0" parTransId="{312CB6A3-2971-4B44-9E19-08C4BA24DE3D}" sibTransId="{8CB5D809-C449-40F4-B154-F3EE97A430A1}"/>
    <dgm:cxn modelId="{638B6B2B-859F-42D3-8C9E-2D939F7F57FA}" type="presOf" srcId="{F02D4C08-56FC-4760-BF3B-72D3F2350B6E}" destId="{BC2722C0-0D6C-49A6-9C3B-93E02C067EB8}" srcOrd="0" destOrd="0" presId="urn:microsoft.com/office/officeart/2005/8/layout/chart3"/>
    <dgm:cxn modelId="{27CC8352-596C-429E-8015-7AF90145FF58}" type="presOf" srcId="{694BCF86-BAF3-4894-BC6F-00746716E93B}" destId="{578D7C6A-8836-44DF-AC6C-A0BB7FA52172}" srcOrd="0" destOrd="0" presId="urn:microsoft.com/office/officeart/2005/8/layout/chart3"/>
    <dgm:cxn modelId="{3C16E183-9292-401B-8E52-BE6A9BED0D1E}" type="presOf" srcId="{F02D4C08-56FC-4760-BF3B-72D3F2350B6E}" destId="{58982C9B-3E79-4CE8-AB69-7395B1729EBC}" srcOrd="1" destOrd="0" presId="urn:microsoft.com/office/officeart/2005/8/layout/chart3"/>
    <dgm:cxn modelId="{D6A30486-3FA5-4F0A-80C5-7A078412DA61}" type="presOf" srcId="{694BCF86-BAF3-4894-BC6F-00746716E93B}" destId="{E804847F-ADB0-46AE-ABF1-84FFF9A537C9}" srcOrd="1" destOrd="0" presId="urn:microsoft.com/office/officeart/2005/8/layout/chart3"/>
    <dgm:cxn modelId="{21793CA6-B570-4637-A6C2-BEAC1D3B68FC}" srcId="{2F61473D-F9E2-4A15-995E-96C0A25CD962}" destId="{694BCF86-BAF3-4894-BC6F-00746716E93B}" srcOrd="2" destOrd="0" parTransId="{0501E75A-9694-4038-8897-1F0E2E9F4E94}" sibTransId="{436DCAD8-18E1-4745-8115-174893CE7639}"/>
    <dgm:cxn modelId="{F91C8AD1-589D-4961-8832-26F6C65D1C03}" srcId="{2F61473D-F9E2-4A15-995E-96C0A25CD962}" destId="{A181FAC5-20D2-4394-8C6F-6C96CE3700A0}" srcOrd="3" destOrd="0" parTransId="{9CFA1DDD-D4CC-454C-9F33-BD2252D084E0}" sibTransId="{C45563D0-A152-49F5-8637-E499FCEEE805}"/>
    <dgm:cxn modelId="{4D2C09D3-49CA-4AC4-BB68-E2AAF75BF2FF}" type="presOf" srcId="{2F61473D-F9E2-4A15-995E-96C0A25CD962}" destId="{A29591FA-F467-458E-916A-9D6C4BD4A9EA}" srcOrd="0" destOrd="0" presId="urn:microsoft.com/office/officeart/2005/8/layout/chart3"/>
    <dgm:cxn modelId="{95D01EE1-A9F1-4E8C-B192-6C6242672857}" srcId="{2F61473D-F9E2-4A15-995E-96C0A25CD962}" destId="{678DFFBD-0D7E-444E-942F-B49E5F8005EC}" srcOrd="0" destOrd="0" parTransId="{300F7BB8-D09C-4ED5-BD2F-A3BF48B7B5E2}" sibTransId="{DA7B5C63-B22F-40E7-BB9B-92B50551D557}"/>
    <dgm:cxn modelId="{98778FEC-C456-4885-A919-6B8C5F8845D0}" type="presOf" srcId="{A181FAC5-20D2-4394-8C6F-6C96CE3700A0}" destId="{6FE78086-14CC-43D7-BACE-6F0B8A86EE20}" srcOrd="1" destOrd="0" presId="urn:microsoft.com/office/officeart/2005/8/layout/chart3"/>
    <dgm:cxn modelId="{756AC2F5-6F86-4DF1-A9EE-44EC211D89FD}" type="presOf" srcId="{678DFFBD-0D7E-444E-942F-B49E5F8005EC}" destId="{573B972C-AFE6-43BE-8A64-D0A53837BDAD}" srcOrd="0" destOrd="0" presId="urn:microsoft.com/office/officeart/2005/8/layout/chart3"/>
    <dgm:cxn modelId="{CC7A14FA-3E61-49E4-A60E-FD2C36CFE844}" type="presOf" srcId="{A181FAC5-20D2-4394-8C6F-6C96CE3700A0}" destId="{5535DC39-999C-4EAF-83D4-E273D25F9EEF}" srcOrd="0" destOrd="0" presId="urn:microsoft.com/office/officeart/2005/8/layout/chart3"/>
    <dgm:cxn modelId="{997723FD-E9E6-4D98-AACA-B1402BC8620A}" type="presOf" srcId="{678DFFBD-0D7E-444E-942F-B49E5F8005EC}" destId="{EB8EC14E-0CCD-4283-9D0E-05C3FF20FA92}" srcOrd="1" destOrd="0" presId="urn:microsoft.com/office/officeart/2005/8/layout/chart3"/>
    <dgm:cxn modelId="{70ED2F16-3C2F-4796-B26B-4F2072740818}" type="presParOf" srcId="{A29591FA-F467-458E-916A-9D6C4BD4A9EA}" destId="{573B972C-AFE6-43BE-8A64-D0A53837BDAD}" srcOrd="0" destOrd="0" presId="urn:microsoft.com/office/officeart/2005/8/layout/chart3"/>
    <dgm:cxn modelId="{BE0F6C42-B8A6-40D9-AE92-6B195E0BA096}" type="presParOf" srcId="{A29591FA-F467-458E-916A-9D6C4BD4A9EA}" destId="{EB8EC14E-0CCD-4283-9D0E-05C3FF20FA92}" srcOrd="1" destOrd="0" presId="urn:microsoft.com/office/officeart/2005/8/layout/chart3"/>
    <dgm:cxn modelId="{35CBBF85-E28B-46B1-BD94-50EB2C8A6947}" type="presParOf" srcId="{A29591FA-F467-458E-916A-9D6C4BD4A9EA}" destId="{BC2722C0-0D6C-49A6-9C3B-93E02C067EB8}" srcOrd="2" destOrd="0" presId="urn:microsoft.com/office/officeart/2005/8/layout/chart3"/>
    <dgm:cxn modelId="{ABB3B9B1-8A53-46F3-9FE0-9A3646972544}" type="presParOf" srcId="{A29591FA-F467-458E-916A-9D6C4BD4A9EA}" destId="{58982C9B-3E79-4CE8-AB69-7395B1729EBC}" srcOrd="3" destOrd="0" presId="urn:microsoft.com/office/officeart/2005/8/layout/chart3"/>
    <dgm:cxn modelId="{6F5A29F0-DEAC-41C5-B7DF-4EA8FB3004CE}" type="presParOf" srcId="{A29591FA-F467-458E-916A-9D6C4BD4A9EA}" destId="{578D7C6A-8836-44DF-AC6C-A0BB7FA52172}" srcOrd="4" destOrd="0" presId="urn:microsoft.com/office/officeart/2005/8/layout/chart3"/>
    <dgm:cxn modelId="{8CF369FE-B1AF-4022-949D-4887A6A36CB2}" type="presParOf" srcId="{A29591FA-F467-458E-916A-9D6C4BD4A9EA}" destId="{E804847F-ADB0-46AE-ABF1-84FFF9A537C9}" srcOrd="5" destOrd="0" presId="urn:microsoft.com/office/officeart/2005/8/layout/chart3"/>
    <dgm:cxn modelId="{2DF5A98C-D925-4D37-857F-2ADE56D6CD8E}" type="presParOf" srcId="{A29591FA-F467-458E-916A-9D6C4BD4A9EA}" destId="{5535DC39-999C-4EAF-83D4-E273D25F9EEF}" srcOrd="6" destOrd="0" presId="urn:microsoft.com/office/officeart/2005/8/layout/chart3"/>
    <dgm:cxn modelId="{BDF05EC7-A9A6-48EF-95F0-CBC0C8E691D7}" type="presParOf" srcId="{A29591FA-F467-458E-916A-9D6C4BD4A9EA}" destId="{6FE78086-14CC-43D7-BACE-6F0B8A86EE20}" srcOrd="7" destOrd="0" presId="urn:microsoft.com/office/officeart/2005/8/layout/chart3"/>
  </dgm:cxnLst>
  <dgm:bg>
    <a:effectLst>
      <a:outerShdw blurRad="50800" dist="50800" dir="5400000" sx="116000" sy="116000" algn="ctr" rotWithShape="0">
        <a:srgbClr val="000000">
          <a:alpha val="39000"/>
        </a:srgbClr>
      </a:outerShdw>
    </a:effectLst>
  </dgm:bg>
  <dgm:whole>
    <a:ln w="19050">
      <a:noFill/>
    </a:ln>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3B972C-AFE6-43BE-8A64-D0A53837BDAD}">
      <dsp:nvSpPr>
        <dsp:cNvPr id="0" name=""/>
        <dsp:cNvSpPr/>
      </dsp:nvSpPr>
      <dsp:spPr>
        <a:xfrm>
          <a:off x="1740638" y="604928"/>
          <a:ext cx="5041497" cy="5081074"/>
        </a:xfrm>
        <a:prstGeom prst="pie">
          <a:avLst>
            <a:gd name="adj1" fmla="val 16200000"/>
            <a:gd name="adj2" fmla="val 0"/>
          </a:avLst>
        </a:prstGeom>
        <a:solidFill>
          <a:srgbClr val="0B6F97"/>
        </a:solidFill>
        <a:ln>
          <a:noFill/>
        </a:ln>
        <a:effectLst>
          <a:outerShdw blurRad="63500" sx="102000" sy="102000" algn="ctr"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l" defTabSz="488950">
            <a:lnSpc>
              <a:spcPct val="90000"/>
            </a:lnSpc>
            <a:spcBef>
              <a:spcPct val="0"/>
            </a:spcBef>
            <a:spcAft>
              <a:spcPct val="35000"/>
            </a:spcAft>
            <a:buNone/>
          </a:pPr>
          <a:br>
            <a:rPr lang="en-US" sz="1100" b="0" kern="1200" dirty="0"/>
          </a:br>
          <a:br>
            <a:rPr lang="en-US" sz="1100" b="0" i="1" kern="1200" dirty="0"/>
          </a:br>
          <a:endParaRPr lang="en-US" sz="1100" b="0" kern="1200" dirty="0"/>
        </a:p>
      </dsp:txBody>
      <dsp:txXfrm>
        <a:off x="4319004" y="1544927"/>
        <a:ext cx="1860552" cy="1512224"/>
      </dsp:txXfrm>
    </dsp:sp>
    <dsp:sp modelId="{BC2722C0-0D6C-49A6-9C3B-93E02C067EB8}">
      <dsp:nvSpPr>
        <dsp:cNvPr id="0" name=""/>
        <dsp:cNvSpPr/>
      </dsp:nvSpPr>
      <dsp:spPr>
        <a:xfrm>
          <a:off x="1726098" y="612635"/>
          <a:ext cx="5061032" cy="5042813"/>
        </a:xfrm>
        <a:prstGeom prst="pie">
          <a:avLst>
            <a:gd name="adj1" fmla="val 0"/>
            <a:gd name="adj2" fmla="val 5400000"/>
          </a:avLst>
        </a:prstGeom>
        <a:gradFill rotWithShape="0">
          <a:gsLst>
            <a:gs pos="0">
              <a:schemeClr val="accent4">
                <a:hueOff val="2199979"/>
                <a:satOff val="-9734"/>
                <a:lumOff val="-1634"/>
                <a:alphaOff val="0"/>
                <a:satMod val="103000"/>
                <a:lumMod val="102000"/>
                <a:tint val="94000"/>
              </a:schemeClr>
            </a:gs>
            <a:gs pos="50000">
              <a:schemeClr val="accent4">
                <a:hueOff val="2199979"/>
                <a:satOff val="-9734"/>
                <a:lumOff val="-1634"/>
                <a:alphaOff val="0"/>
                <a:satMod val="110000"/>
                <a:lumMod val="100000"/>
                <a:shade val="100000"/>
              </a:schemeClr>
            </a:gs>
            <a:gs pos="100000">
              <a:schemeClr val="accent4">
                <a:hueOff val="2199979"/>
                <a:satOff val="-9734"/>
                <a:lumOff val="-1634"/>
                <a:alphaOff val="0"/>
                <a:lumMod val="99000"/>
                <a:satMod val="120000"/>
                <a:shade val="78000"/>
              </a:scheme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br>
            <a:rPr lang="en-US" sz="1400" b="1" kern="1200" dirty="0"/>
          </a:br>
          <a:br>
            <a:rPr lang="en-US" sz="1400" b="1" kern="1200" dirty="0"/>
          </a:br>
          <a:endParaRPr lang="en-US" sz="1400" b="1" kern="1200" dirty="0"/>
        </a:p>
        <a:p>
          <a:pPr marL="0" lvl="0" indent="0" algn="ctr" defTabSz="622300">
            <a:lnSpc>
              <a:spcPct val="90000"/>
            </a:lnSpc>
            <a:spcBef>
              <a:spcPct val="0"/>
            </a:spcBef>
            <a:spcAft>
              <a:spcPct val="35000"/>
            </a:spcAft>
            <a:buNone/>
          </a:pPr>
          <a:endParaRPr lang="en-US" sz="1000" b="0" kern="1200" dirty="0"/>
        </a:p>
      </dsp:txBody>
      <dsp:txXfrm>
        <a:off x="4346990" y="3224092"/>
        <a:ext cx="1867762" cy="1500837"/>
      </dsp:txXfrm>
    </dsp:sp>
    <dsp:sp modelId="{578D7C6A-8836-44DF-AC6C-A0BB7FA52172}">
      <dsp:nvSpPr>
        <dsp:cNvPr id="0" name=""/>
        <dsp:cNvSpPr/>
      </dsp:nvSpPr>
      <dsp:spPr>
        <a:xfrm>
          <a:off x="1726098" y="593656"/>
          <a:ext cx="5061032" cy="5061032"/>
        </a:xfrm>
        <a:prstGeom prst="pie">
          <a:avLst>
            <a:gd name="adj1" fmla="val 5400000"/>
            <a:gd name="adj2" fmla="val 10800000"/>
          </a:avLst>
        </a:prstGeom>
        <a:gradFill rotWithShape="0">
          <a:gsLst>
            <a:gs pos="0">
              <a:schemeClr val="accent4">
                <a:hueOff val="4399958"/>
                <a:satOff val="-19468"/>
                <a:lumOff val="-3269"/>
                <a:alphaOff val="0"/>
                <a:satMod val="103000"/>
                <a:lumMod val="102000"/>
                <a:tint val="94000"/>
              </a:schemeClr>
            </a:gs>
            <a:gs pos="50000">
              <a:schemeClr val="accent4">
                <a:hueOff val="4399958"/>
                <a:satOff val="-19468"/>
                <a:lumOff val="-3269"/>
                <a:alphaOff val="0"/>
                <a:satMod val="110000"/>
                <a:lumMod val="100000"/>
                <a:shade val="100000"/>
              </a:schemeClr>
            </a:gs>
            <a:gs pos="100000">
              <a:schemeClr val="accent4">
                <a:hueOff val="4399958"/>
                <a:satOff val="-19468"/>
                <a:lumOff val="-3269"/>
                <a:alphaOff val="0"/>
                <a:lumMod val="99000"/>
                <a:satMod val="120000"/>
                <a:shade val="78000"/>
              </a:scheme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1066800">
            <a:lnSpc>
              <a:spcPct val="80000"/>
            </a:lnSpc>
            <a:spcBef>
              <a:spcPct val="0"/>
            </a:spcBef>
            <a:spcAft>
              <a:spcPts val="400"/>
            </a:spcAft>
            <a:buNone/>
          </a:pPr>
          <a:endParaRPr lang="en-US" sz="2400" b="0" kern="1200" dirty="0"/>
        </a:p>
      </dsp:txBody>
      <dsp:txXfrm>
        <a:off x="2298477" y="3214548"/>
        <a:ext cx="1867762" cy="1506259"/>
      </dsp:txXfrm>
    </dsp:sp>
    <dsp:sp modelId="{5535DC39-999C-4EAF-83D4-E273D25F9EEF}">
      <dsp:nvSpPr>
        <dsp:cNvPr id="0" name=""/>
        <dsp:cNvSpPr/>
      </dsp:nvSpPr>
      <dsp:spPr>
        <a:xfrm>
          <a:off x="1726098" y="604335"/>
          <a:ext cx="5061032" cy="5061032"/>
        </a:xfrm>
        <a:prstGeom prst="pie">
          <a:avLst>
            <a:gd name="adj1" fmla="val 10800000"/>
            <a:gd name="adj2" fmla="val 16200000"/>
          </a:avLst>
        </a:prstGeom>
        <a:gradFill rotWithShape="0">
          <a:gsLst>
            <a:gs pos="0">
              <a:schemeClr val="accent4">
                <a:hueOff val="6599937"/>
                <a:satOff val="-29202"/>
                <a:lumOff val="-4903"/>
                <a:alphaOff val="0"/>
                <a:satMod val="103000"/>
                <a:lumMod val="102000"/>
                <a:tint val="94000"/>
              </a:schemeClr>
            </a:gs>
            <a:gs pos="50000">
              <a:schemeClr val="accent4">
                <a:hueOff val="6599937"/>
                <a:satOff val="-29202"/>
                <a:lumOff val="-4903"/>
                <a:alphaOff val="0"/>
                <a:satMod val="110000"/>
                <a:lumMod val="100000"/>
                <a:shade val="100000"/>
              </a:schemeClr>
            </a:gs>
            <a:gs pos="100000">
              <a:schemeClr val="accent4">
                <a:hueOff val="6599937"/>
                <a:satOff val="-29202"/>
                <a:lumOff val="-4903"/>
                <a:alphaOff val="0"/>
                <a:lumMod val="99000"/>
                <a:satMod val="120000"/>
                <a:shade val="78000"/>
              </a:scheme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112713" lvl="0" indent="-112713" algn="ctr" defTabSz="400050">
            <a:lnSpc>
              <a:spcPct val="80000"/>
            </a:lnSpc>
            <a:spcBef>
              <a:spcPct val="0"/>
            </a:spcBef>
            <a:spcAft>
              <a:spcPts val="400"/>
            </a:spcAft>
            <a:buNone/>
          </a:pPr>
          <a:endParaRPr lang="en-US" sz="900" i="1" kern="1200" dirty="0"/>
        </a:p>
        <a:p>
          <a:pPr marL="0" lvl="0" algn="ctr" defTabSz="400050">
            <a:lnSpc>
              <a:spcPct val="90000"/>
            </a:lnSpc>
            <a:spcBef>
              <a:spcPct val="0"/>
            </a:spcBef>
            <a:spcAft>
              <a:spcPct val="35000"/>
            </a:spcAft>
            <a:buNone/>
          </a:pPr>
          <a:endParaRPr lang="en-US" sz="1100" kern="1200" dirty="0"/>
        </a:p>
      </dsp:txBody>
      <dsp:txXfrm>
        <a:off x="2298477" y="1538216"/>
        <a:ext cx="1867762" cy="1506259"/>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F7A22C-EABB-4005-A41D-6327DA17D595}" type="datetimeFigureOut">
              <a:rPr lang="en-US" smtClean="0"/>
              <a:t>12/19/2025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5E18AD-1A84-405F-B46B-1164BA0AC8A2}" type="slidenum">
              <a:rPr lang="en-US" smtClean="0"/>
              <a:t>‹#›</a:t>
            </a:fld>
            <a:endParaRPr lang="en-US"/>
          </a:p>
        </p:txBody>
      </p:sp>
    </p:spTree>
    <p:extLst>
      <p:ext uri="{BB962C8B-B14F-4D97-AF65-F5344CB8AC3E}">
        <p14:creationId xmlns:p14="http://schemas.microsoft.com/office/powerpoint/2010/main" val="3660929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WV Flood Resiliency Framework employs risk assessment, visualization, and resource discovery tools to engage communities and stakeholders in building flood resiliency.  </a:t>
            </a:r>
          </a:p>
        </p:txBody>
      </p:sp>
      <p:sp>
        <p:nvSpPr>
          <p:cNvPr id="4" name="Slide Number Placeholder 3"/>
          <p:cNvSpPr>
            <a:spLocks noGrp="1"/>
          </p:cNvSpPr>
          <p:nvPr>
            <p:ph type="sldNum" sz="quarter" idx="10"/>
          </p:nvPr>
        </p:nvSpPr>
        <p:spPr/>
        <p:txBody>
          <a:bodyPr/>
          <a:lstStyle/>
          <a:p>
            <a:fld id="{1A96D2ED-501B-4749-A3F4-4AC2549A1557}" type="slidenum">
              <a:rPr lang="en-US" smtClean="0"/>
              <a:pPr/>
              <a:t>1</a:t>
            </a:fld>
            <a:endParaRPr lang="en-US"/>
          </a:p>
        </p:txBody>
      </p:sp>
    </p:spTree>
    <p:extLst>
      <p:ext uri="{BB962C8B-B14F-4D97-AF65-F5344CB8AC3E}">
        <p14:creationId xmlns:p14="http://schemas.microsoft.com/office/powerpoint/2010/main" val="943425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66CAA-0918-7397-4FC1-6A2417F856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77A017-1FAE-6800-3483-FC454E3868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64584B-48C0-E726-B766-8A9F20E9DDAF}"/>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Tx/>
              <a:buSzTx/>
              <a:buFontTx/>
              <a:buNone/>
              <a:tabLst/>
              <a:defRPr/>
            </a:pPr>
            <a:r>
              <a:rPr lang="en-US" dirty="0"/>
              <a:t>Click on the images to open the links</a:t>
            </a:r>
          </a:p>
          <a:p>
            <a:pPr marL="158750" indent="0">
              <a:buNone/>
            </a:pPr>
            <a:r>
              <a:rPr lang="en-US" dirty="0"/>
              <a:t>Link (WVRE landing page): https://www.wvfrf.org/wvre/</a:t>
            </a:r>
          </a:p>
        </p:txBody>
      </p:sp>
      <p:sp>
        <p:nvSpPr>
          <p:cNvPr id="4" name="Slide Number Placeholder 3">
            <a:extLst>
              <a:ext uri="{FF2B5EF4-FFF2-40B4-BE49-F238E27FC236}">
                <a16:creationId xmlns:a16="http://schemas.microsoft.com/office/drawing/2014/main" id="{FE346FD1-14D5-B490-3426-42FFFF80AA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979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Categories 1 to 7 used to develop the risk index</a:t>
            </a:r>
          </a:p>
        </p:txBody>
      </p:sp>
      <p:sp>
        <p:nvSpPr>
          <p:cNvPr id="4" name="Slide Number Placeholder 3"/>
          <p:cNvSpPr>
            <a:spLocks noGrp="1"/>
          </p:cNvSpPr>
          <p:nvPr>
            <p:ph type="sldNum" sz="quarter" idx="5"/>
          </p:nvPr>
        </p:nvSpPr>
        <p:spPr/>
        <p:txBody>
          <a:bodyPr/>
          <a:lstStyle/>
          <a:p>
            <a:fld id="{BC741C0A-487D-4495-9093-0D6017D623E3}" type="slidenum">
              <a:rPr lang="en-US" smtClean="0"/>
              <a:t>11</a:t>
            </a:fld>
            <a:endParaRPr lang="en-US"/>
          </a:p>
        </p:txBody>
      </p:sp>
    </p:spTree>
    <p:extLst>
      <p:ext uri="{BB962C8B-B14F-4D97-AF65-F5344CB8AC3E}">
        <p14:creationId xmlns:p14="http://schemas.microsoft.com/office/powerpoint/2010/main" val="830969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WV Flood Tool and WV Risk Explorer applications quantify riverine flood risk at the building and summary geographic levels, respectively.  Cumulative risk rankings at different geographic scales and entities are computed from various risk indicators, including building, people, and </a:t>
            </a:r>
            <a:r>
              <a:rPr lang="en-US"/>
              <a:t>social-economic factors</a:t>
            </a:r>
            <a:endParaRPr lang="en-US" dirty="0"/>
          </a:p>
        </p:txBody>
      </p:sp>
      <p:sp>
        <p:nvSpPr>
          <p:cNvPr id="4" name="Slide Number Placeholder 3"/>
          <p:cNvSpPr>
            <a:spLocks noGrp="1"/>
          </p:cNvSpPr>
          <p:nvPr>
            <p:ph type="sldNum" sz="quarter" idx="5"/>
          </p:nvPr>
        </p:nvSpPr>
        <p:spPr/>
        <p:txBody>
          <a:bodyPr/>
          <a:lstStyle/>
          <a:p>
            <a:fld id="{475E18AD-1A84-405F-B46B-1164BA0AC8A2}" type="slidenum">
              <a:rPr lang="en-US" smtClean="0"/>
              <a:t>12</a:t>
            </a:fld>
            <a:endParaRPr lang="en-US"/>
          </a:p>
        </p:txBody>
      </p:sp>
    </p:spTree>
    <p:extLst>
      <p:ext uri="{BB962C8B-B14F-4D97-AF65-F5344CB8AC3E}">
        <p14:creationId xmlns:p14="http://schemas.microsoft.com/office/powerpoint/2010/main" val="6900357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18ED6-8A85-8716-E676-DB49E1EF98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B95144-B41B-3613-0ED4-7C298426025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AABB7D1-A28E-C7F1-A5E6-AC9255468255}"/>
              </a:ext>
            </a:extLst>
          </p:cNvPr>
          <p:cNvSpPr>
            <a:spLocks noGrp="1"/>
          </p:cNvSpPr>
          <p:nvPr>
            <p:ph type="body" idx="1"/>
          </p:nvPr>
        </p:nvSpPr>
        <p:spPr/>
        <p:txBody>
          <a:bodyPr/>
          <a:lstStyle/>
          <a:p>
            <a:r>
              <a:rPr lang="en-US" dirty="0"/>
              <a:t>The WV Flood Tool and WV Risk Explorer applications allow for risk assessment at the building and summary geographic levels, respectively.  </a:t>
            </a:r>
          </a:p>
        </p:txBody>
      </p:sp>
      <p:sp>
        <p:nvSpPr>
          <p:cNvPr id="4" name="Slide Number Placeholder 3">
            <a:extLst>
              <a:ext uri="{FF2B5EF4-FFF2-40B4-BE49-F238E27FC236}">
                <a16:creationId xmlns:a16="http://schemas.microsoft.com/office/drawing/2014/main" id="{5830745E-5BE7-74AF-814D-646BF2A312A4}"/>
              </a:ext>
            </a:extLst>
          </p:cNvPr>
          <p:cNvSpPr>
            <a:spLocks noGrp="1"/>
          </p:cNvSpPr>
          <p:nvPr>
            <p:ph type="sldNum" sz="quarter" idx="5"/>
          </p:nvPr>
        </p:nvSpPr>
        <p:spPr/>
        <p:txBody>
          <a:bodyPr/>
          <a:lstStyle/>
          <a:p>
            <a:fld id="{311DBD47-1AA0-4509-BBD7-1D036EE8CA3E}" type="slidenum">
              <a:rPr lang="en-US" smtClean="0"/>
              <a:t>13</a:t>
            </a:fld>
            <a:endParaRPr lang="en-US" dirty="0"/>
          </a:p>
        </p:txBody>
      </p:sp>
    </p:spTree>
    <p:extLst>
      <p:ext uri="{BB962C8B-B14F-4D97-AF65-F5344CB8AC3E}">
        <p14:creationId xmlns:p14="http://schemas.microsoft.com/office/powerpoint/2010/main" val="3662539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Six targeted stakeholder groups for WVFRF tools and hazard library resources.</a:t>
            </a:r>
          </a:p>
        </p:txBody>
      </p:sp>
      <p:sp>
        <p:nvSpPr>
          <p:cNvPr id="4" name="Slide Number Placeholder 3"/>
          <p:cNvSpPr>
            <a:spLocks noGrp="1"/>
          </p:cNvSpPr>
          <p:nvPr>
            <p:ph type="sldNum" sz="quarter" idx="5"/>
          </p:nvPr>
        </p:nvSpPr>
        <p:spPr/>
        <p:txBody>
          <a:bodyPr/>
          <a:lstStyle/>
          <a:p>
            <a:fld id="{475E18AD-1A84-405F-B46B-1164BA0AC8A2}" type="slidenum">
              <a:rPr lang="en-US" smtClean="0"/>
              <a:t>2</a:t>
            </a:fld>
            <a:endParaRPr lang="en-US"/>
          </a:p>
        </p:txBody>
      </p:sp>
    </p:spTree>
    <p:extLst>
      <p:ext uri="{BB962C8B-B14F-4D97-AF65-F5344CB8AC3E}">
        <p14:creationId xmlns:p14="http://schemas.microsoft.com/office/powerpoint/2010/main" val="2792321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 Reduction Associates  and Floodplain Managers are the two primary stakeholder groups of the WV Flood Tool and WV Risk Explorer.</a:t>
            </a:r>
          </a:p>
        </p:txBody>
      </p:sp>
      <p:sp>
        <p:nvSpPr>
          <p:cNvPr id="4" name="Slide Number Placeholder 3"/>
          <p:cNvSpPr>
            <a:spLocks noGrp="1"/>
          </p:cNvSpPr>
          <p:nvPr>
            <p:ph type="sldNum" sz="quarter" idx="5"/>
          </p:nvPr>
        </p:nvSpPr>
        <p:spPr/>
        <p:txBody>
          <a:bodyPr/>
          <a:lstStyle/>
          <a:p>
            <a:fld id="{475E18AD-1A84-405F-B46B-1164BA0AC8A2}" type="slidenum">
              <a:rPr lang="en-US" smtClean="0"/>
              <a:t>3</a:t>
            </a:fld>
            <a:endParaRPr lang="en-US"/>
          </a:p>
        </p:txBody>
      </p:sp>
    </p:spTree>
    <p:extLst>
      <p:ext uri="{BB962C8B-B14F-4D97-AF65-F5344CB8AC3E}">
        <p14:creationId xmlns:p14="http://schemas.microsoft.com/office/powerpoint/2010/main" val="3833837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Communicating flood risk and resiliency to stakeholder groups of varying subject knowledge in an effective manner can be challenging.  Community engagement methods may include focused outreach meetings, resiliency tools, learning resources, etc.</a:t>
            </a:r>
          </a:p>
        </p:txBody>
      </p:sp>
      <p:sp>
        <p:nvSpPr>
          <p:cNvPr id="4" name="Slide Number Placeholder 3"/>
          <p:cNvSpPr>
            <a:spLocks noGrp="1"/>
          </p:cNvSpPr>
          <p:nvPr>
            <p:ph type="sldNum" sz="quarter" idx="5"/>
          </p:nvPr>
        </p:nvSpPr>
        <p:spPr/>
        <p:txBody>
          <a:bodyPr/>
          <a:lstStyle/>
          <a:p>
            <a:fld id="{475E18AD-1A84-405F-B46B-1164BA0AC8A2}" type="slidenum">
              <a:rPr lang="en-US" smtClean="0"/>
              <a:t>4</a:t>
            </a:fld>
            <a:endParaRPr lang="en-US"/>
          </a:p>
        </p:txBody>
      </p:sp>
    </p:spTree>
    <p:extLst>
      <p:ext uri="{BB962C8B-B14F-4D97-AF65-F5344CB8AC3E}">
        <p14:creationId xmlns:p14="http://schemas.microsoft.com/office/powerpoint/2010/main" val="1469788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Examples of community outreach meetings for two small communities in Greenbrier County – White Sulphur Springs and Rainelle – that were devastated by the 2016 flood.  The WVFRF Tools allow for the engagement of floodprone communities with tailored risk assessments and mitigation strategies.</a:t>
            </a:r>
            <a:endParaRPr lang="en-US" dirty="0"/>
          </a:p>
        </p:txBody>
      </p:sp>
      <p:sp>
        <p:nvSpPr>
          <p:cNvPr id="4" name="Slide Number Placeholder 3"/>
          <p:cNvSpPr>
            <a:spLocks noGrp="1"/>
          </p:cNvSpPr>
          <p:nvPr>
            <p:ph type="sldNum" sz="quarter" idx="5"/>
          </p:nvPr>
        </p:nvSpPr>
        <p:spPr/>
        <p:txBody>
          <a:bodyPr/>
          <a:lstStyle/>
          <a:p>
            <a:fld id="{475E18AD-1A84-405F-B46B-1164BA0AC8A2}" type="slidenum">
              <a:rPr lang="en-US" smtClean="0"/>
              <a:t>5</a:t>
            </a:fld>
            <a:endParaRPr lang="en-US"/>
          </a:p>
        </p:txBody>
      </p:sp>
    </p:spTree>
    <p:extLst>
      <p:ext uri="{BB962C8B-B14F-4D97-AF65-F5344CB8AC3E}">
        <p14:creationId xmlns:p14="http://schemas.microsoft.com/office/powerpoint/2010/main" val="2769094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WV Hazard Library contains more than 24 media resource types relevant to West Virginia.  Resources are organized into three major topics:  risk assessment/planning, mitigation, and flood disaster.  Users can s</a:t>
            </a:r>
            <a:r>
              <a:rPr lang="en-US" sz="1200" dirty="0">
                <a:solidFill>
                  <a:schemeClr val="bg1"/>
                </a:solidFill>
              </a:rPr>
              <a:t>earch online hazard resources by title, subject, media, event, geography, data, stakeholder type, etc.</a:t>
            </a:r>
          </a:p>
          <a:p>
            <a:endParaRPr lang="en-US" dirty="0"/>
          </a:p>
        </p:txBody>
      </p:sp>
      <p:sp>
        <p:nvSpPr>
          <p:cNvPr id="4" name="Slide Number Placeholder 3"/>
          <p:cNvSpPr>
            <a:spLocks noGrp="1"/>
          </p:cNvSpPr>
          <p:nvPr>
            <p:ph type="sldNum" sz="quarter" idx="5"/>
          </p:nvPr>
        </p:nvSpPr>
        <p:spPr/>
        <p:txBody>
          <a:bodyPr/>
          <a:lstStyle/>
          <a:p>
            <a:fld id="{475E18AD-1A84-405F-B46B-1164BA0AC8A2}" type="slidenum">
              <a:rPr lang="en-US" smtClean="0"/>
              <a:t>6</a:t>
            </a:fld>
            <a:endParaRPr lang="en-US"/>
          </a:p>
        </p:txBody>
      </p:sp>
    </p:spTree>
    <p:extLst>
      <p:ext uri="{BB962C8B-B14F-4D97-AF65-F5344CB8AC3E}">
        <p14:creationId xmlns:p14="http://schemas.microsoft.com/office/powerpoint/2010/main" val="4254859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D1F6E-9A53-20BE-7769-BEED4A65B3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65B96C-AEC1-A28C-6308-3ED375E266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154050-7E8E-7407-4615-343F5A3C69B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WV Hazard Library is organized into 9 Major Group Subjects.  Some documents may be cross-referenced to be searched across multiple groups.</a:t>
            </a:r>
            <a:endParaRPr lang="en-US" sz="1200" dirty="0">
              <a:solidFill>
                <a:schemeClr val="bg1"/>
              </a:solidFill>
            </a:endParaRPr>
          </a:p>
          <a:p>
            <a:endParaRPr lang="en-US" dirty="0"/>
          </a:p>
        </p:txBody>
      </p:sp>
      <p:sp>
        <p:nvSpPr>
          <p:cNvPr id="4" name="Slide Number Placeholder 3">
            <a:extLst>
              <a:ext uri="{FF2B5EF4-FFF2-40B4-BE49-F238E27FC236}">
                <a16:creationId xmlns:a16="http://schemas.microsoft.com/office/drawing/2014/main" id="{98FE4059-5FAB-240B-9CA3-6C75C41AC7E0}"/>
              </a:ext>
            </a:extLst>
          </p:cNvPr>
          <p:cNvSpPr>
            <a:spLocks noGrp="1"/>
          </p:cNvSpPr>
          <p:nvPr>
            <p:ph type="sldNum" sz="quarter" idx="5"/>
          </p:nvPr>
        </p:nvSpPr>
        <p:spPr/>
        <p:txBody>
          <a:bodyPr/>
          <a:lstStyle/>
          <a:p>
            <a:fld id="{475E18AD-1A84-405F-B46B-1164BA0AC8A2}" type="slidenum">
              <a:rPr lang="en-US" smtClean="0"/>
              <a:t>7</a:t>
            </a:fld>
            <a:endParaRPr lang="en-US"/>
          </a:p>
        </p:txBody>
      </p:sp>
    </p:spTree>
    <p:extLst>
      <p:ext uri="{BB962C8B-B14F-4D97-AF65-F5344CB8AC3E}">
        <p14:creationId xmlns:p14="http://schemas.microsoft.com/office/powerpoint/2010/main" val="1738305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WV Flood Tool and WV Risk Explorer applications quantify riverine flood risk at the building and summary geographic levels, respectively.  Cumulative risk rankings at different geographic scales and entities are computed from various risk indicators, including building, people, and social-economic factors.</a:t>
            </a:r>
          </a:p>
        </p:txBody>
      </p:sp>
      <p:sp>
        <p:nvSpPr>
          <p:cNvPr id="4" name="Slide Number Placeholder 3"/>
          <p:cNvSpPr>
            <a:spLocks noGrp="1"/>
          </p:cNvSpPr>
          <p:nvPr>
            <p:ph type="sldNum" sz="quarter" idx="5"/>
          </p:nvPr>
        </p:nvSpPr>
        <p:spPr/>
        <p:txBody>
          <a:bodyPr/>
          <a:lstStyle/>
          <a:p>
            <a:fld id="{475E18AD-1A84-405F-B46B-1164BA0AC8A2}" type="slidenum">
              <a:rPr lang="en-US" smtClean="0"/>
              <a:t>8</a:t>
            </a:fld>
            <a:endParaRPr lang="en-US"/>
          </a:p>
        </p:txBody>
      </p:sp>
    </p:spTree>
    <p:extLst>
      <p:ext uri="{BB962C8B-B14F-4D97-AF65-F5344CB8AC3E}">
        <p14:creationId xmlns:p14="http://schemas.microsoft.com/office/powerpoint/2010/main" val="690035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18ED6-8A85-8716-E676-DB49E1EF98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B95144-B41B-3613-0ED4-7C298426025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AABB7D1-A28E-C7F1-A5E6-AC9255468255}"/>
              </a:ext>
            </a:extLst>
          </p:cNvPr>
          <p:cNvSpPr>
            <a:spLocks noGrp="1"/>
          </p:cNvSpPr>
          <p:nvPr>
            <p:ph type="body" idx="1"/>
          </p:nvPr>
        </p:nvSpPr>
        <p:spPr/>
        <p:txBody>
          <a:bodyPr/>
          <a:lstStyle/>
          <a:p>
            <a:r>
              <a:rPr lang="en-US" dirty="0"/>
              <a:t>The WV Flood Resiliency Framework Tools support flood visualization and analytical tools for hazard risk planning, floodplain management, flood zone mapping, and disaster management at nine geographic scales, ranging from the building level to community to region to state scales as well as stream and watershed scales.  Additionally, the WVFRF Tools are integrated together in that the WV Risk Explorer, for example, links with the WV Flood Tool and Hazard Library.</a:t>
            </a:r>
          </a:p>
        </p:txBody>
      </p:sp>
      <p:sp>
        <p:nvSpPr>
          <p:cNvPr id="4" name="Slide Number Placeholder 3">
            <a:extLst>
              <a:ext uri="{FF2B5EF4-FFF2-40B4-BE49-F238E27FC236}">
                <a16:creationId xmlns:a16="http://schemas.microsoft.com/office/drawing/2014/main" id="{5830745E-5BE7-74AF-814D-646BF2A312A4}"/>
              </a:ext>
            </a:extLst>
          </p:cNvPr>
          <p:cNvSpPr>
            <a:spLocks noGrp="1"/>
          </p:cNvSpPr>
          <p:nvPr>
            <p:ph type="sldNum" sz="quarter" idx="5"/>
          </p:nvPr>
        </p:nvSpPr>
        <p:spPr/>
        <p:txBody>
          <a:bodyPr/>
          <a:lstStyle/>
          <a:p>
            <a:fld id="{311DBD47-1AA0-4509-BBD7-1D036EE8CA3E}" type="slidenum">
              <a:rPr lang="en-US" smtClean="0"/>
              <a:t>9</a:t>
            </a:fld>
            <a:endParaRPr lang="en-US" dirty="0"/>
          </a:p>
        </p:txBody>
      </p:sp>
    </p:spTree>
    <p:extLst>
      <p:ext uri="{BB962C8B-B14F-4D97-AF65-F5344CB8AC3E}">
        <p14:creationId xmlns:p14="http://schemas.microsoft.com/office/powerpoint/2010/main" val="667466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90809-ACCC-A227-C0D3-E75375E5C7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422480-582E-484B-40B8-E269B6B53E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C694D5-F06E-4A36-D668-4A33FD95E0CB}"/>
              </a:ext>
            </a:extLst>
          </p:cNvPr>
          <p:cNvSpPr>
            <a:spLocks noGrp="1"/>
          </p:cNvSpPr>
          <p:nvPr>
            <p:ph type="dt" sz="half" idx="10"/>
          </p:nvPr>
        </p:nvSpPr>
        <p:spPr/>
        <p:txBody>
          <a:bodyPr/>
          <a:lstStyle/>
          <a:p>
            <a:fld id="{192A10CB-10F7-46A9-A2AA-B33818AA283E}" type="datetimeFigureOut">
              <a:rPr lang="en-US" smtClean="0"/>
              <a:t>12/19/2025</a:t>
            </a:fld>
            <a:endParaRPr lang="en-US"/>
          </a:p>
        </p:txBody>
      </p:sp>
      <p:sp>
        <p:nvSpPr>
          <p:cNvPr id="5" name="Footer Placeholder 4">
            <a:extLst>
              <a:ext uri="{FF2B5EF4-FFF2-40B4-BE49-F238E27FC236}">
                <a16:creationId xmlns:a16="http://schemas.microsoft.com/office/drawing/2014/main" id="{3E5D084B-FB97-8B11-67E8-1CCDA6AA0D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BB5CBC-D6B5-C359-BB33-D5C9DD9B9AE1}"/>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1885677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2F85E-F798-1392-CCD8-2761548E8E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EF4ABE-4AC4-64C7-E9A5-62A6E913A4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58576F-8AE2-13E4-1786-4D4AE35D4591}"/>
              </a:ext>
            </a:extLst>
          </p:cNvPr>
          <p:cNvSpPr>
            <a:spLocks noGrp="1"/>
          </p:cNvSpPr>
          <p:nvPr>
            <p:ph type="dt" sz="half" idx="10"/>
          </p:nvPr>
        </p:nvSpPr>
        <p:spPr/>
        <p:txBody>
          <a:bodyPr/>
          <a:lstStyle/>
          <a:p>
            <a:fld id="{192A10CB-10F7-46A9-A2AA-B33818AA283E}" type="datetimeFigureOut">
              <a:rPr lang="en-US" smtClean="0"/>
              <a:t>12/19/2025</a:t>
            </a:fld>
            <a:endParaRPr lang="en-US"/>
          </a:p>
        </p:txBody>
      </p:sp>
      <p:sp>
        <p:nvSpPr>
          <p:cNvPr id="5" name="Footer Placeholder 4">
            <a:extLst>
              <a:ext uri="{FF2B5EF4-FFF2-40B4-BE49-F238E27FC236}">
                <a16:creationId xmlns:a16="http://schemas.microsoft.com/office/drawing/2014/main" id="{117603AB-2761-4441-1726-E6B97A157C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0444F-9537-F418-E93A-5BDB45609ED7}"/>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3084817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90EA2B-4D71-E217-D3F1-5E5537F35F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85BD27-9A13-FB2B-4A48-B45AFE9A75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859354-2090-3956-0604-C584948FEB82}"/>
              </a:ext>
            </a:extLst>
          </p:cNvPr>
          <p:cNvSpPr>
            <a:spLocks noGrp="1"/>
          </p:cNvSpPr>
          <p:nvPr>
            <p:ph type="dt" sz="half" idx="10"/>
          </p:nvPr>
        </p:nvSpPr>
        <p:spPr/>
        <p:txBody>
          <a:bodyPr/>
          <a:lstStyle/>
          <a:p>
            <a:fld id="{192A10CB-10F7-46A9-A2AA-B33818AA283E}" type="datetimeFigureOut">
              <a:rPr lang="en-US" smtClean="0"/>
              <a:t>12/19/2025</a:t>
            </a:fld>
            <a:endParaRPr lang="en-US"/>
          </a:p>
        </p:txBody>
      </p:sp>
      <p:sp>
        <p:nvSpPr>
          <p:cNvPr id="5" name="Footer Placeholder 4">
            <a:extLst>
              <a:ext uri="{FF2B5EF4-FFF2-40B4-BE49-F238E27FC236}">
                <a16:creationId xmlns:a16="http://schemas.microsoft.com/office/drawing/2014/main" id="{920DC1FB-3784-3E14-D8FF-5FDC9230EA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1A321-E859-03D0-B615-3AA39F98639B}"/>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1310541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D83A3-D2CA-418F-CBE4-7E08EB9434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FD92CA-BBCA-7D03-FB23-9657023AB5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9587D2-E04C-B90F-10FF-0D13E6B93A6C}"/>
              </a:ext>
            </a:extLst>
          </p:cNvPr>
          <p:cNvSpPr>
            <a:spLocks noGrp="1"/>
          </p:cNvSpPr>
          <p:nvPr>
            <p:ph type="dt" sz="half" idx="10"/>
          </p:nvPr>
        </p:nvSpPr>
        <p:spPr/>
        <p:txBody>
          <a:bodyPr/>
          <a:lstStyle/>
          <a:p>
            <a:fld id="{192A10CB-10F7-46A9-A2AA-B33818AA283E}" type="datetimeFigureOut">
              <a:rPr lang="en-US" smtClean="0"/>
              <a:t>12/19/2025</a:t>
            </a:fld>
            <a:endParaRPr lang="en-US"/>
          </a:p>
        </p:txBody>
      </p:sp>
      <p:sp>
        <p:nvSpPr>
          <p:cNvPr id="5" name="Footer Placeholder 4">
            <a:extLst>
              <a:ext uri="{FF2B5EF4-FFF2-40B4-BE49-F238E27FC236}">
                <a16:creationId xmlns:a16="http://schemas.microsoft.com/office/drawing/2014/main" id="{11921529-DF6B-08B3-2602-14AF975754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6BD14E-167F-7B3C-1E32-A8B3C00EC4C8}"/>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2332426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5F0CF-B6DB-6BC6-413D-71864A0AC2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490FED-B49D-E535-A45A-DC9C3F366C4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FD1C4D-67A0-B068-6B01-BBF14E3CA5E7}"/>
              </a:ext>
            </a:extLst>
          </p:cNvPr>
          <p:cNvSpPr>
            <a:spLocks noGrp="1"/>
          </p:cNvSpPr>
          <p:nvPr>
            <p:ph type="dt" sz="half" idx="10"/>
          </p:nvPr>
        </p:nvSpPr>
        <p:spPr/>
        <p:txBody>
          <a:bodyPr/>
          <a:lstStyle/>
          <a:p>
            <a:fld id="{192A10CB-10F7-46A9-A2AA-B33818AA283E}" type="datetimeFigureOut">
              <a:rPr lang="en-US" smtClean="0"/>
              <a:t>12/19/2025</a:t>
            </a:fld>
            <a:endParaRPr lang="en-US"/>
          </a:p>
        </p:txBody>
      </p:sp>
      <p:sp>
        <p:nvSpPr>
          <p:cNvPr id="5" name="Footer Placeholder 4">
            <a:extLst>
              <a:ext uri="{FF2B5EF4-FFF2-40B4-BE49-F238E27FC236}">
                <a16:creationId xmlns:a16="http://schemas.microsoft.com/office/drawing/2014/main" id="{303971C8-2986-062B-4C86-CAF352381F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ED24E7-E287-B18C-0222-37129D978165}"/>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2031173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3052F-9781-1F92-D277-5522CAD2D0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F1D5E9-F9EB-3AAD-917F-03474C3156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A703B7-8581-876F-320B-394CC06F17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609E7B-9180-9174-600B-87DFD48B68BE}"/>
              </a:ext>
            </a:extLst>
          </p:cNvPr>
          <p:cNvSpPr>
            <a:spLocks noGrp="1"/>
          </p:cNvSpPr>
          <p:nvPr>
            <p:ph type="dt" sz="half" idx="10"/>
          </p:nvPr>
        </p:nvSpPr>
        <p:spPr/>
        <p:txBody>
          <a:bodyPr/>
          <a:lstStyle/>
          <a:p>
            <a:fld id="{192A10CB-10F7-46A9-A2AA-B33818AA283E}" type="datetimeFigureOut">
              <a:rPr lang="en-US" smtClean="0"/>
              <a:t>12/19/2025</a:t>
            </a:fld>
            <a:endParaRPr lang="en-US"/>
          </a:p>
        </p:txBody>
      </p:sp>
      <p:sp>
        <p:nvSpPr>
          <p:cNvPr id="6" name="Footer Placeholder 5">
            <a:extLst>
              <a:ext uri="{FF2B5EF4-FFF2-40B4-BE49-F238E27FC236}">
                <a16:creationId xmlns:a16="http://schemas.microsoft.com/office/drawing/2014/main" id="{7C62CA60-58A4-6C93-A773-D6DEB92563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B22C6D-D560-FE17-FAA7-7348D0044E83}"/>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407432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0FB32-FB68-FAA2-9A98-17E6A21CD0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2CA33F-5986-BD38-FAB2-5B9026F03A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B13A9A-74C3-9944-D76E-0AFE22CE52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8569EA-6F09-8489-64A2-4A86164657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E2C8F0-1587-C728-A1A8-99C6466D6E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9CA1A2-95A0-A4A3-F6E5-D6068446619B}"/>
              </a:ext>
            </a:extLst>
          </p:cNvPr>
          <p:cNvSpPr>
            <a:spLocks noGrp="1"/>
          </p:cNvSpPr>
          <p:nvPr>
            <p:ph type="dt" sz="half" idx="10"/>
          </p:nvPr>
        </p:nvSpPr>
        <p:spPr/>
        <p:txBody>
          <a:bodyPr/>
          <a:lstStyle/>
          <a:p>
            <a:fld id="{192A10CB-10F7-46A9-A2AA-B33818AA283E}" type="datetimeFigureOut">
              <a:rPr lang="en-US" smtClean="0"/>
              <a:t>12/19/2025</a:t>
            </a:fld>
            <a:endParaRPr lang="en-US"/>
          </a:p>
        </p:txBody>
      </p:sp>
      <p:sp>
        <p:nvSpPr>
          <p:cNvPr id="8" name="Footer Placeholder 7">
            <a:extLst>
              <a:ext uri="{FF2B5EF4-FFF2-40B4-BE49-F238E27FC236}">
                <a16:creationId xmlns:a16="http://schemas.microsoft.com/office/drawing/2014/main" id="{5DF26866-4FBF-9868-49BC-855978FB53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053547-E0EE-B54B-BADF-FF8A89C301D1}"/>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3007408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A66D8-78F4-4F4E-796B-9FE75096B6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07D5FE-AD00-D9A6-BF17-63E6A3337DCF}"/>
              </a:ext>
            </a:extLst>
          </p:cNvPr>
          <p:cNvSpPr>
            <a:spLocks noGrp="1"/>
          </p:cNvSpPr>
          <p:nvPr>
            <p:ph type="dt" sz="half" idx="10"/>
          </p:nvPr>
        </p:nvSpPr>
        <p:spPr/>
        <p:txBody>
          <a:bodyPr/>
          <a:lstStyle/>
          <a:p>
            <a:fld id="{192A10CB-10F7-46A9-A2AA-B33818AA283E}" type="datetimeFigureOut">
              <a:rPr lang="en-US" smtClean="0"/>
              <a:t>12/19/2025</a:t>
            </a:fld>
            <a:endParaRPr lang="en-US"/>
          </a:p>
        </p:txBody>
      </p:sp>
      <p:sp>
        <p:nvSpPr>
          <p:cNvPr id="4" name="Footer Placeholder 3">
            <a:extLst>
              <a:ext uri="{FF2B5EF4-FFF2-40B4-BE49-F238E27FC236}">
                <a16:creationId xmlns:a16="http://schemas.microsoft.com/office/drawing/2014/main" id="{A1E7D831-CD6B-21C0-CEAC-BB8A5E81B5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AB54B9-12AB-C307-A1A4-B47B685114B6}"/>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4209252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4E6AC4-37BE-7558-9BA9-481CDC2CC999}"/>
              </a:ext>
            </a:extLst>
          </p:cNvPr>
          <p:cNvSpPr>
            <a:spLocks noGrp="1"/>
          </p:cNvSpPr>
          <p:nvPr>
            <p:ph type="dt" sz="half" idx="10"/>
          </p:nvPr>
        </p:nvSpPr>
        <p:spPr/>
        <p:txBody>
          <a:bodyPr/>
          <a:lstStyle/>
          <a:p>
            <a:fld id="{192A10CB-10F7-46A9-A2AA-B33818AA283E}" type="datetimeFigureOut">
              <a:rPr lang="en-US" smtClean="0"/>
              <a:t>12/19/2025</a:t>
            </a:fld>
            <a:endParaRPr lang="en-US"/>
          </a:p>
        </p:txBody>
      </p:sp>
      <p:sp>
        <p:nvSpPr>
          <p:cNvPr id="3" name="Footer Placeholder 2">
            <a:extLst>
              <a:ext uri="{FF2B5EF4-FFF2-40B4-BE49-F238E27FC236}">
                <a16:creationId xmlns:a16="http://schemas.microsoft.com/office/drawing/2014/main" id="{BAC6ED45-1D6B-96A1-FC2A-30EA1F35B4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6038D2-16CA-4CEA-2E45-50018DCCF48D}"/>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2953187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C95AB-8189-D258-943B-3ED79701DB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0CE93F-D224-A9CF-890E-3DD4022689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7EAC7F-89EF-B092-C957-2BB6810187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85C40B-A8E9-FB5E-E4FD-10448E880528}"/>
              </a:ext>
            </a:extLst>
          </p:cNvPr>
          <p:cNvSpPr>
            <a:spLocks noGrp="1"/>
          </p:cNvSpPr>
          <p:nvPr>
            <p:ph type="dt" sz="half" idx="10"/>
          </p:nvPr>
        </p:nvSpPr>
        <p:spPr/>
        <p:txBody>
          <a:bodyPr/>
          <a:lstStyle/>
          <a:p>
            <a:fld id="{192A10CB-10F7-46A9-A2AA-B33818AA283E}" type="datetimeFigureOut">
              <a:rPr lang="en-US" smtClean="0"/>
              <a:t>12/19/2025</a:t>
            </a:fld>
            <a:endParaRPr lang="en-US"/>
          </a:p>
        </p:txBody>
      </p:sp>
      <p:sp>
        <p:nvSpPr>
          <p:cNvPr id="6" name="Footer Placeholder 5">
            <a:extLst>
              <a:ext uri="{FF2B5EF4-FFF2-40B4-BE49-F238E27FC236}">
                <a16:creationId xmlns:a16="http://schemas.microsoft.com/office/drawing/2014/main" id="{94FEC013-68E9-20B9-E63B-8F12C0F724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78EBC5-DB9C-807C-86C9-CE0467609B97}"/>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2306046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14270-D01F-8CD2-62E0-C3E73AAA52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567213-4EA5-40A4-E6A4-14DDBDAFB7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C0C84B-A487-5BFC-0C89-D0B7F3524A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D83939-96D8-7BED-A578-CDB3E1BA9187}"/>
              </a:ext>
            </a:extLst>
          </p:cNvPr>
          <p:cNvSpPr>
            <a:spLocks noGrp="1"/>
          </p:cNvSpPr>
          <p:nvPr>
            <p:ph type="dt" sz="half" idx="10"/>
          </p:nvPr>
        </p:nvSpPr>
        <p:spPr/>
        <p:txBody>
          <a:bodyPr/>
          <a:lstStyle/>
          <a:p>
            <a:fld id="{192A10CB-10F7-46A9-A2AA-B33818AA283E}" type="datetimeFigureOut">
              <a:rPr lang="en-US" smtClean="0"/>
              <a:t>12/19/2025</a:t>
            </a:fld>
            <a:endParaRPr lang="en-US"/>
          </a:p>
        </p:txBody>
      </p:sp>
      <p:sp>
        <p:nvSpPr>
          <p:cNvPr id="6" name="Footer Placeholder 5">
            <a:extLst>
              <a:ext uri="{FF2B5EF4-FFF2-40B4-BE49-F238E27FC236}">
                <a16:creationId xmlns:a16="http://schemas.microsoft.com/office/drawing/2014/main" id="{7ABAC21E-6BD6-AE48-812C-CA5328B9C3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391C01-9B96-1FBA-D1A2-AD84697889FF}"/>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3212552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87A5AD-A031-7224-F9D1-4F7318D72D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AD3F34-130A-323C-3FD7-C95EF37573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0B4690-B780-97DD-D306-85070B3FDF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92A10CB-10F7-46A9-A2AA-B33818AA283E}" type="datetimeFigureOut">
              <a:rPr lang="en-US" smtClean="0"/>
              <a:t>12/19/2025</a:t>
            </a:fld>
            <a:endParaRPr lang="en-US"/>
          </a:p>
        </p:txBody>
      </p:sp>
      <p:sp>
        <p:nvSpPr>
          <p:cNvPr id="5" name="Footer Placeholder 4">
            <a:extLst>
              <a:ext uri="{FF2B5EF4-FFF2-40B4-BE49-F238E27FC236}">
                <a16:creationId xmlns:a16="http://schemas.microsoft.com/office/drawing/2014/main" id="{28C780C5-4995-4099-27E0-5217A71857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C42884D-7F1F-4FA1-E5B8-A075226EE4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47463B6-E722-499A-BF39-2540BB6857CE}" type="slidenum">
              <a:rPr lang="en-US" smtClean="0"/>
              <a:t>‹#›</a:t>
            </a:fld>
            <a:endParaRPr lang="en-US"/>
          </a:p>
        </p:txBody>
      </p:sp>
    </p:spTree>
    <p:extLst>
      <p:ext uri="{BB962C8B-B14F-4D97-AF65-F5344CB8AC3E}">
        <p14:creationId xmlns:p14="http://schemas.microsoft.com/office/powerpoint/2010/main" val="1075517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13" Type="http://schemas.openxmlformats.org/officeDocument/2006/relationships/diagramLayout" Target="../diagrams/layout1.xml"/><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diagramData" Target="../diagrams/data1.xml"/><Relationship Id="rId2" Type="http://schemas.openxmlformats.org/officeDocument/2006/relationships/notesSlide" Target="../notesSlides/notesSlide1.xml"/><Relationship Id="rId16" Type="http://schemas.microsoft.com/office/2007/relationships/diagramDrawing" Target="../diagrams/drawing1.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diagramColors" Target="../diagrams/colors1.xml"/><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6.png"/><Relationship Id="rId1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13" Type="http://schemas.openxmlformats.org/officeDocument/2006/relationships/image" Target="../media/image31.png"/><Relationship Id="rId18" Type="http://schemas.openxmlformats.org/officeDocument/2006/relationships/hyperlink" Target="https://www.wvfrf.org/wvre/dashboard/?link=https://wvu.maps.arcgis.com/apps/dashboards/0a2182528f4e49ca827da8b9dcb65897" TargetMode="External"/><Relationship Id="rId26" Type="http://schemas.openxmlformats.org/officeDocument/2006/relationships/hyperlink" Target="https://www.wvfrf.org/library/?TypeID=14&amp;PublicationYear=all" TargetMode="External"/><Relationship Id="rId39" Type="http://schemas.openxmlformats.org/officeDocument/2006/relationships/image" Target="../media/image47.png"/><Relationship Id="rId21" Type="http://schemas.openxmlformats.org/officeDocument/2006/relationships/image" Target="../media/image36.png"/><Relationship Id="rId34" Type="http://schemas.openxmlformats.org/officeDocument/2006/relationships/image" Target="../media/image44.png"/><Relationship Id="rId42" Type="http://schemas.openxmlformats.org/officeDocument/2006/relationships/image" Target="../media/image49.png"/><Relationship Id="rId7" Type="http://schemas.openxmlformats.org/officeDocument/2006/relationships/hyperlink" Target="https://wvfrf.org/wvre/dashboard/home/" TargetMode="External"/><Relationship Id="rId2" Type="http://schemas.openxmlformats.org/officeDocument/2006/relationships/notesSlide" Target="../notesSlides/notesSlide10.xml"/><Relationship Id="rId16" Type="http://schemas.openxmlformats.org/officeDocument/2006/relationships/image" Target="../media/image33.png"/><Relationship Id="rId20" Type="http://schemas.openxmlformats.org/officeDocument/2006/relationships/hyperlink" Target="https://www.wvfrf.org/wvre/dashboard/?link=https://wvu.maps.arcgis.com/apps/dashboards/83e1bdae8f7d4780940d3d6bccd92719" TargetMode="External"/><Relationship Id="rId29" Type="http://schemas.openxmlformats.org/officeDocument/2006/relationships/image" Target="../media/image40.png"/><Relationship Id="rId41"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0.png"/><Relationship Id="rId24" Type="http://schemas.openxmlformats.org/officeDocument/2006/relationships/hyperlink" Target="https://www.wvfrf.org/library/?TypeID=1&amp;PublicationYear=all" TargetMode="External"/><Relationship Id="rId32" Type="http://schemas.openxmlformats.org/officeDocument/2006/relationships/image" Target="../media/image42.png"/><Relationship Id="rId37" Type="http://schemas.openxmlformats.org/officeDocument/2006/relationships/image" Target="../media/image46.png"/><Relationship Id="rId40" Type="http://schemas.openxmlformats.org/officeDocument/2006/relationships/hyperlink" Target="https://www.mapwv.gov/flood/map/?wkid=102100&amp;x=-9129668&amp;y=4557559&amp;l=9&amp;v=2" TargetMode="External"/><Relationship Id="rId5" Type="http://schemas.openxmlformats.org/officeDocument/2006/relationships/hyperlink" Target="https://www.wvfrf.org/wvre/report/?entityid=68&amp;scaleid=1&amp;type=all" TargetMode="External"/><Relationship Id="rId15" Type="http://schemas.openxmlformats.org/officeDocument/2006/relationships/image" Target="../media/image32.png"/><Relationship Id="rId23" Type="http://schemas.openxmlformats.org/officeDocument/2006/relationships/image" Target="../media/image37.png"/><Relationship Id="rId28" Type="http://schemas.openxmlformats.org/officeDocument/2006/relationships/hyperlink" Target="https://www.wvfrf.org/library/?TypeID=2&amp;PublicationYear=all" TargetMode="External"/><Relationship Id="rId36" Type="http://schemas.openxmlformats.org/officeDocument/2006/relationships/hyperlink" Target="https://www.wvfrf.org/library/" TargetMode="External"/><Relationship Id="rId10" Type="http://schemas.openxmlformats.org/officeDocument/2006/relationships/image" Target="../media/image29.png"/><Relationship Id="rId19" Type="http://schemas.openxmlformats.org/officeDocument/2006/relationships/image" Target="../media/image35.png"/><Relationship Id="rId31" Type="http://schemas.openxmlformats.org/officeDocument/2006/relationships/image" Target="../media/image41.png"/><Relationship Id="rId44" Type="http://schemas.openxmlformats.org/officeDocument/2006/relationships/image" Target="../media/image24.png"/><Relationship Id="rId4" Type="http://schemas.openxmlformats.org/officeDocument/2006/relationships/image" Target="../media/image25.png"/><Relationship Id="rId9" Type="http://schemas.openxmlformats.org/officeDocument/2006/relationships/image" Target="../media/image28.png"/><Relationship Id="rId14" Type="http://schemas.openxmlformats.org/officeDocument/2006/relationships/hyperlink" Target="https://www.wvfrf.org/wvre/blra/?type=sigstruct&amp;sortfield=Depth_Grid&amp;sorttype=desc&amp;hiddenFields=default" TargetMode="External"/><Relationship Id="rId22" Type="http://schemas.openxmlformats.org/officeDocument/2006/relationships/hyperlink" Target="https://www.wvfrf.org/wvre/visualization/home/" TargetMode="External"/><Relationship Id="rId27" Type="http://schemas.openxmlformats.org/officeDocument/2006/relationships/image" Target="../media/image39.png"/><Relationship Id="rId30" Type="http://schemas.openxmlformats.org/officeDocument/2006/relationships/hyperlink" Target="https://www.wvfrf.org/library/?TypeID=11&amp;PublicationYear=all" TargetMode="External"/><Relationship Id="rId35" Type="http://schemas.openxmlformats.org/officeDocument/2006/relationships/image" Target="../media/image45.png"/><Relationship Id="rId43" Type="http://schemas.openxmlformats.org/officeDocument/2006/relationships/image" Target="../media/image3.png"/><Relationship Id="rId8" Type="http://schemas.openxmlformats.org/officeDocument/2006/relationships/image" Target="../media/image27.png"/><Relationship Id="rId3" Type="http://schemas.openxmlformats.org/officeDocument/2006/relationships/hyperlink" Target="https://www.wvfrf.org/wvre/map/?scaleid=3&amp;gslid=&amp;index=CUM_INDEX&amp;type=pct" TargetMode="External"/><Relationship Id="rId12" Type="http://schemas.openxmlformats.org/officeDocument/2006/relationships/hyperlink" Target="https://www.wvfrf.org/wvre/blra/?sortfield=Depth_Grid&amp;sorttype=desc&amp;hiddenFields=default" TargetMode="External"/><Relationship Id="rId17" Type="http://schemas.openxmlformats.org/officeDocument/2006/relationships/image" Target="../media/image34.png"/><Relationship Id="rId25" Type="http://schemas.openxmlformats.org/officeDocument/2006/relationships/image" Target="../media/image38.png"/><Relationship Id="rId33" Type="http://schemas.openxmlformats.org/officeDocument/2006/relationships/image" Target="../media/image43.png"/><Relationship Id="rId38" Type="http://schemas.openxmlformats.org/officeDocument/2006/relationships/hyperlink" Target="https://wvfrf.org/wvre/data/hom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3.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4.png"/><Relationship Id="rId10" Type="http://schemas.openxmlformats.org/officeDocument/2006/relationships/image" Target="../media/image20.png"/><Relationship Id="rId4" Type="http://schemas.microsoft.com/office/2007/relationships/hdphoto" Target="../media/hdphoto2.wdp"/><Relationship Id="rId9" Type="http://schemas.openxmlformats.org/officeDocument/2006/relationships/image" Target="../media/image19.png"/><Relationship Id="rId1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9781"/>
            <a:ext cx="12192000" cy="720233"/>
          </a:xfrm>
          <a:prstGeom prst="rect">
            <a:avLst/>
          </a:prstGeom>
          <a:solidFill>
            <a:srgbClr val="0B304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C000"/>
                </a:solidFill>
                <a:latin typeface="Arial" panose="020B0604020202020204" pitchFamily="34" charset="0"/>
                <a:cs typeface="Arial" panose="020B0604020202020204" pitchFamily="34" charset="0"/>
              </a:rPr>
              <a:t>WV Flood Resiliency Framework</a:t>
            </a:r>
            <a:endParaRPr lang="en-US" sz="5400" dirty="0">
              <a:solidFill>
                <a:srgbClr val="FFC000"/>
              </a:solidFill>
              <a:latin typeface="Arial" panose="020B0604020202020204" pitchFamily="34" charset="0"/>
              <a:cs typeface="Arial" panose="020B0604020202020204" pitchFamily="34" charset="0"/>
            </a:endParaRPr>
          </a:p>
        </p:txBody>
      </p:sp>
      <p:pic>
        <p:nvPicPr>
          <p:cNvPr id="8" name="Google Shape;79;p1">
            <a:extLst>
              <a:ext uri="{FF2B5EF4-FFF2-40B4-BE49-F238E27FC236}">
                <a16:creationId xmlns:a16="http://schemas.microsoft.com/office/drawing/2014/main" id="{949CD16C-6086-57CE-08EC-874E4FF89CBF}"/>
              </a:ext>
            </a:extLst>
          </p:cNvPr>
          <p:cNvPicPr preferRelativeResize="0"/>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1155" b="1155"/>
          <a:stretch/>
        </p:blipFill>
        <p:spPr>
          <a:xfrm>
            <a:off x="9256370" y="4312969"/>
            <a:ext cx="2647672" cy="1939883"/>
          </a:xfrm>
          <a:prstGeom prst="rect">
            <a:avLst/>
          </a:prstGeom>
          <a:ln>
            <a:noFill/>
          </a:ln>
          <a:effectLst>
            <a:outerShdw blurRad="190500" algn="tl" rotWithShape="0">
              <a:srgbClr val="000000">
                <a:alpha val="70000"/>
              </a:srgbClr>
            </a:outerShdw>
          </a:effectLst>
        </p:spPr>
      </p:pic>
      <p:sp>
        <p:nvSpPr>
          <p:cNvPr id="10" name="Google Shape;68;p1">
            <a:extLst>
              <a:ext uri="{FF2B5EF4-FFF2-40B4-BE49-F238E27FC236}">
                <a16:creationId xmlns:a16="http://schemas.microsoft.com/office/drawing/2014/main" id="{0756F751-9BE1-0723-EE72-7424F30CB225}"/>
              </a:ext>
            </a:extLst>
          </p:cNvPr>
          <p:cNvSpPr txBox="1"/>
          <p:nvPr/>
        </p:nvSpPr>
        <p:spPr>
          <a:xfrm>
            <a:off x="9106191" y="6275252"/>
            <a:ext cx="2893475" cy="341592"/>
          </a:xfrm>
          <a:prstGeom prst="rect">
            <a:avLst/>
          </a:prstGeom>
          <a:noFill/>
          <a:ln>
            <a:noFill/>
          </a:ln>
        </p:spPr>
        <p:txBody>
          <a:bodyPr spcFirstLastPara="1" wrap="square" lIns="91425" tIns="45700" rIns="91425" bIns="45700" anchor="t" anchorCtr="0">
            <a:spAutoFit/>
          </a:bodyPr>
          <a:lstStyle/>
          <a:p>
            <a:pPr marL="0" lvl="0" indent="0" algn="ctr" rtl="0">
              <a:lnSpc>
                <a:spcPct val="107916"/>
              </a:lnSpc>
              <a:spcBef>
                <a:spcPts val="0"/>
              </a:spcBef>
              <a:spcAft>
                <a:spcPts val="0"/>
              </a:spcAft>
              <a:buClr>
                <a:schemeClr val="dk1"/>
              </a:buClr>
              <a:buSzPts val="1100"/>
              <a:buFont typeface="Arial"/>
              <a:buNone/>
            </a:pPr>
            <a:r>
              <a:rPr lang="en-US" sz="1500" dirty="0">
                <a:solidFill>
                  <a:schemeClr val="dk1"/>
                </a:solidFill>
              </a:rPr>
              <a:t>Flood Symposium </a:t>
            </a:r>
            <a:r>
              <a:rPr lang="en-US" sz="1500" b="1" dirty="0">
                <a:solidFill>
                  <a:schemeClr val="dk1"/>
                </a:solidFill>
              </a:rPr>
              <a:t>Stakeholders</a:t>
            </a:r>
            <a:endParaRPr sz="1500" b="1" dirty="0"/>
          </a:p>
        </p:txBody>
      </p:sp>
      <p:pic>
        <p:nvPicPr>
          <p:cNvPr id="23" name="Picture 22">
            <a:extLst>
              <a:ext uri="{FF2B5EF4-FFF2-40B4-BE49-F238E27FC236}">
                <a16:creationId xmlns:a16="http://schemas.microsoft.com/office/drawing/2014/main" id="{025A8CAC-4495-B131-3F56-FAF292142F89}"/>
              </a:ext>
            </a:extLst>
          </p:cNvPr>
          <p:cNvPicPr>
            <a:picLocks noChangeAspect="1"/>
          </p:cNvPicPr>
          <p:nvPr/>
        </p:nvPicPr>
        <p:blipFill rotWithShape="1">
          <a:blip r:embed="rId5"/>
          <a:srcRect b="12104"/>
          <a:stretch/>
        </p:blipFill>
        <p:spPr>
          <a:xfrm>
            <a:off x="9256370" y="1346872"/>
            <a:ext cx="2647672" cy="1864724"/>
          </a:xfrm>
          <a:prstGeom prst="rect">
            <a:avLst/>
          </a:prstGeom>
          <a:ln>
            <a:noFill/>
          </a:ln>
          <a:effectLst>
            <a:outerShdw blurRad="190500" algn="tl" rotWithShape="0">
              <a:srgbClr val="000000">
                <a:alpha val="70000"/>
              </a:srgbClr>
            </a:outerShdw>
          </a:effectLst>
        </p:spPr>
      </p:pic>
      <p:sp>
        <p:nvSpPr>
          <p:cNvPr id="24" name="TextBox 23">
            <a:extLst>
              <a:ext uri="{FF2B5EF4-FFF2-40B4-BE49-F238E27FC236}">
                <a16:creationId xmlns:a16="http://schemas.microsoft.com/office/drawing/2014/main" id="{476A03CF-CB3A-B589-BB1D-AE674195B2C0}"/>
              </a:ext>
            </a:extLst>
          </p:cNvPr>
          <p:cNvSpPr txBox="1"/>
          <p:nvPr/>
        </p:nvSpPr>
        <p:spPr>
          <a:xfrm>
            <a:off x="9160746" y="3228723"/>
            <a:ext cx="3031254" cy="323165"/>
          </a:xfrm>
          <a:prstGeom prst="rect">
            <a:avLst/>
          </a:prstGeom>
          <a:noFill/>
        </p:spPr>
        <p:txBody>
          <a:bodyPr wrap="square" rtlCol="0">
            <a:spAutoFit/>
          </a:bodyPr>
          <a:lstStyle/>
          <a:p>
            <a:r>
              <a:rPr lang="en-US" sz="1500" b="1" dirty="0"/>
              <a:t>Community Engagement </a:t>
            </a:r>
            <a:r>
              <a:rPr lang="en-US" sz="1500" dirty="0"/>
              <a:t>Meeting</a:t>
            </a:r>
          </a:p>
        </p:txBody>
      </p:sp>
      <p:pic>
        <p:nvPicPr>
          <p:cNvPr id="25" name="Picture 24" descr="A hexagon with a yellow house and a river&#10;&#10;Description automatically generated">
            <a:extLst>
              <a:ext uri="{FF2B5EF4-FFF2-40B4-BE49-F238E27FC236}">
                <a16:creationId xmlns:a16="http://schemas.microsoft.com/office/drawing/2014/main" id="{D444A976-FAA0-25D3-53F0-1DC96AC3F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720" y="-9781"/>
            <a:ext cx="803153" cy="732821"/>
          </a:xfrm>
          <a:prstGeom prst="rect">
            <a:avLst/>
          </a:prstGeom>
        </p:spPr>
      </p:pic>
      <p:sp>
        <p:nvSpPr>
          <p:cNvPr id="33" name="TextBox 32">
            <a:extLst>
              <a:ext uri="{FF2B5EF4-FFF2-40B4-BE49-F238E27FC236}">
                <a16:creationId xmlns:a16="http://schemas.microsoft.com/office/drawing/2014/main" id="{7329F667-38D1-5389-6A24-92528A682404}"/>
              </a:ext>
            </a:extLst>
          </p:cNvPr>
          <p:cNvSpPr txBox="1"/>
          <p:nvPr/>
        </p:nvSpPr>
        <p:spPr>
          <a:xfrm>
            <a:off x="1274131" y="6275252"/>
            <a:ext cx="1546580" cy="338554"/>
          </a:xfrm>
          <a:prstGeom prst="rect">
            <a:avLst/>
          </a:prstGeom>
          <a:noFill/>
        </p:spPr>
        <p:txBody>
          <a:bodyPr wrap="square" rtlCol="0">
            <a:spAutoFit/>
          </a:bodyPr>
          <a:lstStyle/>
          <a:p>
            <a:r>
              <a:rPr lang="en-US" sz="1600" b="1" dirty="0"/>
              <a:t>Hazard Library</a:t>
            </a:r>
          </a:p>
        </p:txBody>
      </p:sp>
      <p:grpSp>
        <p:nvGrpSpPr>
          <p:cNvPr id="6" name="Group 5">
            <a:extLst>
              <a:ext uri="{FF2B5EF4-FFF2-40B4-BE49-F238E27FC236}">
                <a16:creationId xmlns:a16="http://schemas.microsoft.com/office/drawing/2014/main" id="{F004BDE1-F700-09A3-D42D-D9EF97415266}"/>
              </a:ext>
            </a:extLst>
          </p:cNvPr>
          <p:cNvGrpSpPr/>
          <p:nvPr/>
        </p:nvGrpSpPr>
        <p:grpSpPr>
          <a:xfrm>
            <a:off x="170914" y="1346872"/>
            <a:ext cx="3725966" cy="2763520"/>
            <a:chOff x="256374" y="1325851"/>
            <a:chExt cx="3725966" cy="2763520"/>
          </a:xfrm>
        </p:grpSpPr>
        <p:sp>
          <p:nvSpPr>
            <p:cNvPr id="38" name="Rectangle: Rounded Corners 37">
              <a:extLst>
                <a:ext uri="{FF2B5EF4-FFF2-40B4-BE49-F238E27FC236}">
                  <a16:creationId xmlns:a16="http://schemas.microsoft.com/office/drawing/2014/main" id="{DFEF4A9F-C91C-CFC7-CEDF-28043D7777F4}"/>
                </a:ext>
              </a:extLst>
            </p:cNvPr>
            <p:cNvSpPr/>
            <p:nvPr/>
          </p:nvSpPr>
          <p:spPr>
            <a:xfrm>
              <a:off x="256374" y="1325851"/>
              <a:ext cx="3725966" cy="2763520"/>
            </a:xfrm>
            <a:prstGeom prst="round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A2792C3-BB4C-301A-8538-27793A3B0E8B}"/>
                </a:ext>
              </a:extLst>
            </p:cNvPr>
            <p:cNvGrpSpPr/>
            <p:nvPr/>
          </p:nvGrpSpPr>
          <p:grpSpPr>
            <a:xfrm>
              <a:off x="320070" y="1346872"/>
              <a:ext cx="3579688" cy="2739226"/>
              <a:chOff x="320070" y="1346872"/>
              <a:chExt cx="3579688" cy="2739226"/>
            </a:xfrm>
          </p:grpSpPr>
          <p:pic>
            <p:nvPicPr>
              <p:cNvPr id="5" name="Picture 4">
                <a:extLst>
                  <a:ext uri="{FF2B5EF4-FFF2-40B4-BE49-F238E27FC236}">
                    <a16:creationId xmlns:a16="http://schemas.microsoft.com/office/drawing/2014/main" id="{438815E4-ECE6-429B-A2D8-02B4A6FB213A}"/>
                  </a:ext>
                </a:extLst>
              </p:cNvPr>
              <p:cNvPicPr>
                <a:picLocks noChangeAspect="1"/>
              </p:cNvPicPr>
              <p:nvPr/>
            </p:nvPicPr>
            <p:blipFill rotWithShape="1">
              <a:blip r:embed="rId7"/>
              <a:srcRect l="1965" t="10067" r="9886" b="20708"/>
              <a:stretch/>
            </p:blipFill>
            <p:spPr>
              <a:xfrm>
                <a:off x="2204368" y="1625477"/>
                <a:ext cx="1643535" cy="821572"/>
              </a:xfrm>
              <a:prstGeom prst="rect">
                <a:avLst/>
              </a:prstGeom>
              <a:ln>
                <a:noFill/>
              </a:ln>
              <a:effectLst>
                <a:outerShdw blurRad="190500" algn="tl" rotWithShape="0">
                  <a:srgbClr val="000000">
                    <a:alpha val="70000"/>
                  </a:srgbClr>
                </a:outerShdw>
              </a:effectLst>
            </p:spPr>
          </p:pic>
          <p:pic>
            <p:nvPicPr>
              <p:cNvPr id="17" name="Google Shape;78;p1">
                <a:extLst>
                  <a:ext uri="{FF2B5EF4-FFF2-40B4-BE49-F238E27FC236}">
                    <a16:creationId xmlns:a16="http://schemas.microsoft.com/office/drawing/2014/main" id="{2C24BF6F-624E-D506-7908-A188AB5902AD}"/>
                  </a:ext>
                </a:extLst>
              </p:cNvPr>
              <p:cNvPicPr preferRelativeResize="0"/>
              <p:nvPr/>
            </p:nvPicPr>
            <p:blipFill>
              <a:blip r:embed="rId8">
                <a:alphaModFix/>
              </a:blip>
              <a:srcRect l="-998"/>
              <a:stretch/>
            </p:blipFill>
            <p:spPr>
              <a:xfrm>
                <a:off x="406410" y="1625477"/>
                <a:ext cx="1646704" cy="826069"/>
              </a:xfrm>
              <a:prstGeom prst="rect">
                <a:avLst/>
              </a:prstGeom>
              <a:ln>
                <a:noFill/>
              </a:ln>
              <a:effectLst>
                <a:outerShdw blurRad="190500" algn="tl" rotWithShape="0">
                  <a:srgbClr val="000000">
                    <a:alpha val="70000"/>
                  </a:srgbClr>
                </a:outerShdw>
              </a:effectLst>
            </p:spPr>
          </p:pic>
          <p:sp>
            <p:nvSpPr>
              <p:cNvPr id="21" name="Google Shape;69;p1">
                <a:extLst>
                  <a:ext uri="{FF2B5EF4-FFF2-40B4-BE49-F238E27FC236}">
                    <a16:creationId xmlns:a16="http://schemas.microsoft.com/office/drawing/2014/main" id="{B9BD89E5-480C-0E3F-64F5-A63890DCCB08}"/>
                  </a:ext>
                </a:extLst>
              </p:cNvPr>
              <p:cNvSpPr txBox="1"/>
              <p:nvPr/>
            </p:nvSpPr>
            <p:spPr>
              <a:xfrm>
                <a:off x="367859" y="1346872"/>
                <a:ext cx="1812811" cy="324985"/>
              </a:xfrm>
              <a:prstGeom prst="rect">
                <a:avLst/>
              </a:prstGeom>
              <a:noFill/>
              <a:ln>
                <a:noFill/>
              </a:ln>
            </p:spPr>
            <p:txBody>
              <a:bodyPr spcFirstLastPara="1" wrap="square" lIns="91425" tIns="45700" rIns="91425" bIns="45700" anchor="t" anchorCtr="0">
                <a:spAutoFit/>
              </a:bodyPr>
              <a:lstStyle/>
              <a:p>
                <a:pPr marL="0" lvl="0" indent="0" algn="ctr" rtl="0">
                  <a:lnSpc>
                    <a:spcPct val="107916"/>
                  </a:lnSpc>
                  <a:spcBef>
                    <a:spcPts val="0"/>
                  </a:spcBef>
                  <a:spcAft>
                    <a:spcPts val="0"/>
                  </a:spcAft>
                  <a:buClr>
                    <a:schemeClr val="dk1"/>
                  </a:buClr>
                  <a:buSzPts val="1100"/>
                  <a:buFont typeface="Arial"/>
                  <a:buNone/>
                </a:pPr>
                <a:r>
                  <a:rPr lang="en-US" sz="1400" dirty="0">
                    <a:solidFill>
                      <a:schemeClr val="dk1"/>
                    </a:solidFill>
                  </a:rPr>
                  <a:t>Flood Visualizations</a:t>
                </a:r>
                <a:endParaRPr sz="1400" i="0" u="none" strike="noStrike" cap="none" dirty="0">
                  <a:solidFill>
                    <a:srgbClr val="000000"/>
                  </a:solidFill>
                </a:endParaRPr>
              </a:p>
            </p:txBody>
          </p:sp>
          <p:pic>
            <p:nvPicPr>
              <p:cNvPr id="29" name="Picture 28">
                <a:extLst>
                  <a:ext uri="{FF2B5EF4-FFF2-40B4-BE49-F238E27FC236}">
                    <a16:creationId xmlns:a16="http://schemas.microsoft.com/office/drawing/2014/main" id="{FECC44CB-B514-2E19-E4DE-086595D1B5A9}"/>
                  </a:ext>
                </a:extLst>
              </p:cNvPr>
              <p:cNvPicPr>
                <a:picLocks noChangeAspect="1"/>
              </p:cNvPicPr>
              <p:nvPr/>
            </p:nvPicPr>
            <p:blipFill>
              <a:blip r:embed="rId9"/>
              <a:stretch>
                <a:fillRect/>
              </a:stretch>
            </p:blipFill>
            <p:spPr>
              <a:xfrm>
                <a:off x="406410" y="2832781"/>
                <a:ext cx="1626990" cy="900078"/>
              </a:xfrm>
              <a:prstGeom prst="rect">
                <a:avLst/>
              </a:prstGeom>
              <a:ln>
                <a:noFill/>
              </a:ln>
              <a:effectLst>
                <a:outerShdw blurRad="190500" algn="tl" rotWithShape="0">
                  <a:srgbClr val="000000">
                    <a:alpha val="70000"/>
                  </a:srgbClr>
                </a:outerShdw>
              </a:effectLst>
            </p:spPr>
          </p:pic>
          <p:sp>
            <p:nvSpPr>
              <p:cNvPr id="30" name="Google Shape;69;p1">
                <a:extLst>
                  <a:ext uri="{FF2B5EF4-FFF2-40B4-BE49-F238E27FC236}">
                    <a16:creationId xmlns:a16="http://schemas.microsoft.com/office/drawing/2014/main" id="{AB875CA8-92D2-F423-35B7-B0E1C9B73851}"/>
                  </a:ext>
                </a:extLst>
              </p:cNvPr>
              <p:cNvSpPr txBox="1"/>
              <p:nvPr/>
            </p:nvSpPr>
            <p:spPr>
              <a:xfrm>
                <a:off x="320070" y="2557159"/>
                <a:ext cx="1812811" cy="324985"/>
              </a:xfrm>
              <a:prstGeom prst="rect">
                <a:avLst/>
              </a:prstGeom>
              <a:noFill/>
              <a:ln>
                <a:noFill/>
              </a:ln>
            </p:spPr>
            <p:txBody>
              <a:bodyPr spcFirstLastPara="1" wrap="square" lIns="91425" tIns="45700" rIns="91425" bIns="45700" anchor="t" anchorCtr="0">
                <a:spAutoFit/>
              </a:bodyPr>
              <a:lstStyle/>
              <a:p>
                <a:pPr marL="0" lvl="0" indent="0" algn="ctr" rtl="0">
                  <a:lnSpc>
                    <a:spcPct val="107916"/>
                  </a:lnSpc>
                  <a:spcBef>
                    <a:spcPts val="0"/>
                  </a:spcBef>
                  <a:spcAft>
                    <a:spcPts val="0"/>
                  </a:spcAft>
                  <a:buClr>
                    <a:schemeClr val="dk1"/>
                  </a:buClr>
                  <a:buSzPts val="1100"/>
                  <a:buFont typeface="Arial"/>
                  <a:buNone/>
                </a:pPr>
                <a:r>
                  <a:rPr lang="en-US" sz="1400" dirty="0">
                    <a:solidFill>
                      <a:schemeClr val="dk1"/>
                    </a:solidFill>
                  </a:rPr>
                  <a:t>Flood Dashboards</a:t>
                </a:r>
                <a:endParaRPr sz="1400" i="0" u="none" strike="noStrike" cap="none" dirty="0">
                  <a:solidFill>
                    <a:srgbClr val="000000"/>
                  </a:solidFill>
                </a:endParaRPr>
              </a:p>
            </p:txBody>
          </p:sp>
          <p:pic>
            <p:nvPicPr>
              <p:cNvPr id="32" name="Picture 31">
                <a:extLst>
                  <a:ext uri="{FF2B5EF4-FFF2-40B4-BE49-F238E27FC236}">
                    <a16:creationId xmlns:a16="http://schemas.microsoft.com/office/drawing/2014/main" id="{5EEA97D5-E127-7B56-1AD9-56D0C966E120}"/>
                  </a:ext>
                </a:extLst>
              </p:cNvPr>
              <p:cNvPicPr>
                <a:picLocks noChangeAspect="1"/>
              </p:cNvPicPr>
              <p:nvPr/>
            </p:nvPicPr>
            <p:blipFill>
              <a:blip r:embed="rId10"/>
              <a:stretch>
                <a:fillRect/>
              </a:stretch>
            </p:blipFill>
            <p:spPr>
              <a:xfrm>
                <a:off x="2205981" y="2832781"/>
                <a:ext cx="1640230" cy="892223"/>
              </a:xfrm>
              <a:prstGeom prst="rect">
                <a:avLst/>
              </a:prstGeom>
              <a:ln>
                <a:noFill/>
              </a:ln>
              <a:effectLst>
                <a:outerShdw blurRad="190500" algn="tl" rotWithShape="0">
                  <a:srgbClr val="000000">
                    <a:alpha val="70000"/>
                  </a:srgbClr>
                </a:outerShdw>
              </a:effectLst>
            </p:spPr>
          </p:pic>
          <p:sp>
            <p:nvSpPr>
              <p:cNvPr id="34" name="TextBox 33">
                <a:extLst>
                  <a:ext uri="{FF2B5EF4-FFF2-40B4-BE49-F238E27FC236}">
                    <a16:creationId xmlns:a16="http://schemas.microsoft.com/office/drawing/2014/main" id="{EC5C79A5-83F7-A652-7937-E8B042493DD7}"/>
                  </a:ext>
                </a:extLst>
              </p:cNvPr>
              <p:cNvSpPr txBox="1"/>
              <p:nvPr/>
            </p:nvSpPr>
            <p:spPr>
              <a:xfrm>
                <a:off x="2359176" y="1351044"/>
                <a:ext cx="1339925" cy="307777"/>
              </a:xfrm>
              <a:prstGeom prst="rect">
                <a:avLst/>
              </a:prstGeom>
              <a:noFill/>
            </p:spPr>
            <p:txBody>
              <a:bodyPr wrap="square" rtlCol="0">
                <a:spAutoFit/>
              </a:bodyPr>
              <a:lstStyle/>
              <a:p>
                <a:r>
                  <a:rPr lang="en-US" sz="1400" dirty="0"/>
                  <a:t>WV Flood Tool</a:t>
                </a:r>
              </a:p>
            </p:txBody>
          </p:sp>
          <p:sp>
            <p:nvSpPr>
              <p:cNvPr id="35" name="Google Shape;69;p1">
                <a:extLst>
                  <a:ext uri="{FF2B5EF4-FFF2-40B4-BE49-F238E27FC236}">
                    <a16:creationId xmlns:a16="http://schemas.microsoft.com/office/drawing/2014/main" id="{633B6B22-849E-8A69-B694-6423E13CEAC0}"/>
                  </a:ext>
                </a:extLst>
              </p:cNvPr>
              <p:cNvSpPr txBox="1"/>
              <p:nvPr/>
            </p:nvSpPr>
            <p:spPr>
              <a:xfrm>
                <a:off x="2086947" y="2562767"/>
                <a:ext cx="1812811" cy="324985"/>
              </a:xfrm>
              <a:prstGeom prst="rect">
                <a:avLst/>
              </a:prstGeom>
              <a:noFill/>
              <a:ln>
                <a:noFill/>
              </a:ln>
            </p:spPr>
            <p:txBody>
              <a:bodyPr spcFirstLastPara="1" wrap="square" lIns="91425" tIns="45700" rIns="91425" bIns="45700" anchor="t" anchorCtr="0">
                <a:spAutoFit/>
              </a:bodyPr>
              <a:lstStyle/>
              <a:p>
                <a:pPr marL="0" lvl="0" indent="0" algn="ctr" rtl="0">
                  <a:lnSpc>
                    <a:spcPct val="107916"/>
                  </a:lnSpc>
                  <a:spcBef>
                    <a:spcPts val="0"/>
                  </a:spcBef>
                  <a:spcAft>
                    <a:spcPts val="0"/>
                  </a:spcAft>
                  <a:buClr>
                    <a:schemeClr val="dk1"/>
                  </a:buClr>
                  <a:buSzPts val="1100"/>
                  <a:buFont typeface="Arial"/>
                  <a:buNone/>
                </a:pPr>
                <a:r>
                  <a:rPr lang="en-US" sz="1400" dirty="0">
                    <a:solidFill>
                      <a:schemeClr val="dk1"/>
                    </a:solidFill>
                  </a:rPr>
                  <a:t>WV Risk Explorer</a:t>
                </a:r>
                <a:endParaRPr sz="1400" i="0" u="none" strike="noStrike" cap="none" dirty="0">
                  <a:solidFill>
                    <a:srgbClr val="000000"/>
                  </a:solidFill>
                </a:endParaRPr>
              </a:p>
            </p:txBody>
          </p:sp>
          <p:sp>
            <p:nvSpPr>
              <p:cNvPr id="39" name="Google Shape;69;p1">
                <a:extLst>
                  <a:ext uri="{FF2B5EF4-FFF2-40B4-BE49-F238E27FC236}">
                    <a16:creationId xmlns:a16="http://schemas.microsoft.com/office/drawing/2014/main" id="{D2AA853E-8F4A-DB3C-BABD-2B244E79253A}"/>
                  </a:ext>
                </a:extLst>
              </p:cNvPr>
              <p:cNvSpPr txBox="1"/>
              <p:nvPr/>
            </p:nvSpPr>
            <p:spPr>
              <a:xfrm>
                <a:off x="1019638" y="3727899"/>
                <a:ext cx="2213342" cy="358199"/>
              </a:xfrm>
              <a:prstGeom prst="rect">
                <a:avLst/>
              </a:prstGeom>
              <a:noFill/>
              <a:ln>
                <a:noFill/>
              </a:ln>
            </p:spPr>
            <p:txBody>
              <a:bodyPr spcFirstLastPara="1" wrap="square" lIns="91425" tIns="45700" rIns="91425" bIns="45700" anchor="t" anchorCtr="0">
                <a:spAutoFit/>
              </a:bodyPr>
              <a:lstStyle/>
              <a:p>
                <a:pPr marL="0" lvl="0" indent="0" algn="ctr" rtl="0">
                  <a:lnSpc>
                    <a:spcPct val="107916"/>
                  </a:lnSpc>
                  <a:spcBef>
                    <a:spcPts val="0"/>
                  </a:spcBef>
                  <a:spcAft>
                    <a:spcPts val="0"/>
                  </a:spcAft>
                  <a:buClr>
                    <a:schemeClr val="dk1"/>
                  </a:buClr>
                  <a:buSzPts val="1100"/>
                  <a:buFont typeface="Arial"/>
                  <a:buNone/>
                </a:pPr>
                <a:r>
                  <a:rPr lang="en-US" sz="1600" b="1" dirty="0">
                    <a:solidFill>
                      <a:schemeClr val="dk1"/>
                    </a:solidFill>
                  </a:rPr>
                  <a:t>Example Risk Tools</a:t>
                </a:r>
                <a:endParaRPr sz="1600" b="1" i="0" u="none" strike="noStrike" cap="none" dirty="0">
                  <a:solidFill>
                    <a:srgbClr val="000000"/>
                  </a:solidFill>
                </a:endParaRPr>
              </a:p>
            </p:txBody>
          </p:sp>
        </p:grpSp>
      </p:grpSp>
      <p:sp>
        <p:nvSpPr>
          <p:cNvPr id="40" name="TextBox 39">
            <a:extLst>
              <a:ext uri="{FF2B5EF4-FFF2-40B4-BE49-F238E27FC236}">
                <a16:creationId xmlns:a16="http://schemas.microsoft.com/office/drawing/2014/main" id="{807CAE5F-1716-983F-C96B-E859956975CC}"/>
              </a:ext>
            </a:extLst>
          </p:cNvPr>
          <p:cNvSpPr txBox="1"/>
          <p:nvPr/>
        </p:nvSpPr>
        <p:spPr>
          <a:xfrm>
            <a:off x="172720" y="775450"/>
            <a:ext cx="11826946" cy="353943"/>
          </a:xfrm>
          <a:prstGeom prst="rect">
            <a:avLst/>
          </a:prstGeom>
          <a:noFill/>
        </p:spPr>
        <p:txBody>
          <a:bodyPr wrap="square">
            <a:spAutoFit/>
          </a:bodyPr>
          <a:lstStyle/>
          <a:p>
            <a:pPr algn="ctr"/>
            <a:r>
              <a:rPr lang="en-US" sz="1700" i="1" dirty="0">
                <a:solidFill>
                  <a:schemeClr val="tx2"/>
                </a:solidFill>
              </a:rPr>
              <a:t>A virtual hub of risk assessment, visualization, planning, and training resources for building community flood resiliency in WV</a:t>
            </a:r>
          </a:p>
        </p:txBody>
      </p:sp>
      <p:pic>
        <p:nvPicPr>
          <p:cNvPr id="37" name="Picture 36">
            <a:extLst>
              <a:ext uri="{FF2B5EF4-FFF2-40B4-BE49-F238E27FC236}">
                <a16:creationId xmlns:a16="http://schemas.microsoft.com/office/drawing/2014/main" id="{2D160D2A-0E24-3F01-B4F3-0ED10360BC95}"/>
              </a:ext>
            </a:extLst>
          </p:cNvPr>
          <p:cNvPicPr>
            <a:picLocks noChangeAspect="1"/>
          </p:cNvPicPr>
          <p:nvPr/>
        </p:nvPicPr>
        <p:blipFill>
          <a:blip r:embed="rId11"/>
          <a:srcRect l="289"/>
          <a:stretch/>
        </p:blipFill>
        <p:spPr>
          <a:xfrm>
            <a:off x="320949" y="4316809"/>
            <a:ext cx="3439801" cy="1939883"/>
          </a:xfrm>
          <a:prstGeom prst="rect">
            <a:avLst/>
          </a:prstGeom>
          <a:ln>
            <a:noFill/>
          </a:ln>
          <a:effectLst>
            <a:outerShdw blurRad="190500" algn="tl" rotWithShape="0">
              <a:srgbClr val="000000">
                <a:alpha val="70000"/>
              </a:srgbClr>
            </a:outerShdw>
          </a:effectLst>
        </p:spPr>
      </p:pic>
      <p:grpSp>
        <p:nvGrpSpPr>
          <p:cNvPr id="18" name="Group 17">
            <a:extLst>
              <a:ext uri="{FF2B5EF4-FFF2-40B4-BE49-F238E27FC236}">
                <a16:creationId xmlns:a16="http://schemas.microsoft.com/office/drawing/2014/main" id="{A0D366D1-2B0F-4EFA-4049-C11A72D509F2}"/>
              </a:ext>
            </a:extLst>
          </p:cNvPr>
          <p:cNvGrpSpPr/>
          <p:nvPr/>
        </p:nvGrpSpPr>
        <p:grpSpPr>
          <a:xfrm>
            <a:off x="2286316" y="832961"/>
            <a:ext cx="8716749" cy="6025039"/>
            <a:chOff x="2286316" y="832961"/>
            <a:chExt cx="8716749" cy="6025039"/>
          </a:xfrm>
        </p:grpSpPr>
        <p:grpSp>
          <p:nvGrpSpPr>
            <p:cNvPr id="9" name="Group 8">
              <a:extLst>
                <a:ext uri="{FF2B5EF4-FFF2-40B4-BE49-F238E27FC236}">
                  <a16:creationId xmlns:a16="http://schemas.microsoft.com/office/drawing/2014/main" id="{D7E2935A-09E1-07C5-ACCE-95B5BD9E2139}"/>
                </a:ext>
              </a:extLst>
            </p:cNvPr>
            <p:cNvGrpSpPr/>
            <p:nvPr/>
          </p:nvGrpSpPr>
          <p:grpSpPr>
            <a:xfrm>
              <a:off x="2286316" y="832961"/>
              <a:ext cx="8716749" cy="6025039"/>
              <a:chOff x="2296014" y="847084"/>
              <a:chExt cx="8716749" cy="6025039"/>
            </a:xfrm>
            <a:effectLst>
              <a:outerShdw blurRad="63500" sx="102000" sy="102000" algn="ctr" rotWithShape="0">
                <a:prstClr val="black">
                  <a:alpha val="40000"/>
                </a:prstClr>
              </a:outerShdw>
            </a:effectLst>
          </p:grpSpPr>
          <p:graphicFrame>
            <p:nvGraphicFramePr>
              <p:cNvPr id="2" name="Diagram 1"/>
              <p:cNvGraphicFramePr/>
              <p:nvPr>
                <p:extLst>
                  <p:ext uri="{D42A27DB-BD31-4B8C-83A1-F6EECF244321}">
                    <p14:modId xmlns:p14="http://schemas.microsoft.com/office/powerpoint/2010/main" val="3957379917"/>
                  </p:ext>
                </p:extLst>
              </p:nvPr>
            </p:nvGraphicFramePr>
            <p:xfrm>
              <a:off x="2296014" y="847084"/>
              <a:ext cx="8716749" cy="602503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7" name="TextBox 6">
                <a:extLst>
                  <a:ext uri="{FF2B5EF4-FFF2-40B4-BE49-F238E27FC236}">
                    <a16:creationId xmlns:a16="http://schemas.microsoft.com/office/drawing/2014/main" id="{8A67C8EA-1A88-50B7-661D-FC03B90C93D4}"/>
                  </a:ext>
                </a:extLst>
              </p:cNvPr>
              <p:cNvSpPr txBox="1"/>
              <p:nvPr/>
            </p:nvSpPr>
            <p:spPr>
              <a:xfrm>
                <a:off x="6547565" y="4132112"/>
                <a:ext cx="2515250" cy="1712200"/>
              </a:xfrm>
              <a:prstGeom prst="rect">
                <a:avLst/>
              </a:prstGeom>
              <a:noFill/>
            </p:spPr>
            <p:txBody>
              <a:bodyPr wrap="square" rtlCol="0">
                <a:spAutoFit/>
              </a:bodyPr>
              <a:lstStyle/>
              <a:p>
                <a:pPr marL="112713" lvl="0" indent="-112713" algn="l">
                  <a:lnSpc>
                    <a:spcPct val="80000"/>
                  </a:lnSpc>
                  <a:spcAft>
                    <a:spcPts val="400"/>
                  </a:spcAft>
                </a:pPr>
                <a:r>
                  <a:rPr lang="en-US" sz="1600" b="1" dirty="0">
                    <a:solidFill>
                      <a:schemeClr val="bg1"/>
                    </a:solidFill>
                  </a:rPr>
                  <a:t>STAKEHOLDERS</a:t>
                </a:r>
              </a:p>
              <a:p>
                <a:pPr marL="112713" indent="-112713">
                  <a:lnSpc>
                    <a:spcPct val="80000"/>
                  </a:lnSpc>
                  <a:spcAft>
                    <a:spcPts val="400"/>
                  </a:spcAft>
                </a:pPr>
                <a:r>
                  <a:rPr lang="en-US" sz="1500" dirty="0">
                    <a:solidFill>
                      <a:schemeClr val="bg1"/>
                    </a:solidFill>
                  </a:rPr>
                  <a:t>• </a:t>
                </a:r>
                <a:r>
                  <a:rPr lang="en-US" sz="1500" b="0" dirty="0">
                    <a:solidFill>
                      <a:schemeClr val="bg1"/>
                    </a:solidFill>
                  </a:rPr>
                  <a:t>Risk Reduction Associates</a:t>
                </a:r>
                <a:endParaRPr lang="en-US" sz="1500" dirty="0">
                  <a:solidFill>
                    <a:schemeClr val="bg1"/>
                  </a:solidFill>
                </a:endParaRPr>
              </a:p>
              <a:p>
                <a:pPr marL="112713" lvl="0" indent="-112713" algn="l">
                  <a:lnSpc>
                    <a:spcPct val="80000"/>
                  </a:lnSpc>
                  <a:spcAft>
                    <a:spcPts val="400"/>
                  </a:spcAft>
                </a:pPr>
                <a:r>
                  <a:rPr lang="en-US" sz="1500" dirty="0">
                    <a:solidFill>
                      <a:schemeClr val="bg1"/>
                    </a:solidFill>
                  </a:rPr>
                  <a:t>• </a:t>
                </a:r>
                <a:r>
                  <a:rPr lang="en-US" sz="1500" b="0" dirty="0">
                    <a:solidFill>
                      <a:schemeClr val="bg1"/>
                    </a:solidFill>
                  </a:rPr>
                  <a:t>Emergency Responders</a:t>
                </a:r>
              </a:p>
              <a:p>
                <a:pPr marL="112713" lvl="0" indent="-112713" algn="l">
                  <a:lnSpc>
                    <a:spcPct val="80000"/>
                  </a:lnSpc>
                  <a:spcAft>
                    <a:spcPts val="400"/>
                  </a:spcAft>
                </a:pPr>
                <a:r>
                  <a:rPr lang="en-US" sz="1500" dirty="0">
                    <a:solidFill>
                      <a:schemeClr val="bg1"/>
                    </a:solidFill>
                  </a:rPr>
                  <a:t>• </a:t>
                </a:r>
                <a:r>
                  <a:rPr lang="en-US" sz="1500" b="0" dirty="0">
                    <a:solidFill>
                      <a:schemeClr val="bg1"/>
                    </a:solidFill>
                  </a:rPr>
                  <a:t>Floodplain Managers</a:t>
                </a:r>
              </a:p>
              <a:p>
                <a:pPr marL="112713" lvl="0" indent="-112713" algn="l">
                  <a:lnSpc>
                    <a:spcPct val="80000"/>
                  </a:lnSpc>
                  <a:spcAft>
                    <a:spcPts val="400"/>
                  </a:spcAft>
                </a:pPr>
                <a:r>
                  <a:rPr lang="en-US" sz="1500" dirty="0">
                    <a:solidFill>
                      <a:schemeClr val="bg1"/>
                    </a:solidFill>
                  </a:rPr>
                  <a:t>• </a:t>
                </a:r>
                <a:r>
                  <a:rPr lang="en-US" sz="1500" b="0" dirty="0">
                    <a:solidFill>
                      <a:schemeClr val="bg1"/>
                    </a:solidFill>
                  </a:rPr>
                  <a:t>Local Officials</a:t>
                </a:r>
              </a:p>
              <a:p>
                <a:pPr marL="112713" lvl="0" indent="-112713" algn="l">
                  <a:lnSpc>
                    <a:spcPct val="80000"/>
                  </a:lnSpc>
                  <a:spcAft>
                    <a:spcPts val="400"/>
                  </a:spcAft>
                </a:pPr>
                <a:r>
                  <a:rPr lang="en-US" sz="1500" dirty="0">
                    <a:solidFill>
                      <a:schemeClr val="bg1"/>
                    </a:solidFill>
                  </a:rPr>
                  <a:t>• </a:t>
                </a:r>
                <a:r>
                  <a:rPr lang="en-US" sz="1500" b="0" dirty="0">
                    <a:solidFill>
                      <a:schemeClr val="bg1"/>
                    </a:solidFill>
                  </a:rPr>
                  <a:t>Volunteers</a:t>
                </a:r>
              </a:p>
              <a:p>
                <a:pPr marL="112713" lvl="0" indent="-112713" algn="l">
                  <a:lnSpc>
                    <a:spcPct val="80000"/>
                  </a:lnSpc>
                  <a:spcAft>
                    <a:spcPts val="400"/>
                  </a:spcAft>
                </a:pPr>
                <a:r>
                  <a:rPr lang="en-US" sz="1500" dirty="0">
                    <a:solidFill>
                      <a:schemeClr val="bg1"/>
                    </a:solidFill>
                  </a:rPr>
                  <a:t>• </a:t>
                </a:r>
                <a:r>
                  <a:rPr lang="en-US" sz="1500" b="0" dirty="0">
                    <a:solidFill>
                      <a:schemeClr val="bg1"/>
                    </a:solidFill>
                  </a:rPr>
                  <a:t>Public</a:t>
                </a:r>
                <a:endParaRPr lang="en-US" sz="1500" dirty="0">
                  <a:solidFill>
                    <a:schemeClr val="bg1"/>
                  </a:solidFill>
                </a:endParaRPr>
              </a:p>
            </p:txBody>
          </p:sp>
        </p:grpSp>
        <p:sp>
          <p:nvSpPr>
            <p:cNvPr id="11" name="TextBox 10">
              <a:extLst>
                <a:ext uri="{FF2B5EF4-FFF2-40B4-BE49-F238E27FC236}">
                  <a16:creationId xmlns:a16="http://schemas.microsoft.com/office/drawing/2014/main" id="{FCF54DFB-C2AD-D3C1-3714-B61465643E25}"/>
                </a:ext>
              </a:extLst>
            </p:cNvPr>
            <p:cNvSpPr txBox="1"/>
            <p:nvPr/>
          </p:nvSpPr>
          <p:spPr>
            <a:xfrm>
              <a:off x="6547565" y="1896342"/>
              <a:ext cx="2515250" cy="2042547"/>
            </a:xfrm>
            <a:prstGeom prst="rect">
              <a:avLst/>
            </a:prstGeom>
            <a:noFill/>
          </p:spPr>
          <p:txBody>
            <a:bodyPr wrap="square" rtlCol="0">
              <a:spAutoFit/>
            </a:bodyPr>
            <a:lstStyle/>
            <a:p>
              <a:pPr marL="112713" lvl="0" indent="-112713" algn="l">
                <a:lnSpc>
                  <a:spcPct val="80000"/>
                </a:lnSpc>
                <a:spcAft>
                  <a:spcPts val="400"/>
                </a:spcAft>
              </a:pPr>
              <a:r>
                <a:rPr lang="en-US" sz="1600" b="1" dirty="0">
                  <a:solidFill>
                    <a:schemeClr val="bg1"/>
                  </a:solidFill>
                </a:rPr>
                <a:t>COMMUNITY</a:t>
              </a:r>
            </a:p>
            <a:p>
              <a:pPr marL="112713" lvl="0" indent="-112713" algn="l">
                <a:lnSpc>
                  <a:spcPct val="80000"/>
                </a:lnSpc>
                <a:spcAft>
                  <a:spcPts val="400"/>
                </a:spcAft>
              </a:pPr>
              <a:r>
                <a:rPr lang="en-US" sz="1600" b="1" dirty="0">
                  <a:solidFill>
                    <a:schemeClr val="bg1"/>
                  </a:solidFill>
                </a:rPr>
                <a:t>ENGAGEMENT</a:t>
              </a:r>
            </a:p>
            <a:p>
              <a:pPr marL="112713" lvl="0" indent="-112713" algn="l">
                <a:lnSpc>
                  <a:spcPct val="80000"/>
                </a:lnSpc>
                <a:spcAft>
                  <a:spcPts val="400"/>
                </a:spcAft>
              </a:pPr>
              <a:r>
                <a:rPr lang="en-US" sz="1500" dirty="0">
                  <a:solidFill>
                    <a:schemeClr val="bg1"/>
                  </a:solidFill>
                </a:rPr>
                <a:t>• Focused Outreach Meetings</a:t>
              </a:r>
            </a:p>
            <a:p>
              <a:pPr marL="112713" lvl="0" indent="-112713" algn="l">
                <a:lnSpc>
                  <a:spcPct val="80000"/>
                </a:lnSpc>
                <a:spcAft>
                  <a:spcPts val="400"/>
                </a:spcAft>
              </a:pPr>
              <a:r>
                <a:rPr lang="en-US" sz="1500" dirty="0">
                  <a:solidFill>
                    <a:schemeClr val="bg1"/>
                  </a:solidFill>
                </a:rPr>
                <a:t>• Flood Symposium</a:t>
              </a:r>
            </a:p>
            <a:p>
              <a:pPr marL="112713" lvl="0" indent="-112713" algn="l">
                <a:lnSpc>
                  <a:spcPct val="80000"/>
                </a:lnSpc>
                <a:spcAft>
                  <a:spcPts val="400"/>
                </a:spcAft>
              </a:pPr>
              <a:r>
                <a:rPr lang="en-US" sz="1500" dirty="0">
                  <a:solidFill>
                    <a:schemeClr val="bg1"/>
                  </a:solidFill>
                </a:rPr>
                <a:t>• Resiliency Tools &amp; Products</a:t>
              </a:r>
            </a:p>
            <a:p>
              <a:pPr marL="112713" lvl="0" indent="-112713" algn="l">
                <a:lnSpc>
                  <a:spcPct val="80000"/>
                </a:lnSpc>
                <a:spcAft>
                  <a:spcPts val="400"/>
                </a:spcAft>
              </a:pPr>
              <a:r>
                <a:rPr lang="en-US" sz="1500" dirty="0">
                  <a:solidFill>
                    <a:schemeClr val="bg1"/>
                  </a:solidFill>
                </a:rPr>
                <a:t>• Learning Resources &amp; Reports</a:t>
              </a:r>
            </a:p>
          </p:txBody>
        </p:sp>
        <p:sp>
          <p:nvSpPr>
            <p:cNvPr id="12" name="TextBox 11">
              <a:extLst>
                <a:ext uri="{FF2B5EF4-FFF2-40B4-BE49-F238E27FC236}">
                  <a16:creationId xmlns:a16="http://schemas.microsoft.com/office/drawing/2014/main" id="{93640B2E-C615-44A0-70D7-F29930F7AEC1}"/>
                </a:ext>
              </a:extLst>
            </p:cNvPr>
            <p:cNvSpPr txBox="1"/>
            <p:nvPr/>
          </p:nvSpPr>
          <p:spPr>
            <a:xfrm>
              <a:off x="4307257" y="2039883"/>
              <a:ext cx="2515250" cy="1726563"/>
            </a:xfrm>
            <a:prstGeom prst="rect">
              <a:avLst/>
            </a:prstGeom>
            <a:noFill/>
          </p:spPr>
          <p:txBody>
            <a:bodyPr wrap="square" rtlCol="0">
              <a:spAutoFit/>
            </a:bodyPr>
            <a:lstStyle/>
            <a:p>
              <a:pPr marL="112713" lvl="0" indent="-112713" algn="ctr">
                <a:lnSpc>
                  <a:spcPct val="80000"/>
                </a:lnSpc>
                <a:spcAft>
                  <a:spcPts val="400"/>
                </a:spcAft>
              </a:pPr>
              <a:r>
                <a:rPr lang="en-US" sz="1600" b="1" dirty="0">
                  <a:solidFill>
                    <a:schemeClr val="bg1"/>
                  </a:solidFill>
                </a:rPr>
                <a:t>RISK TOOLS</a:t>
              </a:r>
            </a:p>
            <a:p>
              <a:pPr marL="112713" lvl="0" indent="-112713" algn="ctr">
                <a:lnSpc>
                  <a:spcPct val="80000"/>
                </a:lnSpc>
                <a:spcAft>
                  <a:spcPts val="400"/>
                </a:spcAft>
              </a:pPr>
              <a:endParaRPr lang="en-US" sz="600" b="1" dirty="0">
                <a:solidFill>
                  <a:schemeClr val="bg1"/>
                </a:solidFill>
              </a:endParaRPr>
            </a:p>
            <a:p>
              <a:pPr marL="112713" lvl="0" indent="-112713" algn="ctr">
                <a:lnSpc>
                  <a:spcPct val="80000"/>
                </a:lnSpc>
                <a:spcAft>
                  <a:spcPts val="400"/>
                </a:spcAft>
              </a:pPr>
              <a:r>
                <a:rPr lang="en-US" sz="1500" dirty="0">
                  <a:solidFill>
                    <a:schemeClr val="bg1"/>
                  </a:solidFill>
                </a:rPr>
                <a:t>• WV Risk Explorer</a:t>
              </a:r>
            </a:p>
            <a:p>
              <a:pPr marL="112713" lvl="0" indent="-112713" algn="ctr">
                <a:lnSpc>
                  <a:spcPct val="80000"/>
                </a:lnSpc>
                <a:spcAft>
                  <a:spcPts val="400"/>
                </a:spcAft>
              </a:pPr>
              <a:r>
                <a:rPr lang="en-US" sz="1500" dirty="0">
                  <a:solidFill>
                    <a:schemeClr val="bg1"/>
                  </a:solidFill>
                </a:rPr>
                <a:t>• WV Flood Tool</a:t>
              </a:r>
            </a:p>
            <a:p>
              <a:pPr marL="112713" lvl="0" indent="-112713" algn="ctr">
                <a:lnSpc>
                  <a:spcPct val="80000"/>
                </a:lnSpc>
                <a:spcAft>
                  <a:spcPts val="400"/>
                </a:spcAft>
              </a:pPr>
              <a:r>
                <a:rPr lang="en-US" sz="1500" dirty="0">
                  <a:solidFill>
                    <a:schemeClr val="bg1"/>
                  </a:solidFill>
                </a:rPr>
                <a:t>• Visualizations</a:t>
              </a:r>
            </a:p>
            <a:p>
              <a:pPr marL="112713" lvl="0" indent="-112713" algn="ctr">
                <a:lnSpc>
                  <a:spcPct val="80000"/>
                </a:lnSpc>
                <a:spcAft>
                  <a:spcPts val="400"/>
                </a:spcAft>
              </a:pPr>
              <a:r>
                <a:rPr lang="en-US" sz="1500" dirty="0">
                  <a:solidFill>
                    <a:schemeClr val="bg1"/>
                  </a:solidFill>
                </a:rPr>
                <a:t>• Dashboards</a:t>
              </a:r>
            </a:p>
            <a:p>
              <a:pPr marL="112713" lvl="0" indent="-112713" algn="ctr">
                <a:lnSpc>
                  <a:spcPct val="80000"/>
                </a:lnSpc>
                <a:spcAft>
                  <a:spcPts val="400"/>
                </a:spcAft>
              </a:pPr>
              <a:endParaRPr lang="en-US" sz="600" dirty="0">
                <a:solidFill>
                  <a:schemeClr val="bg1"/>
                </a:solidFill>
              </a:endParaRPr>
            </a:p>
            <a:p>
              <a:pPr marL="112713" lvl="0" indent="-112713" algn="ctr">
                <a:lnSpc>
                  <a:spcPct val="80000"/>
                </a:lnSpc>
                <a:spcAft>
                  <a:spcPts val="400"/>
                </a:spcAft>
              </a:pPr>
              <a:r>
                <a:rPr lang="en-US" sz="1500" i="1" dirty="0">
                  <a:solidFill>
                    <a:schemeClr val="bg1"/>
                  </a:solidFill>
                </a:rPr>
                <a:t>10 Geographic Scales</a:t>
              </a:r>
            </a:p>
          </p:txBody>
        </p:sp>
        <p:sp>
          <p:nvSpPr>
            <p:cNvPr id="14" name="TextBox 13">
              <a:extLst>
                <a:ext uri="{FF2B5EF4-FFF2-40B4-BE49-F238E27FC236}">
                  <a16:creationId xmlns:a16="http://schemas.microsoft.com/office/drawing/2014/main" id="{1154C044-C6ED-0DF1-4FE0-5E3E0DD92A65}"/>
                </a:ext>
              </a:extLst>
            </p:cNvPr>
            <p:cNvSpPr txBox="1"/>
            <p:nvPr/>
          </p:nvSpPr>
          <p:spPr>
            <a:xfrm>
              <a:off x="4501226" y="4117989"/>
              <a:ext cx="2036642" cy="1211550"/>
            </a:xfrm>
            <a:prstGeom prst="rect">
              <a:avLst/>
            </a:prstGeom>
            <a:noFill/>
          </p:spPr>
          <p:txBody>
            <a:bodyPr wrap="square" rtlCol="0">
              <a:spAutoFit/>
            </a:bodyPr>
            <a:lstStyle/>
            <a:p>
              <a:pPr marL="112713" lvl="0" indent="-112713" algn="ctr">
                <a:lnSpc>
                  <a:spcPct val="80000"/>
                </a:lnSpc>
                <a:spcAft>
                  <a:spcPts val="400"/>
                </a:spcAft>
              </a:pPr>
              <a:r>
                <a:rPr lang="en-US" sz="1600" b="1" dirty="0">
                  <a:solidFill>
                    <a:schemeClr val="bg1"/>
                  </a:solidFill>
                </a:rPr>
                <a:t>HAZARD LIBRARY</a:t>
              </a:r>
            </a:p>
            <a:p>
              <a:pPr marL="112713" lvl="0" indent="-112713" algn="ctr">
                <a:lnSpc>
                  <a:spcPct val="80000"/>
                </a:lnSpc>
                <a:spcAft>
                  <a:spcPts val="400"/>
                </a:spcAft>
              </a:pPr>
              <a:endParaRPr lang="en-US" sz="600" b="1" dirty="0">
                <a:solidFill>
                  <a:schemeClr val="bg1"/>
                </a:solidFill>
              </a:endParaRPr>
            </a:p>
            <a:p>
              <a:pPr lvl="0" algn="ctr">
                <a:lnSpc>
                  <a:spcPct val="80000"/>
                </a:lnSpc>
                <a:spcAft>
                  <a:spcPts val="400"/>
                </a:spcAft>
              </a:pPr>
              <a:r>
                <a:rPr lang="en-US" sz="1500" dirty="0">
                  <a:solidFill>
                    <a:schemeClr val="bg1"/>
                  </a:solidFill>
                </a:rPr>
                <a:t>Search online hazard resources by title, subject, media, event, geography, data, etc.</a:t>
              </a:r>
            </a:p>
          </p:txBody>
        </p:sp>
      </p:grpSp>
    </p:spTree>
    <p:extLst>
      <p:ext uri="{BB962C8B-B14F-4D97-AF65-F5344CB8AC3E}">
        <p14:creationId xmlns:p14="http://schemas.microsoft.com/office/powerpoint/2010/main" val="3430484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2FD47-5674-B025-E234-B1E36224A483}"/>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23ADF375-906D-4970-DB69-00E8316DF57A}"/>
              </a:ext>
            </a:extLst>
          </p:cNvPr>
          <p:cNvSpPr/>
          <p:nvPr/>
        </p:nvSpPr>
        <p:spPr>
          <a:xfrm>
            <a:off x="6161409" y="3884997"/>
            <a:ext cx="5880488" cy="2939490"/>
          </a:xfrm>
          <a:prstGeom prst="rect">
            <a:avLst/>
          </a:prstGeom>
          <a:solidFill>
            <a:srgbClr val="1560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B67B3B9D-684C-2078-D8E1-E0CB6AFCC803}"/>
              </a:ext>
            </a:extLst>
          </p:cNvPr>
          <p:cNvSpPr/>
          <p:nvPr/>
        </p:nvSpPr>
        <p:spPr>
          <a:xfrm>
            <a:off x="164617" y="3884997"/>
            <a:ext cx="5849759" cy="2939489"/>
          </a:xfrm>
          <a:prstGeom prst="rect">
            <a:avLst/>
          </a:prstGeom>
          <a:solidFill>
            <a:srgbClr val="1560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Rectangle 1">
            <a:extLst>
              <a:ext uri="{FF2B5EF4-FFF2-40B4-BE49-F238E27FC236}">
                <a16:creationId xmlns:a16="http://schemas.microsoft.com/office/drawing/2014/main" id="{A6D34B46-5B08-5772-EAF7-1A7F3F2000EC}"/>
              </a:ext>
            </a:extLst>
          </p:cNvPr>
          <p:cNvSpPr/>
          <p:nvPr/>
        </p:nvSpPr>
        <p:spPr>
          <a:xfrm>
            <a:off x="164616" y="747268"/>
            <a:ext cx="5849761" cy="3009746"/>
          </a:xfrm>
          <a:prstGeom prst="rect">
            <a:avLst/>
          </a:prstGeom>
          <a:solidFill>
            <a:srgbClr val="1560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C1D16F04-99B8-C207-D9EA-076596221225}"/>
              </a:ext>
            </a:extLst>
          </p:cNvPr>
          <p:cNvSpPr txBox="1"/>
          <p:nvPr/>
        </p:nvSpPr>
        <p:spPr>
          <a:xfrm>
            <a:off x="164616" y="751970"/>
            <a:ext cx="5849760" cy="1107996"/>
          </a:xfrm>
          <a:prstGeom prst="rect">
            <a:avLst/>
          </a:prstGeom>
          <a:noFill/>
        </p:spPr>
        <p:txBody>
          <a:bodyPr wrap="square">
            <a:spAutoFit/>
          </a:bodyPr>
          <a:lstStyle/>
          <a:p>
            <a:pPr marL="173038" marR="0" lvl="0" indent="-17303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sym typeface="Anaheim"/>
              </a:rPr>
              <a:t>Risk Assessment Tools</a:t>
            </a:r>
          </a:p>
          <a:p>
            <a:pPr marL="34290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Localized riverine flood risk assessment by quantifying and aggregating detailed building-level data at multiple scales</a:t>
            </a:r>
          </a:p>
          <a:p>
            <a:pPr marL="34290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Help identify the communities most at risk of riverine flooding for efficient allocation of limited mitigation resources</a:t>
            </a:r>
          </a:p>
        </p:txBody>
      </p:sp>
      <p:sp>
        <p:nvSpPr>
          <p:cNvPr id="10" name="TextBox 9">
            <a:extLst>
              <a:ext uri="{FF2B5EF4-FFF2-40B4-BE49-F238E27FC236}">
                <a16:creationId xmlns:a16="http://schemas.microsoft.com/office/drawing/2014/main" id="{1AC34852-12F2-6F24-6243-5FE5B0D27156}"/>
              </a:ext>
            </a:extLst>
          </p:cNvPr>
          <p:cNvSpPr txBox="1"/>
          <p:nvPr/>
        </p:nvSpPr>
        <p:spPr>
          <a:xfrm>
            <a:off x="164617" y="3908523"/>
            <a:ext cx="3274619" cy="1692771"/>
          </a:xfrm>
          <a:prstGeom prst="rect">
            <a:avLst/>
          </a:prstGeom>
          <a:noFill/>
        </p:spPr>
        <p:txBody>
          <a:bodyPr wrap="square">
            <a:spAutoFit/>
          </a:bodyPr>
          <a:lstStyle/>
          <a:p>
            <a:pPr marL="173038" marR="0" lvl="0" indent="-17303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rPr>
              <a:t>Risk Communication Tools</a:t>
            </a:r>
          </a:p>
          <a:p>
            <a:pPr marL="34290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Scenario-based 2D and 3D visualizations for effective risk communication</a:t>
            </a:r>
          </a:p>
          <a:p>
            <a:pPr marL="34290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Facilitate risk comprehension for various stakeholders to support informed decision-making and encourage public engagement</a:t>
            </a:r>
          </a:p>
          <a:p>
            <a:pPr marL="17145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DA9A174E-A732-4196-500B-DF58392C5FB0}"/>
              </a:ext>
            </a:extLst>
          </p:cNvPr>
          <p:cNvSpPr/>
          <p:nvPr/>
        </p:nvSpPr>
        <p:spPr>
          <a:xfrm>
            <a:off x="6161411" y="747268"/>
            <a:ext cx="5880488" cy="3009746"/>
          </a:xfrm>
          <a:prstGeom prst="rect">
            <a:avLst/>
          </a:prstGeom>
          <a:solidFill>
            <a:srgbClr val="1560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C1F6460A-A592-6E11-AC45-FB01285F1CB7}"/>
              </a:ext>
            </a:extLst>
          </p:cNvPr>
          <p:cNvSpPr txBox="1"/>
          <p:nvPr/>
        </p:nvSpPr>
        <p:spPr>
          <a:xfrm>
            <a:off x="6155506" y="751970"/>
            <a:ext cx="5880488" cy="1107996"/>
          </a:xfrm>
          <a:prstGeom prst="rect">
            <a:avLst/>
          </a:prstGeom>
          <a:noFill/>
        </p:spPr>
        <p:txBody>
          <a:bodyPr wrap="square">
            <a:spAutoFit/>
          </a:bodyPr>
          <a:lstStyle/>
          <a:p>
            <a:pPr marL="173038" marR="0" lvl="0" indent="-17303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rPr>
              <a:t>Mitigation Assessment Tools</a:t>
            </a:r>
          </a:p>
          <a:p>
            <a:pPr marL="342900" marR="0" lvl="0" indent="-169863"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Quantifies mitigation efforts such as elevation, relocation, and buyouts and calculation of loss estimates</a:t>
            </a:r>
          </a:p>
          <a:p>
            <a:pPr marL="342900" marR="0" lvl="0" indent="-169863"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Enable planners and decision-makers to evaluate past and ongoing efforts, identify gaps, and prioritize future investments</a:t>
            </a:r>
          </a:p>
        </p:txBody>
      </p:sp>
      <p:sp>
        <p:nvSpPr>
          <p:cNvPr id="17" name="TextBox 16">
            <a:extLst>
              <a:ext uri="{FF2B5EF4-FFF2-40B4-BE49-F238E27FC236}">
                <a16:creationId xmlns:a16="http://schemas.microsoft.com/office/drawing/2014/main" id="{743BD0A9-33B9-D5B6-CA40-EB298F5DEFF6}"/>
              </a:ext>
            </a:extLst>
          </p:cNvPr>
          <p:cNvSpPr txBox="1"/>
          <p:nvPr/>
        </p:nvSpPr>
        <p:spPr>
          <a:xfrm>
            <a:off x="6161408" y="3908523"/>
            <a:ext cx="5880488" cy="1292662"/>
          </a:xfrm>
          <a:prstGeom prst="rect">
            <a:avLst/>
          </a:prstGeom>
          <a:noFill/>
        </p:spPr>
        <p:txBody>
          <a:bodyPr wrap="square">
            <a:spAutoFit/>
          </a:bodyPr>
          <a:lstStyle/>
          <a:p>
            <a:pPr marL="173038" marR="0" lvl="0" indent="-17303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rPr>
              <a:t>Hazard Library and Data Access Tools</a:t>
            </a:r>
          </a:p>
          <a:p>
            <a:pPr marL="342900" marR="0" lvl="0" indent="-169863"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Access to online hazard resources including data, documents, and media searchable by title, subject, event, geography, and more. </a:t>
            </a:r>
          </a:p>
          <a:p>
            <a:pPr marL="342900" marR="0" lvl="0" indent="-169863"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Allow users to access comprehensive datasets for use in analyses, maps, or applications to support planning, research, and decision-making related to hazard mitigation and response</a:t>
            </a:r>
          </a:p>
        </p:txBody>
      </p:sp>
      <p:grpSp>
        <p:nvGrpSpPr>
          <p:cNvPr id="60" name="Group 59">
            <a:extLst>
              <a:ext uri="{FF2B5EF4-FFF2-40B4-BE49-F238E27FC236}">
                <a16:creationId xmlns:a16="http://schemas.microsoft.com/office/drawing/2014/main" id="{6FCBF357-CCD3-23FA-CFC1-11A5CAE08895}"/>
              </a:ext>
            </a:extLst>
          </p:cNvPr>
          <p:cNvGrpSpPr/>
          <p:nvPr/>
        </p:nvGrpSpPr>
        <p:grpSpPr>
          <a:xfrm>
            <a:off x="2887031" y="1770210"/>
            <a:ext cx="3073535" cy="1924036"/>
            <a:chOff x="2918009" y="1711073"/>
            <a:chExt cx="3073535" cy="1924035"/>
          </a:xfrm>
        </p:grpSpPr>
        <p:sp>
          <p:nvSpPr>
            <p:cNvPr id="41" name="Rectangle 40">
              <a:extLst>
                <a:ext uri="{FF2B5EF4-FFF2-40B4-BE49-F238E27FC236}">
                  <a16:creationId xmlns:a16="http://schemas.microsoft.com/office/drawing/2014/main" id="{0D183D30-DCF9-9B5F-6C74-2EA3E4E4B797}"/>
                </a:ext>
              </a:extLst>
            </p:cNvPr>
            <p:cNvSpPr/>
            <p:nvPr/>
          </p:nvSpPr>
          <p:spPr>
            <a:xfrm>
              <a:off x="2918009" y="1758460"/>
              <a:ext cx="3073535" cy="1876648"/>
            </a:xfrm>
            <a:prstGeom prst="rect">
              <a:avLst/>
            </a:prstGeom>
            <a:solidFill>
              <a:srgbClr val="DBF0F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8" name="Picture 17">
              <a:hlinkClick r:id="rId3"/>
              <a:extLst>
                <a:ext uri="{FF2B5EF4-FFF2-40B4-BE49-F238E27FC236}">
                  <a16:creationId xmlns:a16="http://schemas.microsoft.com/office/drawing/2014/main" id="{99579E89-D9CC-30DD-9A35-95A0AE3C35E2}"/>
                </a:ext>
              </a:extLst>
            </p:cNvPr>
            <p:cNvPicPr>
              <a:picLocks noChangeAspect="1"/>
            </p:cNvPicPr>
            <p:nvPr/>
          </p:nvPicPr>
          <p:blipFill>
            <a:blip r:embed="rId4" cstate="screen">
              <a:extLst>
                <a:ext uri="{28A0092B-C50C-407E-A947-70E740481C1C}">
                  <a14:useLocalDpi xmlns:a14="http://schemas.microsoft.com/office/drawing/2010/main" val="0"/>
                </a:ext>
              </a:extLst>
            </a:blip>
            <a:srcRect t="-1"/>
            <a:stretch>
              <a:fillRect/>
            </a:stretch>
          </p:blipFill>
          <p:spPr>
            <a:xfrm>
              <a:off x="3029918" y="1939853"/>
              <a:ext cx="1331760" cy="1023333"/>
            </a:xfrm>
            <a:prstGeom prst="rect">
              <a:avLst/>
            </a:prstGeom>
            <a:ln>
              <a:solidFill>
                <a:schemeClr val="tx1"/>
              </a:solidFill>
            </a:ln>
          </p:spPr>
        </p:pic>
        <p:pic>
          <p:nvPicPr>
            <p:cNvPr id="19" name="Picture 18">
              <a:hlinkClick r:id="rId5"/>
              <a:extLst>
                <a:ext uri="{FF2B5EF4-FFF2-40B4-BE49-F238E27FC236}">
                  <a16:creationId xmlns:a16="http://schemas.microsoft.com/office/drawing/2014/main" id="{14CE8DAE-2C0E-DB7A-395D-427617840E51}"/>
                </a:ext>
              </a:extLst>
            </p:cNvPr>
            <p:cNvPicPr>
              <a:picLocks noChangeAspect="1"/>
            </p:cNvPicPr>
            <p:nvPr/>
          </p:nvPicPr>
          <p:blipFill>
            <a:blip r:embed="rId6" cstate="screen">
              <a:extLst>
                <a:ext uri="{28A0092B-C50C-407E-A947-70E740481C1C}">
                  <a14:useLocalDpi xmlns:a14="http://schemas.microsoft.com/office/drawing/2010/main" val="0"/>
                </a:ext>
              </a:extLst>
            </a:blip>
            <a:srcRect t="-1"/>
            <a:stretch>
              <a:fillRect/>
            </a:stretch>
          </p:blipFill>
          <p:spPr>
            <a:xfrm>
              <a:off x="4530940" y="1937964"/>
              <a:ext cx="1331760" cy="1023334"/>
            </a:xfrm>
            <a:prstGeom prst="rect">
              <a:avLst/>
            </a:prstGeom>
            <a:ln>
              <a:solidFill>
                <a:schemeClr val="tx1"/>
              </a:solidFill>
            </a:ln>
          </p:spPr>
        </p:pic>
        <p:grpSp>
          <p:nvGrpSpPr>
            <p:cNvPr id="31" name="Group 30">
              <a:extLst>
                <a:ext uri="{FF2B5EF4-FFF2-40B4-BE49-F238E27FC236}">
                  <a16:creationId xmlns:a16="http://schemas.microsoft.com/office/drawing/2014/main" id="{3959E02B-446F-6BE8-1C92-900DF92EEAA1}"/>
                </a:ext>
              </a:extLst>
            </p:cNvPr>
            <p:cNvGrpSpPr/>
            <p:nvPr/>
          </p:nvGrpSpPr>
          <p:grpSpPr>
            <a:xfrm>
              <a:off x="3029917" y="3008685"/>
              <a:ext cx="1331760" cy="575225"/>
              <a:chOff x="5157383" y="4136950"/>
              <a:chExt cx="3340623" cy="1913285"/>
            </a:xfrm>
          </p:grpSpPr>
          <p:pic>
            <p:nvPicPr>
              <p:cNvPr id="32" name="Picture 31">
                <a:hlinkClick r:id="rId7"/>
                <a:extLst>
                  <a:ext uri="{FF2B5EF4-FFF2-40B4-BE49-F238E27FC236}">
                    <a16:creationId xmlns:a16="http://schemas.microsoft.com/office/drawing/2014/main" id="{73B9B7D4-6069-F691-6A39-6A6832DE3A4B}"/>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5157383" y="4136950"/>
                <a:ext cx="3340623" cy="1913285"/>
              </a:xfrm>
              <a:prstGeom prst="rect">
                <a:avLst/>
              </a:prstGeom>
              <a:ln>
                <a:solidFill>
                  <a:schemeClr val="tx1"/>
                </a:solidFill>
              </a:ln>
            </p:spPr>
          </p:pic>
          <p:pic>
            <p:nvPicPr>
              <p:cNvPr id="33" name="Picture 32">
                <a:extLst>
                  <a:ext uri="{FF2B5EF4-FFF2-40B4-BE49-F238E27FC236}">
                    <a16:creationId xmlns:a16="http://schemas.microsoft.com/office/drawing/2014/main" id="{91225BBB-883F-C9A8-7B80-D7A6BCD05DBA}"/>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5170678" y="4151551"/>
                <a:ext cx="3311716" cy="323704"/>
              </a:xfrm>
              <a:prstGeom prst="rect">
                <a:avLst/>
              </a:prstGeom>
              <a:ln>
                <a:noFill/>
              </a:ln>
            </p:spPr>
          </p:pic>
        </p:grpSp>
        <p:grpSp>
          <p:nvGrpSpPr>
            <p:cNvPr id="34" name="Group 33">
              <a:extLst>
                <a:ext uri="{FF2B5EF4-FFF2-40B4-BE49-F238E27FC236}">
                  <a16:creationId xmlns:a16="http://schemas.microsoft.com/office/drawing/2014/main" id="{781C3AB3-040D-1D02-14F2-C824C7615BCF}"/>
                </a:ext>
              </a:extLst>
            </p:cNvPr>
            <p:cNvGrpSpPr/>
            <p:nvPr/>
          </p:nvGrpSpPr>
          <p:grpSpPr>
            <a:xfrm>
              <a:off x="4530938" y="3008686"/>
              <a:ext cx="1331761" cy="575224"/>
              <a:chOff x="8710339" y="4132801"/>
              <a:chExt cx="3311711" cy="1935504"/>
            </a:xfrm>
          </p:grpSpPr>
          <p:pic>
            <p:nvPicPr>
              <p:cNvPr id="35" name="Picture 34">
                <a:hlinkClick r:id="rId7"/>
                <a:extLst>
                  <a:ext uri="{FF2B5EF4-FFF2-40B4-BE49-F238E27FC236}">
                    <a16:creationId xmlns:a16="http://schemas.microsoft.com/office/drawing/2014/main" id="{00D07891-AADF-3782-74DD-7FB80B557FBC}"/>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8710339" y="4132801"/>
                <a:ext cx="3311711" cy="1935504"/>
              </a:xfrm>
              <a:prstGeom prst="rect">
                <a:avLst/>
              </a:prstGeom>
              <a:ln>
                <a:solidFill>
                  <a:schemeClr val="tx1"/>
                </a:solidFill>
              </a:ln>
            </p:spPr>
          </p:pic>
          <p:pic>
            <p:nvPicPr>
              <p:cNvPr id="36" name="Picture 35">
                <a:extLst>
                  <a:ext uri="{FF2B5EF4-FFF2-40B4-BE49-F238E27FC236}">
                    <a16:creationId xmlns:a16="http://schemas.microsoft.com/office/drawing/2014/main" id="{34707F73-2269-0702-37FA-6395A8F0FE2A}"/>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8722133" y="4132801"/>
                <a:ext cx="3288117" cy="326767"/>
              </a:xfrm>
              <a:prstGeom prst="rect">
                <a:avLst/>
              </a:prstGeom>
              <a:ln>
                <a:noFill/>
              </a:ln>
            </p:spPr>
          </p:pic>
        </p:grpSp>
        <p:sp>
          <p:nvSpPr>
            <p:cNvPr id="44" name="TextBox 43">
              <a:extLst>
                <a:ext uri="{FF2B5EF4-FFF2-40B4-BE49-F238E27FC236}">
                  <a16:creationId xmlns:a16="http://schemas.microsoft.com/office/drawing/2014/main" id="{AD75C78B-7A4C-F26A-5013-DD40BB84D8CE}"/>
                </a:ext>
              </a:extLst>
            </p:cNvPr>
            <p:cNvSpPr txBox="1"/>
            <p:nvPr/>
          </p:nvSpPr>
          <p:spPr>
            <a:xfrm>
              <a:off x="3389604" y="1711073"/>
              <a:ext cx="2113410" cy="261610"/>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56082"/>
                  </a:solidFill>
                  <a:effectLst/>
                  <a:uLnTx/>
                  <a:uFillTx/>
                  <a:latin typeface="Aptos" panose="02110004020202020204"/>
                  <a:ea typeface="+mn-ea"/>
                  <a:cs typeface="Arial" panose="020B0604020202020204" pitchFamily="34" charset="0"/>
                </a:rPr>
                <a:t>Aggregated</a:t>
              </a:r>
            </a:p>
          </p:txBody>
        </p:sp>
      </p:grpSp>
      <p:grpSp>
        <p:nvGrpSpPr>
          <p:cNvPr id="59" name="Group 58">
            <a:extLst>
              <a:ext uri="{FF2B5EF4-FFF2-40B4-BE49-F238E27FC236}">
                <a16:creationId xmlns:a16="http://schemas.microsoft.com/office/drawing/2014/main" id="{D9CDC585-5DFD-7353-8F16-717E282DBA1C}"/>
              </a:ext>
            </a:extLst>
          </p:cNvPr>
          <p:cNvGrpSpPr/>
          <p:nvPr/>
        </p:nvGrpSpPr>
        <p:grpSpPr>
          <a:xfrm>
            <a:off x="246834" y="1770210"/>
            <a:ext cx="2549605" cy="1924038"/>
            <a:chOff x="277812" y="1711073"/>
            <a:chExt cx="2549605" cy="1924038"/>
          </a:xfrm>
        </p:grpSpPr>
        <p:sp>
          <p:nvSpPr>
            <p:cNvPr id="40" name="Rectangle 39">
              <a:extLst>
                <a:ext uri="{FF2B5EF4-FFF2-40B4-BE49-F238E27FC236}">
                  <a16:creationId xmlns:a16="http://schemas.microsoft.com/office/drawing/2014/main" id="{89EA466F-9E3E-410A-51E5-26979392FFC3}"/>
                </a:ext>
              </a:extLst>
            </p:cNvPr>
            <p:cNvSpPr/>
            <p:nvPr/>
          </p:nvSpPr>
          <p:spPr>
            <a:xfrm>
              <a:off x="277812" y="1758462"/>
              <a:ext cx="2549605" cy="1876649"/>
            </a:xfrm>
            <a:prstGeom prst="rect">
              <a:avLst/>
            </a:prstGeom>
            <a:solidFill>
              <a:srgbClr val="DBF0F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49" name="Group 48">
              <a:extLst>
                <a:ext uri="{FF2B5EF4-FFF2-40B4-BE49-F238E27FC236}">
                  <a16:creationId xmlns:a16="http://schemas.microsoft.com/office/drawing/2014/main" id="{DBBE558D-2CA5-C5DA-F17C-54BAED6621F9}"/>
                </a:ext>
              </a:extLst>
            </p:cNvPr>
            <p:cNvGrpSpPr/>
            <p:nvPr/>
          </p:nvGrpSpPr>
          <p:grpSpPr>
            <a:xfrm>
              <a:off x="361228" y="2740010"/>
              <a:ext cx="2349929" cy="845415"/>
              <a:chOff x="361228" y="2740010"/>
              <a:chExt cx="2349929" cy="845415"/>
            </a:xfrm>
          </p:grpSpPr>
          <p:grpSp>
            <p:nvGrpSpPr>
              <p:cNvPr id="45" name="Group 44">
                <a:extLst>
                  <a:ext uri="{FF2B5EF4-FFF2-40B4-BE49-F238E27FC236}">
                    <a16:creationId xmlns:a16="http://schemas.microsoft.com/office/drawing/2014/main" id="{1653FCAA-93B4-D725-7642-F41BBAAFAC79}"/>
                  </a:ext>
                </a:extLst>
              </p:cNvPr>
              <p:cNvGrpSpPr/>
              <p:nvPr/>
            </p:nvGrpSpPr>
            <p:grpSpPr>
              <a:xfrm>
                <a:off x="361228" y="2740010"/>
                <a:ext cx="2349929" cy="845415"/>
                <a:chOff x="361228" y="2740010"/>
                <a:chExt cx="2349929" cy="845415"/>
              </a:xfrm>
            </p:grpSpPr>
            <p:grpSp>
              <p:nvGrpSpPr>
                <p:cNvPr id="21" name="Group 20">
                  <a:extLst>
                    <a:ext uri="{FF2B5EF4-FFF2-40B4-BE49-F238E27FC236}">
                      <a16:creationId xmlns:a16="http://schemas.microsoft.com/office/drawing/2014/main" id="{2C48321B-4A3D-2138-98C9-658DAB94332E}"/>
                    </a:ext>
                  </a:extLst>
                </p:cNvPr>
                <p:cNvGrpSpPr/>
                <p:nvPr/>
              </p:nvGrpSpPr>
              <p:grpSpPr>
                <a:xfrm>
                  <a:off x="361228" y="2740010"/>
                  <a:ext cx="2349929" cy="845415"/>
                  <a:chOff x="144399" y="2829548"/>
                  <a:chExt cx="3158160" cy="1127628"/>
                </a:xfrm>
              </p:grpSpPr>
              <p:pic>
                <p:nvPicPr>
                  <p:cNvPr id="22" name="Picture 21">
                    <a:hlinkClick r:id="rId12"/>
                    <a:extLst>
                      <a:ext uri="{FF2B5EF4-FFF2-40B4-BE49-F238E27FC236}">
                        <a16:creationId xmlns:a16="http://schemas.microsoft.com/office/drawing/2014/main" id="{1C25EE51-4C00-9505-D142-ABFF2C9D634F}"/>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188292" y="2881285"/>
                    <a:ext cx="1460135" cy="1026410"/>
                  </a:xfrm>
                  <a:prstGeom prst="rect">
                    <a:avLst/>
                  </a:prstGeom>
                  <a:ln>
                    <a:solidFill>
                      <a:schemeClr val="tx1"/>
                    </a:solidFill>
                  </a:ln>
                </p:spPr>
              </p:pic>
              <p:pic>
                <p:nvPicPr>
                  <p:cNvPr id="23" name="Picture 22">
                    <a:hlinkClick r:id="rId14"/>
                    <a:extLst>
                      <a:ext uri="{FF2B5EF4-FFF2-40B4-BE49-F238E27FC236}">
                        <a16:creationId xmlns:a16="http://schemas.microsoft.com/office/drawing/2014/main" id="{0F2E00D9-75BA-E5CA-9769-17212FF66946}"/>
                      </a:ext>
                    </a:extLst>
                  </p:cNvPr>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1788481" y="2879161"/>
                    <a:ext cx="1462407" cy="1028680"/>
                  </a:xfrm>
                  <a:prstGeom prst="rect">
                    <a:avLst/>
                  </a:prstGeom>
                  <a:ln>
                    <a:solidFill>
                      <a:schemeClr val="tx1"/>
                    </a:solidFill>
                  </a:ln>
                </p:spPr>
              </p:pic>
              <p:sp>
                <p:nvSpPr>
                  <p:cNvPr id="24" name="Rectangle 23">
                    <a:extLst>
                      <a:ext uri="{FF2B5EF4-FFF2-40B4-BE49-F238E27FC236}">
                        <a16:creationId xmlns:a16="http://schemas.microsoft.com/office/drawing/2014/main" id="{0D8B8B18-2394-71B3-3ABC-6E6B0D81B159}"/>
                      </a:ext>
                    </a:extLst>
                  </p:cNvPr>
                  <p:cNvSpPr/>
                  <p:nvPr/>
                </p:nvSpPr>
                <p:spPr>
                  <a:xfrm>
                    <a:off x="144399" y="2829548"/>
                    <a:ext cx="3158160" cy="1127628"/>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43" name="Picture 42">
                  <a:extLst>
                    <a:ext uri="{FF2B5EF4-FFF2-40B4-BE49-F238E27FC236}">
                      <a16:creationId xmlns:a16="http://schemas.microsoft.com/office/drawing/2014/main" id="{70BCA5B2-FEDC-DD22-BF48-F71CA72A6EE1}"/>
                    </a:ext>
                  </a:extLst>
                </p:cNvPr>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448373" y="2838058"/>
                  <a:ext cx="620535" cy="155898"/>
                </a:xfrm>
                <a:prstGeom prst="rect">
                  <a:avLst/>
                </a:prstGeom>
              </p:spPr>
            </p:pic>
          </p:grpSp>
          <p:pic>
            <p:nvPicPr>
              <p:cNvPr id="48" name="Picture 47">
                <a:extLst>
                  <a:ext uri="{FF2B5EF4-FFF2-40B4-BE49-F238E27FC236}">
                    <a16:creationId xmlns:a16="http://schemas.microsoft.com/office/drawing/2014/main" id="{3B66F55D-DED3-E833-6C43-E7A55FB35473}"/>
                  </a:ext>
                </a:extLst>
              </p:cNvPr>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1649610" y="2834318"/>
                <a:ext cx="707777" cy="155898"/>
              </a:xfrm>
              <a:prstGeom prst="rect">
                <a:avLst/>
              </a:prstGeom>
            </p:spPr>
          </p:pic>
        </p:grpSp>
        <p:sp>
          <p:nvSpPr>
            <p:cNvPr id="27" name="TextBox 26">
              <a:extLst>
                <a:ext uri="{FF2B5EF4-FFF2-40B4-BE49-F238E27FC236}">
                  <a16:creationId xmlns:a16="http://schemas.microsoft.com/office/drawing/2014/main" id="{8B069A17-8958-84BD-87B7-C8CF290F8576}"/>
                </a:ext>
              </a:extLst>
            </p:cNvPr>
            <p:cNvSpPr txBox="1"/>
            <p:nvPr/>
          </p:nvSpPr>
          <p:spPr>
            <a:xfrm>
              <a:off x="474699" y="1711073"/>
              <a:ext cx="211341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56082"/>
                  </a:solidFill>
                  <a:effectLst/>
                  <a:uLnTx/>
                  <a:uFillTx/>
                  <a:latin typeface="Aptos" panose="02110004020202020204"/>
                  <a:ea typeface="+mn-ea"/>
                  <a:cs typeface="Arial" panose="020B0604020202020204" pitchFamily="34" charset="0"/>
                </a:rPr>
                <a:t>Building/Property-Level</a:t>
              </a:r>
            </a:p>
          </p:txBody>
        </p:sp>
      </p:grpSp>
      <p:grpSp>
        <p:nvGrpSpPr>
          <p:cNvPr id="62" name="Group 61">
            <a:extLst>
              <a:ext uri="{FF2B5EF4-FFF2-40B4-BE49-F238E27FC236}">
                <a16:creationId xmlns:a16="http://schemas.microsoft.com/office/drawing/2014/main" id="{6E49E0F8-9111-9907-2352-71FB2C233BBB}"/>
              </a:ext>
            </a:extLst>
          </p:cNvPr>
          <p:cNvGrpSpPr/>
          <p:nvPr/>
        </p:nvGrpSpPr>
        <p:grpSpPr>
          <a:xfrm>
            <a:off x="6260109" y="1971588"/>
            <a:ext cx="2794162" cy="1628734"/>
            <a:chOff x="6214616" y="1869923"/>
            <a:chExt cx="2794162" cy="1628734"/>
          </a:xfrm>
        </p:grpSpPr>
        <p:sp>
          <p:nvSpPr>
            <p:cNvPr id="54" name="Rectangle 53">
              <a:extLst>
                <a:ext uri="{FF2B5EF4-FFF2-40B4-BE49-F238E27FC236}">
                  <a16:creationId xmlns:a16="http://schemas.microsoft.com/office/drawing/2014/main" id="{B62C2E02-2B42-D43B-7F84-504D9851F0E9}"/>
                </a:ext>
              </a:extLst>
            </p:cNvPr>
            <p:cNvSpPr/>
            <p:nvPr/>
          </p:nvSpPr>
          <p:spPr>
            <a:xfrm>
              <a:off x="6214616" y="1869923"/>
              <a:ext cx="2794162" cy="1628734"/>
            </a:xfrm>
            <a:prstGeom prst="rect">
              <a:avLst/>
            </a:prstGeom>
            <a:solidFill>
              <a:srgbClr val="DBF0F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2" name="Picture 51">
              <a:hlinkClick r:id="rId18"/>
              <a:extLst>
                <a:ext uri="{FF2B5EF4-FFF2-40B4-BE49-F238E27FC236}">
                  <a16:creationId xmlns:a16="http://schemas.microsoft.com/office/drawing/2014/main" id="{C57D9E46-375C-0C2A-D81C-6886A6C758B4}"/>
                </a:ext>
              </a:extLst>
            </p:cNvPr>
            <p:cNvPicPr>
              <a:picLocks noChangeAspect="1"/>
            </p:cNvPicPr>
            <p:nvPr/>
          </p:nvPicPr>
          <p:blipFill>
            <a:blip r:embed="rId19" cstate="screen">
              <a:extLst>
                <a:ext uri="{28A0092B-C50C-407E-A947-70E740481C1C}">
                  <a14:useLocalDpi xmlns:a14="http://schemas.microsoft.com/office/drawing/2010/main" val="0"/>
                </a:ext>
              </a:extLst>
            </a:blip>
            <a:stretch>
              <a:fillRect/>
            </a:stretch>
          </p:blipFill>
          <p:spPr>
            <a:xfrm>
              <a:off x="6338332" y="2122089"/>
              <a:ext cx="2546730" cy="1210893"/>
            </a:xfrm>
            <a:prstGeom prst="rect">
              <a:avLst/>
            </a:prstGeom>
            <a:ln>
              <a:solidFill>
                <a:schemeClr val="tx1"/>
              </a:solidFill>
            </a:ln>
          </p:spPr>
        </p:pic>
        <p:sp>
          <p:nvSpPr>
            <p:cNvPr id="55" name="TextBox 54">
              <a:extLst>
                <a:ext uri="{FF2B5EF4-FFF2-40B4-BE49-F238E27FC236}">
                  <a16:creationId xmlns:a16="http://schemas.microsoft.com/office/drawing/2014/main" id="{243EAC6B-3A23-0841-D8B4-27B99CD843A7}"/>
                </a:ext>
              </a:extLst>
            </p:cNvPr>
            <p:cNvSpPr txBox="1"/>
            <p:nvPr/>
          </p:nvSpPr>
          <p:spPr>
            <a:xfrm>
              <a:off x="6444643" y="1874707"/>
              <a:ext cx="2334108"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56082"/>
                  </a:solidFill>
                  <a:effectLst/>
                  <a:uLnTx/>
                  <a:uFillTx/>
                  <a:latin typeface="Aptos" panose="02110004020202020204"/>
                  <a:ea typeface="+mn-ea"/>
                  <a:cs typeface="Arial" panose="020B0604020202020204" pitchFamily="34" charset="0"/>
                </a:rPr>
                <a:t>Mitigated Structures Dashboard</a:t>
              </a:r>
            </a:p>
          </p:txBody>
        </p:sp>
      </p:grpSp>
      <p:grpSp>
        <p:nvGrpSpPr>
          <p:cNvPr id="61" name="Group 60">
            <a:extLst>
              <a:ext uri="{FF2B5EF4-FFF2-40B4-BE49-F238E27FC236}">
                <a16:creationId xmlns:a16="http://schemas.microsoft.com/office/drawing/2014/main" id="{3B1642ED-2064-79D1-992B-DAFFCD77CDA3}"/>
              </a:ext>
            </a:extLst>
          </p:cNvPr>
          <p:cNvGrpSpPr/>
          <p:nvPr/>
        </p:nvGrpSpPr>
        <p:grpSpPr>
          <a:xfrm>
            <a:off x="9151004" y="1971588"/>
            <a:ext cx="2794162" cy="1628734"/>
            <a:chOff x="9105511" y="1869923"/>
            <a:chExt cx="2794162" cy="1628734"/>
          </a:xfrm>
        </p:grpSpPr>
        <p:sp>
          <p:nvSpPr>
            <p:cNvPr id="56" name="Rectangle 55">
              <a:extLst>
                <a:ext uri="{FF2B5EF4-FFF2-40B4-BE49-F238E27FC236}">
                  <a16:creationId xmlns:a16="http://schemas.microsoft.com/office/drawing/2014/main" id="{3331D76E-EA9E-8FBA-0C99-9250E0BC8159}"/>
                </a:ext>
              </a:extLst>
            </p:cNvPr>
            <p:cNvSpPr/>
            <p:nvPr/>
          </p:nvSpPr>
          <p:spPr>
            <a:xfrm>
              <a:off x="9105511" y="1869923"/>
              <a:ext cx="2794162" cy="1628734"/>
            </a:xfrm>
            <a:prstGeom prst="rect">
              <a:avLst/>
            </a:prstGeom>
            <a:solidFill>
              <a:srgbClr val="DBF0F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3" name="Picture 52">
              <a:hlinkClick r:id="rId20"/>
              <a:extLst>
                <a:ext uri="{FF2B5EF4-FFF2-40B4-BE49-F238E27FC236}">
                  <a16:creationId xmlns:a16="http://schemas.microsoft.com/office/drawing/2014/main" id="{15AC6FF4-DCC6-4269-F02C-CE2A4A663A1B}"/>
                </a:ext>
              </a:extLst>
            </p:cNvPr>
            <p:cNvPicPr>
              <a:picLocks noChangeAspect="1"/>
            </p:cNvPicPr>
            <p:nvPr/>
          </p:nvPicPr>
          <p:blipFill>
            <a:blip r:embed="rId21" cstate="screen">
              <a:extLst>
                <a:ext uri="{28A0092B-C50C-407E-A947-70E740481C1C}">
                  <a14:useLocalDpi xmlns:a14="http://schemas.microsoft.com/office/drawing/2010/main" val="0"/>
                </a:ext>
              </a:extLst>
            </a:blip>
            <a:stretch>
              <a:fillRect/>
            </a:stretch>
          </p:blipFill>
          <p:spPr>
            <a:xfrm>
              <a:off x="9229227" y="2123732"/>
              <a:ext cx="2546730" cy="1207605"/>
            </a:xfrm>
            <a:prstGeom prst="rect">
              <a:avLst/>
            </a:prstGeom>
            <a:ln>
              <a:solidFill>
                <a:schemeClr val="tx1"/>
              </a:solidFill>
            </a:ln>
          </p:spPr>
        </p:pic>
        <p:sp>
          <p:nvSpPr>
            <p:cNvPr id="57" name="TextBox 56">
              <a:extLst>
                <a:ext uri="{FF2B5EF4-FFF2-40B4-BE49-F238E27FC236}">
                  <a16:creationId xmlns:a16="http://schemas.microsoft.com/office/drawing/2014/main" id="{78229F1C-A72E-2E3B-A193-731762F21715}"/>
                </a:ext>
              </a:extLst>
            </p:cNvPr>
            <p:cNvSpPr txBox="1"/>
            <p:nvPr/>
          </p:nvSpPr>
          <p:spPr>
            <a:xfrm>
              <a:off x="9229227" y="1874707"/>
              <a:ext cx="2429537"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56082"/>
                  </a:solidFill>
                  <a:effectLst/>
                  <a:uLnTx/>
                  <a:uFillTx/>
                  <a:latin typeface="Aptos" panose="02110004020202020204"/>
                  <a:ea typeface="+mn-ea"/>
                  <a:cs typeface="Arial" panose="020B0604020202020204" pitchFamily="34" charset="0"/>
                </a:rPr>
                <a:t>Open-Space Mitigation Dashboard</a:t>
              </a:r>
            </a:p>
          </p:txBody>
        </p:sp>
      </p:grpSp>
      <p:grpSp>
        <p:nvGrpSpPr>
          <p:cNvPr id="85" name="Group 84">
            <a:extLst>
              <a:ext uri="{FF2B5EF4-FFF2-40B4-BE49-F238E27FC236}">
                <a16:creationId xmlns:a16="http://schemas.microsoft.com/office/drawing/2014/main" id="{17155393-13BB-7017-5FF9-BAA6AFF08D6E}"/>
              </a:ext>
            </a:extLst>
          </p:cNvPr>
          <p:cNvGrpSpPr/>
          <p:nvPr/>
        </p:nvGrpSpPr>
        <p:grpSpPr>
          <a:xfrm>
            <a:off x="881287" y="5570951"/>
            <a:ext cx="2112227" cy="1125552"/>
            <a:chOff x="881287" y="5333728"/>
            <a:chExt cx="2112227" cy="1125552"/>
          </a:xfrm>
        </p:grpSpPr>
        <p:sp>
          <p:nvSpPr>
            <p:cNvPr id="84" name="Rectangle 83">
              <a:extLst>
                <a:ext uri="{FF2B5EF4-FFF2-40B4-BE49-F238E27FC236}">
                  <a16:creationId xmlns:a16="http://schemas.microsoft.com/office/drawing/2014/main" id="{8215253A-9771-D587-B127-FFCADC6D0978}"/>
                </a:ext>
              </a:extLst>
            </p:cNvPr>
            <p:cNvSpPr/>
            <p:nvPr/>
          </p:nvSpPr>
          <p:spPr>
            <a:xfrm>
              <a:off x="881287" y="5333728"/>
              <a:ext cx="2112227" cy="1125552"/>
            </a:xfrm>
            <a:prstGeom prst="rect">
              <a:avLst/>
            </a:prstGeom>
            <a:solidFill>
              <a:srgbClr val="DBF0F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9" name="Picture 68">
              <a:hlinkClick r:id="rId22"/>
              <a:extLst>
                <a:ext uri="{FF2B5EF4-FFF2-40B4-BE49-F238E27FC236}">
                  <a16:creationId xmlns:a16="http://schemas.microsoft.com/office/drawing/2014/main" id="{DA888C35-5671-1110-DC1C-75B6DFAAAE87}"/>
                </a:ext>
              </a:extLst>
            </p:cNvPr>
            <p:cNvPicPr>
              <a:picLocks noChangeAspect="1"/>
            </p:cNvPicPr>
            <p:nvPr/>
          </p:nvPicPr>
          <p:blipFill>
            <a:blip r:embed="rId23" cstate="screen">
              <a:extLst>
                <a:ext uri="{28A0092B-C50C-407E-A947-70E740481C1C}">
                  <a14:useLocalDpi xmlns:a14="http://schemas.microsoft.com/office/drawing/2010/main" val="0"/>
                </a:ext>
              </a:extLst>
            </a:blip>
            <a:stretch>
              <a:fillRect/>
            </a:stretch>
          </p:blipFill>
          <p:spPr>
            <a:xfrm>
              <a:off x="958088" y="5406220"/>
              <a:ext cx="1955842" cy="991441"/>
            </a:xfrm>
            <a:prstGeom prst="rect">
              <a:avLst/>
            </a:prstGeom>
            <a:ln>
              <a:solidFill>
                <a:schemeClr val="tx1"/>
              </a:solidFill>
            </a:ln>
          </p:spPr>
        </p:pic>
      </p:grpSp>
      <p:sp>
        <p:nvSpPr>
          <p:cNvPr id="70" name="Arrow: Right 69">
            <a:extLst>
              <a:ext uri="{FF2B5EF4-FFF2-40B4-BE49-F238E27FC236}">
                <a16:creationId xmlns:a16="http://schemas.microsoft.com/office/drawing/2014/main" id="{B70814D9-0BEB-570B-1DA4-9E989CA26C44}"/>
              </a:ext>
            </a:extLst>
          </p:cNvPr>
          <p:cNvSpPr/>
          <p:nvPr/>
        </p:nvSpPr>
        <p:spPr>
          <a:xfrm>
            <a:off x="3041354" y="5891852"/>
            <a:ext cx="290916" cy="184697"/>
          </a:xfrm>
          <a:prstGeom prst="rightArrow">
            <a:avLst/>
          </a:prstGeom>
          <a:solidFill>
            <a:srgbClr val="DBF0F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79" name="Group 78">
            <a:extLst>
              <a:ext uri="{FF2B5EF4-FFF2-40B4-BE49-F238E27FC236}">
                <a16:creationId xmlns:a16="http://schemas.microsoft.com/office/drawing/2014/main" id="{EE1CE904-5F83-9DEC-897F-9EB6C51AAF62}"/>
              </a:ext>
            </a:extLst>
          </p:cNvPr>
          <p:cNvGrpSpPr/>
          <p:nvPr/>
        </p:nvGrpSpPr>
        <p:grpSpPr>
          <a:xfrm>
            <a:off x="3408544" y="4234925"/>
            <a:ext cx="2529557" cy="2534425"/>
            <a:chOff x="3408544" y="4169155"/>
            <a:chExt cx="2529557" cy="2534425"/>
          </a:xfrm>
        </p:grpSpPr>
        <p:grpSp>
          <p:nvGrpSpPr>
            <p:cNvPr id="63" name="Group 62">
              <a:extLst>
                <a:ext uri="{FF2B5EF4-FFF2-40B4-BE49-F238E27FC236}">
                  <a16:creationId xmlns:a16="http://schemas.microsoft.com/office/drawing/2014/main" id="{6C3AC0F0-5723-5EA7-0D1B-5DE5D1E3238D}"/>
                </a:ext>
              </a:extLst>
            </p:cNvPr>
            <p:cNvGrpSpPr/>
            <p:nvPr/>
          </p:nvGrpSpPr>
          <p:grpSpPr>
            <a:xfrm>
              <a:off x="3408544" y="4169155"/>
              <a:ext cx="2529557" cy="2534425"/>
              <a:chOff x="4470158" y="862821"/>
              <a:chExt cx="4171083" cy="4179110"/>
            </a:xfrm>
          </p:grpSpPr>
          <p:sp>
            <p:nvSpPr>
              <p:cNvPr id="68" name="Rectangle 67">
                <a:extLst>
                  <a:ext uri="{FF2B5EF4-FFF2-40B4-BE49-F238E27FC236}">
                    <a16:creationId xmlns:a16="http://schemas.microsoft.com/office/drawing/2014/main" id="{40EB2E10-447B-8A16-6806-B46A600FBC31}"/>
                  </a:ext>
                </a:extLst>
              </p:cNvPr>
              <p:cNvSpPr/>
              <p:nvPr/>
            </p:nvSpPr>
            <p:spPr>
              <a:xfrm>
                <a:off x="4470158" y="862821"/>
                <a:ext cx="4171083" cy="4179110"/>
              </a:xfrm>
              <a:prstGeom prst="rect">
                <a:avLst/>
              </a:prstGeom>
              <a:solidFill>
                <a:srgbClr val="DBF0F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4" name="Picture 63">
                <a:hlinkClick r:id="rId24"/>
                <a:extLst>
                  <a:ext uri="{FF2B5EF4-FFF2-40B4-BE49-F238E27FC236}">
                    <a16:creationId xmlns:a16="http://schemas.microsoft.com/office/drawing/2014/main" id="{B8D3A4A4-9716-F6FC-CE8B-F64D6E0E6BFE}"/>
                  </a:ext>
                </a:extLst>
              </p:cNvPr>
              <p:cNvPicPr>
                <a:picLocks noChangeAspect="1"/>
              </p:cNvPicPr>
              <p:nvPr/>
            </p:nvPicPr>
            <p:blipFill>
              <a:blip r:embed="rId25" cstate="screen">
                <a:extLst>
                  <a:ext uri="{28A0092B-C50C-407E-A947-70E740481C1C}">
                    <a14:useLocalDpi xmlns:a14="http://schemas.microsoft.com/office/drawing/2010/main" val="0"/>
                  </a:ext>
                </a:extLst>
              </a:blip>
              <a:stretch>
                <a:fillRect/>
              </a:stretch>
            </p:blipFill>
            <p:spPr>
              <a:xfrm>
                <a:off x="4622504" y="1000952"/>
                <a:ext cx="1891518" cy="1926764"/>
              </a:xfrm>
              <a:prstGeom prst="rect">
                <a:avLst/>
              </a:prstGeom>
              <a:ln>
                <a:solidFill>
                  <a:schemeClr val="tx1"/>
                </a:solidFill>
              </a:ln>
            </p:spPr>
          </p:pic>
          <p:pic>
            <p:nvPicPr>
              <p:cNvPr id="65" name="Picture 64">
                <a:hlinkClick r:id="rId26"/>
                <a:extLst>
                  <a:ext uri="{FF2B5EF4-FFF2-40B4-BE49-F238E27FC236}">
                    <a16:creationId xmlns:a16="http://schemas.microsoft.com/office/drawing/2014/main" id="{2CE13648-17A9-A2E1-9D0B-3791613CA5D5}"/>
                  </a:ext>
                </a:extLst>
              </p:cNvPr>
              <p:cNvPicPr>
                <a:picLocks noChangeAspect="1"/>
              </p:cNvPicPr>
              <p:nvPr/>
            </p:nvPicPr>
            <p:blipFill>
              <a:blip r:embed="rId27" cstate="screen">
                <a:extLst>
                  <a:ext uri="{28A0092B-C50C-407E-A947-70E740481C1C}">
                    <a14:useLocalDpi xmlns:a14="http://schemas.microsoft.com/office/drawing/2010/main" val="0"/>
                  </a:ext>
                </a:extLst>
              </a:blip>
              <a:stretch>
                <a:fillRect/>
              </a:stretch>
            </p:blipFill>
            <p:spPr>
              <a:xfrm>
                <a:off x="6633607" y="1000951"/>
                <a:ext cx="1885707" cy="1926765"/>
              </a:xfrm>
              <a:prstGeom prst="rect">
                <a:avLst/>
              </a:prstGeom>
              <a:ln>
                <a:solidFill>
                  <a:schemeClr val="tx1"/>
                </a:solidFill>
              </a:ln>
            </p:spPr>
          </p:pic>
          <p:pic>
            <p:nvPicPr>
              <p:cNvPr id="66" name="Picture 65">
                <a:hlinkClick r:id="rId28"/>
                <a:extLst>
                  <a:ext uri="{FF2B5EF4-FFF2-40B4-BE49-F238E27FC236}">
                    <a16:creationId xmlns:a16="http://schemas.microsoft.com/office/drawing/2014/main" id="{41E230BF-F8F0-085D-4A10-AEE2A2799437}"/>
                  </a:ext>
                </a:extLst>
              </p:cNvPr>
              <p:cNvPicPr>
                <a:picLocks noChangeAspect="1"/>
              </p:cNvPicPr>
              <p:nvPr/>
            </p:nvPicPr>
            <p:blipFill>
              <a:blip r:embed="rId29" cstate="screen">
                <a:extLst>
                  <a:ext uri="{28A0092B-C50C-407E-A947-70E740481C1C}">
                    <a14:useLocalDpi xmlns:a14="http://schemas.microsoft.com/office/drawing/2010/main" val="0"/>
                  </a:ext>
                </a:extLst>
              </a:blip>
              <a:stretch>
                <a:fillRect/>
              </a:stretch>
            </p:blipFill>
            <p:spPr>
              <a:xfrm>
                <a:off x="4622488" y="2988555"/>
                <a:ext cx="1891572" cy="1926764"/>
              </a:xfrm>
              <a:prstGeom prst="rect">
                <a:avLst/>
              </a:prstGeom>
              <a:ln>
                <a:solidFill>
                  <a:schemeClr val="tx1"/>
                </a:solidFill>
              </a:ln>
            </p:spPr>
          </p:pic>
          <p:pic>
            <p:nvPicPr>
              <p:cNvPr id="67" name="Picture 66">
                <a:hlinkClick r:id="rId30"/>
                <a:extLst>
                  <a:ext uri="{FF2B5EF4-FFF2-40B4-BE49-F238E27FC236}">
                    <a16:creationId xmlns:a16="http://schemas.microsoft.com/office/drawing/2014/main" id="{F7241754-AA18-BF73-17DD-76A3E2455467}"/>
                  </a:ext>
                </a:extLst>
              </p:cNvPr>
              <p:cNvPicPr>
                <a:picLocks noChangeAspect="1"/>
              </p:cNvPicPr>
              <p:nvPr/>
            </p:nvPicPr>
            <p:blipFill>
              <a:blip r:embed="rId31" cstate="screen">
                <a:extLst>
                  <a:ext uri="{28A0092B-C50C-407E-A947-70E740481C1C}">
                    <a14:useLocalDpi xmlns:a14="http://schemas.microsoft.com/office/drawing/2010/main" val="0"/>
                  </a:ext>
                </a:extLst>
              </a:blip>
              <a:stretch>
                <a:fillRect/>
              </a:stretch>
            </p:blipFill>
            <p:spPr>
              <a:xfrm>
                <a:off x="6631912" y="2988555"/>
                <a:ext cx="1891573" cy="1926764"/>
              </a:xfrm>
              <a:prstGeom prst="rect">
                <a:avLst/>
              </a:prstGeom>
              <a:ln>
                <a:solidFill>
                  <a:schemeClr val="tx1"/>
                </a:solidFill>
              </a:ln>
            </p:spPr>
          </p:pic>
        </p:grpSp>
        <p:pic>
          <p:nvPicPr>
            <p:cNvPr id="72" name="Picture 71">
              <a:extLst>
                <a:ext uri="{FF2B5EF4-FFF2-40B4-BE49-F238E27FC236}">
                  <a16:creationId xmlns:a16="http://schemas.microsoft.com/office/drawing/2014/main" id="{6700412C-0056-4FCC-955D-2C384E9C449E}"/>
                </a:ext>
              </a:extLst>
            </p:cNvPr>
            <p:cNvPicPr>
              <a:picLocks noChangeAspect="1"/>
            </p:cNvPicPr>
            <p:nvPr/>
          </p:nvPicPr>
          <p:blipFill>
            <a:blip r:embed="rId32" cstate="screen">
              <a:extLst>
                <a:ext uri="{28A0092B-C50C-407E-A947-70E740481C1C}">
                  <a14:useLocalDpi xmlns:a14="http://schemas.microsoft.com/office/drawing/2010/main" val="0"/>
                </a:ext>
              </a:extLst>
            </a:blip>
            <a:stretch>
              <a:fillRect/>
            </a:stretch>
          </p:blipFill>
          <p:spPr>
            <a:xfrm>
              <a:off x="3545037" y="4298682"/>
              <a:ext cx="532160" cy="201734"/>
            </a:xfrm>
            <a:prstGeom prst="rect">
              <a:avLst/>
            </a:prstGeom>
          </p:spPr>
        </p:pic>
        <p:pic>
          <p:nvPicPr>
            <p:cNvPr id="74" name="Picture 73">
              <a:extLst>
                <a:ext uri="{FF2B5EF4-FFF2-40B4-BE49-F238E27FC236}">
                  <a16:creationId xmlns:a16="http://schemas.microsoft.com/office/drawing/2014/main" id="{C254CD9C-5563-B45C-0600-E2859922B7AC}"/>
                </a:ext>
              </a:extLst>
            </p:cNvPr>
            <p:cNvPicPr>
              <a:picLocks noChangeAspect="1"/>
            </p:cNvPicPr>
            <p:nvPr/>
          </p:nvPicPr>
          <p:blipFill>
            <a:blip r:embed="rId33" cstate="screen">
              <a:extLst>
                <a:ext uri="{28A0092B-C50C-407E-A947-70E740481C1C}">
                  <a14:useLocalDpi xmlns:a14="http://schemas.microsoft.com/office/drawing/2010/main" val="0"/>
                </a:ext>
              </a:extLst>
            </a:blip>
            <a:stretch>
              <a:fillRect/>
            </a:stretch>
          </p:blipFill>
          <p:spPr>
            <a:xfrm>
              <a:off x="4762964" y="4294582"/>
              <a:ext cx="547117" cy="209089"/>
            </a:xfrm>
            <a:prstGeom prst="rect">
              <a:avLst/>
            </a:prstGeom>
          </p:spPr>
        </p:pic>
        <p:pic>
          <p:nvPicPr>
            <p:cNvPr id="76" name="Picture 75">
              <a:extLst>
                <a:ext uri="{FF2B5EF4-FFF2-40B4-BE49-F238E27FC236}">
                  <a16:creationId xmlns:a16="http://schemas.microsoft.com/office/drawing/2014/main" id="{6A393802-620F-426B-5DD8-89776577BB83}"/>
                </a:ext>
              </a:extLst>
            </p:cNvPr>
            <p:cNvPicPr>
              <a:picLocks noChangeAspect="1"/>
            </p:cNvPicPr>
            <p:nvPr/>
          </p:nvPicPr>
          <p:blipFill>
            <a:blip r:embed="rId34" cstate="screen">
              <a:extLst>
                <a:ext uri="{28A0092B-C50C-407E-A947-70E740481C1C}">
                  <a14:useLocalDpi xmlns:a14="http://schemas.microsoft.com/office/drawing/2010/main" val="0"/>
                </a:ext>
              </a:extLst>
            </a:blip>
            <a:stretch>
              <a:fillRect/>
            </a:stretch>
          </p:blipFill>
          <p:spPr>
            <a:xfrm>
              <a:off x="3548596" y="5505183"/>
              <a:ext cx="684445" cy="182939"/>
            </a:xfrm>
            <a:prstGeom prst="rect">
              <a:avLst/>
            </a:prstGeom>
          </p:spPr>
        </p:pic>
        <p:pic>
          <p:nvPicPr>
            <p:cNvPr id="78" name="Picture 77">
              <a:extLst>
                <a:ext uri="{FF2B5EF4-FFF2-40B4-BE49-F238E27FC236}">
                  <a16:creationId xmlns:a16="http://schemas.microsoft.com/office/drawing/2014/main" id="{C72638F2-4966-343A-433F-3BBD275F49C8}"/>
                </a:ext>
              </a:extLst>
            </p:cNvPr>
            <p:cNvPicPr>
              <a:picLocks noChangeAspect="1"/>
            </p:cNvPicPr>
            <p:nvPr/>
          </p:nvPicPr>
          <p:blipFill>
            <a:blip r:embed="rId35" cstate="screen">
              <a:extLst>
                <a:ext uri="{28A0092B-C50C-407E-A947-70E740481C1C}">
                  <a14:useLocalDpi xmlns:a14="http://schemas.microsoft.com/office/drawing/2010/main" val="0"/>
                </a:ext>
              </a:extLst>
            </a:blip>
            <a:stretch>
              <a:fillRect/>
            </a:stretch>
          </p:blipFill>
          <p:spPr>
            <a:xfrm>
              <a:off x="4762965" y="5505181"/>
              <a:ext cx="516728" cy="182941"/>
            </a:xfrm>
            <a:prstGeom prst="rect">
              <a:avLst/>
            </a:prstGeom>
          </p:spPr>
        </p:pic>
      </p:grpSp>
      <p:grpSp>
        <p:nvGrpSpPr>
          <p:cNvPr id="88" name="Group 87">
            <a:extLst>
              <a:ext uri="{FF2B5EF4-FFF2-40B4-BE49-F238E27FC236}">
                <a16:creationId xmlns:a16="http://schemas.microsoft.com/office/drawing/2014/main" id="{34DE0457-9ACA-6289-32AF-43E218A49B59}"/>
              </a:ext>
            </a:extLst>
          </p:cNvPr>
          <p:cNvGrpSpPr/>
          <p:nvPr/>
        </p:nvGrpSpPr>
        <p:grpSpPr>
          <a:xfrm>
            <a:off x="9342699" y="5399426"/>
            <a:ext cx="2247392" cy="1168162"/>
            <a:chOff x="6683163" y="5174766"/>
            <a:chExt cx="2247392" cy="1168162"/>
          </a:xfrm>
        </p:grpSpPr>
        <p:sp>
          <p:nvSpPr>
            <p:cNvPr id="86" name="Rectangle 85">
              <a:extLst>
                <a:ext uri="{FF2B5EF4-FFF2-40B4-BE49-F238E27FC236}">
                  <a16:creationId xmlns:a16="http://schemas.microsoft.com/office/drawing/2014/main" id="{79080BBC-50B8-E6ED-8425-1C25A6442141}"/>
                </a:ext>
              </a:extLst>
            </p:cNvPr>
            <p:cNvSpPr/>
            <p:nvPr/>
          </p:nvSpPr>
          <p:spPr>
            <a:xfrm>
              <a:off x="6683163" y="5174766"/>
              <a:ext cx="2247392" cy="1168162"/>
            </a:xfrm>
            <a:prstGeom prst="rect">
              <a:avLst/>
            </a:prstGeom>
            <a:solidFill>
              <a:srgbClr val="DBF0F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1" name="Picture 80">
              <a:hlinkClick r:id="rId36"/>
              <a:extLst>
                <a:ext uri="{FF2B5EF4-FFF2-40B4-BE49-F238E27FC236}">
                  <a16:creationId xmlns:a16="http://schemas.microsoft.com/office/drawing/2014/main" id="{C170B4F6-68AD-1F06-6A1E-629D468C668F}"/>
                </a:ext>
              </a:extLst>
            </p:cNvPr>
            <p:cNvPicPr>
              <a:picLocks noChangeAspect="1"/>
            </p:cNvPicPr>
            <p:nvPr/>
          </p:nvPicPr>
          <p:blipFill>
            <a:blip r:embed="rId37" cstate="screen">
              <a:extLst>
                <a:ext uri="{28A0092B-C50C-407E-A947-70E740481C1C}">
                  <a14:useLocalDpi xmlns:a14="http://schemas.microsoft.com/office/drawing/2010/main" val="0"/>
                </a:ext>
              </a:extLst>
            </a:blip>
            <a:stretch>
              <a:fillRect/>
            </a:stretch>
          </p:blipFill>
          <p:spPr>
            <a:xfrm>
              <a:off x="6812593" y="5257818"/>
              <a:ext cx="1988532" cy="1003444"/>
            </a:xfrm>
            <a:prstGeom prst="rect">
              <a:avLst/>
            </a:prstGeom>
            <a:ln>
              <a:solidFill>
                <a:schemeClr val="tx1"/>
              </a:solidFill>
            </a:ln>
          </p:spPr>
        </p:pic>
      </p:grpSp>
      <p:grpSp>
        <p:nvGrpSpPr>
          <p:cNvPr id="89" name="Group 88">
            <a:extLst>
              <a:ext uri="{FF2B5EF4-FFF2-40B4-BE49-F238E27FC236}">
                <a16:creationId xmlns:a16="http://schemas.microsoft.com/office/drawing/2014/main" id="{58072ED7-1624-F6CC-9AC6-9D0014D9883F}"/>
              </a:ext>
            </a:extLst>
          </p:cNvPr>
          <p:cNvGrpSpPr/>
          <p:nvPr/>
        </p:nvGrpSpPr>
        <p:grpSpPr>
          <a:xfrm>
            <a:off x="6683163" y="5399426"/>
            <a:ext cx="2247392" cy="1168162"/>
            <a:chOff x="9318521" y="5174766"/>
            <a:chExt cx="2247392" cy="1168162"/>
          </a:xfrm>
        </p:grpSpPr>
        <p:sp>
          <p:nvSpPr>
            <p:cNvPr id="87" name="Rectangle 86">
              <a:extLst>
                <a:ext uri="{FF2B5EF4-FFF2-40B4-BE49-F238E27FC236}">
                  <a16:creationId xmlns:a16="http://schemas.microsoft.com/office/drawing/2014/main" id="{7430470D-5498-E538-3737-1387C3986CA9}"/>
                </a:ext>
              </a:extLst>
            </p:cNvPr>
            <p:cNvSpPr/>
            <p:nvPr/>
          </p:nvSpPr>
          <p:spPr>
            <a:xfrm>
              <a:off x="9318521" y="5174766"/>
              <a:ext cx="2247392" cy="1168162"/>
            </a:xfrm>
            <a:prstGeom prst="rect">
              <a:avLst/>
            </a:prstGeom>
            <a:solidFill>
              <a:srgbClr val="DBF0F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3" name="Picture 82">
              <a:hlinkClick r:id="rId38"/>
              <a:extLst>
                <a:ext uri="{FF2B5EF4-FFF2-40B4-BE49-F238E27FC236}">
                  <a16:creationId xmlns:a16="http://schemas.microsoft.com/office/drawing/2014/main" id="{66D13F72-6921-C7C7-89C4-05D4CAE8682E}"/>
                </a:ext>
              </a:extLst>
            </p:cNvPr>
            <p:cNvPicPr>
              <a:picLocks noChangeAspect="1"/>
            </p:cNvPicPr>
            <p:nvPr/>
          </p:nvPicPr>
          <p:blipFill>
            <a:blip r:embed="rId39" cstate="screen">
              <a:extLst>
                <a:ext uri="{28A0092B-C50C-407E-A947-70E740481C1C}">
                  <a14:useLocalDpi xmlns:a14="http://schemas.microsoft.com/office/drawing/2010/main" val="0"/>
                </a:ext>
              </a:extLst>
            </a:blip>
            <a:stretch>
              <a:fillRect/>
            </a:stretch>
          </p:blipFill>
          <p:spPr>
            <a:xfrm>
              <a:off x="9416206" y="5233909"/>
              <a:ext cx="2058545" cy="1037951"/>
            </a:xfrm>
            <a:prstGeom prst="rect">
              <a:avLst/>
            </a:prstGeom>
            <a:ln>
              <a:solidFill>
                <a:schemeClr val="tx1"/>
              </a:solidFill>
            </a:ln>
          </p:spPr>
        </p:pic>
      </p:grpSp>
      <p:grpSp>
        <p:nvGrpSpPr>
          <p:cNvPr id="95" name="Group 94">
            <a:extLst>
              <a:ext uri="{FF2B5EF4-FFF2-40B4-BE49-F238E27FC236}">
                <a16:creationId xmlns:a16="http://schemas.microsoft.com/office/drawing/2014/main" id="{42C2ECC4-4469-A5CA-7C34-4000D2A87078}"/>
              </a:ext>
            </a:extLst>
          </p:cNvPr>
          <p:cNvGrpSpPr/>
          <p:nvPr/>
        </p:nvGrpSpPr>
        <p:grpSpPr>
          <a:xfrm>
            <a:off x="756988" y="1997101"/>
            <a:ext cx="1529295" cy="726475"/>
            <a:chOff x="756988" y="1937964"/>
            <a:chExt cx="1529295" cy="726475"/>
          </a:xfrm>
        </p:grpSpPr>
        <p:pic>
          <p:nvPicPr>
            <p:cNvPr id="90" name="Picture 89">
              <a:hlinkClick r:id="rId40"/>
              <a:extLst>
                <a:ext uri="{FF2B5EF4-FFF2-40B4-BE49-F238E27FC236}">
                  <a16:creationId xmlns:a16="http://schemas.microsoft.com/office/drawing/2014/main" id="{8A7D3955-131A-FD2E-61BE-11F79CF35B09}"/>
                </a:ext>
              </a:extLst>
            </p:cNvPr>
            <p:cNvPicPr>
              <a:picLocks noChangeAspect="1"/>
            </p:cNvPicPr>
            <p:nvPr/>
          </p:nvPicPr>
          <p:blipFill>
            <a:blip r:embed="rId41" cstate="screen">
              <a:extLst>
                <a:ext uri="{28A0092B-C50C-407E-A947-70E740481C1C}">
                  <a14:useLocalDpi xmlns:a14="http://schemas.microsoft.com/office/drawing/2010/main" val="0"/>
                </a:ext>
              </a:extLst>
            </a:blip>
            <a:stretch>
              <a:fillRect/>
            </a:stretch>
          </p:blipFill>
          <p:spPr>
            <a:xfrm>
              <a:off x="756988" y="1939280"/>
              <a:ext cx="1529295" cy="725159"/>
            </a:xfrm>
            <a:prstGeom prst="rect">
              <a:avLst/>
            </a:prstGeom>
            <a:ln>
              <a:solidFill>
                <a:srgbClr val="184561"/>
              </a:solidFill>
            </a:ln>
          </p:spPr>
        </p:pic>
        <p:pic>
          <p:nvPicPr>
            <p:cNvPr id="94" name="Picture 93">
              <a:extLst>
                <a:ext uri="{FF2B5EF4-FFF2-40B4-BE49-F238E27FC236}">
                  <a16:creationId xmlns:a16="http://schemas.microsoft.com/office/drawing/2014/main" id="{BBE0053C-5478-0AF7-1B12-6E0E14F01827}"/>
                </a:ext>
              </a:extLst>
            </p:cNvPr>
            <p:cNvPicPr>
              <a:picLocks noChangeAspect="1"/>
            </p:cNvPicPr>
            <p:nvPr/>
          </p:nvPicPr>
          <p:blipFill>
            <a:blip r:embed="rId42" cstate="screen">
              <a:extLst>
                <a:ext uri="{28A0092B-C50C-407E-A947-70E740481C1C}">
                  <a14:useLocalDpi xmlns:a14="http://schemas.microsoft.com/office/drawing/2010/main" val="0"/>
                </a:ext>
              </a:extLst>
            </a:blip>
            <a:stretch>
              <a:fillRect/>
            </a:stretch>
          </p:blipFill>
          <p:spPr>
            <a:xfrm>
              <a:off x="825833" y="1937964"/>
              <a:ext cx="568715" cy="83226"/>
            </a:xfrm>
            <a:prstGeom prst="rect">
              <a:avLst/>
            </a:prstGeom>
          </p:spPr>
        </p:pic>
      </p:grpSp>
      <p:sp>
        <p:nvSpPr>
          <p:cNvPr id="4" name="Title 1">
            <a:extLst>
              <a:ext uri="{FF2B5EF4-FFF2-40B4-BE49-F238E27FC236}">
                <a16:creationId xmlns:a16="http://schemas.microsoft.com/office/drawing/2014/main" id="{B0920F7E-3F1E-4D02-1B75-45BD2E11D54E}"/>
              </a:ext>
            </a:extLst>
          </p:cNvPr>
          <p:cNvSpPr txBox="1">
            <a:spLocks/>
          </p:cNvSpPr>
          <p:nvPr/>
        </p:nvSpPr>
        <p:spPr>
          <a:xfrm>
            <a:off x="0" y="2"/>
            <a:ext cx="12192000" cy="723038"/>
          </a:xfrm>
          <a:prstGeom prst="rect">
            <a:avLst/>
          </a:prstGeom>
          <a:solidFill>
            <a:srgbClr val="A02B9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Risk Tool Types</a:t>
            </a:r>
          </a:p>
        </p:txBody>
      </p:sp>
      <p:pic>
        <p:nvPicPr>
          <p:cNvPr id="5" name="Picture 4" descr="A hexagon with a yellow house and a river&#10;&#10;Description automatically generated">
            <a:extLst>
              <a:ext uri="{FF2B5EF4-FFF2-40B4-BE49-F238E27FC236}">
                <a16:creationId xmlns:a16="http://schemas.microsoft.com/office/drawing/2014/main" id="{394C9EEB-EEEF-E3F2-2CA4-059C28C6BA4F}"/>
              </a:ext>
            </a:extLst>
          </p:cNvPr>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172720" y="-9781"/>
            <a:ext cx="803153" cy="732821"/>
          </a:xfrm>
          <a:prstGeom prst="rect">
            <a:avLst/>
          </a:prstGeom>
        </p:spPr>
      </p:pic>
      <p:pic>
        <p:nvPicPr>
          <p:cNvPr id="6" name="Picture 5" descr="A yellow and blue logo&#10;&#10;AI-generated content may be incorrect.">
            <a:extLst>
              <a:ext uri="{FF2B5EF4-FFF2-40B4-BE49-F238E27FC236}">
                <a16:creationId xmlns:a16="http://schemas.microsoft.com/office/drawing/2014/main" id="{BB92BBB2-005F-7E35-BBCF-960C5F25885D}"/>
              </a:ext>
            </a:extLst>
          </p:cNvPr>
          <p:cNvPicPr>
            <a:picLocks noChangeAspect="1"/>
          </p:cNvPicPr>
          <p:nvPr/>
        </p:nvPicPr>
        <p:blipFill>
          <a:blip r:embed="rId44" cstate="screen">
            <a:extLst>
              <a:ext uri="{28A0092B-C50C-407E-A947-70E740481C1C}">
                <a14:useLocalDpi xmlns:a14="http://schemas.microsoft.com/office/drawing/2010/main" val="0"/>
              </a:ext>
            </a:extLst>
          </a:blip>
          <a:stretch>
            <a:fillRect/>
          </a:stretch>
        </p:blipFill>
        <p:spPr>
          <a:xfrm>
            <a:off x="11280716" y="64133"/>
            <a:ext cx="640335" cy="571820"/>
          </a:xfrm>
          <a:prstGeom prst="rect">
            <a:avLst/>
          </a:prstGeom>
        </p:spPr>
      </p:pic>
    </p:spTree>
    <p:extLst>
      <p:ext uri="{BB962C8B-B14F-4D97-AF65-F5344CB8AC3E}">
        <p14:creationId xmlns:p14="http://schemas.microsoft.com/office/powerpoint/2010/main" val="3572237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D33C112B-EB89-8F8C-A1D9-0D68FB27EE6A}"/>
              </a:ext>
            </a:extLst>
          </p:cNvPr>
          <p:cNvGrpSpPr/>
          <p:nvPr/>
        </p:nvGrpSpPr>
        <p:grpSpPr>
          <a:xfrm>
            <a:off x="162533" y="851213"/>
            <a:ext cx="11763867" cy="5774206"/>
            <a:chOff x="162533" y="851213"/>
            <a:chExt cx="11763867" cy="5774206"/>
          </a:xfrm>
        </p:grpSpPr>
        <p:grpSp>
          <p:nvGrpSpPr>
            <p:cNvPr id="37" name="Group 36">
              <a:extLst>
                <a:ext uri="{FF2B5EF4-FFF2-40B4-BE49-F238E27FC236}">
                  <a16:creationId xmlns:a16="http://schemas.microsoft.com/office/drawing/2014/main" id="{BAA7CE66-7026-217E-B07F-756463BBE96F}"/>
                </a:ext>
              </a:extLst>
            </p:cNvPr>
            <p:cNvGrpSpPr/>
            <p:nvPr/>
          </p:nvGrpSpPr>
          <p:grpSpPr>
            <a:xfrm>
              <a:off x="162533" y="851213"/>
              <a:ext cx="11763867" cy="5774206"/>
              <a:chOff x="162533" y="851213"/>
              <a:chExt cx="11763867" cy="5774206"/>
            </a:xfrm>
          </p:grpSpPr>
          <p:grpSp>
            <p:nvGrpSpPr>
              <p:cNvPr id="35" name="Group 34">
                <a:extLst>
                  <a:ext uri="{FF2B5EF4-FFF2-40B4-BE49-F238E27FC236}">
                    <a16:creationId xmlns:a16="http://schemas.microsoft.com/office/drawing/2014/main" id="{E770A505-4E21-E6D8-6E90-BA020E94BAD2}"/>
                  </a:ext>
                </a:extLst>
              </p:cNvPr>
              <p:cNvGrpSpPr/>
              <p:nvPr/>
            </p:nvGrpSpPr>
            <p:grpSpPr>
              <a:xfrm>
                <a:off x="162533" y="851213"/>
                <a:ext cx="11763867" cy="5774206"/>
                <a:chOff x="172872" y="701092"/>
                <a:chExt cx="11753528" cy="5774206"/>
              </a:xfrm>
            </p:grpSpPr>
            <p:grpSp>
              <p:nvGrpSpPr>
                <p:cNvPr id="32" name="Group 31">
                  <a:extLst>
                    <a:ext uri="{FF2B5EF4-FFF2-40B4-BE49-F238E27FC236}">
                      <a16:creationId xmlns:a16="http://schemas.microsoft.com/office/drawing/2014/main" id="{9C306327-BE68-9636-4234-F3FEA40D3C1F}"/>
                    </a:ext>
                  </a:extLst>
                </p:cNvPr>
                <p:cNvGrpSpPr/>
                <p:nvPr/>
              </p:nvGrpSpPr>
              <p:grpSpPr>
                <a:xfrm>
                  <a:off x="172872" y="701092"/>
                  <a:ext cx="11753528" cy="5774206"/>
                  <a:chOff x="172872" y="701092"/>
                  <a:chExt cx="11753528" cy="5774206"/>
                </a:xfrm>
              </p:grpSpPr>
              <p:grpSp>
                <p:nvGrpSpPr>
                  <p:cNvPr id="31" name="Group 30">
                    <a:extLst>
                      <a:ext uri="{FF2B5EF4-FFF2-40B4-BE49-F238E27FC236}">
                        <a16:creationId xmlns:a16="http://schemas.microsoft.com/office/drawing/2014/main" id="{A8DF3F51-3448-0394-1099-89AE8FD0F127}"/>
                      </a:ext>
                    </a:extLst>
                  </p:cNvPr>
                  <p:cNvGrpSpPr/>
                  <p:nvPr/>
                </p:nvGrpSpPr>
                <p:grpSpPr>
                  <a:xfrm>
                    <a:off x="244090" y="701092"/>
                    <a:ext cx="11682310" cy="5774206"/>
                    <a:chOff x="244090" y="796094"/>
                    <a:chExt cx="11682310" cy="5774206"/>
                  </a:xfrm>
                </p:grpSpPr>
                <p:sp>
                  <p:nvSpPr>
                    <p:cNvPr id="58" name="TextBox 57">
                      <a:extLst>
                        <a:ext uri="{FF2B5EF4-FFF2-40B4-BE49-F238E27FC236}">
                          <a16:creationId xmlns:a16="http://schemas.microsoft.com/office/drawing/2014/main" id="{58FBD07B-0EE6-EF53-6A88-F59053553DB0}"/>
                        </a:ext>
                      </a:extLst>
                    </p:cNvPr>
                    <p:cNvSpPr txBox="1"/>
                    <p:nvPr/>
                  </p:nvSpPr>
                  <p:spPr>
                    <a:xfrm>
                      <a:off x="3758795" y="6304272"/>
                      <a:ext cx="1661252" cy="253916"/>
                    </a:xfrm>
                    <a:prstGeom prst="rect">
                      <a:avLst/>
                    </a:prstGeom>
                    <a:noFill/>
                  </p:spPr>
                  <p:txBody>
                    <a:bodyPr wrap="square" rtlCol="0">
                      <a:spAutoFit/>
                    </a:bodyPr>
                    <a:lstStyle/>
                    <a:p>
                      <a:r>
                        <a:rPr lang="en-US" sz="1050" b="1" dirty="0"/>
                        <a:t>River/Stream Indicator</a:t>
                      </a:r>
                    </a:p>
                  </p:txBody>
                </p:sp>
                <p:sp>
                  <p:nvSpPr>
                    <p:cNvPr id="60" name="TextBox 59">
                      <a:extLst>
                        <a:ext uri="{FF2B5EF4-FFF2-40B4-BE49-F238E27FC236}">
                          <a16:creationId xmlns:a16="http://schemas.microsoft.com/office/drawing/2014/main" id="{A0916813-A343-2347-6567-AD74BAB2703F}"/>
                        </a:ext>
                      </a:extLst>
                    </p:cNvPr>
                    <p:cNvSpPr txBox="1"/>
                    <p:nvPr/>
                  </p:nvSpPr>
                  <p:spPr>
                    <a:xfrm>
                      <a:off x="5839033" y="6315808"/>
                      <a:ext cx="2093119" cy="253916"/>
                    </a:xfrm>
                    <a:prstGeom prst="rect">
                      <a:avLst/>
                    </a:prstGeom>
                    <a:noFill/>
                  </p:spPr>
                  <p:txBody>
                    <a:bodyPr wrap="square" rtlCol="0">
                      <a:spAutoFit/>
                    </a:bodyPr>
                    <a:lstStyle/>
                    <a:p>
                      <a:r>
                        <a:rPr lang="en-US" sz="1050" b="1" dirty="0"/>
                        <a:t>Watershed Indicator</a:t>
                      </a:r>
                    </a:p>
                  </p:txBody>
                </p:sp>
                <p:grpSp>
                  <p:nvGrpSpPr>
                    <p:cNvPr id="29" name="Group 28">
                      <a:extLst>
                        <a:ext uri="{FF2B5EF4-FFF2-40B4-BE49-F238E27FC236}">
                          <a16:creationId xmlns:a16="http://schemas.microsoft.com/office/drawing/2014/main" id="{494AA003-3939-B42A-A0DF-F3151C5E2110}"/>
                        </a:ext>
                      </a:extLst>
                    </p:cNvPr>
                    <p:cNvGrpSpPr/>
                    <p:nvPr/>
                  </p:nvGrpSpPr>
                  <p:grpSpPr>
                    <a:xfrm>
                      <a:off x="244090" y="796094"/>
                      <a:ext cx="11682310" cy="4787676"/>
                      <a:chOff x="244090" y="796094"/>
                      <a:chExt cx="11682310" cy="4787676"/>
                    </a:xfrm>
                  </p:grpSpPr>
                  <p:sp>
                    <p:nvSpPr>
                      <p:cNvPr id="4" name="Rounded Rectangle 1"/>
                      <p:cNvSpPr>
                        <a:spLocks noChangeArrowheads="1"/>
                      </p:cNvSpPr>
                      <p:nvPr/>
                    </p:nvSpPr>
                    <p:spPr bwMode="auto">
                      <a:xfrm>
                        <a:off x="244090" y="796094"/>
                        <a:ext cx="11682310" cy="630241"/>
                      </a:xfrm>
                      <a:prstGeom prst="roundRect">
                        <a:avLst>
                          <a:gd name="adj" fmla="val 16667"/>
                        </a:avLst>
                      </a:prstGeom>
                      <a:solidFill>
                        <a:srgbClr val="156082"/>
                      </a:solidFill>
                      <a:ln w="12700">
                        <a:solidFill>
                          <a:srgbClr val="203864"/>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Overall  Flood  Risk</a:t>
                        </a:r>
                      </a:p>
                    </p:txBody>
                  </p:sp>
                  <p:sp>
                    <p:nvSpPr>
                      <p:cNvPr id="5" name="Rounded Rectangle 2"/>
                      <p:cNvSpPr>
                        <a:spLocks noChangeArrowheads="1"/>
                      </p:cNvSpPr>
                      <p:nvPr/>
                    </p:nvSpPr>
                    <p:spPr bwMode="auto">
                      <a:xfrm>
                        <a:off x="249927" y="1625361"/>
                        <a:ext cx="1478953" cy="639512"/>
                      </a:xfrm>
                      <a:prstGeom prst="roundRect">
                        <a:avLst>
                          <a:gd name="adj" fmla="val 16667"/>
                        </a:avLst>
                      </a:prstGeom>
                      <a:solidFill>
                        <a:srgbClr val="E4E6FC"/>
                      </a:solidFill>
                      <a:ln w="28575">
                        <a:solidFill>
                          <a:srgbClr val="B4C7E7"/>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350" b="1" dirty="0">
                            <a:latin typeface="Calibri" panose="020F0502020204030204" pitchFamily="34" charset="0"/>
                            <a:ea typeface="Calibri" panose="020F0502020204030204" pitchFamily="34" charset="0"/>
                            <a:cs typeface="Arial" panose="020B0604020202020204" pitchFamily="34" charset="0"/>
                          </a:rPr>
                          <a:t>(1) FLOODPLAIN CHARACTERISTICS</a:t>
                        </a:r>
                        <a:endParaRPr lang="en-US" altLang="en-US" sz="1350" b="1" dirty="0">
                          <a:latin typeface="Arial" panose="020B0604020202020204" pitchFamily="34" charset="0"/>
                        </a:endParaRPr>
                      </a:p>
                    </p:txBody>
                  </p:sp>
                  <p:sp>
                    <p:nvSpPr>
                      <p:cNvPr id="6" name="Rounded Rectangle 3"/>
                      <p:cNvSpPr>
                        <a:spLocks noChangeArrowheads="1"/>
                      </p:cNvSpPr>
                      <p:nvPr/>
                    </p:nvSpPr>
                    <p:spPr bwMode="auto">
                      <a:xfrm>
                        <a:off x="1807275" y="1621107"/>
                        <a:ext cx="1317386" cy="647963"/>
                      </a:xfrm>
                      <a:prstGeom prst="roundRect">
                        <a:avLst>
                          <a:gd name="adj" fmla="val 16667"/>
                        </a:avLst>
                      </a:prstGeom>
                      <a:solidFill>
                        <a:srgbClr val="F7CAAC"/>
                      </a:solidFill>
                      <a:ln w="28575">
                        <a:solidFill>
                          <a:srgbClr val="F19B61"/>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350" b="1" dirty="0">
                            <a:latin typeface="Calibri" panose="020F0502020204030204" pitchFamily="34" charset="0"/>
                            <a:ea typeface="Calibri" panose="020F0502020204030204" pitchFamily="34" charset="0"/>
                            <a:cs typeface="Arial" panose="020B0604020202020204" pitchFamily="34" charset="0"/>
                          </a:rPr>
                          <a:t>(2) BUILDING EXPOSURE</a:t>
                        </a:r>
                        <a:endParaRPr lang="en-US" altLang="en-US" sz="1350" b="1" dirty="0">
                          <a:latin typeface="Arial" panose="020B0604020202020204" pitchFamily="34" charset="0"/>
                        </a:endParaRPr>
                      </a:p>
                    </p:txBody>
                  </p:sp>
                  <p:sp>
                    <p:nvSpPr>
                      <p:cNvPr id="7" name="Rounded Rectangle 4"/>
                      <p:cNvSpPr>
                        <a:spLocks noChangeArrowheads="1"/>
                      </p:cNvSpPr>
                      <p:nvPr/>
                    </p:nvSpPr>
                    <p:spPr bwMode="auto">
                      <a:xfrm>
                        <a:off x="3198915" y="1621107"/>
                        <a:ext cx="1466556" cy="647963"/>
                      </a:xfrm>
                      <a:prstGeom prst="roundRect">
                        <a:avLst>
                          <a:gd name="adj" fmla="val 16667"/>
                        </a:avLst>
                      </a:prstGeom>
                      <a:solidFill>
                        <a:srgbClr val="FFF2CC"/>
                      </a:solidFill>
                      <a:ln w="28575">
                        <a:solidFill>
                          <a:srgbClr val="FFD765"/>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350" b="1" dirty="0">
                            <a:latin typeface="Calibri" panose="020F0502020204030204" pitchFamily="34" charset="0"/>
                            <a:ea typeface="Calibri" panose="020F0502020204030204" pitchFamily="34" charset="0"/>
                            <a:cs typeface="Arial" panose="020B0604020202020204" pitchFamily="34" charset="0"/>
                          </a:rPr>
                          <a:t>(3) BUILDING CHARACTERISTICS</a:t>
                        </a:r>
                        <a:endParaRPr lang="en-US" altLang="en-US" sz="1350" b="1" dirty="0">
                          <a:latin typeface="Arial" panose="020B0604020202020204" pitchFamily="34" charset="0"/>
                        </a:endParaRPr>
                      </a:p>
                    </p:txBody>
                  </p:sp>
                  <p:sp>
                    <p:nvSpPr>
                      <p:cNvPr id="8" name="Rounded Rectangle 5"/>
                      <p:cNvSpPr>
                        <a:spLocks noChangeArrowheads="1"/>
                      </p:cNvSpPr>
                      <p:nvPr/>
                    </p:nvSpPr>
                    <p:spPr bwMode="auto">
                      <a:xfrm>
                        <a:off x="4747739" y="1621107"/>
                        <a:ext cx="1436283" cy="643766"/>
                      </a:xfrm>
                      <a:prstGeom prst="roundRect">
                        <a:avLst>
                          <a:gd name="adj" fmla="val 16667"/>
                        </a:avLst>
                      </a:prstGeom>
                      <a:solidFill>
                        <a:srgbClr val="FFE1FF"/>
                      </a:solidFill>
                      <a:ln w="28575">
                        <a:solidFill>
                          <a:srgbClr val="FFC9FF"/>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350" b="1" dirty="0">
                            <a:latin typeface="Calibri" panose="020F0502020204030204" pitchFamily="34" charset="0"/>
                            <a:ea typeface="Calibri" panose="020F0502020204030204" pitchFamily="34" charset="0"/>
                            <a:cs typeface="Arial" panose="020B0604020202020204" pitchFamily="34" charset="0"/>
                          </a:rPr>
                          <a:t>(4) CRITICAL INFRASTRUCTURE</a:t>
                        </a:r>
                        <a:endParaRPr lang="en-US" altLang="en-US" sz="1350" b="1" dirty="0">
                          <a:latin typeface="Arial" panose="020B0604020202020204" pitchFamily="34" charset="0"/>
                        </a:endParaRPr>
                      </a:p>
                    </p:txBody>
                  </p:sp>
                  <p:sp>
                    <p:nvSpPr>
                      <p:cNvPr id="9" name="Rounded Rectangle 6"/>
                      <p:cNvSpPr>
                        <a:spLocks noChangeArrowheads="1"/>
                      </p:cNvSpPr>
                      <p:nvPr/>
                    </p:nvSpPr>
                    <p:spPr bwMode="auto">
                      <a:xfrm>
                        <a:off x="6259881" y="1626068"/>
                        <a:ext cx="1335619" cy="643002"/>
                      </a:xfrm>
                      <a:prstGeom prst="roundRect">
                        <a:avLst>
                          <a:gd name="adj" fmla="val 16667"/>
                        </a:avLst>
                      </a:prstGeom>
                      <a:solidFill>
                        <a:srgbClr val="DDFFF9"/>
                      </a:solidFill>
                      <a:ln w="28575">
                        <a:solidFill>
                          <a:srgbClr val="00E6C0"/>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350" b="1" dirty="0">
                            <a:latin typeface="Calibri" panose="020F0502020204030204" pitchFamily="34" charset="0"/>
                            <a:ea typeface="Calibri" panose="020F0502020204030204" pitchFamily="34" charset="0"/>
                            <a:cs typeface="Arial" panose="020B0604020202020204" pitchFamily="34" charset="0"/>
                          </a:rPr>
                          <a:t>(5) COMMUNITY ASSETS</a:t>
                        </a:r>
                        <a:endParaRPr lang="en-US" altLang="en-US" sz="1350" b="1" dirty="0">
                          <a:latin typeface="Arial" panose="020B0604020202020204" pitchFamily="34" charset="0"/>
                        </a:endParaRPr>
                      </a:p>
                    </p:txBody>
                  </p:sp>
                  <p:sp>
                    <p:nvSpPr>
                      <p:cNvPr id="11" name="Rounded Rectangle 8"/>
                      <p:cNvSpPr>
                        <a:spLocks noChangeArrowheads="1"/>
                      </p:cNvSpPr>
                      <p:nvPr/>
                    </p:nvSpPr>
                    <p:spPr bwMode="auto">
                      <a:xfrm>
                        <a:off x="9133010" y="1625360"/>
                        <a:ext cx="1335618" cy="639513"/>
                      </a:xfrm>
                      <a:prstGeom prst="roundRect">
                        <a:avLst>
                          <a:gd name="adj" fmla="val 16667"/>
                        </a:avLst>
                      </a:prstGeom>
                      <a:solidFill>
                        <a:srgbClr val="EEFFCD"/>
                      </a:solidFill>
                      <a:ln w="28575">
                        <a:solidFill>
                          <a:srgbClr val="91DA00"/>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75" b="1" dirty="0">
                            <a:latin typeface="Calibri" panose="020F0502020204030204" pitchFamily="34" charset="0"/>
                            <a:ea typeface="Calibri" panose="020F0502020204030204" pitchFamily="34" charset="0"/>
                            <a:cs typeface="Arial" panose="020B0604020202020204" pitchFamily="34" charset="0"/>
                          </a:rPr>
                          <a:t>(7) PEOPLE / SOCIAL      VULNERABILITIES</a:t>
                        </a:r>
                      </a:p>
                    </p:txBody>
                  </p:sp>
                  <p:sp>
                    <p:nvSpPr>
                      <p:cNvPr id="12" name="Rounded Rectangle 9"/>
                      <p:cNvSpPr>
                        <a:spLocks noChangeArrowheads="1"/>
                      </p:cNvSpPr>
                      <p:nvPr/>
                    </p:nvSpPr>
                    <p:spPr bwMode="auto">
                      <a:xfrm>
                        <a:off x="10569061" y="1625360"/>
                        <a:ext cx="1335617" cy="639512"/>
                      </a:xfrm>
                      <a:prstGeom prst="roundRect">
                        <a:avLst>
                          <a:gd name="adj" fmla="val 16667"/>
                        </a:avLst>
                      </a:prstGeom>
                      <a:solidFill>
                        <a:srgbClr val="BDD6EE"/>
                      </a:solidFill>
                      <a:ln w="28575">
                        <a:solidFill>
                          <a:srgbClr val="7EB0DE"/>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350" b="1" dirty="0">
                            <a:latin typeface="Calibri" panose="020F0502020204030204" pitchFamily="34" charset="0"/>
                            <a:ea typeface="Calibri" panose="020F0502020204030204" pitchFamily="34" charset="0"/>
                            <a:cs typeface="Arial" panose="020B0604020202020204" pitchFamily="34" charset="0"/>
                          </a:rPr>
                          <a:t>(8) OTHER HAZARDS</a:t>
                        </a:r>
                        <a:endParaRPr lang="en-US" altLang="en-US" sz="1350" dirty="0">
                          <a:latin typeface="Arial" panose="020B0604020202020204" pitchFamily="34" charset="0"/>
                        </a:endParaRPr>
                      </a:p>
                    </p:txBody>
                  </p:sp>
                  <p:sp>
                    <p:nvSpPr>
                      <p:cNvPr id="13" name="Rounded Rectangle 10"/>
                      <p:cNvSpPr>
                        <a:spLocks noChangeArrowheads="1"/>
                      </p:cNvSpPr>
                      <p:nvPr/>
                    </p:nvSpPr>
                    <p:spPr bwMode="auto">
                      <a:xfrm>
                        <a:off x="384201" y="2386449"/>
                        <a:ext cx="1225524" cy="568421"/>
                      </a:xfrm>
                      <a:prstGeom prst="roundRect">
                        <a:avLst>
                          <a:gd name="adj" fmla="val 16667"/>
                        </a:avLst>
                      </a:prstGeom>
                      <a:solidFill>
                        <a:srgbClr val="F1F2FD"/>
                      </a:solidFill>
                      <a:ln w="19050">
                        <a:solidFill>
                          <a:srgbClr val="B4C7E7"/>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Floodplain Area</a:t>
                        </a:r>
                      </a:p>
                    </p:txBody>
                  </p:sp>
                  <p:sp>
                    <p:nvSpPr>
                      <p:cNvPr id="14" name="Rounded Rectangle 11"/>
                      <p:cNvSpPr>
                        <a:spLocks noChangeArrowheads="1"/>
                      </p:cNvSpPr>
                      <p:nvPr/>
                    </p:nvSpPr>
                    <p:spPr bwMode="auto">
                      <a:xfrm>
                        <a:off x="388651" y="3071885"/>
                        <a:ext cx="1221074" cy="546860"/>
                      </a:xfrm>
                      <a:prstGeom prst="roundRect">
                        <a:avLst>
                          <a:gd name="adj" fmla="val 16667"/>
                        </a:avLst>
                      </a:prstGeom>
                      <a:solidFill>
                        <a:srgbClr val="F1F2FD"/>
                      </a:solidFill>
                      <a:ln w="19050">
                        <a:solidFill>
                          <a:srgbClr val="B4C7E7"/>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Floodplain Length</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1 2</a:t>
                        </a:r>
                      </a:p>
                    </p:txBody>
                  </p:sp>
                  <p:sp>
                    <p:nvSpPr>
                      <p:cNvPr id="15" name="Rounded Rectangle 12"/>
                      <p:cNvSpPr>
                        <a:spLocks noChangeArrowheads="1"/>
                      </p:cNvSpPr>
                      <p:nvPr/>
                    </p:nvSpPr>
                    <p:spPr bwMode="auto">
                      <a:xfrm>
                        <a:off x="386891" y="3726396"/>
                        <a:ext cx="1221074" cy="546860"/>
                      </a:xfrm>
                      <a:prstGeom prst="roundRect">
                        <a:avLst>
                          <a:gd name="adj" fmla="val 16667"/>
                        </a:avLst>
                      </a:prstGeom>
                      <a:solidFill>
                        <a:srgbClr val="F1F2FD"/>
                      </a:solidFill>
                      <a:ln w="19050">
                        <a:solidFill>
                          <a:srgbClr val="B4C7E7"/>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Floodplain Depth</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1 2</a:t>
                        </a:r>
                        <a:r>
                          <a:rPr lang="en-US" altLang="en-US" sz="1200" b="1" dirty="0">
                            <a:latin typeface="Calibri" panose="020F0502020204030204" pitchFamily="34" charset="0"/>
                            <a:ea typeface="Calibri" panose="020F0502020204030204" pitchFamily="34" charset="0"/>
                            <a:cs typeface="Arial" panose="020B0604020202020204" pitchFamily="34" charset="0"/>
                          </a:rPr>
                          <a:t> </a:t>
                        </a:r>
                      </a:p>
                    </p:txBody>
                  </p:sp>
                  <p:sp>
                    <p:nvSpPr>
                      <p:cNvPr id="16" name="Rounded Rectangle 13"/>
                      <p:cNvSpPr>
                        <a:spLocks noChangeArrowheads="1"/>
                      </p:cNvSpPr>
                      <p:nvPr/>
                    </p:nvSpPr>
                    <p:spPr bwMode="auto">
                      <a:xfrm>
                        <a:off x="384202" y="4387889"/>
                        <a:ext cx="1221074" cy="543664"/>
                      </a:xfrm>
                      <a:prstGeom prst="roundRect">
                        <a:avLst>
                          <a:gd name="adj" fmla="val 16667"/>
                        </a:avLst>
                      </a:prstGeom>
                      <a:solidFill>
                        <a:srgbClr val="F1F2FD"/>
                      </a:solidFill>
                      <a:ln w="19050">
                        <a:solidFill>
                          <a:srgbClr val="B4C7E7"/>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Flood Disaster Frequency</a:t>
                        </a:r>
                        <a:endParaRPr lang="en-US" altLang="en-US" sz="1200" b="1" dirty="0"/>
                      </a:p>
                    </p:txBody>
                  </p:sp>
                  <p:sp>
                    <p:nvSpPr>
                      <p:cNvPr id="17" name="Rounded Rectangle 14"/>
                      <p:cNvSpPr>
                        <a:spLocks noChangeArrowheads="1"/>
                      </p:cNvSpPr>
                      <p:nvPr/>
                    </p:nvSpPr>
                    <p:spPr bwMode="auto">
                      <a:xfrm>
                        <a:off x="1920135" y="2386449"/>
                        <a:ext cx="1146916" cy="568421"/>
                      </a:xfrm>
                      <a:prstGeom prst="roundRect">
                        <a:avLst>
                          <a:gd name="adj" fmla="val 16667"/>
                        </a:avLst>
                      </a:prstGeom>
                      <a:solidFill>
                        <a:srgbClr val="FADDCA"/>
                      </a:solidFill>
                      <a:ln w="19050">
                        <a:solidFill>
                          <a:srgbClr val="F19B61"/>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Building Floodplain Count</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1 2</a:t>
                        </a:r>
                        <a:endParaRPr lang="en-US" altLang="en-US" sz="1200" b="1" dirty="0">
                          <a:latin typeface="Arial" panose="020B0604020202020204" pitchFamily="34" charset="0"/>
                        </a:endParaRPr>
                      </a:p>
                    </p:txBody>
                  </p:sp>
                  <p:sp>
                    <p:nvSpPr>
                      <p:cNvPr id="22" name="Rounded Rectangle 19"/>
                      <p:cNvSpPr>
                        <a:spLocks noChangeArrowheads="1"/>
                      </p:cNvSpPr>
                      <p:nvPr/>
                    </p:nvSpPr>
                    <p:spPr bwMode="auto">
                      <a:xfrm>
                        <a:off x="3329986" y="2383370"/>
                        <a:ext cx="1213727" cy="571500"/>
                      </a:xfrm>
                      <a:prstGeom prst="roundRect">
                        <a:avLst>
                          <a:gd name="adj" fmla="val 16667"/>
                        </a:avLst>
                      </a:prstGeom>
                      <a:solidFill>
                        <a:srgbClr val="FFF8E5"/>
                      </a:solidFill>
                      <a:ln w="19050">
                        <a:solidFill>
                          <a:srgbClr val="FFD765"/>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163" b="1" dirty="0">
                            <a:latin typeface="Calibri" panose="020F0502020204030204" pitchFamily="34" charset="0"/>
                            <a:ea typeface="Calibri" panose="020F0502020204030204" pitchFamily="34" charset="0"/>
                            <a:cs typeface="Arial" panose="020B0604020202020204" pitchFamily="34" charset="0"/>
                          </a:rPr>
                          <a:t>Building Value</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1 2</a:t>
                        </a:r>
                        <a:endParaRPr lang="en-US" altLang="en-US" sz="1200" b="1" dirty="0">
                          <a:latin typeface="Arial" panose="020B0604020202020204" pitchFamily="34" charset="0"/>
                        </a:endParaRPr>
                      </a:p>
                    </p:txBody>
                  </p:sp>
                  <p:sp>
                    <p:nvSpPr>
                      <p:cNvPr id="23" name="Rounded Rectangle 20"/>
                      <p:cNvSpPr>
                        <a:spLocks noChangeArrowheads="1"/>
                      </p:cNvSpPr>
                      <p:nvPr/>
                    </p:nvSpPr>
                    <p:spPr bwMode="auto">
                      <a:xfrm>
                        <a:off x="3329986" y="3069171"/>
                        <a:ext cx="1213727" cy="546860"/>
                      </a:xfrm>
                      <a:prstGeom prst="roundRect">
                        <a:avLst>
                          <a:gd name="adj" fmla="val 16667"/>
                        </a:avLst>
                      </a:prstGeom>
                      <a:solidFill>
                        <a:srgbClr val="FFF8E5"/>
                      </a:solidFill>
                      <a:ln w="19050">
                        <a:solidFill>
                          <a:srgbClr val="FFD765"/>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Mobile Homes</a:t>
                        </a:r>
                        <a:endParaRPr lang="en-US" altLang="en-US" sz="1200" b="1" dirty="0">
                          <a:latin typeface="Arial" panose="020B0604020202020204" pitchFamily="34" charset="0"/>
                        </a:endParaRPr>
                      </a:p>
                    </p:txBody>
                  </p:sp>
                  <p:sp>
                    <p:nvSpPr>
                      <p:cNvPr id="28" name="Rounded Rectangle 25"/>
                      <p:cNvSpPr>
                        <a:spLocks noChangeArrowheads="1"/>
                      </p:cNvSpPr>
                      <p:nvPr/>
                    </p:nvSpPr>
                    <p:spPr bwMode="auto">
                      <a:xfrm>
                        <a:off x="4838700" y="2380890"/>
                        <a:ext cx="1225524" cy="573980"/>
                      </a:xfrm>
                      <a:prstGeom prst="roundRect">
                        <a:avLst>
                          <a:gd name="adj" fmla="val 16667"/>
                        </a:avLst>
                      </a:prstGeom>
                      <a:solidFill>
                        <a:srgbClr val="FFEFFF"/>
                      </a:solidFill>
                      <a:ln w="19050">
                        <a:solidFill>
                          <a:srgbClr val="FFC9FF"/>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Essential Facilities</a:t>
                        </a:r>
                        <a:endParaRPr lang="en-US" altLang="en-US" sz="1200" b="1" dirty="0">
                          <a:latin typeface="Arial" panose="020B0604020202020204" pitchFamily="34" charset="0"/>
                        </a:endParaRPr>
                      </a:p>
                    </p:txBody>
                  </p:sp>
                  <p:sp>
                    <p:nvSpPr>
                      <p:cNvPr id="30" name="Rounded Rectangle 27"/>
                      <p:cNvSpPr>
                        <a:spLocks noChangeArrowheads="1"/>
                      </p:cNvSpPr>
                      <p:nvPr/>
                    </p:nvSpPr>
                    <p:spPr bwMode="auto">
                      <a:xfrm>
                        <a:off x="6353175" y="2384532"/>
                        <a:ext cx="1143000" cy="570338"/>
                      </a:xfrm>
                      <a:prstGeom prst="roundRect">
                        <a:avLst>
                          <a:gd name="adj" fmla="val 16667"/>
                        </a:avLst>
                      </a:prstGeom>
                      <a:solidFill>
                        <a:srgbClr val="E5FFFB"/>
                      </a:solidFill>
                      <a:ln w="19050">
                        <a:solidFill>
                          <a:srgbClr val="00E6C0"/>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Historical Assets</a:t>
                        </a:r>
                        <a:endParaRPr lang="en-US" altLang="en-US" sz="1200" b="1" dirty="0">
                          <a:latin typeface="Arial" panose="020B0604020202020204" pitchFamily="34" charset="0"/>
                        </a:endParaRPr>
                      </a:p>
                    </p:txBody>
                  </p:sp>
                  <p:sp>
                    <p:nvSpPr>
                      <p:cNvPr id="38" name="Rounded Rectangle 109"/>
                      <p:cNvSpPr>
                        <a:spLocks noChangeArrowheads="1"/>
                      </p:cNvSpPr>
                      <p:nvPr/>
                    </p:nvSpPr>
                    <p:spPr bwMode="auto">
                      <a:xfrm>
                        <a:off x="10696576" y="2386448"/>
                        <a:ext cx="1085850" cy="573982"/>
                      </a:xfrm>
                      <a:prstGeom prst="roundRect">
                        <a:avLst>
                          <a:gd name="adj" fmla="val 16667"/>
                        </a:avLst>
                      </a:prstGeom>
                      <a:solidFill>
                        <a:srgbClr val="BDD6EE"/>
                      </a:solidFill>
                      <a:ln w="19050">
                        <a:solidFill>
                          <a:srgbClr val="7EB0DE"/>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Arial" panose="020B0604020202020204" pitchFamily="34" charset="0"/>
                          </a:rPr>
                          <a:t>Landslides</a:t>
                        </a:r>
                      </a:p>
                    </p:txBody>
                  </p:sp>
                  <p:sp>
                    <p:nvSpPr>
                      <p:cNvPr id="44" name="Rounded Rectangle 7"/>
                      <p:cNvSpPr>
                        <a:spLocks noChangeArrowheads="1"/>
                      </p:cNvSpPr>
                      <p:nvPr/>
                    </p:nvSpPr>
                    <p:spPr bwMode="auto">
                      <a:xfrm>
                        <a:off x="7687764" y="1625360"/>
                        <a:ext cx="1335619" cy="643710"/>
                      </a:xfrm>
                      <a:prstGeom prst="roundRect">
                        <a:avLst>
                          <a:gd name="adj" fmla="val 16667"/>
                        </a:avLst>
                      </a:prstGeom>
                      <a:solidFill>
                        <a:srgbClr val="FFFFC5"/>
                      </a:solidFill>
                      <a:ln w="28575">
                        <a:solidFill>
                          <a:srgbClr val="F4B183"/>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350" b="1" dirty="0">
                            <a:latin typeface="Calibri" panose="020F0502020204030204" pitchFamily="34" charset="0"/>
                            <a:ea typeface="Calibri" panose="020F0502020204030204" pitchFamily="34" charset="0"/>
                            <a:cs typeface="Arial" panose="020B0604020202020204" pitchFamily="34" charset="0"/>
                          </a:rPr>
                          <a:t>(6) BUILDING DAMAGE LOSS</a:t>
                        </a:r>
                        <a:endParaRPr lang="en-US" altLang="en-US" sz="1350" dirty="0">
                          <a:latin typeface="Arial" panose="020B0604020202020204" pitchFamily="34" charset="0"/>
                        </a:endParaRPr>
                      </a:p>
                    </p:txBody>
                  </p:sp>
                  <p:sp>
                    <p:nvSpPr>
                      <p:cNvPr id="45" name="Rounded Rectangle 29"/>
                      <p:cNvSpPr>
                        <a:spLocks noChangeArrowheads="1"/>
                      </p:cNvSpPr>
                      <p:nvPr/>
                    </p:nvSpPr>
                    <p:spPr bwMode="auto">
                      <a:xfrm>
                        <a:off x="7781925" y="2386449"/>
                        <a:ext cx="1171576" cy="573981"/>
                      </a:xfrm>
                      <a:prstGeom prst="roundRect">
                        <a:avLst>
                          <a:gd name="adj" fmla="val 16667"/>
                        </a:avLst>
                      </a:prstGeom>
                      <a:solidFill>
                        <a:srgbClr val="FFFFDD"/>
                      </a:solidFill>
                      <a:ln w="19050">
                        <a:solidFill>
                          <a:schemeClr val="accent2">
                            <a:lumMod val="60000"/>
                            <a:lumOff val="40000"/>
                          </a:schemeClr>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Substantial Damage Estimates*</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1 2</a:t>
                        </a:r>
                        <a:endParaRPr lang="en-US" altLang="en-US" sz="1200" b="1" dirty="0">
                          <a:latin typeface="Arial" panose="020B0604020202020204" pitchFamily="34" charset="0"/>
                        </a:endParaRPr>
                      </a:p>
                    </p:txBody>
                  </p:sp>
                  <p:sp>
                    <p:nvSpPr>
                      <p:cNvPr id="49" name="Rounded Rectangle 14"/>
                      <p:cNvSpPr>
                        <a:spLocks noChangeArrowheads="1"/>
                      </p:cNvSpPr>
                      <p:nvPr/>
                    </p:nvSpPr>
                    <p:spPr bwMode="auto">
                      <a:xfrm>
                        <a:off x="1927816" y="3069206"/>
                        <a:ext cx="1139234" cy="546860"/>
                      </a:xfrm>
                      <a:prstGeom prst="roundRect">
                        <a:avLst>
                          <a:gd name="adj" fmla="val 16667"/>
                        </a:avLst>
                      </a:prstGeom>
                      <a:solidFill>
                        <a:srgbClr val="FADDCA"/>
                      </a:solidFill>
                      <a:ln w="19050">
                        <a:solidFill>
                          <a:srgbClr val="F19B61"/>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Building Floodway Count</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1 2</a:t>
                        </a:r>
                        <a:endParaRPr lang="en-US" altLang="en-US" sz="1200" b="1" dirty="0">
                          <a:latin typeface="Arial" panose="020B0604020202020204" pitchFamily="34" charset="0"/>
                        </a:endParaRPr>
                      </a:p>
                    </p:txBody>
                  </p:sp>
                  <p:sp>
                    <p:nvSpPr>
                      <p:cNvPr id="50" name="Rounded Rectangle 14"/>
                      <p:cNvSpPr>
                        <a:spLocks noChangeArrowheads="1"/>
                      </p:cNvSpPr>
                      <p:nvPr/>
                    </p:nvSpPr>
                    <p:spPr bwMode="auto">
                      <a:xfrm>
                        <a:off x="1920135" y="3732630"/>
                        <a:ext cx="1146916" cy="540626"/>
                      </a:xfrm>
                      <a:prstGeom prst="roundRect">
                        <a:avLst>
                          <a:gd name="adj" fmla="val 16667"/>
                        </a:avLst>
                      </a:prstGeom>
                      <a:solidFill>
                        <a:srgbClr val="FADDCA"/>
                      </a:solidFill>
                      <a:ln w="19050">
                        <a:solidFill>
                          <a:srgbClr val="F19B61"/>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Building Floodplain Ratio</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2</a:t>
                        </a:r>
                        <a:endParaRPr lang="en-US" altLang="en-US" sz="1200" b="1" dirty="0">
                          <a:latin typeface="Arial" panose="020B0604020202020204" pitchFamily="34" charset="0"/>
                        </a:endParaRPr>
                      </a:p>
                    </p:txBody>
                  </p:sp>
                  <p:sp>
                    <p:nvSpPr>
                      <p:cNvPr id="51" name="Rounded Rectangle 14"/>
                      <p:cNvSpPr>
                        <a:spLocks noChangeArrowheads="1"/>
                      </p:cNvSpPr>
                      <p:nvPr/>
                    </p:nvSpPr>
                    <p:spPr bwMode="auto">
                      <a:xfrm>
                        <a:off x="1924051" y="4387889"/>
                        <a:ext cx="1142999" cy="543664"/>
                      </a:xfrm>
                      <a:prstGeom prst="roundRect">
                        <a:avLst>
                          <a:gd name="adj" fmla="val 16667"/>
                        </a:avLst>
                      </a:prstGeom>
                      <a:solidFill>
                        <a:srgbClr val="FADDCA"/>
                      </a:solidFill>
                      <a:ln w="19050">
                        <a:solidFill>
                          <a:srgbClr val="F19B61"/>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Building Density</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1 2</a:t>
                        </a:r>
                        <a:endParaRPr lang="en-US" altLang="en-US" sz="1200" b="1" dirty="0">
                          <a:latin typeface="Arial" panose="020B0604020202020204" pitchFamily="34" charset="0"/>
                        </a:endParaRPr>
                      </a:p>
                    </p:txBody>
                  </p:sp>
                  <p:sp>
                    <p:nvSpPr>
                      <p:cNvPr id="52" name="Rounded Rectangle 20"/>
                      <p:cNvSpPr>
                        <a:spLocks noChangeArrowheads="1"/>
                      </p:cNvSpPr>
                      <p:nvPr/>
                    </p:nvSpPr>
                    <p:spPr bwMode="auto">
                      <a:xfrm>
                        <a:off x="3329986" y="3732630"/>
                        <a:ext cx="1213727" cy="540626"/>
                      </a:xfrm>
                      <a:prstGeom prst="roundRect">
                        <a:avLst>
                          <a:gd name="adj" fmla="val 16667"/>
                        </a:avLst>
                      </a:prstGeom>
                      <a:solidFill>
                        <a:srgbClr val="FFF8E5"/>
                      </a:solidFill>
                      <a:ln w="19050">
                        <a:solidFill>
                          <a:srgbClr val="FFD765"/>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Basement</a:t>
                        </a:r>
                        <a:endParaRPr lang="en-US" altLang="en-US" sz="1200" b="1" dirty="0">
                          <a:latin typeface="Arial" panose="020B0604020202020204" pitchFamily="34" charset="0"/>
                        </a:endParaRPr>
                      </a:p>
                    </p:txBody>
                  </p:sp>
                  <p:sp>
                    <p:nvSpPr>
                      <p:cNvPr id="53" name="Rounded Rectangle 20"/>
                      <p:cNvSpPr>
                        <a:spLocks noChangeArrowheads="1"/>
                      </p:cNvSpPr>
                      <p:nvPr/>
                    </p:nvSpPr>
                    <p:spPr bwMode="auto">
                      <a:xfrm>
                        <a:off x="3329986" y="4387889"/>
                        <a:ext cx="1213726" cy="538656"/>
                      </a:xfrm>
                      <a:prstGeom prst="roundRect">
                        <a:avLst>
                          <a:gd name="adj" fmla="val 16667"/>
                        </a:avLst>
                      </a:prstGeom>
                      <a:solidFill>
                        <a:srgbClr val="FFF8E5"/>
                      </a:solidFill>
                      <a:ln w="19050">
                        <a:solidFill>
                          <a:srgbClr val="FFD765"/>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One Story</a:t>
                        </a:r>
                        <a:endParaRPr lang="en-US" altLang="en-US" sz="1200" b="1" dirty="0">
                          <a:latin typeface="Arial" panose="020B0604020202020204" pitchFamily="34" charset="0"/>
                        </a:endParaRPr>
                      </a:p>
                    </p:txBody>
                  </p:sp>
                  <p:sp>
                    <p:nvSpPr>
                      <p:cNvPr id="54" name="Rounded Rectangle 20"/>
                      <p:cNvSpPr>
                        <a:spLocks noChangeArrowheads="1"/>
                      </p:cNvSpPr>
                      <p:nvPr/>
                    </p:nvSpPr>
                    <p:spPr bwMode="auto">
                      <a:xfrm>
                        <a:off x="3329986" y="5040845"/>
                        <a:ext cx="1213726" cy="542925"/>
                      </a:xfrm>
                      <a:prstGeom prst="roundRect">
                        <a:avLst>
                          <a:gd name="adj" fmla="val 16667"/>
                        </a:avLst>
                      </a:prstGeom>
                      <a:solidFill>
                        <a:srgbClr val="FFF8E5"/>
                      </a:solidFill>
                      <a:ln w="19050">
                        <a:solidFill>
                          <a:srgbClr val="FFD765"/>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Building Year*</a:t>
                        </a:r>
                        <a:endParaRPr lang="en-US" altLang="en-US" sz="1200" b="1" dirty="0">
                          <a:latin typeface="Arial" panose="020B0604020202020204" pitchFamily="34" charset="0"/>
                        </a:endParaRPr>
                      </a:p>
                    </p:txBody>
                  </p:sp>
                  <p:sp>
                    <p:nvSpPr>
                      <p:cNvPr id="2" name="Rounded Rectangle 25">
                        <a:extLst>
                          <a:ext uri="{FF2B5EF4-FFF2-40B4-BE49-F238E27FC236}">
                            <a16:creationId xmlns:a16="http://schemas.microsoft.com/office/drawing/2014/main" id="{04DD381F-5105-1235-BED9-9B1C9B6D7438}"/>
                          </a:ext>
                        </a:extLst>
                      </p:cNvPr>
                      <p:cNvSpPr>
                        <a:spLocks noChangeArrowheads="1"/>
                      </p:cNvSpPr>
                      <p:nvPr/>
                    </p:nvSpPr>
                    <p:spPr bwMode="auto">
                      <a:xfrm>
                        <a:off x="4838466" y="3069171"/>
                        <a:ext cx="1225524" cy="546860"/>
                      </a:xfrm>
                      <a:prstGeom prst="roundRect">
                        <a:avLst>
                          <a:gd name="adj" fmla="val 16667"/>
                        </a:avLst>
                      </a:prstGeom>
                      <a:solidFill>
                        <a:srgbClr val="FFEFFF"/>
                      </a:solidFill>
                      <a:ln w="19050">
                        <a:solidFill>
                          <a:srgbClr val="FFC9FF"/>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Roads Inundated</a:t>
                        </a:r>
                        <a:endParaRPr lang="en-US" altLang="en-US" sz="1200" b="1" dirty="0">
                          <a:latin typeface="Arial" panose="020B0604020202020204" pitchFamily="34" charset="0"/>
                        </a:endParaRPr>
                      </a:p>
                    </p:txBody>
                  </p:sp>
                  <p:sp>
                    <p:nvSpPr>
                      <p:cNvPr id="18" name="Rounded Rectangle 27">
                        <a:extLst>
                          <a:ext uri="{FF2B5EF4-FFF2-40B4-BE49-F238E27FC236}">
                            <a16:creationId xmlns:a16="http://schemas.microsoft.com/office/drawing/2014/main" id="{14AA9D77-DC77-165F-201F-B4CC52FD8523}"/>
                          </a:ext>
                        </a:extLst>
                      </p:cNvPr>
                      <p:cNvSpPr>
                        <a:spLocks noChangeArrowheads="1"/>
                      </p:cNvSpPr>
                      <p:nvPr/>
                    </p:nvSpPr>
                    <p:spPr bwMode="auto">
                      <a:xfrm>
                        <a:off x="6353176" y="3077771"/>
                        <a:ext cx="1139234" cy="538260"/>
                      </a:xfrm>
                      <a:prstGeom prst="roundRect">
                        <a:avLst>
                          <a:gd name="adj" fmla="val 16667"/>
                        </a:avLst>
                      </a:prstGeom>
                      <a:solidFill>
                        <a:srgbClr val="E5FFFB"/>
                      </a:solidFill>
                      <a:ln w="19050">
                        <a:solidFill>
                          <a:srgbClr val="00E6C0"/>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Non-Historical Assets</a:t>
                        </a:r>
                        <a:endParaRPr lang="en-US" altLang="en-US" sz="1200" b="1" dirty="0">
                          <a:latin typeface="Arial" panose="020B0604020202020204" pitchFamily="34" charset="0"/>
                        </a:endParaRPr>
                      </a:p>
                    </p:txBody>
                  </p:sp>
                  <p:sp>
                    <p:nvSpPr>
                      <p:cNvPr id="19" name="Rounded Rectangle 29">
                        <a:extLst>
                          <a:ext uri="{FF2B5EF4-FFF2-40B4-BE49-F238E27FC236}">
                            <a16:creationId xmlns:a16="http://schemas.microsoft.com/office/drawing/2014/main" id="{665D4F63-6B59-44ED-CC6A-0CF48B15AB17}"/>
                          </a:ext>
                        </a:extLst>
                      </p:cNvPr>
                      <p:cNvSpPr>
                        <a:spLocks noChangeArrowheads="1"/>
                      </p:cNvSpPr>
                      <p:nvPr/>
                    </p:nvSpPr>
                    <p:spPr bwMode="auto">
                      <a:xfrm>
                        <a:off x="7781925" y="3069171"/>
                        <a:ext cx="1171575" cy="546860"/>
                      </a:xfrm>
                      <a:prstGeom prst="roundRect">
                        <a:avLst>
                          <a:gd name="adj" fmla="val 16667"/>
                        </a:avLst>
                      </a:prstGeom>
                      <a:solidFill>
                        <a:srgbClr val="FFFFDD"/>
                      </a:solidFill>
                      <a:ln w="19050">
                        <a:solidFill>
                          <a:schemeClr val="accent2">
                            <a:lumMod val="60000"/>
                            <a:lumOff val="40000"/>
                          </a:schemeClr>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Previous Claims</a:t>
                        </a:r>
                        <a:endParaRPr lang="en-US" altLang="en-US" sz="1200" b="1" dirty="0">
                          <a:latin typeface="Arial" panose="020B0604020202020204" pitchFamily="34" charset="0"/>
                        </a:endParaRPr>
                      </a:p>
                    </p:txBody>
                  </p:sp>
                  <p:sp>
                    <p:nvSpPr>
                      <p:cNvPr id="20" name="Rounded Rectangle 29">
                        <a:extLst>
                          <a:ext uri="{FF2B5EF4-FFF2-40B4-BE49-F238E27FC236}">
                            <a16:creationId xmlns:a16="http://schemas.microsoft.com/office/drawing/2014/main" id="{DA467DA1-1659-CB39-9883-C36C397650D4}"/>
                          </a:ext>
                        </a:extLst>
                      </p:cNvPr>
                      <p:cNvSpPr>
                        <a:spLocks noChangeArrowheads="1"/>
                      </p:cNvSpPr>
                      <p:nvPr/>
                    </p:nvSpPr>
                    <p:spPr bwMode="auto">
                      <a:xfrm>
                        <a:off x="7781925" y="3732630"/>
                        <a:ext cx="1171575" cy="540626"/>
                      </a:xfrm>
                      <a:prstGeom prst="roundRect">
                        <a:avLst>
                          <a:gd name="adj" fmla="val 16667"/>
                        </a:avLst>
                      </a:prstGeom>
                      <a:solidFill>
                        <a:srgbClr val="FFFFDD"/>
                      </a:solidFill>
                      <a:ln w="19050">
                        <a:solidFill>
                          <a:schemeClr val="accent2">
                            <a:lumMod val="60000"/>
                            <a:lumOff val="40000"/>
                          </a:schemeClr>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Repetitive Losses</a:t>
                        </a:r>
                        <a:endParaRPr lang="en-US" altLang="en-US" sz="1200" b="1" dirty="0">
                          <a:latin typeface="Arial" panose="020B0604020202020204" pitchFamily="34" charset="0"/>
                        </a:endParaRPr>
                      </a:p>
                    </p:txBody>
                  </p:sp>
                  <p:sp>
                    <p:nvSpPr>
                      <p:cNvPr id="21" name="Rounded Rectangle 32">
                        <a:extLst>
                          <a:ext uri="{FF2B5EF4-FFF2-40B4-BE49-F238E27FC236}">
                            <a16:creationId xmlns:a16="http://schemas.microsoft.com/office/drawing/2014/main" id="{72ED40EF-D8FB-62E8-B467-17300FE42C2D}"/>
                          </a:ext>
                        </a:extLst>
                      </p:cNvPr>
                      <p:cNvSpPr>
                        <a:spLocks noChangeArrowheads="1"/>
                      </p:cNvSpPr>
                      <p:nvPr/>
                    </p:nvSpPr>
                    <p:spPr bwMode="auto">
                      <a:xfrm>
                        <a:off x="9239250" y="2382508"/>
                        <a:ext cx="1143000" cy="571350"/>
                      </a:xfrm>
                      <a:prstGeom prst="roundRect">
                        <a:avLst>
                          <a:gd name="adj" fmla="val 16667"/>
                        </a:avLst>
                      </a:prstGeom>
                      <a:solidFill>
                        <a:srgbClr val="F3FFD9"/>
                      </a:solidFill>
                      <a:ln w="19050">
                        <a:solidFill>
                          <a:srgbClr val="91DA00"/>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Population in Floodplain</a:t>
                        </a:r>
                        <a:endParaRPr lang="en-US" altLang="en-US" sz="1200" b="1" dirty="0">
                          <a:latin typeface="Arial" panose="020B0604020202020204" pitchFamily="34" charset="0"/>
                        </a:endParaRPr>
                      </a:p>
                    </p:txBody>
                  </p:sp>
                  <p:sp>
                    <p:nvSpPr>
                      <p:cNvPr id="24" name="Rounded Rectangle 32">
                        <a:extLst>
                          <a:ext uri="{FF2B5EF4-FFF2-40B4-BE49-F238E27FC236}">
                            <a16:creationId xmlns:a16="http://schemas.microsoft.com/office/drawing/2014/main" id="{F5D01781-81D1-400F-FFAD-1E834030E8AE}"/>
                          </a:ext>
                        </a:extLst>
                      </p:cNvPr>
                      <p:cNvSpPr>
                        <a:spLocks noChangeArrowheads="1"/>
                      </p:cNvSpPr>
                      <p:nvPr/>
                    </p:nvSpPr>
                    <p:spPr bwMode="auto">
                      <a:xfrm>
                        <a:off x="9239251" y="3071885"/>
                        <a:ext cx="1139235" cy="544146"/>
                      </a:xfrm>
                      <a:prstGeom prst="roundRect">
                        <a:avLst>
                          <a:gd name="adj" fmla="val 16667"/>
                        </a:avLst>
                      </a:prstGeom>
                      <a:solidFill>
                        <a:srgbClr val="F3FFD9"/>
                      </a:solidFill>
                      <a:ln w="19050">
                        <a:solidFill>
                          <a:srgbClr val="91DA00"/>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Population Displaced</a:t>
                        </a:r>
                        <a:endParaRPr lang="en-US" altLang="en-US" sz="1200" b="1" dirty="0">
                          <a:latin typeface="Arial" panose="020B0604020202020204" pitchFamily="34" charset="0"/>
                        </a:endParaRPr>
                      </a:p>
                    </p:txBody>
                  </p:sp>
                  <p:sp>
                    <p:nvSpPr>
                      <p:cNvPr id="25" name="Rounded Rectangle 32">
                        <a:extLst>
                          <a:ext uri="{FF2B5EF4-FFF2-40B4-BE49-F238E27FC236}">
                            <a16:creationId xmlns:a16="http://schemas.microsoft.com/office/drawing/2014/main" id="{AA7DFB7A-FC76-D01E-5DD8-9E5D98373C2E}"/>
                          </a:ext>
                        </a:extLst>
                      </p:cNvPr>
                      <p:cNvSpPr>
                        <a:spLocks noChangeArrowheads="1"/>
                      </p:cNvSpPr>
                      <p:nvPr/>
                    </p:nvSpPr>
                    <p:spPr bwMode="auto">
                      <a:xfrm>
                        <a:off x="9239250" y="3726396"/>
                        <a:ext cx="1139235" cy="546860"/>
                      </a:xfrm>
                      <a:prstGeom prst="roundRect">
                        <a:avLst>
                          <a:gd name="adj" fmla="val 16667"/>
                        </a:avLst>
                      </a:prstGeom>
                      <a:solidFill>
                        <a:srgbClr val="F3FFD9"/>
                      </a:solidFill>
                      <a:ln w="19050">
                        <a:solidFill>
                          <a:srgbClr val="91DA00"/>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WV Social Vulnerability Index</a:t>
                        </a:r>
                        <a:endParaRPr lang="en-US" altLang="en-US" sz="1200" b="1" dirty="0">
                          <a:latin typeface="Arial" panose="020B0604020202020204" pitchFamily="34" charset="0"/>
                        </a:endParaRPr>
                      </a:p>
                    </p:txBody>
                  </p:sp>
                  <p:sp>
                    <p:nvSpPr>
                      <p:cNvPr id="26" name="Rounded Rectangle 109">
                        <a:extLst>
                          <a:ext uri="{FF2B5EF4-FFF2-40B4-BE49-F238E27FC236}">
                            <a16:creationId xmlns:a16="http://schemas.microsoft.com/office/drawing/2014/main" id="{1D7E1095-4B61-0C77-F64A-9A54961D38D7}"/>
                          </a:ext>
                        </a:extLst>
                      </p:cNvPr>
                      <p:cNvSpPr>
                        <a:spLocks noChangeArrowheads="1"/>
                      </p:cNvSpPr>
                      <p:nvPr/>
                    </p:nvSpPr>
                    <p:spPr bwMode="auto">
                      <a:xfrm>
                        <a:off x="10696576" y="3069206"/>
                        <a:ext cx="1085850" cy="549539"/>
                      </a:xfrm>
                      <a:prstGeom prst="roundRect">
                        <a:avLst>
                          <a:gd name="adj" fmla="val 16667"/>
                        </a:avLst>
                      </a:prstGeom>
                      <a:solidFill>
                        <a:schemeClr val="bg1">
                          <a:lumMod val="85000"/>
                        </a:schemeClr>
                      </a:solidFill>
                      <a:ln w="19050">
                        <a:solidFill>
                          <a:srgbClr val="7EB0DE"/>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Karst**</a:t>
                        </a:r>
                      </a:p>
                    </p:txBody>
                  </p:sp>
                  <p:sp>
                    <p:nvSpPr>
                      <p:cNvPr id="27" name="Rounded Rectangle 109">
                        <a:extLst>
                          <a:ext uri="{FF2B5EF4-FFF2-40B4-BE49-F238E27FC236}">
                            <a16:creationId xmlns:a16="http://schemas.microsoft.com/office/drawing/2014/main" id="{4A00E292-670D-19F2-D6F0-2999A63B4F35}"/>
                          </a:ext>
                        </a:extLst>
                      </p:cNvPr>
                      <p:cNvSpPr>
                        <a:spLocks noChangeArrowheads="1"/>
                      </p:cNvSpPr>
                      <p:nvPr/>
                    </p:nvSpPr>
                    <p:spPr bwMode="auto">
                      <a:xfrm>
                        <a:off x="10696576" y="3738864"/>
                        <a:ext cx="1085849" cy="540626"/>
                      </a:xfrm>
                      <a:prstGeom prst="roundRect">
                        <a:avLst>
                          <a:gd name="adj" fmla="val 16667"/>
                        </a:avLst>
                      </a:prstGeom>
                      <a:solidFill>
                        <a:schemeClr val="bg1">
                          <a:lumMod val="85000"/>
                        </a:schemeClr>
                      </a:solidFill>
                      <a:ln w="19050">
                        <a:solidFill>
                          <a:srgbClr val="7EB0DE"/>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Dam/Levee Failure**</a:t>
                        </a:r>
                      </a:p>
                    </p:txBody>
                  </p:sp>
                </p:grpSp>
                <p:sp>
                  <p:nvSpPr>
                    <p:cNvPr id="55" name="TextBox 54">
                      <a:extLst>
                        <a:ext uri="{FF2B5EF4-FFF2-40B4-BE49-F238E27FC236}">
                          <a16:creationId xmlns:a16="http://schemas.microsoft.com/office/drawing/2014/main" id="{A5150D7B-14C2-4135-9CD1-595AFEC821C1}"/>
                        </a:ext>
                      </a:extLst>
                    </p:cNvPr>
                    <p:cNvSpPr txBox="1"/>
                    <p:nvPr/>
                  </p:nvSpPr>
                  <p:spPr>
                    <a:xfrm>
                      <a:off x="553036" y="6316384"/>
                      <a:ext cx="1707328" cy="253916"/>
                    </a:xfrm>
                    <a:prstGeom prst="rect">
                      <a:avLst/>
                    </a:prstGeom>
                    <a:noFill/>
                  </p:spPr>
                  <p:txBody>
                    <a:bodyPr wrap="square" rtlCol="0">
                      <a:spAutoFit/>
                    </a:bodyPr>
                    <a:lstStyle/>
                    <a:p>
                      <a:r>
                        <a:rPr lang="en-US" sz="1050" b="1" dirty="0"/>
                        <a:t>* Multiple Indicators</a:t>
                      </a:r>
                    </a:p>
                  </p:txBody>
                </p:sp>
                <p:sp>
                  <p:nvSpPr>
                    <p:cNvPr id="56" name="TextBox 55">
                      <a:extLst>
                        <a:ext uri="{FF2B5EF4-FFF2-40B4-BE49-F238E27FC236}">
                          <a16:creationId xmlns:a16="http://schemas.microsoft.com/office/drawing/2014/main" id="{EE62C736-CEC5-ABB2-2A8F-EBA378B17828}"/>
                        </a:ext>
                      </a:extLst>
                    </p:cNvPr>
                    <p:cNvSpPr txBox="1"/>
                    <p:nvPr/>
                  </p:nvSpPr>
                  <p:spPr>
                    <a:xfrm>
                      <a:off x="3724505" y="6241790"/>
                      <a:ext cx="34289" cy="230832"/>
                    </a:xfrm>
                    <a:prstGeom prst="rect">
                      <a:avLst/>
                    </a:prstGeom>
                    <a:noFill/>
                  </p:spPr>
                  <p:txBody>
                    <a:bodyPr wrap="square" rtlCol="0">
                      <a:spAutoFit/>
                    </a:bodyPr>
                    <a:lstStyle/>
                    <a:p>
                      <a:r>
                        <a:rPr lang="en-US" altLang="en-US" sz="900" b="1" dirty="0">
                          <a:latin typeface="Calibri" panose="020F0502020204030204" pitchFamily="34" charset="0"/>
                          <a:ea typeface="Times New Roman" panose="02020603050405020304" pitchFamily="18" charset="0"/>
                          <a:cs typeface="Calibri" panose="020F0502020204030204" pitchFamily="34" charset="0"/>
                        </a:rPr>
                        <a:t>1</a:t>
                      </a:r>
                      <a:endParaRPr lang="en-US" sz="900" dirty="0"/>
                    </a:p>
                  </p:txBody>
                </p:sp>
                <p:sp>
                  <p:nvSpPr>
                    <p:cNvPr id="59" name="TextBox 58">
                      <a:extLst>
                        <a:ext uri="{FF2B5EF4-FFF2-40B4-BE49-F238E27FC236}">
                          <a16:creationId xmlns:a16="http://schemas.microsoft.com/office/drawing/2014/main" id="{0C8E10F0-0444-EBF4-1803-254802A84617}"/>
                        </a:ext>
                      </a:extLst>
                    </p:cNvPr>
                    <p:cNvSpPr txBox="1"/>
                    <p:nvPr/>
                  </p:nvSpPr>
                  <p:spPr>
                    <a:xfrm>
                      <a:off x="5804744" y="6253326"/>
                      <a:ext cx="34289" cy="230832"/>
                    </a:xfrm>
                    <a:prstGeom prst="rect">
                      <a:avLst/>
                    </a:prstGeom>
                    <a:noFill/>
                  </p:spPr>
                  <p:txBody>
                    <a:bodyPr wrap="square" rtlCol="0">
                      <a:spAutoFit/>
                    </a:bodyPr>
                    <a:lstStyle/>
                    <a:p>
                      <a:r>
                        <a:rPr lang="en-US" altLang="en-US" sz="900" b="1" dirty="0">
                          <a:latin typeface="Calibri" panose="020F0502020204030204" pitchFamily="34" charset="0"/>
                          <a:ea typeface="Times New Roman" panose="02020603050405020304" pitchFamily="18" charset="0"/>
                          <a:cs typeface="Calibri" panose="020F0502020204030204" pitchFamily="34" charset="0"/>
                        </a:rPr>
                        <a:t>2</a:t>
                      </a:r>
                      <a:endParaRPr lang="en-US" sz="900" dirty="0"/>
                    </a:p>
                  </p:txBody>
                </p:sp>
              </p:grpSp>
              <p:sp>
                <p:nvSpPr>
                  <p:cNvPr id="47" name="Left Bracket 46">
                    <a:extLst>
                      <a:ext uri="{FF2B5EF4-FFF2-40B4-BE49-F238E27FC236}">
                        <a16:creationId xmlns:a16="http://schemas.microsoft.com/office/drawing/2014/main" id="{0635B21C-250F-0E41-127C-0D47B7D66429}"/>
                      </a:ext>
                    </a:extLst>
                  </p:cNvPr>
                  <p:cNvSpPr/>
                  <p:nvPr/>
                </p:nvSpPr>
                <p:spPr>
                  <a:xfrm rot="5400000">
                    <a:off x="5160628" y="-3552709"/>
                    <a:ext cx="369659" cy="10345172"/>
                  </a:xfrm>
                  <a:prstGeom prst="leftBracket">
                    <a:avLst/>
                  </a:prstGeom>
                  <a:ln w="38100">
                    <a:solidFill>
                      <a:srgbClr val="15608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8" name="TextBox 47">
                  <a:extLst>
                    <a:ext uri="{FF2B5EF4-FFF2-40B4-BE49-F238E27FC236}">
                      <a16:creationId xmlns:a16="http://schemas.microsoft.com/office/drawing/2014/main" id="{CDD52299-2AA1-50FF-9C85-A042A6F22628}"/>
                    </a:ext>
                  </a:extLst>
                </p:cNvPr>
                <p:cNvSpPr txBox="1"/>
                <p:nvPr/>
              </p:nvSpPr>
              <p:spPr>
                <a:xfrm>
                  <a:off x="2224865" y="6221334"/>
                  <a:ext cx="1149234" cy="253916"/>
                </a:xfrm>
                <a:prstGeom prst="rect">
                  <a:avLst/>
                </a:prstGeom>
                <a:noFill/>
              </p:spPr>
              <p:txBody>
                <a:bodyPr wrap="square" rtlCol="0">
                  <a:spAutoFit/>
                </a:bodyPr>
                <a:lstStyle/>
                <a:p>
                  <a:r>
                    <a:rPr lang="en-US" sz="1050" b="1" dirty="0"/>
                    <a:t>** In Progress</a:t>
                  </a:r>
                </a:p>
              </p:txBody>
            </p:sp>
          </p:grpSp>
          <p:sp>
            <p:nvSpPr>
              <p:cNvPr id="36" name="Left Bracket 35">
                <a:extLst>
                  <a:ext uri="{FF2B5EF4-FFF2-40B4-BE49-F238E27FC236}">
                    <a16:creationId xmlns:a16="http://schemas.microsoft.com/office/drawing/2014/main" id="{047D11ED-BEC1-DB50-492F-AA6088653CB0}"/>
                  </a:ext>
                </a:extLst>
              </p:cNvPr>
              <p:cNvSpPr/>
              <p:nvPr/>
            </p:nvSpPr>
            <p:spPr>
              <a:xfrm rot="16200000" flipV="1">
                <a:off x="5156079" y="374999"/>
                <a:ext cx="369659" cy="10354272"/>
              </a:xfrm>
              <a:prstGeom prst="leftBracket">
                <a:avLst/>
              </a:prstGeom>
              <a:ln w="38100">
                <a:solidFill>
                  <a:srgbClr val="15608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0" name="TextBox 39">
              <a:extLst>
                <a:ext uri="{FF2B5EF4-FFF2-40B4-BE49-F238E27FC236}">
                  <a16:creationId xmlns:a16="http://schemas.microsoft.com/office/drawing/2014/main" id="{20E0A8EA-D7CE-2302-BBCE-059388A18F06}"/>
                </a:ext>
              </a:extLst>
            </p:cNvPr>
            <p:cNvSpPr txBox="1"/>
            <p:nvPr/>
          </p:nvSpPr>
          <p:spPr>
            <a:xfrm>
              <a:off x="4282963" y="5739340"/>
              <a:ext cx="2113410" cy="307777"/>
            </a:xfrm>
            <a:prstGeom prst="rect">
              <a:avLst/>
            </a:prstGeom>
            <a:noFill/>
          </p:spPr>
          <p:txBody>
            <a:bodyPr wrap="square">
              <a:spAutoFit/>
            </a:bodyPr>
            <a:lstStyle/>
            <a:p>
              <a:pPr algn="ctr"/>
              <a:r>
                <a:rPr lang="en-US" sz="1400" b="1" dirty="0">
                  <a:solidFill>
                    <a:srgbClr val="156082"/>
                  </a:solidFill>
                  <a:ea typeface="+mj-ea"/>
                  <a:cs typeface="Arial" panose="020B0604020202020204" pitchFamily="34" charset="0"/>
                </a:rPr>
                <a:t>Used for the Index</a:t>
              </a:r>
            </a:p>
          </p:txBody>
        </p:sp>
      </p:grpSp>
      <p:sp>
        <p:nvSpPr>
          <p:cNvPr id="39" name="Title 1">
            <a:extLst>
              <a:ext uri="{FF2B5EF4-FFF2-40B4-BE49-F238E27FC236}">
                <a16:creationId xmlns:a16="http://schemas.microsoft.com/office/drawing/2014/main" id="{E49ECF1D-F09D-7B35-F25A-1470AE88C3A4}"/>
              </a:ext>
            </a:extLst>
          </p:cNvPr>
          <p:cNvSpPr txBox="1">
            <a:spLocks/>
          </p:cNvSpPr>
          <p:nvPr/>
        </p:nvSpPr>
        <p:spPr>
          <a:xfrm>
            <a:off x="0" y="2"/>
            <a:ext cx="12192000" cy="723038"/>
          </a:xfrm>
          <a:prstGeom prst="rect">
            <a:avLst/>
          </a:prstGeom>
          <a:solidFill>
            <a:srgbClr val="A02B9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Risk Index &amp; Factors</a:t>
            </a:r>
          </a:p>
        </p:txBody>
      </p:sp>
      <p:pic>
        <p:nvPicPr>
          <p:cNvPr id="42" name="Picture 41" descr="A hexagon with a yellow house and a river&#10;&#10;Description automatically generated">
            <a:extLst>
              <a:ext uri="{FF2B5EF4-FFF2-40B4-BE49-F238E27FC236}">
                <a16:creationId xmlns:a16="http://schemas.microsoft.com/office/drawing/2014/main" id="{6F9AE3CB-A0F8-E920-D29C-5F5536DE41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720" y="-9781"/>
            <a:ext cx="803153" cy="732821"/>
          </a:xfrm>
          <a:prstGeom prst="rect">
            <a:avLst/>
          </a:prstGeom>
        </p:spPr>
      </p:pic>
      <p:pic>
        <p:nvPicPr>
          <p:cNvPr id="43" name="Picture 42" descr="A yellow and blue logo&#10;&#10;AI-generated content may be incorrect.">
            <a:extLst>
              <a:ext uri="{FF2B5EF4-FFF2-40B4-BE49-F238E27FC236}">
                <a16:creationId xmlns:a16="http://schemas.microsoft.com/office/drawing/2014/main" id="{6440DDCF-5245-6797-1214-44077402B82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280716" y="64133"/>
            <a:ext cx="640335" cy="571820"/>
          </a:xfrm>
          <a:prstGeom prst="rect">
            <a:avLst/>
          </a:prstGeom>
        </p:spPr>
      </p:pic>
    </p:spTree>
    <p:extLst>
      <p:ext uri="{BB962C8B-B14F-4D97-AF65-F5344CB8AC3E}">
        <p14:creationId xmlns:p14="http://schemas.microsoft.com/office/powerpoint/2010/main" val="2169373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54A62-E305-7358-38FB-8E31087E0D84}"/>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CBB12842-E4E2-26A4-2F99-FBCD4BFD3E56}"/>
              </a:ext>
            </a:extLst>
          </p:cNvPr>
          <p:cNvSpPr txBox="1"/>
          <p:nvPr/>
        </p:nvSpPr>
        <p:spPr>
          <a:xfrm>
            <a:off x="518325" y="1029511"/>
            <a:ext cx="5344307" cy="369332"/>
          </a:xfrm>
          <a:prstGeom prst="rect">
            <a:avLst/>
          </a:prstGeom>
          <a:noFill/>
        </p:spPr>
        <p:txBody>
          <a:bodyPr wrap="square" rtlCol="0">
            <a:spAutoFit/>
          </a:bodyPr>
          <a:lstStyle/>
          <a:p>
            <a:r>
              <a:rPr lang="en-US" b="1" i="1" dirty="0"/>
              <a:t>Analytical &amp; Visualization Tools </a:t>
            </a:r>
            <a:r>
              <a:rPr lang="en-US" b="1" i="1" dirty="0">
                <a:solidFill>
                  <a:schemeClr val="tx1">
                    <a:lumMod val="50000"/>
                    <a:lumOff val="50000"/>
                  </a:schemeClr>
                </a:solidFill>
              </a:rPr>
              <a:t>at multiple scales</a:t>
            </a:r>
          </a:p>
        </p:txBody>
      </p:sp>
      <p:sp>
        <p:nvSpPr>
          <p:cNvPr id="15" name="TextBox 14">
            <a:extLst>
              <a:ext uri="{FF2B5EF4-FFF2-40B4-BE49-F238E27FC236}">
                <a16:creationId xmlns:a16="http://schemas.microsoft.com/office/drawing/2014/main" id="{331B957C-90A5-9D8C-2446-BA7CDC07351B}"/>
              </a:ext>
            </a:extLst>
          </p:cNvPr>
          <p:cNvSpPr txBox="1"/>
          <p:nvPr/>
        </p:nvSpPr>
        <p:spPr>
          <a:xfrm>
            <a:off x="6686643" y="1029511"/>
            <a:ext cx="4852555" cy="369332"/>
          </a:xfrm>
          <a:prstGeom prst="rect">
            <a:avLst/>
          </a:prstGeom>
          <a:noFill/>
        </p:spPr>
        <p:txBody>
          <a:bodyPr wrap="square" rtlCol="0">
            <a:spAutoFit/>
          </a:bodyPr>
          <a:lstStyle/>
          <a:p>
            <a:r>
              <a:rPr lang="en-US" b="1" i="1" dirty="0"/>
              <a:t>Risk Factors </a:t>
            </a:r>
            <a:r>
              <a:rPr lang="en-US" b="1" i="1" dirty="0">
                <a:solidFill>
                  <a:schemeClr val="tx1">
                    <a:lumMod val="50000"/>
                    <a:lumOff val="50000"/>
                  </a:schemeClr>
                </a:solidFill>
              </a:rPr>
              <a:t>for riverine hazard assessments</a:t>
            </a:r>
          </a:p>
        </p:txBody>
      </p:sp>
      <p:graphicFrame>
        <p:nvGraphicFramePr>
          <p:cNvPr id="2" name="Table 1">
            <a:extLst>
              <a:ext uri="{FF2B5EF4-FFF2-40B4-BE49-F238E27FC236}">
                <a16:creationId xmlns:a16="http://schemas.microsoft.com/office/drawing/2014/main" id="{BDDD0339-836E-1B18-C760-D2A00CBB6F02}"/>
              </a:ext>
            </a:extLst>
          </p:cNvPr>
          <p:cNvGraphicFramePr>
            <a:graphicFrameLocks noGrp="1"/>
          </p:cNvGraphicFramePr>
          <p:nvPr>
            <p:extLst>
              <p:ext uri="{D42A27DB-BD31-4B8C-83A1-F6EECF244321}">
                <p14:modId xmlns:p14="http://schemas.microsoft.com/office/powerpoint/2010/main" val="2767622427"/>
              </p:ext>
            </p:extLst>
          </p:nvPr>
        </p:nvGraphicFramePr>
        <p:xfrm>
          <a:off x="284196" y="1428126"/>
          <a:ext cx="5836950" cy="4762441"/>
        </p:xfrm>
        <a:graphic>
          <a:graphicData uri="http://schemas.openxmlformats.org/drawingml/2006/table">
            <a:tbl>
              <a:tblPr firstRow="1" bandRow="1">
                <a:tableStyleId>{5940675A-B579-460E-94D1-54222C63F5DA}</a:tableStyleId>
              </a:tblPr>
              <a:tblGrid>
                <a:gridCol w="2907323">
                  <a:extLst>
                    <a:ext uri="{9D8B030D-6E8A-4147-A177-3AD203B41FA5}">
                      <a16:colId xmlns:a16="http://schemas.microsoft.com/office/drawing/2014/main" val="405092063"/>
                    </a:ext>
                  </a:extLst>
                </a:gridCol>
                <a:gridCol w="2929627">
                  <a:extLst>
                    <a:ext uri="{9D8B030D-6E8A-4147-A177-3AD203B41FA5}">
                      <a16:colId xmlns:a16="http://schemas.microsoft.com/office/drawing/2014/main" val="324988300"/>
                    </a:ext>
                  </a:extLst>
                </a:gridCol>
              </a:tblGrid>
              <a:tr h="393563">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WV RISK TOOLS</a:t>
                      </a:r>
                    </a:p>
                  </a:txBody>
                  <a:tcPr>
                    <a:solidFill>
                      <a:schemeClr val="accent1">
                        <a:lumMod val="75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1160667806"/>
                  </a:ext>
                </a:extLst>
              </a:tr>
              <a:tr h="3632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2 KEY FLOOD RISK TOOLS</a:t>
                      </a:r>
                      <a:endParaRPr lang="en-US" dirty="0"/>
                    </a:p>
                  </a:txBody>
                  <a:tcPr>
                    <a:solidFill>
                      <a:schemeClr val="tx2">
                        <a:lumMod val="25000"/>
                        <a:lumOff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10 GEOGRAPHIC SCALES</a:t>
                      </a:r>
                      <a:endParaRPr lang="en-US" dirty="0"/>
                    </a:p>
                  </a:txBody>
                  <a:tcPr>
                    <a:solidFill>
                      <a:schemeClr val="tx2">
                        <a:lumMod val="10000"/>
                        <a:lumOff val="90000"/>
                      </a:schemeClr>
                    </a:solidFill>
                  </a:tcPr>
                </a:tc>
                <a:extLst>
                  <a:ext uri="{0D108BD9-81ED-4DB2-BD59-A6C34878D82A}">
                    <a16:rowId xmlns:a16="http://schemas.microsoft.com/office/drawing/2014/main" val="871934397"/>
                  </a:ext>
                </a:extLst>
              </a:tr>
              <a:tr h="4000441">
                <a:tc>
                  <a:txBody>
                    <a:bodyPr/>
                    <a:lstStyle/>
                    <a:p>
                      <a:pPr algn="ctr"/>
                      <a:r>
                        <a:rPr lang="en-US" sz="1600" b="0" i="1" dirty="0">
                          <a:solidFill>
                            <a:schemeClr val="accent1">
                              <a:lumMod val="50000"/>
                            </a:schemeClr>
                          </a:solidFill>
                        </a:rPr>
                        <a:t>&lt;&lt; Aggregate &amp; Property</a:t>
                      </a:r>
                    </a:p>
                    <a:p>
                      <a:pPr algn="ctr"/>
                      <a:r>
                        <a:rPr lang="en-US" sz="1600" b="0" i="1" dirty="0">
                          <a:solidFill>
                            <a:schemeClr val="accent1">
                              <a:lumMod val="50000"/>
                            </a:schemeClr>
                          </a:solidFill>
                        </a:rPr>
                        <a:t>Levels &gt;&gt;</a:t>
                      </a:r>
                    </a:p>
                    <a:p>
                      <a:pPr algn="ctr"/>
                      <a:endParaRPr lang="en-US" b="1" dirty="0"/>
                    </a:p>
                    <a:p>
                      <a:pPr marL="285750" indent="-285750">
                        <a:buFont typeface="Arial" panose="020B0604020202020204" pitchFamily="34" charset="0"/>
                        <a:buChar char="•"/>
                      </a:pPr>
                      <a:r>
                        <a:rPr lang="en-US" b="1" dirty="0">
                          <a:solidFill>
                            <a:schemeClr val="tx1"/>
                          </a:solidFill>
                        </a:rPr>
                        <a:t>WV Risk Explorer</a:t>
                      </a:r>
                    </a:p>
                    <a:p>
                      <a:pPr marL="742950" lvl="1" indent="-285750">
                        <a:buFont typeface="Courier New" panose="02070309020205020404" pitchFamily="49" charset="0"/>
                        <a:buChar char="o"/>
                      </a:pPr>
                      <a:r>
                        <a:rPr lang="en-US" sz="1600" dirty="0">
                          <a:solidFill>
                            <a:schemeClr val="tx1"/>
                          </a:solidFill>
                        </a:rPr>
                        <a:t>Risk Maps</a:t>
                      </a:r>
                    </a:p>
                    <a:p>
                      <a:pPr marL="742950" lvl="1" indent="-285750">
                        <a:buFont typeface="Courier New" panose="02070309020205020404" pitchFamily="49" charset="0"/>
                        <a:buChar char="o"/>
                      </a:pPr>
                      <a:r>
                        <a:rPr lang="en-US" sz="1600" dirty="0">
                          <a:solidFill>
                            <a:schemeClr val="tx1"/>
                          </a:solidFill>
                        </a:rPr>
                        <a:t>Risk Reports</a:t>
                      </a:r>
                    </a:p>
                    <a:p>
                      <a:pPr marL="742950" lvl="1" indent="-285750">
                        <a:buFont typeface="Courier New" panose="02070309020205020404" pitchFamily="49" charset="0"/>
                        <a:buChar char="o"/>
                      </a:pPr>
                      <a:r>
                        <a:rPr lang="en-US" sz="1600" dirty="0">
                          <a:solidFill>
                            <a:schemeClr val="tx1"/>
                          </a:solidFill>
                        </a:rPr>
                        <a:t>Bldg. Risk Tools</a:t>
                      </a:r>
                    </a:p>
                    <a:p>
                      <a:pPr marL="742950" lvl="1" indent="-285750">
                        <a:buFont typeface="Courier New" panose="02070309020205020404" pitchFamily="49" charset="0"/>
                        <a:buChar char="o"/>
                      </a:pPr>
                      <a:r>
                        <a:rPr lang="en-US" sz="1600" dirty="0">
                          <a:solidFill>
                            <a:schemeClr val="tx1"/>
                          </a:solidFill>
                        </a:rPr>
                        <a:t>Dashboards</a:t>
                      </a:r>
                    </a:p>
                    <a:p>
                      <a:pPr marL="742950" lvl="1" indent="-285750">
                        <a:buFont typeface="Courier New" panose="02070309020205020404" pitchFamily="49" charset="0"/>
                        <a:buChar char="o"/>
                      </a:pPr>
                      <a:r>
                        <a:rPr lang="en-US" sz="1600" dirty="0">
                          <a:solidFill>
                            <a:schemeClr val="tx1"/>
                          </a:solidFill>
                        </a:rPr>
                        <a:t>Visualizations</a:t>
                      </a:r>
                    </a:p>
                    <a:p>
                      <a:pPr marL="742950" lvl="1" indent="-285750">
                        <a:buFont typeface="Courier New" panose="02070309020205020404" pitchFamily="49" charset="0"/>
                        <a:buChar char="o"/>
                      </a:pPr>
                      <a:r>
                        <a:rPr lang="en-US" sz="1600" dirty="0">
                          <a:solidFill>
                            <a:schemeClr val="tx1"/>
                          </a:solidFill>
                        </a:rPr>
                        <a:t>Data Access</a:t>
                      </a:r>
                    </a:p>
                    <a:p>
                      <a:pPr marL="0" indent="0">
                        <a:buFont typeface="Arial" panose="020B0604020202020204" pitchFamily="34" charset="0"/>
                        <a:buNone/>
                      </a:pPr>
                      <a:r>
                        <a:rPr lang="en-US" dirty="0">
                          <a:solidFill>
                            <a:schemeClr val="tx1"/>
                          </a:solidFill>
                        </a:rPr>
                        <a:t>-----------------------------------</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1" dirty="0">
                          <a:solidFill>
                            <a:schemeClr val="tx1"/>
                          </a:solidFill>
                        </a:rPr>
                        <a:t>&lt;&lt; Property Level &gt;&gt;</a:t>
                      </a:r>
                      <a:br>
                        <a:rPr lang="en-US" b="0" i="1" dirty="0">
                          <a:solidFill>
                            <a:schemeClr val="tx1"/>
                          </a:solidFill>
                        </a:rPr>
                      </a:br>
                      <a:endParaRPr lang="en-US" b="0" i="1" dirty="0">
                        <a:solidFill>
                          <a:schemeClr val="tx1"/>
                        </a:solidFill>
                      </a:endParaRPr>
                    </a:p>
                    <a:p>
                      <a:pPr marL="285750" indent="-285750">
                        <a:buFont typeface="Arial" panose="020B0604020202020204" pitchFamily="34" charset="0"/>
                        <a:buChar char="•"/>
                      </a:pPr>
                      <a:r>
                        <a:rPr lang="en-US" sz="1800" b="1" dirty="0">
                          <a:solidFill>
                            <a:schemeClr val="tx1"/>
                          </a:solidFill>
                        </a:rPr>
                        <a:t>WV Flood Tool</a:t>
                      </a:r>
                    </a:p>
                    <a:p>
                      <a:pPr marL="742950" lvl="1" indent="-285750">
                        <a:buFont typeface="Courier New" panose="02070309020205020404" pitchFamily="49" charset="0"/>
                        <a:buChar char="o"/>
                      </a:pPr>
                      <a:r>
                        <a:rPr lang="en-US" sz="1600" dirty="0">
                          <a:solidFill>
                            <a:schemeClr val="tx1"/>
                          </a:solidFill>
                        </a:rPr>
                        <a:t>WV Property Viewer</a:t>
                      </a:r>
                    </a:p>
                  </a:txBody>
                  <a:tcPr>
                    <a:solidFill>
                      <a:schemeClr val="tx2">
                        <a:lumMod val="25000"/>
                        <a:lumOff val="75000"/>
                      </a:schemeClr>
                    </a:solidFill>
                  </a:tcPr>
                </a:tc>
                <a:tc>
                  <a:txBody>
                    <a:bodyPr/>
                    <a:lstStyle/>
                    <a:p>
                      <a:pPr algn="ctr"/>
                      <a:r>
                        <a:rPr lang="en-US" sz="1600" b="0" i="1" dirty="0">
                          <a:solidFill>
                            <a:schemeClr val="accent1">
                              <a:lumMod val="50000"/>
                            </a:schemeClr>
                          </a:solidFill>
                        </a:rPr>
                        <a:t>&lt;&lt; Political Boundaries &gt;&gt;</a:t>
                      </a:r>
                    </a:p>
                    <a:p>
                      <a:pPr marL="0" indent="0">
                        <a:buFontTx/>
                        <a:buNone/>
                      </a:pPr>
                      <a:r>
                        <a:rPr lang="en-US" sz="1600" dirty="0"/>
                        <a:t>1)  State</a:t>
                      </a:r>
                    </a:p>
                    <a:p>
                      <a:pPr marL="0" indent="0">
                        <a:buFontTx/>
                        <a:buNone/>
                      </a:pPr>
                      <a:r>
                        <a:rPr lang="en-US" sz="1600" dirty="0"/>
                        <a:t>2)  Region</a:t>
                      </a:r>
                    </a:p>
                    <a:p>
                      <a:pPr marL="0" indent="0">
                        <a:buFontTx/>
                        <a:buNone/>
                      </a:pPr>
                      <a:r>
                        <a:rPr lang="en-US" sz="1600" dirty="0"/>
                        <a:t>3)  County</a:t>
                      </a:r>
                    </a:p>
                    <a:p>
                      <a:pPr marL="0" indent="0">
                        <a:buFontTx/>
                        <a:buNone/>
                      </a:pPr>
                      <a:r>
                        <a:rPr lang="en-US" sz="1600" dirty="0"/>
                        <a:t>4)  Community</a:t>
                      </a:r>
                    </a:p>
                    <a:p>
                      <a:pPr marL="0" indent="0">
                        <a:buFontTx/>
                        <a:buNone/>
                      </a:pPr>
                      <a:r>
                        <a:rPr lang="en-US" sz="1600" dirty="0"/>
                        <a:t>      5)  Incorporated Place</a:t>
                      </a:r>
                    </a:p>
                    <a:p>
                      <a:pPr marL="0" indent="0">
                        <a:buFontTx/>
                        <a:buNone/>
                      </a:pPr>
                      <a:r>
                        <a:rPr lang="en-US" sz="1600" dirty="0"/>
                        <a:t>       6)  Unincorporated Area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a:t>
                      </a:r>
                    </a:p>
                    <a:p>
                      <a:pPr marL="0" indent="0" algn="ctr">
                        <a:buFontTx/>
                        <a:buNone/>
                      </a:pPr>
                      <a:r>
                        <a:rPr lang="en-US" sz="1600" i="1" dirty="0"/>
                        <a:t>&lt;&lt; Drainage Areas / Streams &gt;&gt;</a:t>
                      </a:r>
                      <a:r>
                        <a:rPr lang="en-US" sz="1600" dirty="0"/>
                        <a:t> </a:t>
                      </a:r>
                    </a:p>
                    <a:p>
                      <a:pPr marL="0" indent="0">
                        <a:buFontTx/>
                        <a:buNone/>
                      </a:pPr>
                      <a:r>
                        <a:rPr lang="en-US" sz="1600" dirty="0"/>
                        <a:t>7)  Watershed</a:t>
                      </a:r>
                    </a:p>
                    <a:p>
                      <a:pPr marL="0" indent="0">
                        <a:buFontTx/>
                        <a:buNone/>
                      </a:pPr>
                      <a:r>
                        <a:rPr lang="en-US" sz="1600" dirty="0"/>
                        <a:t>8)  Stream/River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a:t>
                      </a:r>
                    </a:p>
                    <a:p>
                      <a:pPr algn="ctr">
                        <a:buFontTx/>
                        <a:buNone/>
                      </a:pPr>
                      <a:r>
                        <a:rPr lang="en-US" sz="1600" b="0" i="1" dirty="0">
                          <a:solidFill>
                            <a:schemeClr val="accent1">
                              <a:lumMod val="50000"/>
                            </a:schemeClr>
                          </a:solidFill>
                        </a:rPr>
                        <a:t>&lt;&lt; Property Levels &gt;&gt;</a:t>
                      </a:r>
                    </a:p>
                    <a:p>
                      <a:pPr marL="0" indent="0">
                        <a:buFontTx/>
                        <a:buNone/>
                      </a:pPr>
                      <a:r>
                        <a:rPr lang="en-US" sz="1600" dirty="0"/>
                        <a:t>9) Parcel</a:t>
                      </a:r>
                    </a:p>
                    <a:p>
                      <a:pPr marL="0" indent="0">
                        <a:buFontTx/>
                        <a:buNone/>
                      </a:pPr>
                      <a:r>
                        <a:rPr lang="en-US" sz="1600" dirty="0"/>
                        <a:t>10) Building</a:t>
                      </a:r>
                    </a:p>
                  </a:txBody>
                  <a:tcPr>
                    <a:solidFill>
                      <a:schemeClr val="tx2">
                        <a:lumMod val="10000"/>
                        <a:lumOff val="90000"/>
                      </a:schemeClr>
                    </a:solidFill>
                  </a:tcPr>
                </a:tc>
                <a:extLst>
                  <a:ext uri="{0D108BD9-81ED-4DB2-BD59-A6C34878D82A}">
                    <a16:rowId xmlns:a16="http://schemas.microsoft.com/office/drawing/2014/main" val="45435842"/>
                  </a:ext>
                </a:extLst>
              </a:tr>
            </a:tbl>
          </a:graphicData>
        </a:graphic>
      </p:graphicFrame>
      <p:graphicFrame>
        <p:nvGraphicFramePr>
          <p:cNvPr id="3" name="Table 2">
            <a:extLst>
              <a:ext uri="{FF2B5EF4-FFF2-40B4-BE49-F238E27FC236}">
                <a16:creationId xmlns:a16="http://schemas.microsoft.com/office/drawing/2014/main" id="{32EA2053-6DF6-F7D2-AE3B-8B4F316DFBBF}"/>
              </a:ext>
            </a:extLst>
          </p:cNvPr>
          <p:cNvGraphicFramePr>
            <a:graphicFrameLocks noGrp="1"/>
          </p:cNvGraphicFramePr>
          <p:nvPr>
            <p:extLst>
              <p:ext uri="{D42A27DB-BD31-4B8C-83A1-F6EECF244321}">
                <p14:modId xmlns:p14="http://schemas.microsoft.com/office/powerpoint/2010/main" val="1195737747"/>
              </p:ext>
            </p:extLst>
          </p:nvPr>
        </p:nvGraphicFramePr>
        <p:xfrm>
          <a:off x="6513156" y="1415764"/>
          <a:ext cx="5308729" cy="4785360"/>
        </p:xfrm>
        <a:graphic>
          <a:graphicData uri="http://schemas.openxmlformats.org/drawingml/2006/table">
            <a:tbl>
              <a:tblPr firstRow="1" bandRow="1">
                <a:tableStyleId>{5940675A-B579-460E-94D1-54222C63F5DA}</a:tableStyleId>
              </a:tblPr>
              <a:tblGrid>
                <a:gridCol w="2761473">
                  <a:extLst>
                    <a:ext uri="{9D8B030D-6E8A-4147-A177-3AD203B41FA5}">
                      <a16:colId xmlns:a16="http://schemas.microsoft.com/office/drawing/2014/main" val="405092063"/>
                    </a:ext>
                  </a:extLst>
                </a:gridCol>
                <a:gridCol w="2547256">
                  <a:extLst>
                    <a:ext uri="{9D8B030D-6E8A-4147-A177-3AD203B41FA5}">
                      <a16:colId xmlns:a16="http://schemas.microsoft.com/office/drawing/2014/main" val="324988300"/>
                    </a:ext>
                  </a:extLst>
                </a:gridCol>
              </a:tblGrid>
              <a:tr h="37270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WV RISK FACTORS</a:t>
                      </a:r>
                    </a:p>
                  </a:txBody>
                  <a:tcPr>
                    <a:solidFill>
                      <a:schemeClr val="accent2">
                        <a:lumMod val="75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1160667806"/>
                  </a:ext>
                </a:extLst>
              </a:tr>
              <a:tr h="344037">
                <a:tc>
                  <a:txBody>
                    <a:bodyPr/>
                    <a:lstStyle/>
                    <a:p>
                      <a:pPr algn="ctr"/>
                      <a:r>
                        <a:rPr lang="en-US" b="1" dirty="0"/>
                        <a:t>RISK INDICATORS</a:t>
                      </a:r>
                    </a:p>
                  </a:txBody>
                  <a:tcPr>
                    <a:solidFill>
                      <a:schemeClr val="accent2">
                        <a:lumMod val="60000"/>
                        <a:lumOff val="40000"/>
                      </a:schemeClr>
                    </a:solidFill>
                  </a:tcPr>
                </a:tc>
                <a:tc>
                  <a:txBody>
                    <a:bodyPr/>
                    <a:lstStyle/>
                    <a:p>
                      <a:pPr algn="ctr"/>
                      <a:r>
                        <a:rPr lang="en-US" b="1" dirty="0"/>
                        <a:t>ENVIRONMENTS</a:t>
                      </a:r>
                    </a:p>
                  </a:txBody>
                  <a:tcPr>
                    <a:solidFill>
                      <a:schemeClr val="accent2">
                        <a:lumMod val="20000"/>
                        <a:lumOff val="80000"/>
                      </a:schemeClr>
                    </a:solidFill>
                  </a:tcPr>
                </a:tc>
                <a:extLst>
                  <a:ext uri="{0D108BD9-81ED-4DB2-BD59-A6C34878D82A}">
                    <a16:rowId xmlns:a16="http://schemas.microsoft.com/office/drawing/2014/main" val="871934397"/>
                  </a:ext>
                </a:extLst>
              </a:tr>
              <a:tr h="4007656">
                <a:tc>
                  <a:txBody>
                    <a:bodyPr/>
                    <a:lstStyle/>
                    <a:p>
                      <a:pPr marL="285750" indent="-285750">
                        <a:buFont typeface="Arial" panose="020B0604020202020204" pitchFamily="34" charset="0"/>
                        <a:buChar char="•"/>
                      </a:pPr>
                      <a:r>
                        <a:rPr lang="en-US" sz="1600" b="0" dirty="0"/>
                        <a:t>Floodplain Characteristics</a:t>
                      </a:r>
                      <a:br>
                        <a:rPr lang="en-US" sz="1600" b="0" dirty="0"/>
                      </a:br>
                      <a:endParaRPr lang="en-US" sz="1600" b="0" dirty="0"/>
                    </a:p>
                    <a:p>
                      <a:pPr marL="285750" indent="-285750">
                        <a:buFont typeface="Arial" panose="020B0604020202020204" pitchFamily="34" charset="0"/>
                        <a:buChar char="•"/>
                      </a:pPr>
                      <a:r>
                        <a:rPr lang="en-US" sz="1600" b="0" dirty="0"/>
                        <a:t>Building Exposure</a:t>
                      </a:r>
                      <a:br>
                        <a:rPr lang="en-US" sz="1600" b="0" dirty="0"/>
                      </a:br>
                      <a:endParaRPr lang="en-US" sz="1600" b="0" dirty="0"/>
                    </a:p>
                    <a:p>
                      <a:pPr marL="285750" indent="-285750">
                        <a:buFont typeface="Arial" panose="020B0604020202020204" pitchFamily="34" charset="0"/>
                        <a:buChar char="•"/>
                      </a:pPr>
                      <a:r>
                        <a:rPr lang="en-US" sz="1600" b="0" dirty="0"/>
                        <a:t>Building Characteristics</a:t>
                      </a:r>
                      <a:br>
                        <a:rPr lang="en-US" sz="1600" b="0" dirty="0"/>
                      </a:br>
                      <a:endParaRPr lang="en-US" sz="1600" b="0" dirty="0"/>
                    </a:p>
                    <a:p>
                      <a:pPr marL="285750" indent="-285750">
                        <a:buFont typeface="Arial" panose="020B0604020202020204" pitchFamily="34" charset="0"/>
                        <a:buChar char="•"/>
                      </a:pPr>
                      <a:r>
                        <a:rPr lang="en-US" sz="1600" b="0" dirty="0"/>
                        <a:t>Critical Infrastructure</a:t>
                      </a:r>
                      <a:br>
                        <a:rPr lang="en-US" sz="1600" b="0" dirty="0"/>
                      </a:br>
                      <a:endParaRPr lang="en-US" sz="1600" b="0" dirty="0"/>
                    </a:p>
                    <a:p>
                      <a:pPr marL="285750" indent="-285750">
                        <a:buFont typeface="Arial" panose="020B0604020202020204" pitchFamily="34" charset="0"/>
                        <a:buChar char="•"/>
                      </a:pPr>
                      <a:r>
                        <a:rPr lang="en-US" sz="1600" b="0" dirty="0"/>
                        <a:t>Community Assets</a:t>
                      </a:r>
                      <a:br>
                        <a:rPr lang="en-US" sz="1600" b="0" dirty="0"/>
                      </a:br>
                      <a:endParaRPr lang="en-US" sz="1600" b="0" dirty="0"/>
                    </a:p>
                    <a:p>
                      <a:pPr marL="285750" indent="-285750">
                        <a:buFont typeface="Arial" panose="020B0604020202020204" pitchFamily="34" charset="0"/>
                        <a:buChar char="•"/>
                      </a:pPr>
                      <a:r>
                        <a:rPr lang="en-US" sz="1600" b="0" dirty="0"/>
                        <a:t>People/Social Vulnerabilities</a:t>
                      </a:r>
                      <a:br>
                        <a:rPr lang="en-US" sz="1600" b="0" dirty="0"/>
                      </a:br>
                      <a:endParaRPr lang="en-US" sz="1600" b="0" dirty="0"/>
                    </a:p>
                    <a:p>
                      <a:pPr marL="285750" indent="-285750">
                        <a:buFont typeface="Arial" panose="020B0604020202020204" pitchFamily="34" charset="0"/>
                        <a:buChar char="•"/>
                      </a:pPr>
                      <a:r>
                        <a:rPr lang="en-US" sz="1600" b="0" dirty="0"/>
                        <a:t>Other Hazards</a:t>
                      </a:r>
                      <a:br>
                        <a:rPr lang="en-US" dirty="0"/>
                      </a:br>
                      <a:endParaRPr lang="en-US" dirty="0"/>
                    </a:p>
                  </a:txBody>
                  <a:tcPr>
                    <a:solidFill>
                      <a:schemeClr val="accent2">
                        <a:lumMod val="60000"/>
                        <a:lumOff val="40000"/>
                      </a:schemeClr>
                    </a:solidFill>
                  </a:tcPr>
                </a:tc>
                <a:tc>
                  <a:txBody>
                    <a:bodyPr/>
                    <a:lstStyle/>
                    <a:p>
                      <a:pPr marL="285750" indent="-285750">
                        <a:buFont typeface="Arial" panose="020B0604020202020204" pitchFamily="34" charset="0"/>
                        <a:buChar char="•"/>
                      </a:pPr>
                      <a:r>
                        <a:rPr lang="en-US" sz="1600" dirty="0"/>
                        <a:t>Physical </a:t>
                      </a:r>
                      <a:br>
                        <a:rPr lang="en-US" sz="1600" dirty="0"/>
                      </a:br>
                      <a:r>
                        <a:rPr lang="en-US" sz="1600" dirty="0"/>
                        <a:t>(Flood Factors,  Topography, Hydrology, Hydraulics)</a:t>
                      </a:r>
                      <a:br>
                        <a:rPr lang="en-US" sz="1600" dirty="0"/>
                      </a:br>
                      <a:endParaRPr lang="en-US" sz="1600" dirty="0"/>
                    </a:p>
                    <a:p>
                      <a:pPr marL="285750" indent="-285750">
                        <a:buFont typeface="Arial" panose="020B0604020202020204" pitchFamily="34" charset="0"/>
                        <a:buChar char="•"/>
                      </a:pPr>
                      <a:r>
                        <a:rPr lang="en-US" sz="1600" dirty="0"/>
                        <a:t>Human (People)</a:t>
                      </a:r>
                      <a:br>
                        <a:rPr lang="en-US" sz="1600" dirty="0"/>
                      </a:br>
                      <a:endParaRPr lang="en-US" sz="1600" dirty="0"/>
                    </a:p>
                    <a:p>
                      <a:pPr marL="285750" indent="-285750">
                        <a:buFont typeface="Arial" panose="020B0604020202020204" pitchFamily="34" charset="0"/>
                        <a:buChar char="•"/>
                      </a:pPr>
                      <a:r>
                        <a:rPr lang="en-US" sz="1600" dirty="0"/>
                        <a:t>Social</a:t>
                      </a:r>
                    </a:p>
                    <a:p>
                      <a:pPr marL="0" indent="0">
                        <a:buFont typeface="Arial" panose="020B0604020202020204" pitchFamily="34" charset="0"/>
                        <a:buNone/>
                      </a:pPr>
                      <a:endParaRPr lang="en-US" sz="1600" dirty="0"/>
                    </a:p>
                    <a:p>
                      <a:pPr marL="285750" indent="-285750">
                        <a:buFont typeface="Arial" panose="020B0604020202020204" pitchFamily="34" charset="0"/>
                        <a:buChar char="•"/>
                      </a:pPr>
                      <a:r>
                        <a:rPr lang="en-US" sz="1600" dirty="0"/>
                        <a:t>Economic</a:t>
                      </a:r>
                      <a:br>
                        <a:rPr lang="en-US" sz="1600" dirty="0"/>
                      </a:br>
                      <a:endParaRPr lang="en-US" sz="1600" dirty="0"/>
                    </a:p>
                    <a:p>
                      <a:pPr marL="285750" indent="-285750">
                        <a:buFont typeface="Arial" panose="020B0604020202020204" pitchFamily="34" charset="0"/>
                        <a:buChar char="•"/>
                      </a:pPr>
                      <a:r>
                        <a:rPr lang="en-US" sz="1600" dirty="0"/>
                        <a:t>Institutional</a:t>
                      </a:r>
                      <a:br>
                        <a:rPr lang="en-US" sz="1600" dirty="0"/>
                      </a:br>
                      <a:endParaRPr lang="en-US" sz="1600" dirty="0"/>
                    </a:p>
                    <a:p>
                      <a:pPr marL="285750" indent="-285750">
                        <a:buFont typeface="Arial" panose="020B0604020202020204" pitchFamily="34" charset="0"/>
                        <a:buChar char="•"/>
                      </a:pPr>
                      <a:r>
                        <a:rPr lang="en-US" sz="1600" dirty="0"/>
                        <a:t>Manmade </a:t>
                      </a:r>
                      <a:br>
                        <a:rPr lang="en-US" sz="1600" dirty="0"/>
                      </a:br>
                      <a:r>
                        <a:rPr lang="en-US" sz="1600" dirty="0"/>
                        <a:t>(Buildings, Roads)</a:t>
                      </a:r>
                    </a:p>
                    <a:p>
                      <a:endParaRPr lang="en-US" dirty="0"/>
                    </a:p>
                  </a:txBody>
                  <a:tcPr>
                    <a:solidFill>
                      <a:schemeClr val="accent2">
                        <a:lumMod val="20000"/>
                        <a:lumOff val="80000"/>
                      </a:schemeClr>
                    </a:solidFill>
                  </a:tcPr>
                </a:tc>
                <a:extLst>
                  <a:ext uri="{0D108BD9-81ED-4DB2-BD59-A6C34878D82A}">
                    <a16:rowId xmlns:a16="http://schemas.microsoft.com/office/drawing/2014/main" val="45435842"/>
                  </a:ext>
                </a:extLst>
              </a:tr>
            </a:tbl>
          </a:graphicData>
        </a:graphic>
      </p:graphicFrame>
      <p:sp>
        <p:nvSpPr>
          <p:cNvPr id="8" name="Title 1">
            <a:extLst>
              <a:ext uri="{FF2B5EF4-FFF2-40B4-BE49-F238E27FC236}">
                <a16:creationId xmlns:a16="http://schemas.microsoft.com/office/drawing/2014/main" id="{1F3B82AB-D45A-9A28-6D13-42A6313A2C2F}"/>
              </a:ext>
            </a:extLst>
          </p:cNvPr>
          <p:cNvSpPr txBox="1">
            <a:spLocks/>
          </p:cNvSpPr>
          <p:nvPr/>
        </p:nvSpPr>
        <p:spPr>
          <a:xfrm>
            <a:off x="0" y="3"/>
            <a:ext cx="12192000" cy="712210"/>
          </a:xfrm>
          <a:prstGeom prst="rect">
            <a:avLst/>
          </a:prstGeom>
          <a:solidFill>
            <a:srgbClr val="A02B9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Risk Tools &amp; Risk Factors</a:t>
            </a:r>
          </a:p>
        </p:txBody>
      </p:sp>
      <p:pic>
        <p:nvPicPr>
          <p:cNvPr id="13" name="Picture 12" descr="A hexagon with a yellow house and a river&#10;&#10;Description automatically generated">
            <a:extLst>
              <a:ext uri="{FF2B5EF4-FFF2-40B4-BE49-F238E27FC236}">
                <a16:creationId xmlns:a16="http://schemas.microsoft.com/office/drawing/2014/main" id="{A8B147D6-0BC3-8246-405F-45A272E4DF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720" y="-9781"/>
            <a:ext cx="803153" cy="732821"/>
          </a:xfrm>
          <a:prstGeom prst="rect">
            <a:avLst/>
          </a:prstGeom>
        </p:spPr>
      </p:pic>
      <p:pic>
        <p:nvPicPr>
          <p:cNvPr id="4" name="Picture 3" descr="A yellow and blue logo&#10;&#10;AI-generated content may be incorrect.">
            <a:extLst>
              <a:ext uri="{FF2B5EF4-FFF2-40B4-BE49-F238E27FC236}">
                <a16:creationId xmlns:a16="http://schemas.microsoft.com/office/drawing/2014/main" id="{A458BB04-6BD3-4895-1B8F-7DC75519237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280716" y="64133"/>
            <a:ext cx="640335" cy="571820"/>
          </a:xfrm>
          <a:prstGeom prst="rect">
            <a:avLst/>
          </a:prstGeom>
        </p:spPr>
      </p:pic>
    </p:spTree>
    <p:extLst>
      <p:ext uri="{BB962C8B-B14F-4D97-AF65-F5344CB8AC3E}">
        <p14:creationId xmlns:p14="http://schemas.microsoft.com/office/powerpoint/2010/main" val="2649725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1DF90-CE1C-B070-BF2E-35331C2C2FD9}"/>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C863F2A-1B08-9FC5-ABAD-CFAAC5D697BA}"/>
              </a:ext>
            </a:extLst>
          </p:cNvPr>
          <p:cNvGraphicFramePr>
            <a:graphicFrameLocks noGrp="1"/>
          </p:cNvGraphicFramePr>
          <p:nvPr>
            <p:extLst>
              <p:ext uri="{D42A27DB-BD31-4B8C-83A1-F6EECF244321}">
                <p14:modId xmlns:p14="http://schemas.microsoft.com/office/powerpoint/2010/main" val="2894118127"/>
              </p:ext>
            </p:extLst>
          </p:nvPr>
        </p:nvGraphicFramePr>
        <p:xfrm>
          <a:off x="228600" y="800234"/>
          <a:ext cx="11722100" cy="5974080"/>
        </p:xfrm>
        <a:graphic>
          <a:graphicData uri="http://schemas.openxmlformats.org/drawingml/2006/table">
            <a:tbl>
              <a:tblPr firstRow="1" bandRow="1">
                <a:tableStyleId>{5C22544A-7EE6-4342-B048-85BDC9FD1C3A}</a:tableStyleId>
              </a:tblPr>
              <a:tblGrid>
                <a:gridCol w="5595123">
                  <a:extLst>
                    <a:ext uri="{9D8B030D-6E8A-4147-A177-3AD203B41FA5}">
                      <a16:colId xmlns:a16="http://schemas.microsoft.com/office/drawing/2014/main" val="3334160799"/>
                    </a:ext>
                  </a:extLst>
                </a:gridCol>
                <a:gridCol w="6126977">
                  <a:extLst>
                    <a:ext uri="{9D8B030D-6E8A-4147-A177-3AD203B41FA5}">
                      <a16:colId xmlns:a16="http://schemas.microsoft.com/office/drawing/2014/main" val="105215941"/>
                    </a:ext>
                  </a:extLst>
                </a:gridCol>
              </a:tblGrid>
              <a:tr h="569662">
                <a:tc>
                  <a:txBody>
                    <a:bodyPr/>
                    <a:lstStyle/>
                    <a:p>
                      <a:pPr algn="ctr"/>
                      <a:r>
                        <a:rPr lang="en-US" sz="3200" dirty="0"/>
                        <a:t>WV Flood Tool</a:t>
                      </a:r>
                    </a:p>
                  </a:txBody>
                  <a:tcPr/>
                </a:tc>
                <a:tc>
                  <a:txBody>
                    <a:bodyPr/>
                    <a:lstStyle/>
                    <a:p>
                      <a:pPr algn="ctr"/>
                      <a:r>
                        <a:rPr lang="en-US" sz="3200" dirty="0"/>
                        <a:t>WV Risk Explorer </a:t>
                      </a:r>
                    </a:p>
                  </a:txBody>
                  <a:tcPr/>
                </a:tc>
                <a:extLst>
                  <a:ext uri="{0D108BD9-81ED-4DB2-BD59-A6C34878D82A}">
                    <a16:rowId xmlns:a16="http://schemas.microsoft.com/office/drawing/2014/main" val="60784835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dk1"/>
                          </a:solidFill>
                          <a:effectLst/>
                          <a:latin typeface="+mn-lt"/>
                          <a:ea typeface="+mn-ea"/>
                          <a:cs typeface="+mn-cs"/>
                        </a:rPr>
                        <a:t>Determine the degree of flood risk for a </a:t>
                      </a:r>
                      <a:r>
                        <a:rPr lang="en-US" sz="1600" b="0" i="1" kern="1200" dirty="0">
                          <a:solidFill>
                            <a:schemeClr val="dk1"/>
                          </a:solidFill>
                          <a:effectLst/>
                          <a:latin typeface="+mn-lt"/>
                          <a:ea typeface="+mn-ea"/>
                          <a:cs typeface="+mn-cs"/>
                        </a:rPr>
                        <a:t>specific area or property </a:t>
                      </a:r>
                      <a:r>
                        <a:rPr lang="en-US" sz="1600" b="0" i="0" kern="1200" dirty="0">
                          <a:solidFill>
                            <a:schemeClr val="dk1"/>
                          </a:solidFill>
                          <a:effectLst/>
                          <a:latin typeface="+mn-lt"/>
                          <a:ea typeface="+mn-ea"/>
                          <a:cs typeface="+mn-cs"/>
                        </a:rPr>
                        <a:t>using the Public and Expert Views.  View building risk assessments and mitigation measures using the Risk Map View. </a:t>
                      </a:r>
                      <a:endParaRPr lang="en-US" sz="1600" dirty="0"/>
                    </a:p>
                  </a:txBody>
                  <a:tcPr/>
                </a:tc>
                <a:tc>
                  <a:txBody>
                    <a:bodyPr/>
                    <a:lstStyle/>
                    <a:p>
                      <a:r>
                        <a:rPr lang="en-US" sz="1600" b="0" i="0" kern="1200" dirty="0">
                          <a:solidFill>
                            <a:schemeClr val="dk1"/>
                          </a:solidFill>
                          <a:effectLst/>
                          <a:latin typeface="+mn-lt"/>
                          <a:ea typeface="+mn-ea"/>
                          <a:cs typeface="+mn-cs"/>
                        </a:rPr>
                        <a:t>View and analyze riverine flood risk at the </a:t>
                      </a:r>
                      <a:r>
                        <a:rPr lang="en-US" sz="1600" b="0" i="1" kern="1200" dirty="0">
                          <a:solidFill>
                            <a:schemeClr val="dk1"/>
                          </a:solidFill>
                          <a:effectLst/>
                          <a:latin typeface="+mn-lt"/>
                          <a:ea typeface="+mn-ea"/>
                          <a:cs typeface="+mn-cs"/>
                        </a:rPr>
                        <a:t>aggregate level </a:t>
                      </a:r>
                      <a:r>
                        <a:rPr lang="en-US" sz="1600" b="0" i="0" kern="1200" dirty="0">
                          <a:solidFill>
                            <a:schemeClr val="dk1"/>
                          </a:solidFill>
                          <a:effectLst/>
                          <a:latin typeface="+mn-lt"/>
                          <a:ea typeface="+mn-ea"/>
                          <a:cs typeface="+mn-cs"/>
                        </a:rPr>
                        <a:t>for community, county, region, watershed, and stream scales. </a:t>
                      </a:r>
                      <a:r>
                        <a:rPr lang="en-US" sz="1600" b="0" i="1" kern="1200" dirty="0">
                          <a:solidFill>
                            <a:schemeClr val="dk1"/>
                          </a:solidFill>
                          <a:effectLst/>
                          <a:latin typeface="+mn-lt"/>
                          <a:ea typeface="+mn-ea"/>
                          <a:cs typeface="+mn-cs"/>
                        </a:rPr>
                        <a:t>Compare risk </a:t>
                      </a:r>
                      <a:r>
                        <a:rPr lang="en-US" sz="1600" b="0" i="0" kern="1200" dirty="0">
                          <a:solidFill>
                            <a:schemeClr val="dk1"/>
                          </a:solidFill>
                          <a:effectLst/>
                          <a:latin typeface="+mn-lt"/>
                          <a:ea typeface="+mn-ea"/>
                          <a:cs typeface="+mn-cs"/>
                        </a:rPr>
                        <a:t>among different geographic entities, complete with risk scores and rankings, from the building level to state scales.</a:t>
                      </a:r>
                      <a:endParaRPr lang="en-US" sz="1600" dirty="0"/>
                    </a:p>
                  </a:txBody>
                  <a:tcPr/>
                </a:tc>
                <a:extLst>
                  <a:ext uri="{0D108BD9-81ED-4DB2-BD59-A6C34878D82A}">
                    <a16:rowId xmlns:a16="http://schemas.microsoft.com/office/drawing/2014/main" val="20293951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Primary Components: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Public View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Expert View (Floodplain Management)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RiskMap View (Risk Reduction)</a:t>
                      </a:r>
                      <a:br>
                        <a:rPr lang="en-US" sz="1600" dirty="0"/>
                      </a:br>
                      <a:endParaRPr lang="en-US" sz="16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Reference Layers &amp; Basemaps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Property Search Tools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Links to External Viewers &amp; Resources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Primary Components: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Risk Maps Tool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Risk Reports Tool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Risk &amp; Mitigation Dashboard Tools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Building Level Risk Tools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Flood Visualization Tools</a:t>
                      </a:r>
                      <a:br>
                        <a:rPr lang="en-US" sz="1600" dirty="0"/>
                      </a:br>
                      <a:endParaRPr lang="en-US" sz="16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Data linkages to WV Flood Tool &amp; Hazard Library</a:t>
                      </a:r>
                    </a:p>
                  </a:txBody>
                  <a:tcPr/>
                </a:tc>
                <a:extLst>
                  <a:ext uri="{0D108BD9-81ED-4DB2-BD59-A6C34878D82A}">
                    <a16:rowId xmlns:a16="http://schemas.microsoft.com/office/drawing/2014/main" val="714996797"/>
                  </a:ext>
                </a:extLst>
              </a:tr>
              <a:tr h="370840">
                <a:tc>
                  <a:txBody>
                    <a:bodyPr/>
                    <a:lstStyle/>
                    <a:p>
                      <a:r>
                        <a:rPr lang="en-US" sz="1600" dirty="0"/>
                        <a:t>Applications:</a:t>
                      </a:r>
                    </a:p>
                    <a:p>
                      <a:pPr marL="285750" indent="-285750">
                        <a:buFont typeface="Arial" panose="020B0604020202020204" pitchFamily="34" charset="0"/>
                        <a:buChar char="•"/>
                      </a:pPr>
                      <a:r>
                        <a:rPr lang="en-US" sz="1600" dirty="0"/>
                        <a:t>Flood Risk Determinations at Property Level</a:t>
                      </a:r>
                    </a:p>
                    <a:p>
                      <a:pPr marL="285750" indent="-285750">
                        <a:buFont typeface="Arial" panose="020B0604020202020204" pitchFamily="34" charset="0"/>
                        <a:buChar char="•"/>
                      </a:pPr>
                      <a:r>
                        <a:rPr lang="en-US" sz="1600" dirty="0"/>
                        <a:t>Floodplain Management</a:t>
                      </a:r>
                    </a:p>
                    <a:p>
                      <a:pPr marL="285750" indent="-285750">
                        <a:buFont typeface="Arial" panose="020B0604020202020204" pitchFamily="34" charset="0"/>
                        <a:buChar char="•"/>
                      </a:pPr>
                      <a:r>
                        <a:rPr lang="en-US" sz="1600" dirty="0"/>
                        <a:t>Mitigation Measures</a:t>
                      </a:r>
                    </a:p>
                    <a:p>
                      <a:pPr marL="285750" indent="-285750">
                        <a:buFont typeface="Arial" panose="020B0604020202020204" pitchFamily="34" charset="0"/>
                        <a:buChar char="•"/>
                      </a:pPr>
                      <a:r>
                        <a:rPr lang="en-US" sz="1600" dirty="0"/>
                        <a:t>Damage Assessments</a:t>
                      </a:r>
                    </a:p>
                    <a:p>
                      <a:pPr marL="285750" indent="-285750">
                        <a:buFont typeface="Arial" panose="020B0604020202020204" pitchFamily="34" charset="0"/>
                        <a:buChar char="•"/>
                      </a:pPr>
                      <a:r>
                        <a:rPr lang="en-US" sz="1600" dirty="0"/>
                        <a:t>Property Identification</a:t>
                      </a:r>
                    </a:p>
                    <a:p>
                      <a:pPr marL="285750" indent="-285750">
                        <a:buFont typeface="Arial" panose="020B0604020202020204" pitchFamily="34" charset="0"/>
                        <a:buChar char="•"/>
                      </a:pPr>
                      <a:r>
                        <a:rPr lang="en-US" sz="1600" dirty="0"/>
                        <a:t>Flood Visualizations &amp; Risk Communications</a:t>
                      </a:r>
                    </a:p>
                    <a:p>
                      <a:pPr marL="285750" indent="-285750">
                        <a:buFont typeface="Arial" panose="020B0604020202020204" pitchFamily="34" charset="0"/>
                        <a:buChar char="•"/>
                      </a:pPr>
                      <a:r>
                        <a:rPr lang="en-US" sz="1600" dirty="0"/>
                        <a:t>CRS Map Credits</a:t>
                      </a:r>
                    </a:p>
                    <a:p>
                      <a:pPr marL="285750" indent="-285750">
                        <a:buFont typeface="Arial" panose="020B0604020202020204" pitchFamily="34" charset="0"/>
                        <a:buChar char="•"/>
                      </a:pPr>
                      <a:r>
                        <a:rPr lang="en-US" sz="1600" dirty="0"/>
                        <a:t>Other Hazards</a:t>
                      </a:r>
                    </a:p>
                  </a:txBody>
                  <a:tcPr/>
                </a:tc>
                <a:tc>
                  <a:txBody>
                    <a:bodyPr/>
                    <a:lstStyle/>
                    <a:p>
                      <a:r>
                        <a:rPr lang="en-US" sz="1600" dirty="0"/>
                        <a:t>Applications:</a:t>
                      </a:r>
                    </a:p>
                    <a:p>
                      <a:pPr marL="285750" indent="-285750">
                        <a:buFont typeface="Arial" panose="020B0604020202020204" pitchFamily="34" charset="0"/>
                        <a:buChar char="•"/>
                      </a:pPr>
                      <a:r>
                        <a:rPr lang="en-US" sz="1600" dirty="0"/>
                        <a:t>Plans (Resiliency, Emergency Operations, Hazard Mitigation)</a:t>
                      </a:r>
                    </a:p>
                    <a:p>
                      <a:pPr marL="285750" indent="-285750">
                        <a:buFont typeface="Arial" panose="020B0604020202020204" pitchFamily="34" charset="0"/>
                        <a:buChar char="•"/>
                      </a:pPr>
                      <a:r>
                        <a:rPr lang="en-US" sz="1600" dirty="0"/>
                        <a:t>Risk Studies (Risk MAP, Risk Reduction, Community Focused)</a:t>
                      </a:r>
                    </a:p>
                    <a:p>
                      <a:pPr marL="285750" indent="-285750">
                        <a:buFont typeface="Arial" panose="020B0604020202020204" pitchFamily="34" charset="0"/>
                        <a:buChar char="•"/>
                      </a:pPr>
                      <a:r>
                        <a:rPr lang="en-US" sz="1600" dirty="0"/>
                        <a:t>Mitigation Measures, Tracking &amp; Monitoring</a:t>
                      </a:r>
                    </a:p>
                    <a:p>
                      <a:pPr marL="285750" indent="-285750">
                        <a:buFont typeface="Arial" panose="020B0604020202020204" pitchFamily="34" charset="0"/>
                        <a:buChar char="•"/>
                      </a:pPr>
                      <a:r>
                        <a:rPr lang="en-US" sz="1600" dirty="0"/>
                        <a:t>Flood Visualizations &amp; Risk Communications</a:t>
                      </a:r>
                    </a:p>
                    <a:p>
                      <a:pPr marL="285750" indent="-285750">
                        <a:buFont typeface="Arial" panose="020B0604020202020204" pitchFamily="34" charset="0"/>
                        <a:buChar char="•"/>
                      </a:pPr>
                      <a:r>
                        <a:rPr lang="en-US" sz="1600" dirty="0"/>
                        <a:t>CRS Programming Variables</a:t>
                      </a:r>
                    </a:p>
                    <a:p>
                      <a:pPr marL="285750" indent="-285750">
                        <a:buFont typeface="Arial" panose="020B0604020202020204" pitchFamily="34" charset="0"/>
                        <a:buChar char="•"/>
                      </a:pPr>
                      <a:r>
                        <a:rPr lang="en-US" sz="1600" dirty="0"/>
                        <a:t>Other Hazards</a:t>
                      </a:r>
                    </a:p>
                  </a:txBody>
                  <a:tcPr/>
                </a:tc>
                <a:extLst>
                  <a:ext uri="{0D108BD9-81ED-4DB2-BD59-A6C34878D82A}">
                    <a16:rowId xmlns:a16="http://schemas.microsoft.com/office/drawing/2014/main" val="2815956134"/>
                  </a:ext>
                </a:extLst>
              </a:tr>
            </a:tbl>
          </a:graphicData>
        </a:graphic>
      </p:graphicFrame>
      <p:pic>
        <p:nvPicPr>
          <p:cNvPr id="1026" name="Picture 2" descr="WV Risk Explorer">
            <a:extLst>
              <a:ext uri="{FF2B5EF4-FFF2-40B4-BE49-F238E27FC236}">
                <a16:creationId xmlns:a16="http://schemas.microsoft.com/office/drawing/2014/main" id="{BFD709DB-50D3-90B7-3D6A-9298D0299C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5450" y="2549028"/>
            <a:ext cx="1511550" cy="15115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V Flood Tool">
            <a:extLst>
              <a:ext uri="{FF2B5EF4-FFF2-40B4-BE49-F238E27FC236}">
                <a16:creationId xmlns:a16="http://schemas.microsoft.com/office/drawing/2014/main" id="{1580440D-6865-F3A8-3A87-13DABF6444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9450" y="2549028"/>
            <a:ext cx="1511550" cy="151155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9DB7B804-2FEE-1D82-C030-6422E5D4780E}"/>
              </a:ext>
            </a:extLst>
          </p:cNvPr>
          <p:cNvSpPr txBox="1">
            <a:spLocks/>
          </p:cNvSpPr>
          <p:nvPr/>
        </p:nvSpPr>
        <p:spPr>
          <a:xfrm>
            <a:off x="0" y="3"/>
            <a:ext cx="12192000" cy="712210"/>
          </a:xfrm>
          <a:prstGeom prst="rect">
            <a:avLst/>
          </a:prstGeom>
          <a:solidFill>
            <a:srgbClr val="A02B9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Risk Tools Comparison</a:t>
            </a:r>
          </a:p>
        </p:txBody>
      </p:sp>
      <p:pic>
        <p:nvPicPr>
          <p:cNvPr id="7" name="Picture 6" descr="A hexagon with a yellow house and a river&#10;&#10;Description automatically generated">
            <a:extLst>
              <a:ext uri="{FF2B5EF4-FFF2-40B4-BE49-F238E27FC236}">
                <a16:creationId xmlns:a16="http://schemas.microsoft.com/office/drawing/2014/main" id="{533BE78B-AA3C-C8CA-5CB4-F3B7176804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720" y="-9781"/>
            <a:ext cx="803153" cy="732821"/>
          </a:xfrm>
          <a:prstGeom prst="rect">
            <a:avLst/>
          </a:prstGeom>
        </p:spPr>
      </p:pic>
      <p:pic>
        <p:nvPicPr>
          <p:cNvPr id="3" name="Picture 2" descr="A yellow and blue logo&#10;&#10;AI-generated content may be incorrect.">
            <a:extLst>
              <a:ext uri="{FF2B5EF4-FFF2-40B4-BE49-F238E27FC236}">
                <a16:creationId xmlns:a16="http://schemas.microsoft.com/office/drawing/2014/main" id="{3D4D0924-50D1-3ABD-0B3A-09150F3B7C57}"/>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1280716" y="64133"/>
            <a:ext cx="640335" cy="571820"/>
          </a:xfrm>
          <a:prstGeom prst="rect">
            <a:avLst/>
          </a:prstGeom>
        </p:spPr>
      </p:pic>
    </p:spTree>
    <p:extLst>
      <p:ext uri="{BB962C8B-B14F-4D97-AF65-F5344CB8AC3E}">
        <p14:creationId xmlns:p14="http://schemas.microsoft.com/office/powerpoint/2010/main" val="2360856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CAE2A-DF85-C603-919E-8A26E54056BB}"/>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D860A66-1DA0-C7AE-9370-D3346D2F25C6}"/>
              </a:ext>
            </a:extLst>
          </p:cNvPr>
          <p:cNvSpPr txBox="1">
            <a:spLocks/>
          </p:cNvSpPr>
          <p:nvPr/>
        </p:nvSpPr>
        <p:spPr>
          <a:xfrm>
            <a:off x="-10160" y="4"/>
            <a:ext cx="12192000" cy="723036"/>
          </a:xfrm>
          <a:prstGeom prst="rect">
            <a:avLst/>
          </a:prstGeom>
          <a:solidFill>
            <a:srgbClr val="192CC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Stakeholders</a:t>
            </a:r>
          </a:p>
        </p:txBody>
      </p:sp>
      <p:pic>
        <p:nvPicPr>
          <p:cNvPr id="11" name="Picture 10" descr="A hexagon with a yellow house and a river&#10;&#10;Description automatically generated">
            <a:extLst>
              <a:ext uri="{FF2B5EF4-FFF2-40B4-BE49-F238E27FC236}">
                <a16:creationId xmlns:a16="http://schemas.microsoft.com/office/drawing/2014/main" id="{E98FE519-2165-A5C3-1805-7388BFA33B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720" y="-9781"/>
            <a:ext cx="803153" cy="732821"/>
          </a:xfrm>
          <a:prstGeom prst="rect">
            <a:avLst/>
          </a:prstGeom>
        </p:spPr>
      </p:pic>
      <p:grpSp>
        <p:nvGrpSpPr>
          <p:cNvPr id="17" name="Group 16">
            <a:extLst>
              <a:ext uri="{FF2B5EF4-FFF2-40B4-BE49-F238E27FC236}">
                <a16:creationId xmlns:a16="http://schemas.microsoft.com/office/drawing/2014/main" id="{2A13D04D-14B6-474B-7B5F-CEAB7960083C}"/>
              </a:ext>
            </a:extLst>
          </p:cNvPr>
          <p:cNvGrpSpPr/>
          <p:nvPr/>
        </p:nvGrpSpPr>
        <p:grpSpPr>
          <a:xfrm>
            <a:off x="1779975" y="688310"/>
            <a:ext cx="8650052" cy="6204392"/>
            <a:chOff x="1875663" y="688310"/>
            <a:chExt cx="8650052" cy="6204392"/>
          </a:xfrm>
        </p:grpSpPr>
        <p:pic>
          <p:nvPicPr>
            <p:cNvPr id="5" name="Picture 4">
              <a:extLst>
                <a:ext uri="{FF2B5EF4-FFF2-40B4-BE49-F238E27FC236}">
                  <a16:creationId xmlns:a16="http://schemas.microsoft.com/office/drawing/2014/main" id="{5CD5A3F7-A7F3-6F46-35F4-B3B1CAE17C8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379436" y="916646"/>
              <a:ext cx="5739184" cy="5747719"/>
            </a:xfrm>
            <a:prstGeom prst="rect">
              <a:avLst/>
            </a:prstGeom>
          </p:spPr>
        </p:pic>
        <p:sp>
          <p:nvSpPr>
            <p:cNvPr id="8" name="TextBox 7">
              <a:extLst>
                <a:ext uri="{FF2B5EF4-FFF2-40B4-BE49-F238E27FC236}">
                  <a16:creationId xmlns:a16="http://schemas.microsoft.com/office/drawing/2014/main" id="{A7C99A4B-5D07-2681-D0C4-783608B3EE40}"/>
                </a:ext>
              </a:extLst>
            </p:cNvPr>
            <p:cNvSpPr txBox="1"/>
            <p:nvPr/>
          </p:nvSpPr>
          <p:spPr>
            <a:xfrm>
              <a:off x="4725424" y="688310"/>
              <a:ext cx="3047208" cy="338554"/>
            </a:xfrm>
            <a:prstGeom prst="rect">
              <a:avLst/>
            </a:prstGeom>
            <a:noFill/>
          </p:spPr>
          <p:txBody>
            <a:bodyPr wrap="square" rtlCol="0">
              <a:spAutoFit/>
            </a:bodyPr>
            <a:lstStyle/>
            <a:p>
              <a:pPr algn="ctr"/>
              <a:r>
                <a:rPr lang="en-US" sz="1600" b="1" dirty="0">
                  <a:solidFill>
                    <a:srgbClr val="2D91BA"/>
                  </a:solidFill>
                </a:rPr>
                <a:t>Risk Reduction Associates</a:t>
              </a:r>
            </a:p>
          </p:txBody>
        </p:sp>
        <p:sp>
          <p:nvSpPr>
            <p:cNvPr id="9" name="TextBox 8">
              <a:extLst>
                <a:ext uri="{FF2B5EF4-FFF2-40B4-BE49-F238E27FC236}">
                  <a16:creationId xmlns:a16="http://schemas.microsoft.com/office/drawing/2014/main" id="{E5B276FF-AF53-ACF1-251A-98FD446C00E2}"/>
                </a:ext>
              </a:extLst>
            </p:cNvPr>
            <p:cNvSpPr txBox="1"/>
            <p:nvPr/>
          </p:nvSpPr>
          <p:spPr>
            <a:xfrm>
              <a:off x="8804828" y="2394126"/>
              <a:ext cx="1720887" cy="584775"/>
            </a:xfrm>
            <a:prstGeom prst="rect">
              <a:avLst/>
            </a:prstGeom>
            <a:noFill/>
          </p:spPr>
          <p:txBody>
            <a:bodyPr wrap="square" rtlCol="0">
              <a:spAutoFit/>
            </a:bodyPr>
            <a:lstStyle/>
            <a:p>
              <a:pPr algn="ctr"/>
              <a:r>
                <a:rPr lang="en-US" sz="1600" b="1" dirty="0">
                  <a:solidFill>
                    <a:srgbClr val="2D91BA"/>
                  </a:solidFill>
                </a:rPr>
                <a:t>Emergency Responders</a:t>
              </a:r>
            </a:p>
          </p:txBody>
        </p:sp>
        <p:sp>
          <p:nvSpPr>
            <p:cNvPr id="10" name="TextBox 9">
              <a:extLst>
                <a:ext uri="{FF2B5EF4-FFF2-40B4-BE49-F238E27FC236}">
                  <a16:creationId xmlns:a16="http://schemas.microsoft.com/office/drawing/2014/main" id="{34A9B401-B3BA-C615-26E9-D64C80124604}"/>
                </a:ext>
              </a:extLst>
            </p:cNvPr>
            <p:cNvSpPr txBox="1"/>
            <p:nvPr/>
          </p:nvSpPr>
          <p:spPr>
            <a:xfrm>
              <a:off x="1875663" y="4873271"/>
              <a:ext cx="1720887" cy="338554"/>
            </a:xfrm>
            <a:prstGeom prst="rect">
              <a:avLst/>
            </a:prstGeom>
            <a:noFill/>
          </p:spPr>
          <p:txBody>
            <a:bodyPr wrap="square" rtlCol="0">
              <a:spAutoFit/>
            </a:bodyPr>
            <a:lstStyle/>
            <a:p>
              <a:pPr algn="ctr"/>
              <a:r>
                <a:rPr lang="en-US" sz="1600" b="1" dirty="0">
                  <a:solidFill>
                    <a:srgbClr val="2D91BA"/>
                  </a:solidFill>
                </a:rPr>
                <a:t>Local Officials</a:t>
              </a:r>
            </a:p>
          </p:txBody>
        </p:sp>
        <p:sp>
          <p:nvSpPr>
            <p:cNvPr id="12" name="TextBox 11">
              <a:extLst>
                <a:ext uri="{FF2B5EF4-FFF2-40B4-BE49-F238E27FC236}">
                  <a16:creationId xmlns:a16="http://schemas.microsoft.com/office/drawing/2014/main" id="{77D5B855-73F1-97AD-D67D-9DC08046678F}"/>
                </a:ext>
              </a:extLst>
            </p:cNvPr>
            <p:cNvSpPr txBox="1"/>
            <p:nvPr/>
          </p:nvSpPr>
          <p:spPr>
            <a:xfrm>
              <a:off x="5388584" y="6554148"/>
              <a:ext cx="1720887" cy="338554"/>
            </a:xfrm>
            <a:prstGeom prst="rect">
              <a:avLst/>
            </a:prstGeom>
            <a:noFill/>
          </p:spPr>
          <p:txBody>
            <a:bodyPr wrap="square" rtlCol="0">
              <a:spAutoFit/>
            </a:bodyPr>
            <a:lstStyle/>
            <a:p>
              <a:pPr algn="ctr"/>
              <a:r>
                <a:rPr lang="en-US" sz="1600" b="1" dirty="0">
                  <a:solidFill>
                    <a:srgbClr val="2D91BA"/>
                  </a:solidFill>
                </a:rPr>
                <a:t>Public</a:t>
              </a:r>
            </a:p>
          </p:txBody>
        </p:sp>
        <p:sp>
          <p:nvSpPr>
            <p:cNvPr id="13" name="TextBox 12">
              <a:extLst>
                <a:ext uri="{FF2B5EF4-FFF2-40B4-BE49-F238E27FC236}">
                  <a16:creationId xmlns:a16="http://schemas.microsoft.com/office/drawing/2014/main" id="{2F215F95-C455-5244-5843-2F60BFDD1FA6}"/>
                </a:ext>
              </a:extLst>
            </p:cNvPr>
            <p:cNvSpPr txBox="1"/>
            <p:nvPr/>
          </p:nvSpPr>
          <p:spPr>
            <a:xfrm>
              <a:off x="8748827" y="4873268"/>
              <a:ext cx="1720887" cy="338554"/>
            </a:xfrm>
            <a:prstGeom prst="rect">
              <a:avLst/>
            </a:prstGeom>
            <a:noFill/>
          </p:spPr>
          <p:txBody>
            <a:bodyPr wrap="square" rtlCol="0">
              <a:spAutoFit/>
            </a:bodyPr>
            <a:lstStyle/>
            <a:p>
              <a:pPr algn="ctr"/>
              <a:r>
                <a:rPr lang="en-US" sz="1600" b="1" dirty="0">
                  <a:solidFill>
                    <a:srgbClr val="2D91BA"/>
                  </a:solidFill>
                </a:rPr>
                <a:t>Volunteers</a:t>
              </a:r>
            </a:p>
          </p:txBody>
        </p:sp>
        <p:sp>
          <p:nvSpPr>
            <p:cNvPr id="14" name="TextBox 13">
              <a:extLst>
                <a:ext uri="{FF2B5EF4-FFF2-40B4-BE49-F238E27FC236}">
                  <a16:creationId xmlns:a16="http://schemas.microsoft.com/office/drawing/2014/main" id="{3EB8F883-AB91-1C5A-B4F4-B3627A23C87A}"/>
                </a:ext>
              </a:extLst>
            </p:cNvPr>
            <p:cNvSpPr txBox="1"/>
            <p:nvPr/>
          </p:nvSpPr>
          <p:spPr>
            <a:xfrm>
              <a:off x="2044290" y="2441971"/>
              <a:ext cx="1720887" cy="584775"/>
            </a:xfrm>
            <a:prstGeom prst="rect">
              <a:avLst/>
            </a:prstGeom>
            <a:noFill/>
          </p:spPr>
          <p:txBody>
            <a:bodyPr wrap="square" rtlCol="0">
              <a:spAutoFit/>
            </a:bodyPr>
            <a:lstStyle/>
            <a:p>
              <a:pPr algn="ctr"/>
              <a:r>
                <a:rPr lang="en-US" sz="1600" b="1" dirty="0">
                  <a:solidFill>
                    <a:srgbClr val="2D91BA"/>
                  </a:solidFill>
                </a:rPr>
                <a:t>Floodplain Managers</a:t>
              </a:r>
            </a:p>
          </p:txBody>
        </p:sp>
        <p:sp>
          <p:nvSpPr>
            <p:cNvPr id="6" name="TextBox 5">
              <a:extLst>
                <a:ext uri="{FF2B5EF4-FFF2-40B4-BE49-F238E27FC236}">
                  <a16:creationId xmlns:a16="http://schemas.microsoft.com/office/drawing/2014/main" id="{62EFEBDE-BC3F-7F8A-A706-B618095C830A}"/>
                </a:ext>
              </a:extLst>
            </p:cNvPr>
            <p:cNvSpPr txBox="1"/>
            <p:nvPr/>
          </p:nvSpPr>
          <p:spPr>
            <a:xfrm>
              <a:off x="5317865" y="3590450"/>
              <a:ext cx="1720887" cy="400110"/>
            </a:xfrm>
            <a:prstGeom prst="rect">
              <a:avLst/>
            </a:prstGeom>
            <a:noFill/>
          </p:spPr>
          <p:txBody>
            <a:bodyPr wrap="square" rtlCol="0">
              <a:spAutoFit/>
            </a:bodyPr>
            <a:lstStyle/>
            <a:p>
              <a:r>
                <a:rPr lang="en-US" sz="2000" b="1" dirty="0">
                  <a:solidFill>
                    <a:schemeClr val="bg1"/>
                  </a:solidFill>
                </a:rPr>
                <a:t>Stakeholders</a:t>
              </a:r>
            </a:p>
          </p:txBody>
        </p:sp>
      </p:grpSp>
    </p:spTree>
    <p:extLst>
      <p:ext uri="{BB962C8B-B14F-4D97-AF65-F5344CB8AC3E}">
        <p14:creationId xmlns:p14="http://schemas.microsoft.com/office/powerpoint/2010/main" val="1493783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CAE2A-DF85-C603-919E-8A26E54056BB}"/>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66C067F-5F9A-3E25-5CEB-674693943F73}"/>
              </a:ext>
            </a:extLst>
          </p:cNvPr>
          <p:cNvGraphicFramePr>
            <a:graphicFrameLocks noGrp="1"/>
          </p:cNvGraphicFramePr>
          <p:nvPr/>
        </p:nvGraphicFramePr>
        <p:xfrm>
          <a:off x="304800" y="1737975"/>
          <a:ext cx="9903507" cy="3347237"/>
        </p:xfrm>
        <a:graphic>
          <a:graphicData uri="http://schemas.openxmlformats.org/drawingml/2006/table">
            <a:tbl>
              <a:tblPr/>
              <a:tblGrid>
                <a:gridCol w="357171">
                  <a:extLst>
                    <a:ext uri="{9D8B030D-6E8A-4147-A177-3AD203B41FA5}">
                      <a16:colId xmlns:a16="http://schemas.microsoft.com/office/drawing/2014/main" val="3984783521"/>
                    </a:ext>
                  </a:extLst>
                </a:gridCol>
                <a:gridCol w="4263597">
                  <a:extLst>
                    <a:ext uri="{9D8B030D-6E8A-4147-A177-3AD203B41FA5}">
                      <a16:colId xmlns:a16="http://schemas.microsoft.com/office/drawing/2014/main" val="4221394758"/>
                    </a:ext>
                  </a:extLst>
                </a:gridCol>
                <a:gridCol w="890016">
                  <a:extLst>
                    <a:ext uri="{9D8B030D-6E8A-4147-A177-3AD203B41FA5}">
                      <a16:colId xmlns:a16="http://schemas.microsoft.com/office/drawing/2014/main" val="677080797"/>
                    </a:ext>
                  </a:extLst>
                </a:gridCol>
                <a:gridCol w="780288">
                  <a:extLst>
                    <a:ext uri="{9D8B030D-6E8A-4147-A177-3AD203B41FA5}">
                      <a16:colId xmlns:a16="http://schemas.microsoft.com/office/drawing/2014/main" val="3458790008"/>
                    </a:ext>
                  </a:extLst>
                </a:gridCol>
                <a:gridCol w="768096">
                  <a:extLst>
                    <a:ext uri="{9D8B030D-6E8A-4147-A177-3AD203B41FA5}">
                      <a16:colId xmlns:a16="http://schemas.microsoft.com/office/drawing/2014/main" val="3371405091"/>
                    </a:ext>
                  </a:extLst>
                </a:gridCol>
                <a:gridCol w="780288">
                  <a:extLst>
                    <a:ext uri="{9D8B030D-6E8A-4147-A177-3AD203B41FA5}">
                      <a16:colId xmlns:a16="http://schemas.microsoft.com/office/drawing/2014/main" val="4069123213"/>
                    </a:ext>
                  </a:extLst>
                </a:gridCol>
                <a:gridCol w="874267">
                  <a:extLst>
                    <a:ext uri="{9D8B030D-6E8A-4147-A177-3AD203B41FA5}">
                      <a16:colId xmlns:a16="http://schemas.microsoft.com/office/drawing/2014/main" val="3700001377"/>
                    </a:ext>
                  </a:extLst>
                </a:gridCol>
                <a:gridCol w="1189784">
                  <a:extLst>
                    <a:ext uri="{9D8B030D-6E8A-4147-A177-3AD203B41FA5}">
                      <a16:colId xmlns:a16="http://schemas.microsoft.com/office/drawing/2014/main" val="3502782115"/>
                    </a:ext>
                  </a:extLst>
                </a:gridCol>
              </a:tblGrid>
              <a:tr h="328573">
                <a:tc>
                  <a:txBody>
                    <a:bodyPr/>
                    <a:lstStyle/>
                    <a:p>
                      <a:pPr algn="l" fontAlgn="t"/>
                      <a:endParaRPr lang="en-US" sz="1600" b="1" i="0" u="none" strike="noStrike" dirty="0">
                        <a:solidFill>
                          <a:schemeClr val="tx1"/>
                        </a:solidFill>
                        <a:effectLst/>
                        <a:latin typeface="Aptos Narrow" panose="020B0004020202020204" pitchFamily="34" charset="0"/>
                      </a:endParaRPr>
                    </a:p>
                  </a:txBody>
                  <a:tcPr marL="9525" marR="9525" marT="9525"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algn="l" fontAlgn="t"/>
                      <a:endParaRPr lang="en-US" sz="1600" b="1" i="0" u="none" strike="noStrike" dirty="0">
                        <a:solidFill>
                          <a:schemeClr val="tx1"/>
                        </a:solidFill>
                        <a:effectLst/>
                        <a:latin typeface="Aptos Narrow" panose="020B0004020202020204" pitchFamily="34" charset="0"/>
                      </a:endParaRPr>
                    </a:p>
                  </a:txBody>
                  <a:tcPr marL="9525" marR="9525" marT="9525" marB="0" anchor="ct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gridSpan="4">
                  <a:txBody>
                    <a:bodyPr/>
                    <a:lstStyle/>
                    <a:p>
                      <a:pPr algn="ctr" fontAlgn="t"/>
                      <a:r>
                        <a:rPr lang="en-US" sz="1200" b="0" i="1" u="none" strike="noStrike" dirty="0">
                          <a:solidFill>
                            <a:schemeClr val="tx1"/>
                          </a:solidFill>
                          <a:effectLst/>
                          <a:latin typeface="Aptos Narrow" panose="020B0004020202020204" pitchFamily="34" charset="0"/>
                        </a:rPr>
                        <a:t>Property-Level Scale</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dirty="0"/>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hMerge="1">
                  <a:txBody>
                    <a:bodyPr/>
                    <a:lstStyle/>
                    <a:p>
                      <a:endParaRPr lang="en-US"/>
                    </a:p>
                  </a:txBody>
                  <a:tcPr/>
                </a:tc>
                <a:tc gridSpan="2">
                  <a:txBody>
                    <a:bodyPr/>
                    <a:lstStyle/>
                    <a:p>
                      <a:pPr algn="ctr" fontAlgn="t"/>
                      <a:r>
                        <a:rPr lang="en-US" sz="1200" b="0" i="1" u="none" strike="noStrike" dirty="0">
                          <a:solidFill>
                            <a:schemeClr val="tx1"/>
                          </a:solidFill>
                          <a:effectLst/>
                          <a:latin typeface="Aptos Narrow" panose="020B0004020202020204" pitchFamily="34" charset="0"/>
                        </a:rPr>
                        <a:t>All Geographic Scales</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hMerge="1">
                  <a:txBody>
                    <a:bodyPr/>
                    <a:lstStyle/>
                    <a:p>
                      <a:pPr algn="ctr" fontAlgn="t"/>
                      <a:endParaRPr lang="en-US" sz="1600" b="1" i="0" u="none" strike="noStrike" dirty="0">
                        <a:solidFill>
                          <a:srgbClr val="000000"/>
                        </a:solidFill>
                        <a:effectLst/>
                        <a:latin typeface="Aptos Narrow" panose="020B0004020202020204" pitchFamily="34" charset="0"/>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664359135"/>
                  </a:ext>
                </a:extLst>
              </a:tr>
              <a:tr h="737755">
                <a:tc rowSpan="2">
                  <a:txBody>
                    <a:bodyPr/>
                    <a:lstStyle/>
                    <a:p>
                      <a:pPr algn="ctr" fontAlgn="t"/>
                      <a:r>
                        <a:rPr lang="en-US" sz="1600" b="1" i="0" u="none" strike="noStrike" dirty="0">
                          <a:solidFill>
                            <a:schemeClr val="tx1"/>
                          </a:solidFill>
                          <a:effectLst/>
                          <a:latin typeface="Aptos Narrow" panose="020B0004020202020204" pitchFamily="34" charset="0"/>
                        </a:rPr>
                        <a:t>#</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algn="ctr" fontAlgn="t"/>
                      <a:endParaRPr lang="en-US" sz="1600" b="1" i="0" u="none" strike="noStrike" dirty="0">
                        <a:solidFill>
                          <a:schemeClr val="tx1"/>
                        </a:solidFill>
                        <a:effectLst/>
                        <a:latin typeface="Aptos Narrow" panose="020B0004020202020204" pitchFamily="34" charset="0"/>
                      </a:endParaRPr>
                    </a:p>
                    <a:p>
                      <a:pPr algn="ctr" fontAlgn="t"/>
                      <a:r>
                        <a:rPr lang="en-US" sz="1600" b="1" i="0" u="none" strike="noStrike" dirty="0">
                          <a:solidFill>
                            <a:schemeClr val="tx1"/>
                          </a:solidFill>
                          <a:effectLst/>
                          <a:latin typeface="Aptos Narrow" panose="020B0004020202020204" pitchFamily="34" charset="0"/>
                        </a:rPr>
                        <a:t>Stakeholders</a:t>
                      </a:r>
                    </a:p>
                    <a:p>
                      <a:pPr algn="l" fontAlgn="b"/>
                      <a:r>
                        <a:rPr lang="en-US" sz="1600" b="0" i="0" u="none" strike="noStrike" dirty="0">
                          <a:solidFill>
                            <a:schemeClr val="tx1"/>
                          </a:solidFill>
                          <a:effectLst/>
                          <a:latin typeface="Aptos Narrow" panose="020B00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algn="ctr" fontAlgn="t"/>
                      <a:r>
                        <a:rPr lang="en-US" sz="1600" b="1" i="0" u="none" strike="noStrike" dirty="0">
                          <a:solidFill>
                            <a:schemeClr val="tx1"/>
                          </a:solidFill>
                          <a:effectLst/>
                          <a:latin typeface="Aptos Narrow" panose="020B0004020202020204" pitchFamily="34" charset="0"/>
                        </a:rPr>
                        <a:t>Property Viewer</a:t>
                      </a:r>
                    </a:p>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gridSpan="3">
                  <a:txBody>
                    <a:bodyPr/>
                    <a:lstStyle/>
                    <a:p>
                      <a:pPr algn="ctr" fontAlgn="t"/>
                      <a:r>
                        <a:rPr lang="en-US" sz="1600" b="1" i="0" u="none" strike="noStrike" dirty="0">
                          <a:solidFill>
                            <a:schemeClr val="tx1"/>
                          </a:solidFill>
                          <a:effectLst/>
                          <a:latin typeface="Aptos Narrow" panose="020B0004020202020204" pitchFamily="34" charset="0"/>
                        </a:rPr>
                        <a:t>Flood Tool</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tc rowSpan="2">
                  <a:txBody>
                    <a:bodyPr/>
                    <a:lstStyle/>
                    <a:p>
                      <a:pPr algn="ctr" fontAlgn="t"/>
                      <a:r>
                        <a:rPr lang="en-US" sz="1600" b="1" i="0" u="none" strike="noStrike" dirty="0">
                          <a:solidFill>
                            <a:schemeClr val="tx1"/>
                          </a:solidFill>
                          <a:effectLst/>
                          <a:latin typeface="Aptos Narrow" panose="020B0004020202020204" pitchFamily="34" charset="0"/>
                        </a:rPr>
                        <a:t>Risk Explorer</a:t>
                      </a:r>
                    </a:p>
                    <a:p>
                      <a:pPr algn="ctr" fontAlgn="t"/>
                      <a:r>
                        <a:rPr lang="en-US" sz="1600" b="1" i="0" u="none" strike="noStrike" dirty="0">
                          <a:solidFill>
                            <a:schemeClr val="tx1"/>
                          </a:solidFill>
                          <a:effectLst/>
                          <a:latin typeface="Aptos Narrow" panose="020B0004020202020204" pitchFamily="34" charset="0"/>
                        </a:rPr>
                        <a:t>Tools</a:t>
                      </a:r>
                    </a:p>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algn="ctr" fontAlgn="t"/>
                      <a:r>
                        <a:rPr lang="en-US" sz="1600" b="1" i="0" u="none" strike="noStrike" dirty="0">
                          <a:solidFill>
                            <a:schemeClr val="tx1"/>
                          </a:solidFill>
                          <a:effectLst/>
                          <a:latin typeface="Aptos Narrow" panose="020B0004020202020204" pitchFamily="34" charset="0"/>
                        </a:rPr>
                        <a:t>Hazard Library</a:t>
                      </a:r>
                      <a:r>
                        <a:rPr lang="en-US" sz="1600" b="0" i="0" u="none" strike="noStrike" baseline="30000" dirty="0">
                          <a:solidFill>
                            <a:schemeClr val="tx1"/>
                          </a:solidFill>
                          <a:effectLst/>
                          <a:latin typeface="Aptos Narrow" panose="020B0004020202020204" pitchFamily="34" charset="0"/>
                        </a:rPr>
                        <a:t>3</a:t>
                      </a:r>
                    </a:p>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51242163"/>
                  </a:ext>
                </a:extLst>
              </a:tr>
              <a:tr h="255213">
                <a:tc vMerge="1">
                  <a:txBody>
                    <a:bodyPr/>
                    <a:lstStyle/>
                    <a:p>
                      <a:pPr algn="l" fontAlgn="b"/>
                      <a:endParaRPr lang="en-US" sz="1600" b="0" i="0" u="none" strike="noStrike" dirty="0">
                        <a:solidFill>
                          <a:schemeClr val="tx1"/>
                        </a:solidFill>
                        <a:effectLst/>
                        <a:latin typeface="Aptos Narrow" panose="020B0004020202020204" pitchFamily="34" charset="0"/>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endParaRPr dirty="0"/>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endParaRPr dirty="0"/>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600" b="0" i="1" u="none" strike="noStrike" dirty="0">
                          <a:solidFill>
                            <a:schemeClr val="tx1"/>
                          </a:solidFill>
                          <a:effectLst/>
                          <a:latin typeface="Aptos Narrow" panose="020B0004020202020204" pitchFamily="34" charset="0"/>
                        </a:rPr>
                        <a:t>Public</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600" b="0" i="1" u="none" strike="noStrike" dirty="0">
                          <a:solidFill>
                            <a:schemeClr val="tx1"/>
                          </a:solidFill>
                          <a:effectLst/>
                          <a:latin typeface="Aptos Narrow" panose="020B0004020202020204" pitchFamily="34" charset="0"/>
                        </a:rPr>
                        <a:t>Expert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600" b="0" i="1" u="none" strike="noStrike" dirty="0">
                          <a:solidFill>
                            <a:schemeClr val="tx1"/>
                          </a:solidFill>
                          <a:effectLst/>
                          <a:latin typeface="Aptos Narrow" panose="020B0004020202020204" pitchFamily="34" charset="0"/>
                        </a:rPr>
                        <a:t>RiskMAP</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endParaRPr dirty="0"/>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endParaRPr dirty="0"/>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49117506"/>
                  </a:ext>
                </a:extLst>
              </a:tr>
              <a:tr h="390222">
                <a:tc>
                  <a:txBody>
                    <a:bodyPr/>
                    <a:lstStyle/>
                    <a:p>
                      <a:pPr algn="ctr" fontAlgn="b"/>
                      <a:r>
                        <a:rPr lang="en-US" sz="1400" b="0" i="0" u="none" strike="noStrike" dirty="0">
                          <a:solidFill>
                            <a:schemeClr val="tx1"/>
                          </a:solidFill>
                          <a:effectLst/>
                          <a:latin typeface="Aptos Narrow" panose="020B0004020202020204" pitchFamily="34" charset="0"/>
                        </a:rPr>
                        <a:t>1</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b="1" i="0" u="none" strike="noStrike" dirty="0">
                          <a:solidFill>
                            <a:schemeClr val="tx1"/>
                          </a:solidFill>
                          <a:effectLst/>
                          <a:latin typeface="Aptos Narrow" panose="020B0004020202020204" pitchFamily="34" charset="0"/>
                        </a:rPr>
                        <a:t> Floodplain Managers </a:t>
                      </a:r>
                      <a:r>
                        <a:rPr lang="en-US" sz="1600" b="0" i="0" u="none" strike="noStrike" baseline="30000" dirty="0">
                          <a:solidFill>
                            <a:schemeClr val="tx1"/>
                          </a:solidFill>
                          <a:effectLst/>
                          <a:latin typeface="Aptos Narrow" panose="020B0004020202020204" pitchFamily="34" charset="0"/>
                        </a:rPr>
                        <a:t>1</a:t>
                      </a:r>
                      <a:r>
                        <a:rPr lang="en-US" sz="1600" b="1" i="0" u="none" strike="noStrike" dirty="0">
                          <a:solidFill>
                            <a:schemeClr val="tx1"/>
                          </a:solidFill>
                          <a:effectLst/>
                          <a:latin typeface="Aptos Narrow" panose="020B0004020202020204" pitchFamily="34" charset="0"/>
                        </a:rPr>
                        <a:t> – FM</a:t>
                      </a:r>
                      <a:br>
                        <a:rPr lang="en-US" sz="1600" b="1" i="0" u="none" strike="noStrike" dirty="0">
                          <a:solidFill>
                            <a:schemeClr val="tx1"/>
                          </a:solidFill>
                          <a:effectLst/>
                          <a:latin typeface="Aptos Narrow" panose="020B0004020202020204" pitchFamily="34" charset="0"/>
                        </a:rPr>
                      </a:br>
                      <a:r>
                        <a:rPr lang="en-US" sz="1600" b="0" i="0" u="none" strike="noStrike" dirty="0">
                          <a:solidFill>
                            <a:schemeClr val="tx1"/>
                          </a:solidFill>
                          <a:effectLst/>
                          <a:latin typeface="Aptos Narrow" panose="020B0004020202020204" pitchFamily="34" charset="0"/>
                        </a:rPr>
                        <a:t>(includes surveyors and engineers)</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FM </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FM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FM </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FM</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FM-Learning</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611108785"/>
                  </a:ext>
                </a:extLst>
              </a:tr>
              <a:tr h="259307">
                <a:tc>
                  <a:txBody>
                    <a:bodyPr/>
                    <a:lstStyle/>
                    <a:p>
                      <a:pPr algn="ctr" fontAlgn="b"/>
                      <a:r>
                        <a:rPr lang="en-US" sz="1400" b="0" i="0" u="none" strike="noStrike" dirty="0">
                          <a:solidFill>
                            <a:schemeClr val="tx1"/>
                          </a:solidFill>
                          <a:effectLst/>
                          <a:latin typeface="Aptos Narrow" panose="020B0004020202020204" pitchFamily="34" charset="0"/>
                        </a:rPr>
                        <a:t>2</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b="1" i="0" u="none" strike="noStrike" dirty="0">
                          <a:solidFill>
                            <a:schemeClr val="tx1"/>
                          </a:solidFill>
                          <a:effectLst/>
                          <a:latin typeface="Aptos Narrow" panose="020B0004020202020204" pitchFamily="34" charset="0"/>
                        </a:rPr>
                        <a:t> Risk Reduction Associates - RRA </a:t>
                      </a:r>
                      <a:br>
                        <a:rPr lang="en-US" sz="1600" b="1" i="0" u="none" strike="noStrike" dirty="0">
                          <a:solidFill>
                            <a:schemeClr val="tx1"/>
                          </a:solidFill>
                          <a:effectLst/>
                          <a:latin typeface="Aptos Narrow" panose="020B0004020202020204" pitchFamily="34" charset="0"/>
                        </a:rPr>
                      </a:br>
                      <a:r>
                        <a:rPr lang="en-US" sz="1600" b="0" i="0" u="none" strike="noStrike" dirty="0">
                          <a:solidFill>
                            <a:schemeClr val="tx1"/>
                          </a:solidFill>
                          <a:effectLst/>
                          <a:latin typeface="Aptos Narrow" panose="020B0004020202020204" pitchFamily="34" charset="0"/>
                        </a:rPr>
                        <a:t>(planners, researchers, mitigation specialists, etc.)</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RRA </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RRA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RRA </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RRA </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RRA-Studies</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094661634"/>
                  </a:ext>
                </a:extLst>
              </a:tr>
              <a:tr h="259307">
                <a:tc>
                  <a:txBody>
                    <a:bodyPr/>
                    <a:lstStyle/>
                    <a:p>
                      <a:pPr algn="ctr" fontAlgn="b"/>
                      <a:r>
                        <a:rPr lang="en-US" sz="1400" b="0" i="0" u="none" strike="noStrike" dirty="0">
                          <a:solidFill>
                            <a:schemeClr val="tx1"/>
                          </a:solidFill>
                          <a:effectLst/>
                          <a:latin typeface="Aptos Narrow" panose="020B0004020202020204" pitchFamily="34" charset="0"/>
                        </a:rPr>
                        <a:t>3</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b="1" i="0" u="none" strike="noStrike" dirty="0">
                          <a:solidFill>
                            <a:schemeClr val="tx1"/>
                          </a:solidFill>
                          <a:effectLst/>
                          <a:latin typeface="Aptos Narrow" panose="020B0004020202020204" pitchFamily="34" charset="0"/>
                        </a:rPr>
                        <a:t> Emergency Responders – ER</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ER </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ER</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ER </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ER-Learning</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475164445"/>
                  </a:ext>
                </a:extLst>
              </a:tr>
              <a:tr h="259307">
                <a:tc>
                  <a:txBody>
                    <a:bodyPr/>
                    <a:lstStyle/>
                    <a:p>
                      <a:pPr algn="ctr" fontAlgn="b"/>
                      <a:r>
                        <a:rPr lang="en-US" sz="1400" b="0" i="0" u="none" strike="noStrike" dirty="0">
                          <a:solidFill>
                            <a:schemeClr val="tx1"/>
                          </a:solidFill>
                          <a:effectLst/>
                          <a:latin typeface="Aptos Narrow" panose="020B0004020202020204" pitchFamily="34" charset="0"/>
                        </a:rPr>
                        <a:t>4</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b="1" i="0" u="none" strike="noStrike" dirty="0">
                          <a:solidFill>
                            <a:schemeClr val="tx1"/>
                          </a:solidFill>
                          <a:effectLst/>
                          <a:latin typeface="Aptos Narrow" panose="020B0004020202020204" pitchFamily="34" charset="0"/>
                        </a:rPr>
                        <a:t> Local Officials</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Officials </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Officials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Officials</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Off-Learning</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266737887"/>
                  </a:ext>
                </a:extLst>
              </a:tr>
              <a:tr h="259307">
                <a:tc>
                  <a:txBody>
                    <a:bodyPr/>
                    <a:lstStyle/>
                    <a:p>
                      <a:pPr algn="ctr" fontAlgn="b"/>
                      <a:r>
                        <a:rPr lang="en-US" sz="1400" b="0" i="0" u="none" strike="noStrike" dirty="0">
                          <a:solidFill>
                            <a:schemeClr val="tx1"/>
                          </a:solidFill>
                          <a:effectLst/>
                          <a:latin typeface="Aptos Narrow" panose="020B0004020202020204" pitchFamily="34" charset="0"/>
                        </a:rPr>
                        <a:t>5</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b="0" i="0" u="none" strike="noStrike" dirty="0">
                          <a:solidFill>
                            <a:schemeClr val="tx1"/>
                          </a:solidFill>
                          <a:effectLst/>
                          <a:latin typeface="Aptos Narrow" panose="020B0004020202020204" pitchFamily="34" charset="0"/>
                        </a:rPr>
                        <a:t> </a:t>
                      </a:r>
                      <a:r>
                        <a:rPr lang="en-US" sz="1600" b="1" i="0" u="none" strike="noStrike" dirty="0">
                          <a:solidFill>
                            <a:schemeClr val="tx1"/>
                          </a:solidFill>
                          <a:effectLst/>
                          <a:latin typeface="Aptos Narrow" panose="020B0004020202020204" pitchFamily="34" charset="0"/>
                        </a:rPr>
                        <a:t>Public</a:t>
                      </a:r>
                      <a:r>
                        <a:rPr lang="en-US" sz="1600" b="0" i="0" u="none" strike="noStrike" dirty="0">
                          <a:solidFill>
                            <a:schemeClr val="tx1"/>
                          </a:solidFill>
                          <a:effectLst/>
                          <a:latin typeface="Aptos Narrow" panose="020B0004020202020204" pitchFamily="34" charset="0"/>
                        </a:rPr>
                        <a:t> (includes realtors and insurance officials)</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Public</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Public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Pub-Learning</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828119900"/>
                  </a:ext>
                </a:extLst>
              </a:tr>
              <a:tr h="0">
                <a:tc>
                  <a:txBody>
                    <a:bodyPr/>
                    <a:lstStyle/>
                    <a:p>
                      <a:pPr algn="ctr" fontAlgn="b"/>
                      <a:r>
                        <a:rPr lang="en-US" sz="1400" b="0" i="0" u="none" strike="noStrike" dirty="0">
                          <a:solidFill>
                            <a:schemeClr val="tx1"/>
                          </a:solidFill>
                          <a:effectLst/>
                          <a:latin typeface="Aptos Narrow" panose="020B0004020202020204" pitchFamily="34" charset="0"/>
                        </a:rPr>
                        <a:t>6</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b="1" i="0" u="none" strike="noStrike" dirty="0">
                          <a:solidFill>
                            <a:schemeClr val="tx1"/>
                          </a:solidFill>
                          <a:effectLst/>
                          <a:latin typeface="Aptos Narrow" panose="020B0004020202020204" pitchFamily="34" charset="0"/>
                        </a:rPr>
                        <a:t> Volunteers – Vols. </a:t>
                      </a:r>
                      <a:r>
                        <a:rPr lang="en-US" sz="1600" b="0" i="0" u="none" strike="noStrike" dirty="0">
                          <a:solidFill>
                            <a:schemeClr val="tx1"/>
                          </a:solidFill>
                          <a:effectLst/>
                          <a:latin typeface="Aptos Narrow" panose="020B0004020202020204" pitchFamily="34" charset="0"/>
                        </a:rPr>
                        <a:t>(VOAD, Charities, etc.) </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Vols.</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Vols.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Vol-Learning</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827405240"/>
                  </a:ext>
                </a:extLst>
              </a:tr>
            </a:tbl>
          </a:graphicData>
        </a:graphic>
      </p:graphicFrame>
      <p:pic>
        <p:nvPicPr>
          <p:cNvPr id="4" name="Picture 3">
            <a:extLst>
              <a:ext uri="{FF2B5EF4-FFF2-40B4-BE49-F238E27FC236}">
                <a16:creationId xmlns:a16="http://schemas.microsoft.com/office/drawing/2014/main" id="{AA048F28-56D6-314B-E738-CE79F5A33777}"/>
              </a:ext>
            </a:extLst>
          </p:cNvPr>
          <p:cNvPicPr>
            <a:picLocks noChangeAspect="1"/>
          </p:cNvPicPr>
          <p:nvPr/>
        </p:nvPicPr>
        <p:blipFill>
          <a:blip r:embed="rId3"/>
          <a:stretch>
            <a:fillRect/>
          </a:stretch>
        </p:blipFill>
        <p:spPr>
          <a:xfrm>
            <a:off x="10435225" y="3227407"/>
            <a:ext cx="1527022" cy="1224410"/>
          </a:xfrm>
          <a:prstGeom prst="rect">
            <a:avLst/>
          </a:prstGeom>
        </p:spPr>
      </p:pic>
      <p:sp>
        <p:nvSpPr>
          <p:cNvPr id="6" name="TextBox 5">
            <a:extLst>
              <a:ext uri="{FF2B5EF4-FFF2-40B4-BE49-F238E27FC236}">
                <a16:creationId xmlns:a16="http://schemas.microsoft.com/office/drawing/2014/main" id="{C3BE0178-E665-79E5-9762-B527ADFE2C3E}"/>
              </a:ext>
            </a:extLst>
          </p:cNvPr>
          <p:cNvSpPr txBox="1"/>
          <p:nvPr/>
        </p:nvSpPr>
        <p:spPr>
          <a:xfrm>
            <a:off x="10208307" y="4561992"/>
            <a:ext cx="1910719" cy="523220"/>
          </a:xfrm>
          <a:prstGeom prst="rect">
            <a:avLst/>
          </a:prstGeom>
          <a:noFill/>
        </p:spPr>
        <p:txBody>
          <a:bodyPr wrap="square" rtlCol="0">
            <a:spAutoFit/>
          </a:bodyPr>
          <a:lstStyle/>
          <a:p>
            <a:pPr algn="ctr"/>
            <a:r>
              <a:rPr lang="en-US" sz="1400" i="1" dirty="0"/>
              <a:t>Popularity of Tools </a:t>
            </a:r>
            <a:r>
              <a:rPr lang="en-US" sz="1400" i="1" baseline="30000" dirty="0"/>
              <a:t>2</a:t>
            </a:r>
            <a:r>
              <a:rPr lang="en-US" sz="1400" i="1" dirty="0"/>
              <a:t> by </a:t>
            </a:r>
            <a:br>
              <a:rPr lang="en-US" sz="1400" i="1" dirty="0"/>
            </a:br>
            <a:r>
              <a:rPr lang="en-US" sz="1400" i="1" dirty="0"/>
              <a:t>Stakeholder Group</a:t>
            </a:r>
          </a:p>
        </p:txBody>
      </p:sp>
      <p:sp>
        <p:nvSpPr>
          <p:cNvPr id="9" name="TextBox 8">
            <a:extLst>
              <a:ext uri="{FF2B5EF4-FFF2-40B4-BE49-F238E27FC236}">
                <a16:creationId xmlns:a16="http://schemas.microsoft.com/office/drawing/2014/main" id="{05D695B4-985C-E54D-7C77-0F9CDCC964BC}"/>
              </a:ext>
            </a:extLst>
          </p:cNvPr>
          <p:cNvSpPr txBox="1"/>
          <p:nvPr/>
        </p:nvSpPr>
        <p:spPr>
          <a:xfrm>
            <a:off x="304800" y="5138856"/>
            <a:ext cx="9496185" cy="1169551"/>
          </a:xfrm>
          <a:prstGeom prst="rect">
            <a:avLst/>
          </a:prstGeom>
          <a:noFill/>
        </p:spPr>
        <p:txBody>
          <a:bodyPr wrap="square" rtlCol="0">
            <a:spAutoFit/>
          </a:bodyPr>
          <a:lstStyle/>
          <a:p>
            <a:r>
              <a:rPr lang="en-US" sz="1400" b="1" baseline="30000" dirty="0"/>
              <a:t>1</a:t>
            </a:r>
            <a:r>
              <a:rPr lang="en-US" sz="1400" b="1" dirty="0"/>
              <a:t> Floodplain Managers </a:t>
            </a:r>
            <a:r>
              <a:rPr lang="en-US" sz="1400" dirty="0"/>
              <a:t>may be representatives of other stakeholder groups such as  E-911 Directors or Mayors.</a:t>
            </a:r>
          </a:p>
          <a:p>
            <a:r>
              <a:rPr lang="en-US" sz="1400" b="1" baseline="30000" dirty="0"/>
              <a:t>2</a:t>
            </a:r>
            <a:r>
              <a:rPr lang="en-US" sz="1400" b="1" dirty="0"/>
              <a:t> Floodplain Managers</a:t>
            </a:r>
            <a:r>
              <a:rPr lang="en-US" sz="1400" dirty="0"/>
              <a:t> and </a:t>
            </a:r>
            <a:r>
              <a:rPr lang="en-US" sz="1400" b="1" dirty="0"/>
              <a:t>Risk Reduction Associates </a:t>
            </a:r>
            <a:r>
              <a:rPr lang="en-US" sz="1400" dirty="0"/>
              <a:t>stakeholders have the highest demand for flood resiliency tools.</a:t>
            </a:r>
          </a:p>
          <a:p>
            <a:r>
              <a:rPr lang="en-US" sz="1400" b="1" baseline="30000" dirty="0"/>
              <a:t>3</a:t>
            </a:r>
            <a:r>
              <a:rPr lang="en-US" sz="1400" b="1" dirty="0"/>
              <a:t> All Stakeholders </a:t>
            </a:r>
            <a:r>
              <a:rPr lang="en-US" sz="1400" dirty="0"/>
              <a:t>benefit by using the Hazard Library which is broadly categorized into learning, study, and reference resources.  The primary stakeholder group for the WV Property Viewer is the </a:t>
            </a:r>
            <a:r>
              <a:rPr lang="en-US" sz="1400" b="1" dirty="0"/>
              <a:t>Public</a:t>
            </a:r>
            <a:r>
              <a:rPr lang="en-US" sz="1400" dirty="0"/>
              <a:t>, while the main stakeholder group for WV Flood Tool is the </a:t>
            </a:r>
            <a:r>
              <a:rPr lang="en-US" sz="1400" b="1" dirty="0"/>
              <a:t>Floodplain Managers</a:t>
            </a:r>
            <a:r>
              <a:rPr lang="en-US" sz="1400" dirty="0"/>
              <a:t>, and for the WV Risk Explorer various </a:t>
            </a:r>
            <a:r>
              <a:rPr lang="en-US" sz="1400" b="1" dirty="0"/>
              <a:t>Risk Reduction Specialists</a:t>
            </a:r>
            <a:r>
              <a:rPr lang="en-US" sz="1400" dirty="0"/>
              <a:t>.</a:t>
            </a:r>
          </a:p>
        </p:txBody>
      </p:sp>
      <p:sp>
        <p:nvSpPr>
          <p:cNvPr id="13" name="TextBox 12">
            <a:extLst>
              <a:ext uri="{FF2B5EF4-FFF2-40B4-BE49-F238E27FC236}">
                <a16:creationId xmlns:a16="http://schemas.microsoft.com/office/drawing/2014/main" id="{32024297-0AEE-74D2-B2D5-3A9425519D25}"/>
              </a:ext>
            </a:extLst>
          </p:cNvPr>
          <p:cNvSpPr txBox="1"/>
          <p:nvPr/>
        </p:nvSpPr>
        <p:spPr>
          <a:xfrm>
            <a:off x="1759883" y="1047723"/>
            <a:ext cx="8892501" cy="369332"/>
          </a:xfrm>
          <a:prstGeom prst="rect">
            <a:avLst/>
          </a:prstGeom>
          <a:noFill/>
        </p:spPr>
        <p:txBody>
          <a:bodyPr wrap="square" rtlCol="0">
            <a:spAutoFit/>
          </a:bodyPr>
          <a:lstStyle/>
          <a:p>
            <a:r>
              <a:rPr lang="en-US" b="1" i="1" dirty="0"/>
              <a:t>Stakeholder Groups </a:t>
            </a:r>
            <a:r>
              <a:rPr lang="en-US" b="1" i="1" dirty="0">
                <a:solidFill>
                  <a:schemeClr val="tx1">
                    <a:lumMod val="50000"/>
                    <a:lumOff val="50000"/>
                  </a:schemeClr>
                </a:solidFill>
              </a:rPr>
              <a:t>of anticipated usage of Risk Tools and Hazard Library</a:t>
            </a:r>
          </a:p>
        </p:txBody>
      </p:sp>
      <p:sp>
        <p:nvSpPr>
          <p:cNvPr id="2" name="Title 1">
            <a:extLst>
              <a:ext uri="{FF2B5EF4-FFF2-40B4-BE49-F238E27FC236}">
                <a16:creationId xmlns:a16="http://schemas.microsoft.com/office/drawing/2014/main" id="{8C4463BA-2C0C-0362-D1E8-9DC4B6A60B2E}"/>
              </a:ext>
            </a:extLst>
          </p:cNvPr>
          <p:cNvSpPr txBox="1">
            <a:spLocks/>
          </p:cNvSpPr>
          <p:nvPr/>
        </p:nvSpPr>
        <p:spPr>
          <a:xfrm>
            <a:off x="-10160" y="4"/>
            <a:ext cx="12192000" cy="723036"/>
          </a:xfrm>
          <a:prstGeom prst="rect">
            <a:avLst/>
          </a:prstGeom>
          <a:solidFill>
            <a:srgbClr val="192CC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Tool Usage by Stakeholder Groups</a:t>
            </a:r>
          </a:p>
        </p:txBody>
      </p:sp>
      <p:pic>
        <p:nvPicPr>
          <p:cNvPr id="3" name="Picture 2" descr="A hexagon with a yellow house and a river&#10;&#10;Description automatically generated">
            <a:extLst>
              <a:ext uri="{FF2B5EF4-FFF2-40B4-BE49-F238E27FC236}">
                <a16:creationId xmlns:a16="http://schemas.microsoft.com/office/drawing/2014/main" id="{68DF94FC-006B-24A2-4FDF-2BCEE3D85C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720" y="-9781"/>
            <a:ext cx="803153" cy="732821"/>
          </a:xfrm>
          <a:prstGeom prst="rect">
            <a:avLst/>
          </a:prstGeom>
        </p:spPr>
      </p:pic>
    </p:spTree>
    <p:extLst>
      <p:ext uri="{BB962C8B-B14F-4D97-AF65-F5344CB8AC3E}">
        <p14:creationId xmlns:p14="http://schemas.microsoft.com/office/powerpoint/2010/main" val="564722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CAE2A-DF85-C603-919E-8A26E54056B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50E09825-A9E5-E516-0E95-222C29F43AA9}"/>
              </a:ext>
            </a:extLst>
          </p:cNvPr>
          <p:cNvSpPr txBox="1">
            <a:spLocks/>
          </p:cNvSpPr>
          <p:nvPr/>
        </p:nvSpPr>
        <p:spPr>
          <a:xfrm>
            <a:off x="0" y="1"/>
            <a:ext cx="12192000" cy="723039"/>
          </a:xfrm>
          <a:prstGeom prst="rect">
            <a:avLst/>
          </a:prstGeom>
          <a:solidFill>
            <a:srgbClr val="0A6E9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Community Engagement</a:t>
            </a:r>
          </a:p>
        </p:txBody>
      </p:sp>
      <p:graphicFrame>
        <p:nvGraphicFramePr>
          <p:cNvPr id="3" name="Table 2">
            <a:extLst>
              <a:ext uri="{FF2B5EF4-FFF2-40B4-BE49-F238E27FC236}">
                <a16:creationId xmlns:a16="http://schemas.microsoft.com/office/drawing/2014/main" id="{B5D17A18-92D4-EEA2-A276-AACA5BEE996E}"/>
              </a:ext>
            </a:extLst>
          </p:cNvPr>
          <p:cNvGraphicFramePr>
            <a:graphicFrameLocks noGrp="1"/>
          </p:cNvGraphicFramePr>
          <p:nvPr>
            <p:extLst>
              <p:ext uri="{D42A27DB-BD31-4B8C-83A1-F6EECF244321}">
                <p14:modId xmlns:p14="http://schemas.microsoft.com/office/powerpoint/2010/main" val="3793221710"/>
              </p:ext>
            </p:extLst>
          </p:nvPr>
        </p:nvGraphicFramePr>
        <p:xfrm>
          <a:off x="1381730" y="1260062"/>
          <a:ext cx="5106496" cy="5090160"/>
        </p:xfrm>
        <a:graphic>
          <a:graphicData uri="http://schemas.openxmlformats.org/drawingml/2006/table">
            <a:tbl>
              <a:tblPr firstRow="1" bandRow="1">
                <a:tableStyleId>{5940675A-B579-460E-94D1-54222C63F5DA}</a:tableStyleId>
              </a:tblPr>
              <a:tblGrid>
                <a:gridCol w="5106496">
                  <a:extLst>
                    <a:ext uri="{9D8B030D-6E8A-4147-A177-3AD203B41FA5}">
                      <a16:colId xmlns:a16="http://schemas.microsoft.com/office/drawing/2014/main" val="405092063"/>
                    </a:ext>
                  </a:extLst>
                </a:gridCol>
              </a:tblGrid>
              <a:tr h="265708">
                <a:tc>
                  <a:txBody>
                    <a:bodyPr/>
                    <a:lstStyle/>
                    <a:p>
                      <a:pPr algn="ctr"/>
                      <a:r>
                        <a:rPr lang="en-US" sz="2000" b="1" dirty="0">
                          <a:solidFill>
                            <a:schemeClr val="bg1">
                              <a:lumMod val="95000"/>
                            </a:schemeClr>
                          </a:solidFill>
                        </a:rPr>
                        <a:t>COMMUNITY ENGAGEMENT METHODS</a:t>
                      </a:r>
                    </a:p>
                  </a:txBody>
                  <a:tcPr>
                    <a:solidFill>
                      <a:schemeClr val="accent6">
                        <a:lumMod val="50000"/>
                      </a:schemeClr>
                    </a:solidFill>
                  </a:tcPr>
                </a:tc>
                <a:extLst>
                  <a:ext uri="{0D108BD9-81ED-4DB2-BD59-A6C34878D82A}">
                    <a16:rowId xmlns:a16="http://schemas.microsoft.com/office/drawing/2014/main" val="1160667806"/>
                  </a:ext>
                </a:extLst>
              </a:tr>
              <a:tr h="3278459">
                <a:tc>
                  <a:txBody>
                    <a:bodyPr/>
                    <a:lstStyle/>
                    <a:p>
                      <a:pPr algn="ctr"/>
                      <a:endParaRPr lang="en-US" b="0" dirty="0"/>
                    </a:p>
                    <a:p>
                      <a:r>
                        <a:rPr lang="en-US" b="1" u="sng" dirty="0"/>
                        <a:t>Focused Outreach Meetings</a:t>
                      </a:r>
                    </a:p>
                    <a:p>
                      <a:pPr marL="285750" indent="-285750">
                        <a:buFont typeface="Arial" panose="020B0604020202020204" pitchFamily="34" charset="0"/>
                        <a:buChar char="•"/>
                      </a:pPr>
                      <a:r>
                        <a:rPr lang="en-US" sz="1600" dirty="0"/>
                        <a:t>Risk Communications</a:t>
                      </a:r>
                    </a:p>
                    <a:p>
                      <a:pPr marL="285750" indent="-285750">
                        <a:buFont typeface="Arial" panose="020B0604020202020204" pitchFamily="34" charset="0"/>
                        <a:buChar char="•"/>
                      </a:pPr>
                      <a:r>
                        <a:rPr lang="en-US" sz="1600" dirty="0"/>
                        <a:t>Risk Reduction Meetings</a:t>
                      </a:r>
                    </a:p>
                    <a:p>
                      <a:endParaRPr lang="en-US" dirty="0">
                        <a:solidFill>
                          <a:srgbClr val="FF0000"/>
                        </a:solidFill>
                      </a:endParaRPr>
                    </a:p>
                    <a:p>
                      <a:r>
                        <a:rPr lang="en-US" b="1" u="sng" dirty="0"/>
                        <a:t>Resiliency Tools &amp; Products</a:t>
                      </a:r>
                      <a:endParaRPr lang="en-US" b="1" dirty="0">
                        <a:solidFill>
                          <a:srgbClr val="FF0000"/>
                        </a:solidFill>
                      </a:endParaRPr>
                    </a:p>
                    <a:p>
                      <a:pPr marL="285750" indent="-285750">
                        <a:buFont typeface="Arial" panose="020B0604020202020204" pitchFamily="34" charset="0"/>
                        <a:buChar char="•"/>
                      </a:pPr>
                      <a:r>
                        <a:rPr lang="en-US" sz="1600" dirty="0"/>
                        <a:t>Risk Assessments (Detailed or Summarized)</a:t>
                      </a:r>
                    </a:p>
                    <a:p>
                      <a:pPr marL="285750" indent="-285750">
                        <a:buFont typeface="Arial" panose="020B0604020202020204" pitchFamily="34" charset="0"/>
                        <a:buChar char="•"/>
                      </a:pPr>
                      <a:r>
                        <a:rPr lang="en-US" sz="1600" dirty="0"/>
                        <a:t>Mitigation Measures (Planned or Implemented)</a:t>
                      </a:r>
                    </a:p>
                    <a:p>
                      <a:pPr marL="285750" indent="-285750">
                        <a:buFont typeface="Arial" panose="020B0604020202020204" pitchFamily="34" charset="0"/>
                        <a:buChar char="•"/>
                      </a:pPr>
                      <a:r>
                        <a:rPr lang="en-US" sz="1600" dirty="0"/>
                        <a:t>Flood Visualizations</a:t>
                      </a:r>
                    </a:p>
                    <a:p>
                      <a:pPr marL="285750" indent="-285750">
                        <a:buFont typeface="Arial" panose="020B0604020202020204" pitchFamily="34" charset="0"/>
                        <a:buChar char="•"/>
                      </a:pPr>
                      <a:endParaRPr lang="en-US" dirty="0"/>
                    </a:p>
                    <a:p>
                      <a:r>
                        <a:rPr lang="en-US" b="1" u="sng" dirty="0"/>
                        <a:t>Learning Resources &amp; Published Reports</a:t>
                      </a:r>
                    </a:p>
                    <a:p>
                      <a:pPr marL="285750" indent="-285750">
                        <a:buFont typeface="Arial" panose="020B0604020202020204" pitchFamily="34" charset="0"/>
                        <a:buChar char="•"/>
                      </a:pPr>
                      <a:r>
                        <a:rPr lang="en-US" sz="1600" dirty="0"/>
                        <a:t>Best Practice Guides and Training Materials</a:t>
                      </a:r>
                    </a:p>
                    <a:p>
                      <a:pPr marL="285750" indent="-285750">
                        <a:buFont typeface="Arial" panose="020B0604020202020204" pitchFamily="34" charset="0"/>
                        <a:buChar char="•"/>
                      </a:pPr>
                      <a:r>
                        <a:rPr lang="en-US" sz="1600" dirty="0"/>
                        <a:t>Lessons Learned </a:t>
                      </a:r>
                    </a:p>
                    <a:p>
                      <a:pPr marL="285750" indent="-285750">
                        <a:buFont typeface="Arial" panose="020B0604020202020204" pitchFamily="34" charset="0"/>
                        <a:buChar char="•"/>
                      </a:pPr>
                      <a:r>
                        <a:rPr lang="en-US" sz="1600" dirty="0"/>
                        <a:t>Planning Documents</a:t>
                      </a:r>
                    </a:p>
                    <a:p>
                      <a:pPr marL="285750" indent="-285750">
                        <a:buFont typeface="Arial" panose="020B0604020202020204" pitchFamily="34" charset="0"/>
                        <a:buChar char="•"/>
                      </a:pPr>
                      <a:r>
                        <a:rPr lang="en-US" sz="1600" dirty="0"/>
                        <a:t>Research and Policy Papers</a:t>
                      </a:r>
                    </a:p>
                    <a:p>
                      <a:pPr marL="0" indent="0">
                        <a:buFont typeface="Arial" panose="020B0604020202020204" pitchFamily="34" charset="0"/>
                        <a:buNone/>
                      </a:pPr>
                      <a:br>
                        <a:rPr lang="en-US" dirty="0"/>
                      </a:br>
                      <a:r>
                        <a:rPr lang="en-US" sz="1600" i="1" dirty="0"/>
                        <a:t>Risk information communicated via WV Risk Tools, WV Hazard Library, and other resources.</a:t>
                      </a:r>
                      <a:endParaRPr lang="en-US" i="1" dirty="0"/>
                    </a:p>
                  </a:txBody>
                  <a:tcPr>
                    <a:solidFill>
                      <a:schemeClr val="accent6">
                        <a:lumMod val="20000"/>
                        <a:lumOff val="80000"/>
                      </a:schemeClr>
                    </a:solidFill>
                  </a:tcPr>
                </a:tc>
                <a:extLst>
                  <a:ext uri="{0D108BD9-81ED-4DB2-BD59-A6C34878D82A}">
                    <a16:rowId xmlns:a16="http://schemas.microsoft.com/office/drawing/2014/main" val="45435842"/>
                  </a:ext>
                </a:extLst>
              </a:tr>
            </a:tbl>
          </a:graphicData>
        </a:graphic>
      </p:graphicFrame>
      <p:sp>
        <p:nvSpPr>
          <p:cNvPr id="4" name="TextBox 3">
            <a:extLst>
              <a:ext uri="{FF2B5EF4-FFF2-40B4-BE49-F238E27FC236}">
                <a16:creationId xmlns:a16="http://schemas.microsoft.com/office/drawing/2014/main" id="{0A0F2605-BC10-0138-BDC5-FC75B8B78907}"/>
              </a:ext>
            </a:extLst>
          </p:cNvPr>
          <p:cNvSpPr txBox="1"/>
          <p:nvPr/>
        </p:nvSpPr>
        <p:spPr>
          <a:xfrm>
            <a:off x="556849" y="833136"/>
            <a:ext cx="10663601" cy="369332"/>
          </a:xfrm>
          <a:prstGeom prst="rect">
            <a:avLst/>
          </a:prstGeom>
          <a:noFill/>
        </p:spPr>
        <p:txBody>
          <a:bodyPr wrap="square" rtlCol="0">
            <a:spAutoFit/>
          </a:bodyPr>
          <a:lstStyle/>
          <a:p>
            <a:pPr algn="ctr"/>
            <a:r>
              <a:rPr lang="en-US" b="1" i="1" dirty="0"/>
              <a:t>Community Engagement </a:t>
            </a:r>
            <a:r>
              <a:rPr lang="en-US" b="1" i="1" dirty="0">
                <a:solidFill>
                  <a:schemeClr val="tx1">
                    <a:lumMod val="50000"/>
                    <a:lumOff val="50000"/>
                  </a:schemeClr>
                </a:solidFill>
              </a:rPr>
              <a:t>modes to convey flood risk and build resiliency</a:t>
            </a:r>
          </a:p>
        </p:txBody>
      </p:sp>
      <p:pic>
        <p:nvPicPr>
          <p:cNvPr id="6" name="Google Shape;79;p1">
            <a:extLst>
              <a:ext uri="{FF2B5EF4-FFF2-40B4-BE49-F238E27FC236}">
                <a16:creationId xmlns:a16="http://schemas.microsoft.com/office/drawing/2014/main" id="{6DAD94AA-1D78-B6EE-5296-4A4FB375ACFA}"/>
              </a:ext>
            </a:extLst>
          </p:cNvPr>
          <p:cNvPicPr preferRelativeResize="0"/>
          <p:nvPr/>
        </p:nvPicPr>
        <p:blipFill>
          <a:blip r:embed="rId3">
            <a:alphaModFix/>
          </a:blip>
          <a:srcRect t="10247"/>
          <a:stretch/>
        </p:blipFill>
        <p:spPr>
          <a:xfrm>
            <a:off x="7645095" y="4100692"/>
            <a:ext cx="3076275" cy="2211154"/>
          </a:xfrm>
          <a:prstGeom prst="rect">
            <a:avLst/>
          </a:prstGeom>
          <a:ln>
            <a:noFill/>
          </a:ln>
          <a:effectLst>
            <a:outerShdw blurRad="190500" algn="tl" rotWithShape="0">
              <a:srgbClr val="000000">
                <a:alpha val="70000"/>
              </a:srgbClr>
            </a:outerShdw>
          </a:effectLst>
        </p:spPr>
      </p:pic>
      <p:sp>
        <p:nvSpPr>
          <p:cNvPr id="10" name="Google Shape;68;p1">
            <a:extLst>
              <a:ext uri="{FF2B5EF4-FFF2-40B4-BE49-F238E27FC236}">
                <a16:creationId xmlns:a16="http://schemas.microsoft.com/office/drawing/2014/main" id="{8F36197A-F1B5-00B4-DB0B-035FFAB6B82A}"/>
              </a:ext>
            </a:extLst>
          </p:cNvPr>
          <p:cNvSpPr txBox="1"/>
          <p:nvPr/>
        </p:nvSpPr>
        <p:spPr>
          <a:xfrm>
            <a:off x="7474023" y="3513078"/>
            <a:ext cx="3178318" cy="358199"/>
          </a:xfrm>
          <a:prstGeom prst="rect">
            <a:avLst/>
          </a:prstGeom>
          <a:noFill/>
          <a:ln>
            <a:noFill/>
          </a:ln>
        </p:spPr>
        <p:txBody>
          <a:bodyPr spcFirstLastPara="1" wrap="square" lIns="91425" tIns="45700" rIns="91425" bIns="45700" anchor="t" anchorCtr="0">
            <a:spAutoFit/>
          </a:bodyPr>
          <a:lstStyle/>
          <a:p>
            <a:pPr marL="0" lvl="0" indent="0" algn="ctr" rtl="0">
              <a:lnSpc>
                <a:spcPct val="107916"/>
              </a:lnSpc>
              <a:spcBef>
                <a:spcPts val="0"/>
              </a:spcBef>
              <a:spcAft>
                <a:spcPts val="0"/>
              </a:spcAft>
              <a:buClr>
                <a:schemeClr val="dk1"/>
              </a:buClr>
              <a:buSzPts val="1100"/>
              <a:buFont typeface="Arial"/>
              <a:buNone/>
            </a:pPr>
            <a:r>
              <a:rPr lang="en-US" sz="1600" dirty="0">
                <a:solidFill>
                  <a:schemeClr val="dk1"/>
                </a:solidFill>
              </a:rPr>
              <a:t>Flood Symposium </a:t>
            </a:r>
            <a:r>
              <a:rPr lang="en-US" sz="1600" b="1" dirty="0">
                <a:solidFill>
                  <a:schemeClr val="dk1"/>
                </a:solidFill>
              </a:rPr>
              <a:t>Stakeholders</a:t>
            </a:r>
            <a:endParaRPr sz="1600" b="1" dirty="0"/>
          </a:p>
        </p:txBody>
      </p:sp>
      <p:pic>
        <p:nvPicPr>
          <p:cNvPr id="15" name="Picture 14" descr="A hexagon with a yellow house and a river&#10;&#10;Description automatically generated">
            <a:extLst>
              <a:ext uri="{FF2B5EF4-FFF2-40B4-BE49-F238E27FC236}">
                <a16:creationId xmlns:a16="http://schemas.microsoft.com/office/drawing/2014/main" id="{3D79C8C0-C87A-071E-B96D-D4FBA7C3FF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720" y="-9781"/>
            <a:ext cx="803153" cy="732821"/>
          </a:xfrm>
          <a:prstGeom prst="rect">
            <a:avLst/>
          </a:prstGeom>
        </p:spPr>
      </p:pic>
      <p:pic>
        <p:nvPicPr>
          <p:cNvPr id="2" name="Google Shape;79;p1">
            <a:extLst>
              <a:ext uri="{FF2B5EF4-FFF2-40B4-BE49-F238E27FC236}">
                <a16:creationId xmlns:a16="http://schemas.microsoft.com/office/drawing/2014/main" id="{C99400E9-0EE7-7F30-F85B-1B9FFFA98777}"/>
              </a:ext>
            </a:extLst>
          </p:cNvPr>
          <p:cNvPicPr preferRelativeResize="0"/>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t="1155" b="1155"/>
          <a:stretch/>
        </p:blipFill>
        <p:spPr>
          <a:xfrm>
            <a:off x="7627088" y="1259168"/>
            <a:ext cx="3076275" cy="2253910"/>
          </a:xfrm>
          <a:prstGeom prst="rect">
            <a:avLst/>
          </a:prstGeom>
          <a:ln>
            <a:noFill/>
          </a:ln>
          <a:effectLst>
            <a:outerShdw blurRad="190500" algn="tl" rotWithShape="0">
              <a:srgbClr val="000000">
                <a:alpha val="70000"/>
              </a:srgbClr>
            </a:outerShdw>
          </a:effectLst>
        </p:spPr>
      </p:pic>
      <p:sp>
        <p:nvSpPr>
          <p:cNvPr id="7" name="Google Shape;68;p1">
            <a:extLst>
              <a:ext uri="{FF2B5EF4-FFF2-40B4-BE49-F238E27FC236}">
                <a16:creationId xmlns:a16="http://schemas.microsoft.com/office/drawing/2014/main" id="{A6B63B7D-42BC-7E56-F478-2B42D36C25C6}"/>
              </a:ext>
            </a:extLst>
          </p:cNvPr>
          <p:cNvSpPr txBox="1"/>
          <p:nvPr/>
        </p:nvSpPr>
        <p:spPr>
          <a:xfrm>
            <a:off x="7525045" y="6311846"/>
            <a:ext cx="3076275" cy="358199"/>
          </a:xfrm>
          <a:prstGeom prst="rect">
            <a:avLst/>
          </a:prstGeom>
          <a:noFill/>
          <a:ln>
            <a:noFill/>
          </a:ln>
        </p:spPr>
        <p:txBody>
          <a:bodyPr spcFirstLastPara="1" wrap="square" lIns="91425" tIns="45700" rIns="91425" bIns="45700" anchor="t" anchorCtr="0">
            <a:spAutoFit/>
          </a:bodyPr>
          <a:lstStyle/>
          <a:p>
            <a:pPr marL="0" lvl="0" indent="0" algn="ctr" rtl="0">
              <a:lnSpc>
                <a:spcPct val="107916"/>
              </a:lnSpc>
              <a:spcBef>
                <a:spcPts val="0"/>
              </a:spcBef>
              <a:spcAft>
                <a:spcPts val="0"/>
              </a:spcAft>
              <a:buClr>
                <a:schemeClr val="dk1"/>
              </a:buClr>
              <a:buSzPts val="1100"/>
              <a:buFont typeface="Arial"/>
              <a:buNone/>
            </a:pPr>
            <a:r>
              <a:rPr lang="en-US" sz="1600" dirty="0">
                <a:solidFill>
                  <a:schemeClr val="dk1"/>
                </a:solidFill>
              </a:rPr>
              <a:t>Flood Symposium </a:t>
            </a:r>
            <a:r>
              <a:rPr lang="en-US" sz="1600" b="1" dirty="0">
                <a:solidFill>
                  <a:schemeClr val="dk1"/>
                </a:solidFill>
              </a:rPr>
              <a:t>Project Team</a:t>
            </a:r>
            <a:endParaRPr sz="1600" b="1" dirty="0"/>
          </a:p>
        </p:txBody>
      </p:sp>
    </p:spTree>
    <p:extLst>
      <p:ext uri="{BB962C8B-B14F-4D97-AF65-F5344CB8AC3E}">
        <p14:creationId xmlns:p14="http://schemas.microsoft.com/office/powerpoint/2010/main" val="3759874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CAE2A-DF85-C603-919E-8A26E54056B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50E09825-A9E5-E516-0E95-222C29F43AA9}"/>
              </a:ext>
            </a:extLst>
          </p:cNvPr>
          <p:cNvSpPr txBox="1">
            <a:spLocks/>
          </p:cNvSpPr>
          <p:nvPr/>
        </p:nvSpPr>
        <p:spPr>
          <a:xfrm>
            <a:off x="0" y="1"/>
            <a:ext cx="12192000" cy="723039"/>
          </a:xfrm>
          <a:prstGeom prst="rect">
            <a:avLst/>
          </a:prstGeom>
          <a:solidFill>
            <a:srgbClr val="0A6E9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Community Engagement</a:t>
            </a:r>
          </a:p>
        </p:txBody>
      </p:sp>
      <p:pic>
        <p:nvPicPr>
          <p:cNvPr id="15" name="Picture 14" descr="A hexagon with a yellow house and a river&#10;&#10;Description automatically generated">
            <a:extLst>
              <a:ext uri="{FF2B5EF4-FFF2-40B4-BE49-F238E27FC236}">
                <a16:creationId xmlns:a16="http://schemas.microsoft.com/office/drawing/2014/main" id="{3D79C8C0-C87A-071E-B96D-D4FBA7C3FF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720" y="-9781"/>
            <a:ext cx="803153" cy="732821"/>
          </a:xfrm>
          <a:prstGeom prst="rect">
            <a:avLst/>
          </a:prstGeom>
        </p:spPr>
      </p:pic>
      <p:grpSp>
        <p:nvGrpSpPr>
          <p:cNvPr id="2" name="Group 1">
            <a:extLst>
              <a:ext uri="{FF2B5EF4-FFF2-40B4-BE49-F238E27FC236}">
                <a16:creationId xmlns:a16="http://schemas.microsoft.com/office/drawing/2014/main" id="{AC594818-D556-3341-238F-7DCAA547BB6C}"/>
              </a:ext>
            </a:extLst>
          </p:cNvPr>
          <p:cNvGrpSpPr/>
          <p:nvPr/>
        </p:nvGrpSpPr>
        <p:grpSpPr>
          <a:xfrm>
            <a:off x="332586" y="1131671"/>
            <a:ext cx="6956390" cy="2831976"/>
            <a:chOff x="640557" y="1458809"/>
            <a:chExt cx="6956390" cy="2831976"/>
          </a:xfrm>
        </p:grpSpPr>
        <p:pic>
          <p:nvPicPr>
            <p:cNvPr id="7" name="Picture 6">
              <a:extLst>
                <a:ext uri="{FF2B5EF4-FFF2-40B4-BE49-F238E27FC236}">
                  <a16:creationId xmlns:a16="http://schemas.microsoft.com/office/drawing/2014/main" id="{E69AE5DB-3F7E-7F58-FA76-BFA58E188193}"/>
                </a:ext>
              </a:extLst>
            </p:cNvPr>
            <p:cNvPicPr>
              <a:picLocks noChangeAspect="1"/>
            </p:cNvPicPr>
            <p:nvPr/>
          </p:nvPicPr>
          <p:blipFill rotWithShape="1">
            <a:blip r:embed="rId4"/>
            <a:srcRect l="5692" t="12363" r="7669" b="18550"/>
            <a:stretch/>
          </p:blipFill>
          <p:spPr>
            <a:xfrm>
              <a:off x="640557" y="1458809"/>
              <a:ext cx="6956390" cy="2831806"/>
            </a:xfrm>
            <a:prstGeom prst="rect">
              <a:avLst/>
            </a:prstGeom>
          </p:spPr>
        </p:pic>
        <p:sp>
          <p:nvSpPr>
            <p:cNvPr id="8" name="TextBox 7">
              <a:extLst>
                <a:ext uri="{FF2B5EF4-FFF2-40B4-BE49-F238E27FC236}">
                  <a16:creationId xmlns:a16="http://schemas.microsoft.com/office/drawing/2014/main" id="{3FED5027-B85A-2A98-421C-D6B13964F395}"/>
                </a:ext>
              </a:extLst>
            </p:cNvPr>
            <p:cNvSpPr txBox="1"/>
            <p:nvPr/>
          </p:nvSpPr>
          <p:spPr>
            <a:xfrm>
              <a:off x="804761" y="3921453"/>
              <a:ext cx="4698460" cy="369332"/>
            </a:xfrm>
            <a:prstGeom prst="rect">
              <a:avLst/>
            </a:prstGeom>
            <a:noFill/>
          </p:spPr>
          <p:txBody>
            <a:bodyPr wrap="square" rtlCol="0">
              <a:spAutoFit/>
            </a:bodyPr>
            <a:lstStyle/>
            <a:p>
              <a:r>
                <a:rPr lang="en-US" dirty="0">
                  <a:solidFill>
                    <a:schemeClr val="bg1"/>
                  </a:solidFill>
                </a:rPr>
                <a:t>White Sulphur Springs, WV  (11/17/2022)</a:t>
              </a:r>
            </a:p>
          </p:txBody>
        </p:sp>
      </p:grpSp>
      <p:grpSp>
        <p:nvGrpSpPr>
          <p:cNvPr id="9" name="Group 8">
            <a:extLst>
              <a:ext uri="{FF2B5EF4-FFF2-40B4-BE49-F238E27FC236}">
                <a16:creationId xmlns:a16="http://schemas.microsoft.com/office/drawing/2014/main" id="{A6DCC036-243B-755D-15E0-F04A065CB5B0}"/>
              </a:ext>
            </a:extLst>
          </p:cNvPr>
          <p:cNvGrpSpPr/>
          <p:nvPr/>
        </p:nvGrpSpPr>
        <p:grpSpPr>
          <a:xfrm>
            <a:off x="7930312" y="1161940"/>
            <a:ext cx="3553654" cy="2833273"/>
            <a:chOff x="8215900" y="1489078"/>
            <a:chExt cx="3553654" cy="2833273"/>
          </a:xfrm>
        </p:grpSpPr>
        <p:pic>
          <p:nvPicPr>
            <p:cNvPr id="11" name="Picture 10">
              <a:extLst>
                <a:ext uri="{FF2B5EF4-FFF2-40B4-BE49-F238E27FC236}">
                  <a16:creationId xmlns:a16="http://schemas.microsoft.com/office/drawing/2014/main" id="{E3571691-CCBA-B01E-9529-8FCB78F60702}"/>
                </a:ext>
              </a:extLst>
            </p:cNvPr>
            <p:cNvPicPr>
              <a:picLocks noChangeAspect="1"/>
            </p:cNvPicPr>
            <p:nvPr/>
          </p:nvPicPr>
          <p:blipFill rotWithShape="1">
            <a:blip r:embed="rId5"/>
            <a:srcRect b="12104"/>
            <a:stretch/>
          </p:blipFill>
          <p:spPr>
            <a:xfrm>
              <a:off x="8215900" y="1489078"/>
              <a:ext cx="3443489" cy="2831806"/>
            </a:xfrm>
            <a:prstGeom prst="rect">
              <a:avLst/>
            </a:prstGeom>
          </p:spPr>
        </p:pic>
        <p:sp>
          <p:nvSpPr>
            <p:cNvPr id="12" name="TextBox 11">
              <a:extLst>
                <a:ext uri="{FF2B5EF4-FFF2-40B4-BE49-F238E27FC236}">
                  <a16:creationId xmlns:a16="http://schemas.microsoft.com/office/drawing/2014/main" id="{95F88C6D-FBED-404B-FAEE-29B4DD18C86C}"/>
                </a:ext>
              </a:extLst>
            </p:cNvPr>
            <p:cNvSpPr txBox="1"/>
            <p:nvPr/>
          </p:nvSpPr>
          <p:spPr>
            <a:xfrm>
              <a:off x="8477806" y="3953019"/>
              <a:ext cx="3291748" cy="369332"/>
            </a:xfrm>
            <a:prstGeom prst="rect">
              <a:avLst/>
            </a:prstGeom>
            <a:noFill/>
          </p:spPr>
          <p:txBody>
            <a:bodyPr wrap="square" rtlCol="0">
              <a:spAutoFit/>
            </a:bodyPr>
            <a:lstStyle/>
            <a:p>
              <a:r>
                <a:rPr lang="en-US" dirty="0">
                  <a:solidFill>
                    <a:schemeClr val="bg1"/>
                  </a:solidFill>
                </a:rPr>
                <a:t>Rainelle, WV (11/18/2022)</a:t>
              </a:r>
            </a:p>
          </p:txBody>
        </p:sp>
      </p:grpSp>
      <p:sp>
        <p:nvSpPr>
          <p:cNvPr id="13" name="Rectangle 8">
            <a:extLst>
              <a:ext uri="{FF2B5EF4-FFF2-40B4-BE49-F238E27FC236}">
                <a16:creationId xmlns:a16="http://schemas.microsoft.com/office/drawing/2014/main" id="{E1F77B50-F711-0A52-2C75-7CF6C71B7604}"/>
              </a:ext>
            </a:extLst>
          </p:cNvPr>
          <p:cNvSpPr txBox="1">
            <a:spLocks noChangeArrowheads="1"/>
          </p:cNvSpPr>
          <p:nvPr/>
        </p:nvSpPr>
        <p:spPr>
          <a:xfrm>
            <a:off x="332586" y="4176769"/>
            <a:ext cx="6956390" cy="2188722"/>
          </a:xfrm>
          <a:prstGeom prst="rect">
            <a:avLst/>
          </a:prstGeom>
          <a:solidFill>
            <a:schemeClr val="accent1">
              <a:lumMod val="20000"/>
              <a:lumOff val="80000"/>
            </a:schemeClr>
          </a:solidFill>
        </p:spPr>
        <p:txBody>
          <a:bodyPr>
            <a:normAutofit/>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2000" dirty="0"/>
              <a:t>Feedback desired from Focus Groups:</a:t>
            </a:r>
            <a:endParaRPr lang="en-US" dirty="0"/>
          </a:p>
          <a:p>
            <a:pPr lvl="1"/>
            <a:r>
              <a:rPr lang="en-US" sz="1800" dirty="0"/>
              <a:t>What lessons were learned from the immediate response and longer-term recovery from the 2016 flood?</a:t>
            </a:r>
          </a:p>
          <a:p>
            <a:pPr lvl="1"/>
            <a:r>
              <a:rPr lang="en-US" sz="1800" dirty="0"/>
              <a:t>What priorities are needed for a stronger flood response and recovery plan in the event of a future flood?</a:t>
            </a:r>
            <a:endParaRPr lang="en-US" altLang="en-US" sz="1800" b="1" dirty="0"/>
          </a:p>
          <a:p>
            <a:endParaRPr lang="en-US" dirty="0"/>
          </a:p>
        </p:txBody>
      </p:sp>
      <p:sp>
        <p:nvSpPr>
          <p:cNvPr id="14" name="Rectangle 8">
            <a:extLst>
              <a:ext uri="{FF2B5EF4-FFF2-40B4-BE49-F238E27FC236}">
                <a16:creationId xmlns:a16="http://schemas.microsoft.com/office/drawing/2014/main" id="{6345E4F6-FFCB-4DA6-8837-66E9F20FEDDD}"/>
              </a:ext>
            </a:extLst>
          </p:cNvPr>
          <p:cNvSpPr txBox="1">
            <a:spLocks noChangeArrowheads="1"/>
          </p:cNvSpPr>
          <p:nvPr/>
        </p:nvSpPr>
        <p:spPr>
          <a:xfrm>
            <a:off x="7581646" y="4176768"/>
            <a:ext cx="4250986" cy="2188723"/>
          </a:xfrm>
          <a:prstGeom prst="rect">
            <a:avLst/>
          </a:prstGeom>
          <a:solidFill>
            <a:schemeClr val="accent4">
              <a:lumMod val="20000"/>
              <a:lumOff val="80000"/>
            </a:schemeClr>
          </a:solidFill>
        </p:spPr>
        <p:txBody>
          <a:bodyPr>
            <a:normAutofit fontScale="85000" lnSpcReduction="20000"/>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2300" dirty="0"/>
              <a:t>Feedback of Flood Study Products:</a:t>
            </a:r>
          </a:p>
          <a:p>
            <a:pPr lvl="1"/>
            <a:r>
              <a:rPr lang="en-US" sz="2100" dirty="0"/>
              <a:t>Flood Characteristics and Models</a:t>
            </a:r>
          </a:p>
          <a:p>
            <a:pPr lvl="1"/>
            <a:r>
              <a:rPr lang="en-US" sz="2100" dirty="0"/>
              <a:t>Flood Risk Assessment (vulnerability, exposure, loss)</a:t>
            </a:r>
          </a:p>
          <a:p>
            <a:pPr lvl="1"/>
            <a:r>
              <a:rPr lang="en-US" sz="2100" dirty="0"/>
              <a:t>Mitigation Maps</a:t>
            </a:r>
          </a:p>
          <a:p>
            <a:pPr lvl="1"/>
            <a:r>
              <a:rPr lang="en-US" altLang="en-US" sz="2100" dirty="0"/>
              <a:t>Flood Visualization Tools</a:t>
            </a:r>
          </a:p>
          <a:p>
            <a:endParaRPr lang="en-US" dirty="0"/>
          </a:p>
        </p:txBody>
      </p:sp>
    </p:spTree>
    <p:extLst>
      <p:ext uri="{BB962C8B-B14F-4D97-AF65-F5344CB8AC3E}">
        <p14:creationId xmlns:p14="http://schemas.microsoft.com/office/powerpoint/2010/main" val="4214819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CAE2A-DF85-C603-919E-8A26E54056BB}"/>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65F81806-D596-8BCA-4603-52BAD3EE3F86}"/>
              </a:ext>
            </a:extLst>
          </p:cNvPr>
          <p:cNvSpPr txBox="1"/>
          <p:nvPr/>
        </p:nvSpPr>
        <p:spPr>
          <a:xfrm>
            <a:off x="1649749" y="712213"/>
            <a:ext cx="8892501" cy="646331"/>
          </a:xfrm>
          <a:prstGeom prst="rect">
            <a:avLst/>
          </a:prstGeom>
          <a:noFill/>
        </p:spPr>
        <p:txBody>
          <a:bodyPr wrap="square" rtlCol="0">
            <a:spAutoFit/>
          </a:bodyPr>
          <a:lstStyle/>
          <a:p>
            <a:pPr algn="ctr"/>
            <a:r>
              <a:rPr lang="en-US" b="1" i="1" dirty="0"/>
              <a:t>Hazard Library </a:t>
            </a:r>
            <a:r>
              <a:rPr lang="en-US" b="1" i="1" dirty="0">
                <a:solidFill>
                  <a:schemeClr val="tx1">
                    <a:lumMod val="50000"/>
                    <a:lumOff val="50000"/>
                  </a:schemeClr>
                </a:solidFill>
              </a:rPr>
              <a:t>of online hazard resources including data, documents, and media searchable by title, subject, event, geography, and more. </a:t>
            </a:r>
          </a:p>
        </p:txBody>
      </p:sp>
      <p:graphicFrame>
        <p:nvGraphicFramePr>
          <p:cNvPr id="2" name="Table 1">
            <a:extLst>
              <a:ext uri="{FF2B5EF4-FFF2-40B4-BE49-F238E27FC236}">
                <a16:creationId xmlns:a16="http://schemas.microsoft.com/office/drawing/2014/main" id="{C93B5253-78A2-CCAE-E9C8-7C7ED2982BA3}"/>
              </a:ext>
            </a:extLst>
          </p:cNvPr>
          <p:cNvGraphicFramePr>
            <a:graphicFrameLocks noGrp="1"/>
          </p:cNvGraphicFramePr>
          <p:nvPr>
            <p:extLst>
              <p:ext uri="{D42A27DB-BD31-4B8C-83A1-F6EECF244321}">
                <p14:modId xmlns:p14="http://schemas.microsoft.com/office/powerpoint/2010/main" val="2512510090"/>
              </p:ext>
            </p:extLst>
          </p:nvPr>
        </p:nvGraphicFramePr>
        <p:xfrm>
          <a:off x="671148" y="1358544"/>
          <a:ext cx="10991410" cy="5326084"/>
        </p:xfrm>
        <a:graphic>
          <a:graphicData uri="http://schemas.openxmlformats.org/drawingml/2006/table">
            <a:tbl>
              <a:tblPr firstRow="1" bandRow="1">
                <a:tableStyleId>{5940675A-B579-460E-94D1-54222C63F5DA}</a:tableStyleId>
              </a:tblPr>
              <a:tblGrid>
                <a:gridCol w="3053337">
                  <a:extLst>
                    <a:ext uri="{9D8B030D-6E8A-4147-A177-3AD203B41FA5}">
                      <a16:colId xmlns:a16="http://schemas.microsoft.com/office/drawing/2014/main" val="405092063"/>
                    </a:ext>
                  </a:extLst>
                </a:gridCol>
                <a:gridCol w="1903032">
                  <a:extLst>
                    <a:ext uri="{9D8B030D-6E8A-4147-A177-3AD203B41FA5}">
                      <a16:colId xmlns:a16="http://schemas.microsoft.com/office/drawing/2014/main" val="324988300"/>
                    </a:ext>
                  </a:extLst>
                </a:gridCol>
                <a:gridCol w="1772529">
                  <a:extLst>
                    <a:ext uri="{9D8B030D-6E8A-4147-A177-3AD203B41FA5}">
                      <a16:colId xmlns:a16="http://schemas.microsoft.com/office/drawing/2014/main" val="3166695765"/>
                    </a:ext>
                  </a:extLst>
                </a:gridCol>
                <a:gridCol w="4262512">
                  <a:extLst>
                    <a:ext uri="{9D8B030D-6E8A-4147-A177-3AD203B41FA5}">
                      <a16:colId xmlns:a16="http://schemas.microsoft.com/office/drawing/2014/main" val="2372685965"/>
                    </a:ext>
                  </a:extLst>
                </a:gridCol>
              </a:tblGrid>
              <a:tr h="387798">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WV HAZARD LIBRARY</a:t>
                      </a:r>
                    </a:p>
                  </a:txBody>
                  <a:tcPr>
                    <a:solidFill>
                      <a:schemeClr val="accent5">
                        <a:lumMod val="75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hMerge="1">
                  <a:txBody>
                    <a:bodyPr/>
                    <a:lstStyle/>
                    <a:p>
                      <a:endParaRPr lang="en-US"/>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solidFill>
                          <a:schemeClr val="bg1"/>
                        </a:solidFill>
                      </a:endParaRPr>
                    </a:p>
                  </a:txBody>
                  <a:tcPr>
                    <a:solidFill>
                      <a:schemeClr val="accent5">
                        <a:lumMod val="75000"/>
                      </a:schemeClr>
                    </a:solidFill>
                  </a:tcPr>
                </a:tc>
                <a:extLst>
                  <a:ext uri="{0D108BD9-81ED-4DB2-BD59-A6C34878D82A}">
                    <a16:rowId xmlns:a16="http://schemas.microsoft.com/office/drawing/2014/main" val="1160667806"/>
                  </a:ext>
                </a:extLst>
              </a:tr>
              <a:tr h="3579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TOPICS</a:t>
                      </a:r>
                      <a:endParaRPr lang="en-US" dirty="0"/>
                    </a:p>
                  </a:txBody>
                  <a:tcPr>
                    <a:lnR w="12700" cap="flat" cmpd="sng" algn="ctr">
                      <a:solidFill>
                        <a:schemeClr val="tx1"/>
                      </a:solidFill>
                      <a:prstDash val="solid"/>
                      <a:round/>
                      <a:headEnd type="none" w="med" len="med"/>
                      <a:tailEnd type="none" w="med" len="med"/>
                    </a:lnR>
                    <a:solidFill>
                      <a:schemeClr val="accent5">
                        <a:lumMod val="40000"/>
                        <a:lumOff val="60000"/>
                      </a:schemeClr>
                    </a:solidFill>
                  </a:tcPr>
                </a:tc>
                <a:tc gridSpan="2">
                  <a:txBody>
                    <a:bodyPr/>
                    <a:lstStyle/>
                    <a:p>
                      <a:pPr algn="ctr"/>
                      <a:r>
                        <a:rPr lang="en-US" b="1" dirty="0"/>
                        <a:t>MEDIA TYPES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a:endParaRPr lang="en-US" b="1" dirty="0"/>
                    </a:p>
                  </a:txBody>
                  <a:tcPr>
                    <a:solidFill>
                      <a:schemeClr val="accent5">
                        <a:lumMod val="20000"/>
                        <a:lumOff val="80000"/>
                      </a:schemeClr>
                    </a:solidFill>
                  </a:tcPr>
                </a:tc>
                <a:tc>
                  <a:txBody>
                    <a:bodyPr/>
                    <a:lstStyle/>
                    <a:p>
                      <a:pPr algn="ctr"/>
                      <a:r>
                        <a:rPr lang="en-US" b="1" dirty="0"/>
                        <a:t>SEARCH TYPES</a:t>
                      </a:r>
                    </a:p>
                  </a:txBody>
                  <a:tcPr>
                    <a:lnL w="12700" cap="flat" cmpd="sng" algn="ctr">
                      <a:solidFill>
                        <a:schemeClr val="tx1"/>
                      </a:solidFill>
                      <a:prstDash val="solid"/>
                      <a:round/>
                      <a:headEnd type="none" w="med" len="med"/>
                      <a:tailEnd type="none" w="med" len="med"/>
                    </a:lnL>
                    <a:solidFill>
                      <a:schemeClr val="accent5">
                        <a:lumMod val="20000"/>
                        <a:lumOff val="80000"/>
                      </a:schemeClr>
                    </a:solidFill>
                  </a:tcPr>
                </a:tc>
                <a:extLst>
                  <a:ext uri="{0D108BD9-81ED-4DB2-BD59-A6C34878D82A}">
                    <a16:rowId xmlns:a16="http://schemas.microsoft.com/office/drawing/2014/main" val="871934397"/>
                  </a:ext>
                </a:extLst>
              </a:tr>
              <a:tr h="4564084">
                <a:tc>
                  <a:txBody>
                    <a:bodyPr/>
                    <a:lstStyle/>
                    <a:p>
                      <a:pPr marL="285750" indent="-285750">
                        <a:buFont typeface="Arial" panose="020B0604020202020204" pitchFamily="34" charset="0"/>
                        <a:buChar char="•"/>
                      </a:pPr>
                      <a:r>
                        <a:rPr lang="en-US" b="1" dirty="0"/>
                        <a:t>Risk  Assessment &amp; Planning</a:t>
                      </a:r>
                    </a:p>
                    <a:p>
                      <a:pPr marL="742950" lvl="1" indent="-285750">
                        <a:buFont typeface="Courier New" panose="02070309020205020404" pitchFamily="49" charset="0"/>
                        <a:buChar char="o"/>
                      </a:pPr>
                      <a:r>
                        <a:rPr lang="en-US" sz="1600" dirty="0"/>
                        <a:t>State Risk Assessments</a:t>
                      </a:r>
                    </a:p>
                    <a:p>
                      <a:pPr marL="742950" lvl="1" indent="-285750">
                        <a:buFont typeface="Courier New" panose="02070309020205020404" pitchFamily="49" charset="0"/>
                        <a:buChar char="o"/>
                      </a:pPr>
                      <a:r>
                        <a:rPr lang="en-US" sz="1600" dirty="0"/>
                        <a:t>Local Risk Assessments</a:t>
                      </a:r>
                    </a:p>
                    <a:p>
                      <a:pPr marL="742950" lvl="1" indent="-285750">
                        <a:buFont typeface="Courier New" panose="02070309020205020404" pitchFamily="49" charset="0"/>
                        <a:buChar char="o"/>
                      </a:pPr>
                      <a:r>
                        <a:rPr lang="en-US" sz="1600" dirty="0"/>
                        <a:t>Planning Resources</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600" dirty="0"/>
                        <a:t>Web Tools</a:t>
                      </a:r>
                    </a:p>
                    <a:p>
                      <a:pPr marL="742950" lvl="1" indent="-285750">
                        <a:buFont typeface="Courier New" panose="02070309020205020404" pitchFamily="49" charset="0"/>
                        <a:buChar char="o"/>
                      </a:pPr>
                      <a:endParaRPr lang="en-US" sz="1600" dirty="0"/>
                    </a:p>
                    <a:p>
                      <a:pPr marL="285750" indent="-285750">
                        <a:buFont typeface="Arial" panose="020B0604020202020204" pitchFamily="34" charset="0"/>
                        <a:buChar char="•"/>
                      </a:pPr>
                      <a:r>
                        <a:rPr lang="en-US" b="1" dirty="0"/>
                        <a:t>Mitigation</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600" dirty="0"/>
                        <a:t>Flood Insurance</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600" dirty="0"/>
                        <a:t>Floodplain Management</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600" dirty="0"/>
                        <a:t>Floodplain Mapping</a:t>
                      </a:r>
                    </a:p>
                    <a:p>
                      <a:pPr marL="742950" lvl="1" indent="-285750">
                        <a:buFont typeface="Courier New" panose="02070309020205020404" pitchFamily="49" charset="0"/>
                        <a:buChar char="o"/>
                      </a:pPr>
                      <a:r>
                        <a:rPr lang="en-US" sz="1600" dirty="0"/>
                        <a:t>Other Mitigation Measures</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solidFill>
                            <a:schemeClr val="tx1"/>
                          </a:solidFill>
                        </a:rPr>
                        <a:t>Flood Disaster Events</a:t>
                      </a:r>
                    </a:p>
                    <a:p>
                      <a:pPr marL="742950" lvl="1" indent="-285750">
                        <a:buFont typeface="Courier New" panose="02070309020205020404" pitchFamily="49" charset="0"/>
                        <a:buChar char="o"/>
                      </a:pPr>
                      <a:r>
                        <a:rPr lang="en-US" sz="1600" dirty="0">
                          <a:solidFill>
                            <a:schemeClr val="tx1"/>
                          </a:solidFill>
                        </a:rPr>
                        <a:t>Flood Event</a:t>
                      </a:r>
                    </a:p>
                    <a:p>
                      <a:pPr marL="742950" lvl="1" indent="-285750">
                        <a:buFont typeface="Courier New" panose="02070309020205020404" pitchFamily="49" charset="0"/>
                        <a:buChar char="o"/>
                      </a:pPr>
                      <a:r>
                        <a:rPr lang="en-US" sz="1600" dirty="0">
                          <a:solidFill>
                            <a:schemeClr val="tx1"/>
                          </a:solidFill>
                        </a:rPr>
                        <a:t>Flood Research</a:t>
                      </a:r>
                    </a:p>
                  </a:txBody>
                  <a:tcPr>
                    <a:lnR w="12700" cap="flat" cmpd="sng" algn="ctr">
                      <a:solidFill>
                        <a:schemeClr val="tx1"/>
                      </a:solidFill>
                      <a:prstDash val="solid"/>
                      <a:round/>
                      <a:headEnd type="none" w="med" len="med"/>
                      <a:tailEnd type="none" w="med" len="med"/>
                    </a:lnR>
                    <a:solidFill>
                      <a:schemeClr val="accent5">
                        <a:lumMod val="40000"/>
                        <a:lumOff val="60000"/>
                      </a:schemeClr>
                    </a:solidFill>
                  </a:tcPr>
                </a:tc>
                <a:tc>
                  <a:txBody>
                    <a:bodyPr/>
                    <a:lstStyle/>
                    <a:p>
                      <a:pPr marL="285750" indent="-285750">
                        <a:buFont typeface="Arial" panose="020B0604020202020204" pitchFamily="34" charset="0"/>
                        <a:buChar char="•"/>
                      </a:pPr>
                      <a:r>
                        <a:rPr lang="en-US" sz="1600" dirty="0">
                          <a:solidFill>
                            <a:schemeClr val="tx1"/>
                          </a:solidFill>
                        </a:rPr>
                        <a:t>3D Movie</a:t>
                      </a:r>
                    </a:p>
                    <a:p>
                      <a:pPr marL="285750" indent="-285750">
                        <a:buFont typeface="Arial" panose="020B0604020202020204" pitchFamily="34" charset="0"/>
                        <a:buChar char="•"/>
                      </a:pPr>
                      <a:r>
                        <a:rPr lang="en-US" sz="1600" dirty="0">
                          <a:solidFill>
                            <a:schemeClr val="tx1"/>
                          </a:solidFill>
                        </a:rPr>
                        <a:t>Bldg. Profile</a:t>
                      </a:r>
                    </a:p>
                    <a:p>
                      <a:pPr marL="285750" indent="-285750">
                        <a:buFont typeface="Arial" panose="020B0604020202020204" pitchFamily="34" charset="0"/>
                        <a:buChar char="•"/>
                      </a:pPr>
                      <a:r>
                        <a:rPr lang="en-US" sz="1600" dirty="0">
                          <a:solidFill>
                            <a:schemeClr val="tx1"/>
                          </a:solidFill>
                        </a:rPr>
                        <a:t>Dashboard</a:t>
                      </a:r>
                    </a:p>
                    <a:p>
                      <a:pPr marL="285750" indent="-285750">
                        <a:buFont typeface="Arial" panose="020B0604020202020204" pitchFamily="34" charset="0"/>
                        <a:buChar char="•"/>
                      </a:pPr>
                      <a:r>
                        <a:rPr lang="en-US" sz="1600" dirty="0">
                          <a:solidFill>
                            <a:schemeClr val="tx1"/>
                          </a:solidFill>
                        </a:rPr>
                        <a:t>Data-GIS</a:t>
                      </a:r>
                    </a:p>
                    <a:p>
                      <a:pPr marL="285750" indent="-285750">
                        <a:buFont typeface="Arial" panose="020B0604020202020204" pitchFamily="34" charset="0"/>
                        <a:buChar char="•"/>
                      </a:pPr>
                      <a:r>
                        <a:rPr lang="en-US" sz="1600" dirty="0">
                          <a:solidFill>
                            <a:schemeClr val="tx1"/>
                          </a:solidFill>
                        </a:rPr>
                        <a:t>Data-Metadata</a:t>
                      </a:r>
                    </a:p>
                    <a:p>
                      <a:pPr marL="285750" indent="-285750">
                        <a:buFont typeface="Arial" panose="020B0604020202020204" pitchFamily="34" charset="0"/>
                        <a:buChar char="•"/>
                      </a:pPr>
                      <a:r>
                        <a:rPr lang="en-US" sz="1600" dirty="0">
                          <a:solidFill>
                            <a:schemeClr val="tx1"/>
                          </a:solidFill>
                        </a:rPr>
                        <a:t>Data-Table</a:t>
                      </a:r>
                    </a:p>
                    <a:p>
                      <a:pPr marL="285750" indent="-285750">
                        <a:buFont typeface="Arial" panose="020B0604020202020204" pitchFamily="34" charset="0"/>
                        <a:buChar char="•"/>
                      </a:pPr>
                      <a:r>
                        <a:rPr lang="en-US" sz="1600" dirty="0">
                          <a:solidFill>
                            <a:schemeClr val="tx1"/>
                          </a:solidFill>
                        </a:rPr>
                        <a:t>Flyer</a:t>
                      </a:r>
                    </a:p>
                    <a:p>
                      <a:pPr marL="285750" indent="-285750">
                        <a:buFont typeface="Arial" panose="020B0604020202020204" pitchFamily="34" charset="0"/>
                        <a:buChar char="•"/>
                      </a:pPr>
                      <a:r>
                        <a:rPr lang="en-US" sz="1600" dirty="0">
                          <a:solidFill>
                            <a:schemeClr val="tx1"/>
                          </a:solidFill>
                        </a:rPr>
                        <a:t>Graphic</a:t>
                      </a:r>
                    </a:p>
                    <a:p>
                      <a:pPr marL="285750" indent="-285750">
                        <a:buFont typeface="Arial" panose="020B0604020202020204" pitchFamily="34" charset="0"/>
                        <a:buChar char="•"/>
                      </a:pPr>
                      <a:r>
                        <a:rPr lang="en-US" sz="1600" dirty="0">
                          <a:solidFill>
                            <a:schemeClr val="tx1"/>
                          </a:solidFill>
                        </a:rPr>
                        <a:t>Guide</a:t>
                      </a:r>
                    </a:p>
                    <a:p>
                      <a:pPr marL="285750" indent="-285750">
                        <a:buFont typeface="Arial" panose="020B0604020202020204" pitchFamily="34" charset="0"/>
                        <a:buChar char="•"/>
                      </a:pPr>
                      <a:r>
                        <a:rPr lang="en-US" sz="1600" dirty="0">
                          <a:solidFill>
                            <a:schemeClr val="tx1"/>
                          </a:solidFill>
                        </a:rPr>
                        <a:t>Journal Article</a:t>
                      </a:r>
                    </a:p>
                    <a:p>
                      <a:pPr marL="285750" indent="-285750">
                        <a:buFont typeface="Arial" panose="020B0604020202020204" pitchFamily="34" charset="0"/>
                        <a:buChar char="•"/>
                      </a:pPr>
                      <a:r>
                        <a:rPr lang="en-US" sz="1600" dirty="0">
                          <a:solidFill>
                            <a:schemeClr val="tx1"/>
                          </a:solidFill>
                        </a:rPr>
                        <a:t>Letter</a:t>
                      </a:r>
                    </a:p>
                    <a:p>
                      <a:pPr marL="285750" indent="-285750">
                        <a:buFont typeface="Arial" panose="020B0604020202020204" pitchFamily="34" charset="0"/>
                        <a:buChar char="•"/>
                      </a:pPr>
                      <a:r>
                        <a:rPr lang="en-US" sz="1600" dirty="0">
                          <a:solidFill>
                            <a:schemeClr val="tx1"/>
                          </a:solidFill>
                        </a:rPr>
                        <a:t>News Article</a:t>
                      </a:r>
                    </a:p>
                    <a:p>
                      <a:pPr marL="285750" indent="-285750">
                        <a:buFont typeface="Arial" panose="020B0604020202020204" pitchFamily="34" charset="0"/>
                        <a:buChar char="•"/>
                      </a:pPr>
                      <a:r>
                        <a:rPr lang="en-US" sz="1600" dirty="0">
                          <a:solidFill>
                            <a:schemeClr val="tx1"/>
                          </a:solidFill>
                        </a:rPr>
                        <a:t>Picture</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tx1"/>
                          </a:solidFill>
                        </a:rPr>
                        <a:t>Plan</a:t>
                      </a:r>
                    </a:p>
                    <a:p>
                      <a:pPr marL="285750" indent="-285750">
                        <a:buFont typeface="Arial" panose="020B0604020202020204" pitchFamily="34" charset="0"/>
                        <a:buChar char="•"/>
                      </a:pPr>
                      <a:r>
                        <a:rPr lang="en-US" sz="1600" dirty="0">
                          <a:solidFill>
                            <a:schemeClr val="tx1"/>
                          </a:solidFill>
                        </a:rPr>
                        <a:t>Poster</a:t>
                      </a:r>
                    </a:p>
                    <a:p>
                      <a:pPr marL="285750" indent="-285750">
                        <a:buFont typeface="Arial" panose="020B0604020202020204" pitchFamily="34" charset="0"/>
                        <a:buChar char="•"/>
                      </a:pPr>
                      <a:r>
                        <a:rPr lang="en-US" sz="1600" dirty="0">
                          <a:solidFill>
                            <a:schemeClr val="tx1"/>
                          </a:solidFill>
                        </a:rPr>
                        <a:t>Report</a:t>
                      </a:r>
                    </a:p>
                    <a:p>
                      <a:pPr marL="285750" indent="-285750">
                        <a:buFont typeface="Arial" panose="020B0604020202020204" pitchFamily="34" charset="0"/>
                        <a:buChar char="•"/>
                      </a:pPr>
                      <a:r>
                        <a:rPr lang="en-US" sz="1600" dirty="0">
                          <a:solidFill>
                            <a:schemeClr val="tx1"/>
                          </a:solidFill>
                        </a:rPr>
                        <a:t>Slides</a:t>
                      </a:r>
                    </a:p>
                    <a:p>
                      <a:pPr marL="285750" indent="-285750">
                        <a:buFont typeface="Arial" panose="020B0604020202020204" pitchFamily="34" charset="0"/>
                        <a:buChar char="•"/>
                      </a:pPr>
                      <a:r>
                        <a:rPr lang="en-US" sz="1600" dirty="0">
                          <a:solidFill>
                            <a:schemeClr val="tx1"/>
                          </a:solidFill>
                        </a:rPr>
                        <a:t>Social Media</a:t>
                      </a:r>
                    </a:p>
                    <a:p>
                      <a:pPr marL="285750" indent="-285750">
                        <a:buFont typeface="Arial" panose="020B0604020202020204" pitchFamily="34" charset="0"/>
                        <a:buChar char="•"/>
                      </a:pPr>
                      <a:r>
                        <a:rPr lang="en-US" sz="1600" dirty="0">
                          <a:solidFill>
                            <a:schemeClr val="tx1"/>
                          </a:solidFill>
                        </a:rPr>
                        <a:t>Static Map</a:t>
                      </a:r>
                    </a:p>
                    <a:p>
                      <a:pPr marL="285750" indent="-285750">
                        <a:buFont typeface="Arial" panose="020B0604020202020204" pitchFamily="34" charset="0"/>
                        <a:buChar char="•"/>
                      </a:pPr>
                      <a:r>
                        <a:rPr lang="en-US" sz="1600" dirty="0">
                          <a:solidFill>
                            <a:schemeClr val="tx1"/>
                          </a:solidFill>
                        </a:rPr>
                        <a:t>Story Map</a:t>
                      </a:r>
                    </a:p>
                    <a:p>
                      <a:pPr marL="285750" indent="-285750">
                        <a:buFont typeface="Arial" panose="020B0604020202020204" pitchFamily="34" charset="0"/>
                        <a:buChar char="•"/>
                      </a:pPr>
                      <a:r>
                        <a:rPr lang="en-US" sz="1600" dirty="0">
                          <a:solidFill>
                            <a:schemeClr val="tx1"/>
                          </a:solidFill>
                        </a:rPr>
                        <a:t>Video</a:t>
                      </a:r>
                    </a:p>
                    <a:p>
                      <a:pPr marL="285750" indent="-285750">
                        <a:buFont typeface="Arial" panose="020B0604020202020204" pitchFamily="34" charset="0"/>
                        <a:buChar char="•"/>
                      </a:pPr>
                      <a:r>
                        <a:rPr lang="en-US" sz="1600" dirty="0">
                          <a:solidFill>
                            <a:schemeClr val="tx1"/>
                          </a:solidFill>
                        </a:rPr>
                        <a:t>Viewshed</a:t>
                      </a:r>
                    </a:p>
                    <a:p>
                      <a:pPr marL="285750" indent="-285750">
                        <a:buFont typeface="Arial" panose="020B0604020202020204" pitchFamily="34" charset="0"/>
                        <a:buChar char="•"/>
                      </a:pPr>
                      <a:r>
                        <a:rPr lang="en-US" sz="1600" dirty="0">
                          <a:solidFill>
                            <a:schemeClr val="tx1"/>
                          </a:solidFill>
                        </a:rPr>
                        <a:t>Web Info</a:t>
                      </a:r>
                    </a:p>
                    <a:p>
                      <a:pPr marL="285750" indent="-285750">
                        <a:buFont typeface="Arial" panose="020B0604020202020204" pitchFamily="34" charset="0"/>
                        <a:buChar char="•"/>
                      </a:pPr>
                      <a:r>
                        <a:rPr lang="en-US" sz="1600" dirty="0">
                          <a:solidFill>
                            <a:schemeClr val="tx1"/>
                          </a:solidFill>
                        </a:rPr>
                        <a:t>Web Tool</a:t>
                      </a:r>
                    </a:p>
                    <a:p>
                      <a:pPr marL="0" indent="0">
                        <a:buFont typeface="Arial" panose="020B0604020202020204" pitchFamily="34" charset="0"/>
                        <a:buNone/>
                      </a:pPr>
                      <a:endParaRPr lang="en-US" sz="1600" dirty="0">
                        <a:solidFill>
                          <a:schemeClr val="tx1"/>
                        </a:solidFill>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285750" indent="-285750" algn="l">
                        <a:buFont typeface="Arial" panose="020B0604020202020204" pitchFamily="34" charset="0"/>
                        <a:buChar char="•"/>
                      </a:pPr>
                      <a:r>
                        <a:rPr lang="en-US" sz="1600" b="0" i="0" dirty="0"/>
                        <a:t>Agency</a:t>
                      </a:r>
                    </a:p>
                    <a:p>
                      <a:pPr marL="285750" indent="-285750" algn="l">
                        <a:buFont typeface="Arial" panose="020B0604020202020204" pitchFamily="34" charset="0"/>
                        <a:buChar char="•"/>
                      </a:pPr>
                      <a:r>
                        <a:rPr lang="en-US" sz="1600" b="0" i="0" dirty="0"/>
                        <a:t>Downloadable Data</a:t>
                      </a:r>
                    </a:p>
                    <a:p>
                      <a:pPr marL="285750" indent="-285750" algn="l">
                        <a:buFont typeface="Arial" panose="020B0604020202020204" pitchFamily="34" charset="0"/>
                        <a:buChar char="•"/>
                      </a:pPr>
                      <a:r>
                        <a:rPr lang="en-US" sz="1600" b="0" i="0" dirty="0"/>
                        <a:t>Event Disaster</a:t>
                      </a:r>
                    </a:p>
                    <a:p>
                      <a:pPr marL="285750" indent="-285750" algn="l">
                        <a:buFont typeface="Arial" panose="020B0604020202020204" pitchFamily="34" charset="0"/>
                        <a:buChar char="•"/>
                      </a:pPr>
                      <a:r>
                        <a:rPr lang="en-US" sz="1600" b="0" i="0" dirty="0"/>
                        <a:t>Event Meeting</a:t>
                      </a:r>
                    </a:p>
                    <a:p>
                      <a:pPr marL="285750" indent="-285750" algn="l">
                        <a:buFont typeface="Arial" panose="020B0604020202020204" pitchFamily="34" charset="0"/>
                        <a:buChar char="•"/>
                      </a:pPr>
                      <a:r>
                        <a:rPr lang="en-US" sz="1600" i="0" dirty="0"/>
                        <a:t>Geographic Scale</a:t>
                      </a:r>
                    </a:p>
                    <a:p>
                      <a:pPr marL="742950" lvl="1" indent="-285750" algn="l">
                        <a:buFont typeface="Courier New" panose="02070309020205020404" pitchFamily="49" charset="0"/>
                        <a:buChar char="o"/>
                      </a:pPr>
                      <a:r>
                        <a:rPr lang="en-US" sz="1600" i="0" dirty="0"/>
                        <a:t> </a:t>
                      </a:r>
                      <a:r>
                        <a:rPr lang="en-US" sz="1600" b="0" i="0" dirty="0"/>
                        <a:t>Entity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i="0" dirty="0"/>
                        <a:t>Media Type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i="0" dirty="0"/>
                        <a:t>Publication Date</a:t>
                      </a:r>
                    </a:p>
                    <a:p>
                      <a:pPr marL="285750" indent="-285750" algn="l">
                        <a:buFont typeface="Arial" panose="020B0604020202020204" pitchFamily="34" charset="0"/>
                        <a:buChar char="•"/>
                      </a:pPr>
                      <a:r>
                        <a:rPr lang="en-US" sz="1600" b="0" i="0" dirty="0"/>
                        <a:t>Subject</a:t>
                      </a:r>
                    </a:p>
                    <a:p>
                      <a:pPr marL="742950" lvl="1" indent="-285750" algn="l">
                        <a:buFont typeface="Courier New" panose="02070309020205020404" pitchFamily="49" charset="0"/>
                        <a:buChar char="o"/>
                      </a:pPr>
                      <a:r>
                        <a:rPr lang="en-US" sz="1600" b="0" i="0" dirty="0"/>
                        <a:t>Major Group</a:t>
                      </a:r>
                    </a:p>
                    <a:p>
                      <a:pPr marL="742950" lvl="1" indent="-285750" algn="l">
                        <a:buFont typeface="Courier New" panose="02070309020205020404" pitchFamily="49" charset="0"/>
                        <a:buChar char="o"/>
                      </a:pPr>
                      <a:r>
                        <a:rPr lang="en-US" sz="1600" b="0" i="0" dirty="0"/>
                        <a:t>Category</a:t>
                      </a:r>
                    </a:p>
                    <a:p>
                      <a:pPr marL="742950" lvl="1" indent="-285750" algn="l">
                        <a:buFont typeface="Courier New" panose="02070309020205020404" pitchFamily="49" charset="0"/>
                        <a:buChar char="o"/>
                      </a:pPr>
                      <a:r>
                        <a:rPr lang="en-US" sz="1600" b="0" i="0" dirty="0"/>
                        <a:t>Subcategory</a:t>
                      </a:r>
                    </a:p>
                    <a:p>
                      <a:pPr marL="742950" lvl="1" indent="-285750" algn="l">
                        <a:buFont typeface="Courier New" panose="02070309020205020404" pitchFamily="49" charset="0"/>
                        <a:buChar char="o"/>
                      </a:pPr>
                      <a:r>
                        <a:rPr lang="en-US" sz="1600" b="0" i="1" dirty="0"/>
                        <a:t>cross-indexing</a:t>
                      </a:r>
                    </a:p>
                    <a:p>
                      <a:pPr marL="285750" indent="-285750" algn="l">
                        <a:buFont typeface="Arial" panose="020B0604020202020204" pitchFamily="34" charset="0"/>
                        <a:buChar char="•"/>
                      </a:pPr>
                      <a:r>
                        <a:rPr lang="en-US" sz="1600" b="0" i="0" dirty="0"/>
                        <a:t>Stakeholder Type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dirty="0"/>
                        <a:t>Title (free text search)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dirty="0"/>
                        <a:t>Predefined Searches</a:t>
                      </a:r>
                    </a:p>
                    <a:p>
                      <a:pPr marL="742950" marR="0" lvl="0" indent="-280988"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600" b="0" i="0" dirty="0"/>
                        <a:t>Visualizations</a:t>
                      </a:r>
                    </a:p>
                    <a:p>
                      <a:pPr marL="742950" marR="0" lvl="0" indent="-280988"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600" b="0" i="0" dirty="0"/>
                        <a:t>Floodplain Management Key Materials</a:t>
                      </a:r>
                    </a:p>
                  </a:txBody>
                  <a:tcPr>
                    <a:lnL w="12700" cap="flat" cmpd="sng" algn="ctr">
                      <a:solidFill>
                        <a:schemeClr val="tx1"/>
                      </a:solidFill>
                      <a:prstDash val="solid"/>
                      <a:round/>
                      <a:headEnd type="none" w="med" len="med"/>
                      <a:tailEnd type="none" w="med" len="med"/>
                    </a:lnL>
                    <a:solidFill>
                      <a:schemeClr val="accent5">
                        <a:lumMod val="20000"/>
                        <a:lumOff val="80000"/>
                      </a:schemeClr>
                    </a:solidFill>
                  </a:tcPr>
                </a:tc>
                <a:extLst>
                  <a:ext uri="{0D108BD9-81ED-4DB2-BD59-A6C34878D82A}">
                    <a16:rowId xmlns:a16="http://schemas.microsoft.com/office/drawing/2014/main" val="45435842"/>
                  </a:ext>
                </a:extLst>
              </a:tr>
            </a:tbl>
          </a:graphicData>
        </a:graphic>
      </p:graphicFrame>
      <p:sp>
        <p:nvSpPr>
          <p:cNvPr id="7" name="Title 1">
            <a:extLst>
              <a:ext uri="{FF2B5EF4-FFF2-40B4-BE49-F238E27FC236}">
                <a16:creationId xmlns:a16="http://schemas.microsoft.com/office/drawing/2014/main" id="{BD860A66-1DA0-C7AE-9370-D3346D2F25C6}"/>
              </a:ext>
            </a:extLst>
          </p:cNvPr>
          <p:cNvSpPr txBox="1">
            <a:spLocks/>
          </p:cNvSpPr>
          <p:nvPr/>
        </p:nvSpPr>
        <p:spPr>
          <a:xfrm>
            <a:off x="0" y="3"/>
            <a:ext cx="12192000" cy="712210"/>
          </a:xfrm>
          <a:prstGeom prst="rect">
            <a:avLst/>
          </a:prstGeom>
          <a:solidFill>
            <a:srgbClr val="6A22B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Hazard Library</a:t>
            </a:r>
          </a:p>
        </p:txBody>
      </p:sp>
      <p:pic>
        <p:nvPicPr>
          <p:cNvPr id="3" name="Picture 2" descr="A hexagon with a yellow house and a river&#10;&#10;Description automatically generated">
            <a:extLst>
              <a:ext uri="{FF2B5EF4-FFF2-40B4-BE49-F238E27FC236}">
                <a16:creationId xmlns:a16="http://schemas.microsoft.com/office/drawing/2014/main" id="{27B7B030-8F3D-1112-53B5-06DDDB12B8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720" y="-9781"/>
            <a:ext cx="803153" cy="732821"/>
          </a:xfrm>
          <a:prstGeom prst="rect">
            <a:avLst/>
          </a:prstGeom>
        </p:spPr>
      </p:pic>
      <p:pic>
        <p:nvPicPr>
          <p:cNvPr id="2050" name="Picture 2" descr="WV Hazard Library">
            <a:extLst>
              <a:ext uri="{FF2B5EF4-FFF2-40B4-BE49-F238E27FC236}">
                <a16:creationId xmlns:a16="http://schemas.microsoft.com/office/drawing/2014/main" id="{8C7166C4-8286-4652-1F6F-86DE483899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83650" y="2510036"/>
            <a:ext cx="1511550" cy="151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6109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F0324-0E0A-9330-C7D9-8D5A9AC041F9}"/>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325969D1-B8F7-C15A-18CF-3324788DFCB2}"/>
              </a:ext>
            </a:extLst>
          </p:cNvPr>
          <p:cNvSpPr txBox="1"/>
          <p:nvPr/>
        </p:nvSpPr>
        <p:spPr>
          <a:xfrm>
            <a:off x="1649749" y="712213"/>
            <a:ext cx="8892501" cy="646331"/>
          </a:xfrm>
          <a:prstGeom prst="rect">
            <a:avLst/>
          </a:prstGeom>
          <a:noFill/>
        </p:spPr>
        <p:txBody>
          <a:bodyPr wrap="square" rtlCol="0">
            <a:spAutoFit/>
          </a:bodyPr>
          <a:lstStyle/>
          <a:p>
            <a:pPr algn="ctr"/>
            <a:r>
              <a:rPr lang="en-US" b="1" i="1" dirty="0"/>
              <a:t>Hazard Library </a:t>
            </a:r>
            <a:r>
              <a:rPr lang="en-US" b="1" i="1" dirty="0">
                <a:solidFill>
                  <a:schemeClr val="tx1">
                    <a:lumMod val="50000"/>
                    <a:lumOff val="50000"/>
                  </a:schemeClr>
                </a:solidFill>
              </a:rPr>
              <a:t>of online hazard resources including data, documents, and media searchable by title, subject, event, geography, and more. </a:t>
            </a:r>
          </a:p>
        </p:txBody>
      </p:sp>
      <p:sp>
        <p:nvSpPr>
          <p:cNvPr id="7" name="Title 1">
            <a:extLst>
              <a:ext uri="{FF2B5EF4-FFF2-40B4-BE49-F238E27FC236}">
                <a16:creationId xmlns:a16="http://schemas.microsoft.com/office/drawing/2014/main" id="{3F8CCDF9-AED7-7F8F-4BAD-AA9048689F20}"/>
              </a:ext>
            </a:extLst>
          </p:cNvPr>
          <p:cNvSpPr txBox="1">
            <a:spLocks/>
          </p:cNvSpPr>
          <p:nvPr/>
        </p:nvSpPr>
        <p:spPr>
          <a:xfrm>
            <a:off x="0" y="3"/>
            <a:ext cx="12192000" cy="712210"/>
          </a:xfrm>
          <a:prstGeom prst="rect">
            <a:avLst/>
          </a:prstGeom>
          <a:solidFill>
            <a:srgbClr val="6A22B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Hazard Library</a:t>
            </a:r>
          </a:p>
        </p:txBody>
      </p:sp>
      <p:pic>
        <p:nvPicPr>
          <p:cNvPr id="3" name="Picture 2" descr="A hexagon with a yellow house and a river&#10;&#10;Description automatically generated">
            <a:extLst>
              <a:ext uri="{FF2B5EF4-FFF2-40B4-BE49-F238E27FC236}">
                <a16:creationId xmlns:a16="http://schemas.microsoft.com/office/drawing/2014/main" id="{262C61D9-CDDC-B54F-BDD0-73C768A5C5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720" y="-9781"/>
            <a:ext cx="803153" cy="732821"/>
          </a:xfrm>
          <a:prstGeom prst="rect">
            <a:avLst/>
          </a:prstGeom>
        </p:spPr>
      </p:pic>
      <p:pic>
        <p:nvPicPr>
          <p:cNvPr id="2050" name="Picture 2" descr="WV Hazard Library">
            <a:extLst>
              <a:ext uri="{FF2B5EF4-FFF2-40B4-BE49-F238E27FC236}">
                <a16:creationId xmlns:a16="http://schemas.microsoft.com/office/drawing/2014/main" id="{819CEDFB-2AE9-2878-AE06-2EC0ABFB10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8357" y="746991"/>
            <a:ext cx="1286127" cy="128612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D7383F46-D2E5-D582-8D6C-C28510C267A5}"/>
              </a:ext>
            </a:extLst>
          </p:cNvPr>
          <p:cNvGraphicFramePr>
            <a:graphicFrameLocks noGrp="1"/>
          </p:cNvGraphicFramePr>
          <p:nvPr>
            <p:extLst>
              <p:ext uri="{D42A27DB-BD31-4B8C-83A1-F6EECF244321}">
                <p14:modId xmlns:p14="http://schemas.microsoft.com/office/powerpoint/2010/main" val="1206605849"/>
              </p:ext>
            </p:extLst>
          </p:nvPr>
        </p:nvGraphicFramePr>
        <p:xfrm>
          <a:off x="701517" y="2123844"/>
          <a:ext cx="10543429" cy="3987165"/>
        </p:xfrm>
        <a:graphic>
          <a:graphicData uri="http://schemas.openxmlformats.org/drawingml/2006/table">
            <a:tbl>
              <a:tblPr/>
              <a:tblGrid>
                <a:gridCol w="1764979">
                  <a:extLst>
                    <a:ext uri="{9D8B030D-6E8A-4147-A177-3AD203B41FA5}">
                      <a16:colId xmlns:a16="http://schemas.microsoft.com/office/drawing/2014/main" val="3090037270"/>
                    </a:ext>
                  </a:extLst>
                </a:gridCol>
                <a:gridCol w="3045561">
                  <a:extLst>
                    <a:ext uri="{9D8B030D-6E8A-4147-A177-3AD203B41FA5}">
                      <a16:colId xmlns:a16="http://schemas.microsoft.com/office/drawing/2014/main" val="252293293"/>
                    </a:ext>
                  </a:extLst>
                </a:gridCol>
                <a:gridCol w="5732889">
                  <a:extLst>
                    <a:ext uri="{9D8B030D-6E8A-4147-A177-3AD203B41FA5}">
                      <a16:colId xmlns:a16="http://schemas.microsoft.com/office/drawing/2014/main" val="974214950"/>
                    </a:ext>
                  </a:extLst>
                </a:gridCol>
              </a:tblGrid>
              <a:tr h="190500">
                <a:tc>
                  <a:txBody>
                    <a:bodyPr/>
                    <a:lstStyle/>
                    <a:p>
                      <a:pPr algn="ctr" fontAlgn="b">
                        <a:buNone/>
                      </a:pPr>
                      <a:r>
                        <a:rPr lang="en-US" sz="1600" b="1" i="0" u="none" strike="noStrike" dirty="0">
                          <a:solidFill>
                            <a:srgbClr val="FFFFFF"/>
                          </a:solidFill>
                          <a:effectLst/>
                          <a:latin typeface="Aptos Narrow" panose="020B0004020202020204" pitchFamily="34" charset="0"/>
                        </a:rPr>
                        <a:t>COLLECTION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53D64"/>
                    </a:solidFill>
                  </a:tcPr>
                </a:tc>
                <a:tc>
                  <a:txBody>
                    <a:bodyPr/>
                    <a:lstStyle/>
                    <a:p>
                      <a:pPr algn="ctr" fontAlgn="b">
                        <a:buNone/>
                      </a:pPr>
                      <a:r>
                        <a:rPr lang="en-US" sz="1600" b="1" i="0" u="none" strike="noStrike" dirty="0">
                          <a:solidFill>
                            <a:srgbClr val="FFFFFF"/>
                          </a:solidFill>
                          <a:effectLst/>
                          <a:latin typeface="Aptos Narrow" panose="020B0004020202020204" pitchFamily="34" charset="0"/>
                        </a:rPr>
                        <a:t>MAJOR GROUP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53D64"/>
                    </a:solidFill>
                  </a:tcPr>
                </a:tc>
                <a:tc>
                  <a:txBody>
                    <a:bodyPr/>
                    <a:lstStyle/>
                    <a:p>
                      <a:pPr algn="ctr" fontAlgn="b">
                        <a:buNone/>
                      </a:pPr>
                      <a:r>
                        <a:rPr lang="en-US" sz="1600" b="1" i="0" u="none" strike="noStrike" dirty="0">
                          <a:solidFill>
                            <a:srgbClr val="FFFFFF"/>
                          </a:solidFill>
                          <a:effectLst/>
                          <a:latin typeface="Aptos Narrow" panose="020B0004020202020204" pitchFamily="34" charset="0"/>
                        </a:rPr>
                        <a:t>CATEGORIES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53D64"/>
                    </a:solidFill>
                  </a:tcPr>
                </a:tc>
                <a:extLst>
                  <a:ext uri="{0D108BD9-81ED-4DB2-BD59-A6C34878D82A}">
                    <a16:rowId xmlns:a16="http://schemas.microsoft.com/office/drawing/2014/main" val="2057962295"/>
                  </a:ext>
                </a:extLst>
              </a:tr>
              <a:tr h="190500">
                <a:tc rowSpan="3">
                  <a:txBody>
                    <a:bodyPr/>
                    <a:lstStyle/>
                    <a:p>
                      <a:pPr algn="ctr" fontAlgn="ctr">
                        <a:buNone/>
                      </a:pPr>
                      <a:r>
                        <a:rPr lang="en-US" sz="1600" b="1" i="0" u="none" strike="noStrike" dirty="0">
                          <a:solidFill>
                            <a:srgbClr val="000000"/>
                          </a:solidFill>
                          <a:effectLst/>
                          <a:latin typeface="Aptos Narrow" panose="020B0004020202020204" pitchFamily="34" charset="0"/>
                        </a:rPr>
                        <a:t>Risk/Assessment Planning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l" fontAlgn="ctr">
                        <a:buNone/>
                      </a:pPr>
                      <a:r>
                        <a:rPr lang="en-US" sz="1600" b="0" i="0" u="none" strike="noStrike" dirty="0">
                          <a:solidFill>
                            <a:srgbClr val="000000"/>
                          </a:solidFill>
                          <a:effectLst/>
                          <a:latin typeface="Aptos Narrow" panose="020B0004020202020204" pitchFamily="34" charset="0"/>
                        </a:rPr>
                        <a:t>(1) Planning Resources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l" fontAlgn="b">
                        <a:buNone/>
                      </a:pPr>
                      <a:r>
                        <a:rPr lang="en-US" sz="1600" b="0" i="0" u="none" strike="noStrike" dirty="0">
                          <a:solidFill>
                            <a:srgbClr val="000000"/>
                          </a:solidFill>
                          <a:effectLst/>
                          <a:latin typeface="Aptos Narrow" panose="020B0004020202020204" pitchFamily="34" charset="0"/>
                        </a:rPr>
                        <a:t>WV Hazard Plans and Resources, Risk Reduction Meetings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extLst>
                  <a:ext uri="{0D108BD9-81ED-4DB2-BD59-A6C34878D82A}">
                    <a16:rowId xmlns:a16="http://schemas.microsoft.com/office/drawing/2014/main" val="762223340"/>
                  </a:ext>
                </a:extLst>
              </a:tr>
              <a:tr h="190500">
                <a:tc vMerge="1">
                  <a:txBody>
                    <a:bodyPr/>
                    <a:lstStyle/>
                    <a:p>
                      <a:endParaRPr lang="en-US"/>
                    </a:p>
                  </a:txBody>
                  <a:tcPr/>
                </a:tc>
                <a:tc>
                  <a:txBody>
                    <a:bodyPr/>
                    <a:lstStyle/>
                    <a:p>
                      <a:pPr algn="l" fontAlgn="ctr">
                        <a:buNone/>
                      </a:pPr>
                      <a:r>
                        <a:rPr lang="en-US" sz="1600" b="0" i="0" u="none" strike="noStrike" dirty="0">
                          <a:solidFill>
                            <a:srgbClr val="000000"/>
                          </a:solidFill>
                          <a:effectLst/>
                          <a:latin typeface="Aptos Narrow" panose="020B0004020202020204" pitchFamily="34" charset="0"/>
                        </a:rPr>
                        <a:t>(2) Risk Assessment Web Tools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l" fontAlgn="b">
                        <a:buNone/>
                      </a:pPr>
                      <a:r>
                        <a:rPr lang="en-US" sz="1600" b="0" i="0" u="none" strike="noStrike">
                          <a:solidFill>
                            <a:srgbClr val="000000"/>
                          </a:solidFill>
                          <a:effectLst/>
                          <a:latin typeface="Aptos Narrow" panose="020B0004020202020204" pitchFamily="34" charset="0"/>
                        </a:rPr>
                        <a:t>Online Risk Assessment Tools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extLst>
                  <a:ext uri="{0D108BD9-81ED-4DB2-BD59-A6C34878D82A}">
                    <a16:rowId xmlns:a16="http://schemas.microsoft.com/office/drawing/2014/main" val="1273953463"/>
                  </a:ext>
                </a:extLst>
              </a:tr>
              <a:tr h="571500">
                <a:tc vMerge="1">
                  <a:txBody>
                    <a:bodyPr/>
                    <a:lstStyle/>
                    <a:p>
                      <a:endParaRPr lang="en-US"/>
                    </a:p>
                  </a:txBody>
                  <a:tcPr/>
                </a:tc>
                <a:tc>
                  <a:txBody>
                    <a:bodyPr/>
                    <a:lstStyle/>
                    <a:p>
                      <a:pPr algn="l" fontAlgn="ctr">
                        <a:buNone/>
                      </a:pPr>
                      <a:r>
                        <a:rPr lang="en-US" sz="1600" b="0" i="0" u="none" strike="noStrike" dirty="0">
                          <a:solidFill>
                            <a:srgbClr val="000000"/>
                          </a:solidFill>
                          <a:effectLst/>
                          <a:latin typeface="Aptos Narrow" panose="020B0004020202020204" pitchFamily="34" charset="0"/>
                        </a:rPr>
                        <a:t>(3) State Risk Assessments</a:t>
                      </a:r>
                      <a:br>
                        <a:rPr lang="en-US" sz="1600" b="0" i="0" u="none" strike="noStrike" dirty="0">
                          <a:solidFill>
                            <a:srgbClr val="000000"/>
                          </a:solidFill>
                          <a:effectLst/>
                          <a:latin typeface="Aptos Narrow" panose="020B0004020202020204" pitchFamily="34" charset="0"/>
                        </a:rPr>
                      </a:br>
                      <a:r>
                        <a:rPr lang="en-US" sz="1600" b="0" i="0" u="none" strike="noStrike" dirty="0">
                          <a:solidFill>
                            <a:srgbClr val="000000"/>
                          </a:solidFill>
                          <a:effectLst/>
                          <a:latin typeface="Aptos Narrow" panose="020B0004020202020204" pitchFamily="34" charset="0"/>
                        </a:rPr>
                        <a:t>(4) Local Risk Assessments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l" fontAlgn="b">
                        <a:buNone/>
                      </a:pPr>
                      <a:r>
                        <a:rPr lang="en-US" sz="1600" b="0" i="0" u="none" strike="noStrike" dirty="0">
                          <a:solidFill>
                            <a:srgbClr val="000000"/>
                          </a:solidFill>
                          <a:effectLst/>
                          <a:latin typeface="Aptos Narrow" panose="020B0004020202020204" pitchFamily="34" charset="0"/>
                        </a:rPr>
                        <a:t>Riverine Flood Hazard Resources: Risk Assessment Indicators, Cumulative Risk Index, Studies, Reports, Maps, Visualizations, Data, etc.  Other hazards like landslides &amp;  dam failure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extLst>
                  <a:ext uri="{0D108BD9-81ED-4DB2-BD59-A6C34878D82A}">
                    <a16:rowId xmlns:a16="http://schemas.microsoft.com/office/drawing/2014/main" val="3199493104"/>
                  </a:ext>
                </a:extLst>
              </a:tr>
              <a:tr h="190500">
                <a:tc rowSpan="4">
                  <a:txBody>
                    <a:bodyPr/>
                    <a:lstStyle/>
                    <a:p>
                      <a:pPr algn="ctr" fontAlgn="ctr">
                        <a:buNone/>
                      </a:pPr>
                      <a:r>
                        <a:rPr lang="en-US" sz="1600" b="1" i="0" u="none" strike="noStrike" dirty="0">
                          <a:solidFill>
                            <a:srgbClr val="000000"/>
                          </a:solidFill>
                          <a:effectLst/>
                          <a:latin typeface="Aptos Narrow" panose="020B0004020202020204" pitchFamily="34" charset="0"/>
                        </a:rPr>
                        <a:t>Mitigation</a:t>
                      </a:r>
                    </a:p>
                    <a:p>
                      <a:pPr algn="ctr" fontAlgn="ctr">
                        <a:buNone/>
                      </a:pPr>
                      <a:r>
                        <a:rPr lang="en-US" sz="1600" b="1" i="0" u="none" strike="noStrike" dirty="0">
                          <a:solidFill>
                            <a:srgbClr val="000000"/>
                          </a:solidFill>
                          <a:effectLst/>
                          <a:latin typeface="Aptos Narrow" panose="020B0004020202020204" pitchFamily="34" charset="0"/>
                        </a:rPr>
                        <a:t>Measures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l" fontAlgn="ctr">
                        <a:buNone/>
                      </a:pPr>
                      <a:r>
                        <a:rPr lang="en-US" sz="1600" b="0" i="0" u="none" strike="noStrike" dirty="0">
                          <a:solidFill>
                            <a:srgbClr val="000000"/>
                          </a:solidFill>
                          <a:effectLst/>
                          <a:latin typeface="Aptos Narrow" panose="020B0004020202020204" pitchFamily="34" charset="0"/>
                        </a:rPr>
                        <a:t>(5) Floodplain Mapping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l" fontAlgn="b">
                        <a:buNone/>
                      </a:pPr>
                      <a:r>
                        <a:rPr lang="en-US" sz="1600" b="0" i="0" u="none" strike="noStrike" dirty="0">
                          <a:solidFill>
                            <a:srgbClr val="000000"/>
                          </a:solidFill>
                          <a:effectLst/>
                          <a:latin typeface="Aptos Narrow" panose="020B0004020202020204" pitchFamily="34" charset="0"/>
                        </a:rPr>
                        <a:t>Mapping Statuses, Risk MAP Studies and Outreach Resources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extLst>
                  <a:ext uri="{0D108BD9-81ED-4DB2-BD59-A6C34878D82A}">
                    <a16:rowId xmlns:a16="http://schemas.microsoft.com/office/drawing/2014/main" val="778861731"/>
                  </a:ext>
                </a:extLst>
              </a:tr>
              <a:tr h="571500">
                <a:tc vMerge="1">
                  <a:txBody>
                    <a:bodyPr/>
                    <a:lstStyle/>
                    <a:p>
                      <a:endParaRPr lang="en-US"/>
                    </a:p>
                  </a:txBody>
                  <a:tcPr/>
                </a:tc>
                <a:tc>
                  <a:txBody>
                    <a:bodyPr/>
                    <a:lstStyle/>
                    <a:p>
                      <a:pPr algn="l" fontAlgn="ctr">
                        <a:buNone/>
                      </a:pPr>
                      <a:r>
                        <a:rPr lang="en-US" sz="1600" b="0" i="0" u="none" strike="noStrike" dirty="0">
                          <a:solidFill>
                            <a:srgbClr val="000000"/>
                          </a:solidFill>
                          <a:effectLst/>
                          <a:latin typeface="Aptos Narrow" panose="020B0004020202020204" pitchFamily="34" charset="0"/>
                        </a:rPr>
                        <a:t>(6) Floodplain Management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l" fontAlgn="b">
                        <a:buNone/>
                      </a:pPr>
                      <a:r>
                        <a:rPr lang="en-US" sz="1600" b="0" i="0" u="none" strike="noStrike" dirty="0">
                          <a:solidFill>
                            <a:srgbClr val="000000"/>
                          </a:solidFill>
                          <a:effectLst/>
                          <a:latin typeface="Aptos Narrow" panose="020B0004020202020204" pitchFamily="34" charset="0"/>
                        </a:rPr>
                        <a:t>Floodplain Management Guides, Model Ordinance, Building Permits, Flood Elevation Determinations, Legal and Planning Guidance, WVFMA Conference Presentations, etc.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extLst>
                  <a:ext uri="{0D108BD9-81ED-4DB2-BD59-A6C34878D82A}">
                    <a16:rowId xmlns:a16="http://schemas.microsoft.com/office/drawing/2014/main" val="1278629790"/>
                  </a:ext>
                </a:extLst>
              </a:tr>
              <a:tr h="190500">
                <a:tc vMerge="1">
                  <a:txBody>
                    <a:bodyPr/>
                    <a:lstStyle/>
                    <a:p>
                      <a:endParaRPr lang="en-US"/>
                    </a:p>
                  </a:txBody>
                  <a:tcPr/>
                </a:tc>
                <a:tc>
                  <a:txBody>
                    <a:bodyPr/>
                    <a:lstStyle/>
                    <a:p>
                      <a:pPr algn="l" fontAlgn="ctr">
                        <a:buNone/>
                      </a:pPr>
                      <a:r>
                        <a:rPr lang="en-US" sz="1600" b="0" i="0" u="none" strike="noStrike" dirty="0">
                          <a:solidFill>
                            <a:srgbClr val="000000"/>
                          </a:solidFill>
                          <a:effectLst/>
                          <a:latin typeface="Aptos Narrow" panose="020B0004020202020204" pitchFamily="34" charset="0"/>
                        </a:rPr>
                        <a:t>(7) Flood Insurance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l" fontAlgn="b">
                        <a:buNone/>
                      </a:pPr>
                      <a:r>
                        <a:rPr lang="en-US" sz="1600" b="0" i="0" u="none" strike="noStrike" dirty="0">
                          <a:solidFill>
                            <a:srgbClr val="000000"/>
                          </a:solidFill>
                          <a:effectLst/>
                          <a:latin typeface="Aptos Narrow" panose="020B0004020202020204" pitchFamily="34" charset="0"/>
                        </a:rPr>
                        <a:t>NFIP Policy Information and Insurance Penetration Statistics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extLst>
                  <a:ext uri="{0D108BD9-81ED-4DB2-BD59-A6C34878D82A}">
                    <a16:rowId xmlns:a16="http://schemas.microsoft.com/office/drawing/2014/main" val="125571057"/>
                  </a:ext>
                </a:extLst>
              </a:tr>
              <a:tr h="552450">
                <a:tc vMerge="1">
                  <a:txBody>
                    <a:bodyPr/>
                    <a:lstStyle/>
                    <a:p>
                      <a:endParaRPr lang="en-US"/>
                    </a:p>
                  </a:txBody>
                  <a:tcPr/>
                </a:tc>
                <a:tc>
                  <a:txBody>
                    <a:bodyPr/>
                    <a:lstStyle/>
                    <a:p>
                      <a:pPr algn="l" fontAlgn="ctr">
                        <a:buNone/>
                      </a:pPr>
                      <a:r>
                        <a:rPr lang="en-US" sz="1600" b="0" i="0" u="none" strike="noStrike" dirty="0">
                          <a:solidFill>
                            <a:srgbClr val="000000"/>
                          </a:solidFill>
                          <a:effectLst/>
                          <a:latin typeface="Aptos Narrow" panose="020B0004020202020204" pitchFamily="34" charset="0"/>
                        </a:rPr>
                        <a:t>(8) Other Mitigation Measures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l" fontAlgn="b">
                        <a:buNone/>
                      </a:pPr>
                      <a:r>
                        <a:rPr lang="en-US" sz="1600" b="0" i="0" u="none" strike="noStrike" dirty="0">
                          <a:solidFill>
                            <a:srgbClr val="000000"/>
                          </a:solidFill>
                          <a:effectLst/>
                          <a:latin typeface="Aptos Narrow" panose="020B0004020202020204" pitchFamily="34" charset="0"/>
                        </a:rPr>
                        <a:t>Mitigation Guides, Structural &amp; Nonstructural Mitigation Measures, Flood Warning Systems, Flood Safety Tips, Mitigation Funding, Mitigation Planning &amp; Priorities, etc.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extLst>
                  <a:ext uri="{0D108BD9-81ED-4DB2-BD59-A6C34878D82A}">
                    <a16:rowId xmlns:a16="http://schemas.microsoft.com/office/drawing/2014/main" val="1420614425"/>
                  </a:ext>
                </a:extLst>
              </a:tr>
              <a:tr h="381000">
                <a:tc>
                  <a:txBody>
                    <a:bodyPr/>
                    <a:lstStyle/>
                    <a:p>
                      <a:pPr algn="ctr" fontAlgn="ctr">
                        <a:buNone/>
                      </a:pPr>
                      <a:r>
                        <a:rPr lang="en-US" sz="1600" b="1" i="0" u="none" strike="noStrike" dirty="0">
                          <a:solidFill>
                            <a:srgbClr val="000000"/>
                          </a:solidFill>
                          <a:effectLst/>
                          <a:latin typeface="Aptos Narrow" panose="020B0004020202020204" pitchFamily="34" charset="0"/>
                        </a:rPr>
                        <a:t>Flood Disaster Events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ctr">
                        <a:buNone/>
                      </a:pPr>
                      <a:r>
                        <a:rPr lang="en-US" sz="1600" b="0" i="0" u="none" strike="noStrike" dirty="0">
                          <a:solidFill>
                            <a:srgbClr val="000000"/>
                          </a:solidFill>
                          <a:effectLst/>
                          <a:latin typeface="Aptos Narrow" panose="020B0004020202020204" pitchFamily="34" charset="0"/>
                        </a:rPr>
                        <a:t>(9) Flood Disaster Events &amp; Research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Aptos Narrow" panose="020B0004020202020204" pitchFamily="34" charset="0"/>
                        </a:rPr>
                        <a:t>Multi-media resources for Flood Events from 1870 to present, Flood Fatalities, Risk Behaviors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1186026908"/>
                  </a:ext>
                </a:extLst>
              </a:tr>
            </a:tbl>
          </a:graphicData>
        </a:graphic>
      </p:graphicFrame>
      <p:sp>
        <p:nvSpPr>
          <p:cNvPr id="6" name="TextBox 5">
            <a:extLst>
              <a:ext uri="{FF2B5EF4-FFF2-40B4-BE49-F238E27FC236}">
                <a16:creationId xmlns:a16="http://schemas.microsoft.com/office/drawing/2014/main" id="{B7AD1806-513D-67B1-BCC5-EF3A2465B388}"/>
              </a:ext>
            </a:extLst>
          </p:cNvPr>
          <p:cNvSpPr txBox="1"/>
          <p:nvPr/>
        </p:nvSpPr>
        <p:spPr>
          <a:xfrm>
            <a:off x="2663687" y="6145787"/>
            <a:ext cx="2560320" cy="369332"/>
          </a:xfrm>
          <a:prstGeom prst="rect">
            <a:avLst/>
          </a:prstGeom>
          <a:noFill/>
        </p:spPr>
        <p:txBody>
          <a:bodyPr wrap="square" rtlCol="0">
            <a:spAutoFit/>
          </a:bodyPr>
          <a:lstStyle/>
          <a:p>
            <a:r>
              <a:rPr lang="en-US" dirty="0"/>
              <a:t>9 Major Group Subjects</a:t>
            </a:r>
          </a:p>
        </p:txBody>
      </p:sp>
    </p:spTree>
    <p:extLst>
      <p:ext uri="{BB962C8B-B14F-4D97-AF65-F5344CB8AC3E}">
        <p14:creationId xmlns:p14="http://schemas.microsoft.com/office/powerpoint/2010/main" val="1114566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54A62-E305-7358-38FB-8E31087E0D84}"/>
            </a:ext>
          </a:extLst>
        </p:cNvPr>
        <p:cNvGrpSpPr/>
        <p:nvPr/>
      </p:nvGrpSpPr>
      <p:grpSpPr>
        <a:xfrm>
          <a:off x="0" y="0"/>
          <a:ext cx="0" cy="0"/>
          <a:chOff x="0" y="0"/>
          <a:chExt cx="0" cy="0"/>
        </a:xfrm>
      </p:grpSpPr>
      <p:grpSp>
        <p:nvGrpSpPr>
          <p:cNvPr id="129" name="Group 128">
            <a:extLst>
              <a:ext uri="{FF2B5EF4-FFF2-40B4-BE49-F238E27FC236}">
                <a16:creationId xmlns:a16="http://schemas.microsoft.com/office/drawing/2014/main" id="{269F7579-CDFC-E7B0-C0EA-075FF42FE3F2}"/>
              </a:ext>
            </a:extLst>
          </p:cNvPr>
          <p:cNvGrpSpPr/>
          <p:nvPr/>
        </p:nvGrpSpPr>
        <p:grpSpPr>
          <a:xfrm>
            <a:off x="344072" y="772714"/>
            <a:ext cx="7389443" cy="6034062"/>
            <a:chOff x="246275" y="694358"/>
            <a:chExt cx="7389443" cy="6034062"/>
          </a:xfrm>
        </p:grpSpPr>
        <p:grpSp>
          <p:nvGrpSpPr>
            <p:cNvPr id="100" name="Group 99">
              <a:extLst>
                <a:ext uri="{FF2B5EF4-FFF2-40B4-BE49-F238E27FC236}">
                  <a16:creationId xmlns:a16="http://schemas.microsoft.com/office/drawing/2014/main" id="{6DBEB4B3-D9BB-77D5-F5EC-80F68142A186}"/>
                </a:ext>
              </a:extLst>
            </p:cNvPr>
            <p:cNvGrpSpPr/>
            <p:nvPr/>
          </p:nvGrpSpPr>
          <p:grpSpPr>
            <a:xfrm>
              <a:off x="246275" y="694358"/>
              <a:ext cx="7389443" cy="6034062"/>
              <a:chOff x="2339127" y="772596"/>
              <a:chExt cx="7389443" cy="6034062"/>
            </a:xfrm>
          </p:grpSpPr>
          <p:sp>
            <p:nvSpPr>
              <p:cNvPr id="26" name="Title 1">
                <a:extLst>
                  <a:ext uri="{FF2B5EF4-FFF2-40B4-BE49-F238E27FC236}">
                    <a16:creationId xmlns:a16="http://schemas.microsoft.com/office/drawing/2014/main" id="{D1D52DEA-ACAC-5E63-EDED-E5D31BC2D6FE}"/>
                  </a:ext>
                </a:extLst>
              </p:cNvPr>
              <p:cNvSpPr txBox="1">
                <a:spLocks/>
              </p:cNvSpPr>
              <p:nvPr/>
            </p:nvSpPr>
            <p:spPr>
              <a:xfrm>
                <a:off x="2339127" y="772596"/>
                <a:ext cx="7389443" cy="6034062"/>
              </a:xfrm>
              <a:prstGeom prst="rect">
                <a:avLst/>
              </a:prstGeom>
              <a:noFill/>
              <a:ln w="28575">
                <a:solidFill>
                  <a:srgbClr val="203864"/>
                </a:solid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00" dirty="0">
                  <a:ln>
                    <a:solidFill>
                      <a:sysClr val="windowText" lastClr="000000"/>
                    </a:solidFill>
                  </a:ln>
                  <a:latin typeface="+mn-lt"/>
                  <a:cs typeface="Arial" panose="020B0604020202020204" pitchFamily="34" charset="0"/>
                </a:endParaRPr>
              </a:p>
              <a:p>
                <a:pPr algn="ctr"/>
                <a:r>
                  <a:rPr lang="en-US" sz="2000" b="1" dirty="0">
                    <a:solidFill>
                      <a:srgbClr val="156082"/>
                    </a:solidFill>
                    <a:latin typeface="Aptos" panose="02110004020202020204"/>
                    <a:ea typeface="+mn-ea"/>
                    <a:cs typeface="+mn-cs"/>
                  </a:rPr>
                  <a:t>Political Boundaries</a:t>
                </a:r>
              </a:p>
              <a:p>
                <a:endParaRPr lang="en-US" sz="200" b="1" dirty="0">
                  <a:ln>
                    <a:solidFill>
                      <a:sysClr val="windowText" lastClr="000000"/>
                    </a:solidFill>
                  </a:ln>
                  <a:solidFill>
                    <a:srgbClr val="1F4E79"/>
                  </a:solidFill>
                  <a:latin typeface="+mn-lt"/>
                  <a:cs typeface="Arial" panose="020B0604020202020204" pitchFamily="34" charset="0"/>
                </a:endParaRPr>
              </a:p>
              <a:p>
                <a:pPr marL="339725" indent="-339725">
                  <a:buFont typeface="Wingdings" panose="05000000000000000000" pitchFamily="2" charset="2"/>
                  <a:buChar char="v"/>
                </a:pPr>
                <a:endParaRPr lang="en-US" sz="1800" b="1" dirty="0">
                  <a:ln>
                    <a:solidFill>
                      <a:sysClr val="windowText" lastClr="000000"/>
                    </a:solidFill>
                  </a:ln>
                  <a:solidFill>
                    <a:srgbClr val="1F4E79"/>
                  </a:solidFill>
                  <a:latin typeface="+mn-lt"/>
                  <a:cs typeface="Arial" panose="020B0604020202020204" pitchFamily="34" charset="0"/>
                </a:endParaRPr>
              </a:p>
              <a:p>
                <a:pPr marL="339725" indent="-339725">
                  <a:buFont typeface="Wingdings" panose="05000000000000000000" pitchFamily="2" charset="2"/>
                  <a:buChar char="v"/>
                </a:pPr>
                <a:endParaRPr lang="en-US" sz="1800" b="1" dirty="0">
                  <a:ln>
                    <a:solidFill>
                      <a:sysClr val="windowText" lastClr="000000"/>
                    </a:solidFill>
                  </a:ln>
                  <a:latin typeface="+mn-lt"/>
                  <a:cs typeface="Arial" panose="020B0604020202020204" pitchFamily="34" charset="0"/>
                </a:endParaRPr>
              </a:p>
              <a:p>
                <a:endParaRPr lang="en-US" sz="1800" dirty="0">
                  <a:ln>
                    <a:solidFill>
                      <a:sysClr val="windowText" lastClr="000000"/>
                    </a:solidFill>
                  </a:ln>
                  <a:latin typeface="+mn-lt"/>
                  <a:cs typeface="Arial" panose="020B0604020202020204" pitchFamily="34" charset="0"/>
                </a:endParaRPr>
              </a:p>
            </p:txBody>
          </p:sp>
          <p:sp>
            <p:nvSpPr>
              <p:cNvPr id="25" name="Arrow: Right 24">
                <a:extLst>
                  <a:ext uri="{FF2B5EF4-FFF2-40B4-BE49-F238E27FC236}">
                    <a16:creationId xmlns:a16="http://schemas.microsoft.com/office/drawing/2014/main" id="{CE20AB29-326B-C670-B2E4-581F3AE7EFB0}"/>
                  </a:ext>
                </a:extLst>
              </p:cNvPr>
              <p:cNvSpPr/>
              <p:nvPr/>
            </p:nvSpPr>
            <p:spPr>
              <a:xfrm rot="5400000">
                <a:off x="7760712" y="5460856"/>
                <a:ext cx="235785" cy="252720"/>
              </a:xfrm>
              <a:prstGeom prst="rightArrow">
                <a:avLst/>
              </a:prstGeom>
              <a:solidFill>
                <a:srgbClr val="15608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a16="http://schemas.microsoft.com/office/drawing/2014/main" id="{1CCC25C2-5AE7-8E02-D34D-D525140274FA}"/>
                  </a:ext>
                </a:extLst>
              </p:cNvPr>
              <p:cNvGrpSpPr/>
              <p:nvPr/>
            </p:nvGrpSpPr>
            <p:grpSpPr>
              <a:xfrm>
                <a:off x="3145591" y="1145593"/>
                <a:ext cx="5769011" cy="974020"/>
                <a:chOff x="3394547" y="1248280"/>
                <a:chExt cx="5769011" cy="974020"/>
              </a:xfrm>
            </p:grpSpPr>
            <p:grpSp>
              <p:nvGrpSpPr>
                <p:cNvPr id="86" name="Group 85">
                  <a:extLst>
                    <a:ext uri="{FF2B5EF4-FFF2-40B4-BE49-F238E27FC236}">
                      <a16:creationId xmlns:a16="http://schemas.microsoft.com/office/drawing/2014/main" id="{BD34A03E-B124-72F9-0CCB-0530C039C6F3}"/>
                    </a:ext>
                  </a:extLst>
                </p:cNvPr>
                <p:cNvGrpSpPr/>
                <p:nvPr/>
              </p:nvGrpSpPr>
              <p:grpSpPr>
                <a:xfrm>
                  <a:off x="3394547" y="1248280"/>
                  <a:ext cx="5769011" cy="974020"/>
                  <a:chOff x="3394547" y="1248280"/>
                  <a:chExt cx="5769011" cy="974020"/>
                </a:xfrm>
              </p:grpSpPr>
              <p:sp>
                <p:nvSpPr>
                  <p:cNvPr id="35" name="Rectangle 34">
                    <a:extLst>
                      <a:ext uri="{FF2B5EF4-FFF2-40B4-BE49-F238E27FC236}">
                        <a16:creationId xmlns:a16="http://schemas.microsoft.com/office/drawing/2014/main" id="{E865D6AE-07F5-2E09-0C58-8DA9235C4C1A}"/>
                      </a:ext>
                    </a:extLst>
                  </p:cNvPr>
                  <p:cNvSpPr/>
                  <p:nvPr/>
                </p:nvSpPr>
                <p:spPr>
                  <a:xfrm>
                    <a:off x="3394547" y="1248280"/>
                    <a:ext cx="5769011" cy="974020"/>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184CB85-4BA6-A8C0-B009-693538A510D4}"/>
                      </a:ext>
                    </a:extLst>
                  </p:cNvPr>
                  <p:cNvSpPr/>
                  <p:nvPr/>
                </p:nvSpPr>
                <p:spPr>
                  <a:xfrm>
                    <a:off x="3958898" y="1533830"/>
                    <a:ext cx="3122372" cy="400110"/>
                  </a:xfrm>
                  <a:prstGeom prst="rect">
                    <a:avLst/>
                  </a:prstGeom>
                  <a:noFill/>
                  <a:ln w="12700">
                    <a:noFill/>
                  </a:ln>
                </p:spPr>
                <p:txBody>
                  <a:bodyPr wrap="square" anchor="ctr" anchorCtr="0">
                    <a:spAutoFit/>
                  </a:bodyPr>
                  <a:lstStyle/>
                  <a:p>
                    <a:pPr algn="ctr"/>
                    <a:r>
                      <a:rPr lang="en-US" sz="2000" b="1" dirty="0">
                        <a:solidFill>
                          <a:schemeClr val="bg1"/>
                        </a:solidFill>
                      </a:rPr>
                      <a:t>State</a:t>
                    </a:r>
                  </a:p>
                </p:txBody>
              </p:sp>
            </p:grpSp>
            <p:pic>
              <p:nvPicPr>
                <p:cNvPr id="32" name="Picture 31">
                  <a:extLst>
                    <a:ext uri="{FF2B5EF4-FFF2-40B4-BE49-F238E27FC236}">
                      <a16:creationId xmlns:a16="http://schemas.microsoft.com/office/drawing/2014/main" id="{7ACE7323-1BBB-B8CF-7A2B-1579065BEC1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l="3553" t="2166" r="5298" b="1662"/>
                <a:stretch/>
              </p:blipFill>
              <p:spPr>
                <a:xfrm>
                  <a:off x="7495044" y="1289099"/>
                  <a:ext cx="1631601" cy="892382"/>
                </a:xfrm>
                <a:prstGeom prst="rect">
                  <a:avLst/>
                </a:prstGeom>
                <a:ln>
                  <a:noFill/>
                </a:ln>
              </p:spPr>
            </p:pic>
          </p:grpSp>
          <p:grpSp>
            <p:nvGrpSpPr>
              <p:cNvPr id="88" name="Group 87">
                <a:extLst>
                  <a:ext uri="{FF2B5EF4-FFF2-40B4-BE49-F238E27FC236}">
                    <a16:creationId xmlns:a16="http://schemas.microsoft.com/office/drawing/2014/main" id="{D6A722B3-0708-85E9-77F7-7B1CE5271C7E}"/>
                  </a:ext>
                </a:extLst>
              </p:cNvPr>
              <p:cNvGrpSpPr/>
              <p:nvPr/>
            </p:nvGrpSpPr>
            <p:grpSpPr>
              <a:xfrm>
                <a:off x="3145589" y="2247035"/>
                <a:ext cx="5769011" cy="974020"/>
                <a:chOff x="3394545" y="2349722"/>
                <a:chExt cx="5769011" cy="974020"/>
              </a:xfrm>
            </p:grpSpPr>
            <p:sp>
              <p:nvSpPr>
                <p:cNvPr id="36" name="Rectangle 35">
                  <a:extLst>
                    <a:ext uri="{FF2B5EF4-FFF2-40B4-BE49-F238E27FC236}">
                      <a16:creationId xmlns:a16="http://schemas.microsoft.com/office/drawing/2014/main" id="{4D028D78-2DEC-E268-3BDF-71B82E7B3284}"/>
                    </a:ext>
                  </a:extLst>
                </p:cNvPr>
                <p:cNvSpPr/>
                <p:nvPr/>
              </p:nvSpPr>
              <p:spPr>
                <a:xfrm>
                  <a:off x="3394545" y="2349722"/>
                  <a:ext cx="5769011" cy="974020"/>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BCA8440-CDF5-2E16-A378-60A82D74231C}"/>
                    </a:ext>
                  </a:extLst>
                </p:cNvPr>
                <p:cNvSpPr/>
                <p:nvPr/>
              </p:nvSpPr>
              <p:spPr>
                <a:xfrm>
                  <a:off x="3959894" y="2636657"/>
                  <a:ext cx="3197909" cy="400110"/>
                </a:xfrm>
                <a:prstGeom prst="rect">
                  <a:avLst/>
                </a:prstGeom>
                <a:noFill/>
                <a:ln w="12700">
                  <a:noFill/>
                </a:ln>
              </p:spPr>
              <p:txBody>
                <a:bodyPr wrap="square" anchor="ctr" anchorCtr="0">
                  <a:spAutoFit/>
                </a:bodyPr>
                <a:lstStyle/>
                <a:p>
                  <a:pPr algn="ctr"/>
                  <a:r>
                    <a:rPr lang="en-US" sz="2000" b="1" dirty="0">
                      <a:solidFill>
                        <a:schemeClr val="bg1"/>
                      </a:solidFill>
                    </a:rPr>
                    <a:t>PDC Regions </a:t>
                  </a:r>
                  <a:r>
                    <a:rPr lang="en-US" sz="2000" dirty="0">
                      <a:solidFill>
                        <a:schemeClr val="bg1"/>
                      </a:solidFill>
                    </a:rPr>
                    <a:t>(11)</a:t>
                  </a:r>
                </a:p>
              </p:txBody>
            </p:sp>
          </p:grpSp>
          <p:grpSp>
            <p:nvGrpSpPr>
              <p:cNvPr id="40" name="Group 39">
                <a:extLst>
                  <a:ext uri="{FF2B5EF4-FFF2-40B4-BE49-F238E27FC236}">
                    <a16:creationId xmlns:a16="http://schemas.microsoft.com/office/drawing/2014/main" id="{B10E2E8B-EFD2-5330-98BF-FC67194667E0}"/>
                  </a:ext>
                </a:extLst>
              </p:cNvPr>
              <p:cNvGrpSpPr/>
              <p:nvPr/>
            </p:nvGrpSpPr>
            <p:grpSpPr>
              <a:xfrm>
                <a:off x="3145588" y="3350411"/>
                <a:ext cx="5769011" cy="974020"/>
                <a:chOff x="3780842" y="2618340"/>
                <a:chExt cx="5526239" cy="723923"/>
              </a:xfrm>
            </p:grpSpPr>
            <p:sp>
              <p:nvSpPr>
                <p:cNvPr id="41" name="Rectangle 40">
                  <a:extLst>
                    <a:ext uri="{FF2B5EF4-FFF2-40B4-BE49-F238E27FC236}">
                      <a16:creationId xmlns:a16="http://schemas.microsoft.com/office/drawing/2014/main" id="{4BF7A03B-176F-29BD-1ADB-0BAE327E7221}"/>
                    </a:ext>
                  </a:extLst>
                </p:cNvPr>
                <p:cNvSpPr/>
                <p:nvPr/>
              </p:nvSpPr>
              <p:spPr>
                <a:xfrm>
                  <a:off x="3780842" y="2618340"/>
                  <a:ext cx="5526239" cy="723923"/>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FDB458E-AEF2-4003-2879-32477A89CB39}"/>
                    </a:ext>
                  </a:extLst>
                </p:cNvPr>
                <p:cNvSpPr/>
                <p:nvPr/>
              </p:nvSpPr>
              <p:spPr>
                <a:xfrm>
                  <a:off x="4321447" y="2767750"/>
                  <a:ext cx="3197909" cy="400110"/>
                </a:xfrm>
                <a:prstGeom prst="rect">
                  <a:avLst/>
                </a:prstGeom>
                <a:noFill/>
                <a:ln w="12700">
                  <a:noFill/>
                </a:ln>
              </p:spPr>
              <p:txBody>
                <a:bodyPr wrap="square" anchor="ctr" anchorCtr="0">
                  <a:spAutoFit/>
                </a:bodyPr>
                <a:lstStyle/>
                <a:p>
                  <a:pPr algn="ctr"/>
                  <a:r>
                    <a:rPr lang="en-US" sz="2000" b="1" dirty="0">
                      <a:solidFill>
                        <a:schemeClr val="bg1"/>
                      </a:solidFill>
                    </a:rPr>
                    <a:t>Counties </a:t>
                  </a:r>
                  <a:r>
                    <a:rPr lang="en-US" sz="2000" dirty="0">
                      <a:solidFill>
                        <a:schemeClr val="bg1"/>
                      </a:solidFill>
                    </a:rPr>
                    <a:t>(55)</a:t>
                  </a:r>
                </a:p>
              </p:txBody>
            </p:sp>
          </p:grpSp>
          <p:grpSp>
            <p:nvGrpSpPr>
              <p:cNvPr id="53" name="Group 52">
                <a:extLst>
                  <a:ext uri="{FF2B5EF4-FFF2-40B4-BE49-F238E27FC236}">
                    <a16:creationId xmlns:a16="http://schemas.microsoft.com/office/drawing/2014/main" id="{C56E16A8-B4A9-1799-CB8A-40E1ADD67BAD}"/>
                  </a:ext>
                </a:extLst>
              </p:cNvPr>
              <p:cNvGrpSpPr/>
              <p:nvPr/>
            </p:nvGrpSpPr>
            <p:grpSpPr>
              <a:xfrm>
                <a:off x="3145588" y="4447626"/>
                <a:ext cx="5769011" cy="974021"/>
                <a:chOff x="3780842" y="2618340"/>
                <a:chExt cx="5526239" cy="683237"/>
              </a:xfrm>
            </p:grpSpPr>
            <p:sp>
              <p:nvSpPr>
                <p:cNvPr id="55" name="Rectangle 54">
                  <a:extLst>
                    <a:ext uri="{FF2B5EF4-FFF2-40B4-BE49-F238E27FC236}">
                      <a16:creationId xmlns:a16="http://schemas.microsoft.com/office/drawing/2014/main" id="{0C596C44-C846-2C0E-183B-96B32ECA84B4}"/>
                    </a:ext>
                  </a:extLst>
                </p:cNvPr>
                <p:cNvSpPr/>
                <p:nvPr/>
              </p:nvSpPr>
              <p:spPr>
                <a:xfrm>
                  <a:off x="3780842" y="2618340"/>
                  <a:ext cx="5526239" cy="683237"/>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4C7C18F7-4A8D-9257-29A6-E23EC5B03BFA}"/>
                    </a:ext>
                  </a:extLst>
                </p:cNvPr>
                <p:cNvSpPr/>
                <p:nvPr/>
              </p:nvSpPr>
              <p:spPr>
                <a:xfrm>
                  <a:off x="4312820" y="2761060"/>
                  <a:ext cx="3197909" cy="400110"/>
                </a:xfrm>
                <a:prstGeom prst="rect">
                  <a:avLst/>
                </a:prstGeom>
                <a:noFill/>
                <a:ln w="12700">
                  <a:noFill/>
                </a:ln>
              </p:spPr>
              <p:txBody>
                <a:bodyPr wrap="square" anchor="ctr" anchorCtr="0">
                  <a:spAutoFit/>
                </a:bodyPr>
                <a:lstStyle/>
                <a:p>
                  <a:pPr algn="ctr"/>
                  <a:r>
                    <a:rPr lang="en-US" sz="2000" b="1" dirty="0">
                      <a:solidFill>
                        <a:schemeClr val="bg1"/>
                      </a:solidFill>
                    </a:rPr>
                    <a:t>Communities </a:t>
                  </a:r>
                  <a:r>
                    <a:rPr lang="en-US" sz="2000" dirty="0">
                      <a:solidFill>
                        <a:schemeClr val="bg1"/>
                      </a:solidFill>
                    </a:rPr>
                    <a:t>(284)</a:t>
                  </a:r>
                </a:p>
              </p:txBody>
            </p:sp>
          </p:grpSp>
          <p:grpSp>
            <p:nvGrpSpPr>
              <p:cNvPr id="61" name="Group 60">
                <a:extLst>
                  <a:ext uri="{FF2B5EF4-FFF2-40B4-BE49-F238E27FC236}">
                    <a16:creationId xmlns:a16="http://schemas.microsoft.com/office/drawing/2014/main" id="{95DBA131-49AE-54A0-CFE9-512EBFD0A7B4}"/>
                  </a:ext>
                </a:extLst>
              </p:cNvPr>
              <p:cNvGrpSpPr/>
              <p:nvPr/>
            </p:nvGrpSpPr>
            <p:grpSpPr>
              <a:xfrm>
                <a:off x="2431874" y="5697133"/>
                <a:ext cx="3521942" cy="1015663"/>
                <a:chOff x="4094822" y="2577380"/>
                <a:chExt cx="2883931" cy="1015663"/>
              </a:xfrm>
            </p:grpSpPr>
            <p:sp>
              <p:nvSpPr>
                <p:cNvPr id="63" name="Rectangle 62">
                  <a:extLst>
                    <a:ext uri="{FF2B5EF4-FFF2-40B4-BE49-F238E27FC236}">
                      <a16:creationId xmlns:a16="http://schemas.microsoft.com/office/drawing/2014/main" id="{863A6BFA-8523-E19A-000C-C0A4CCE8D260}"/>
                    </a:ext>
                  </a:extLst>
                </p:cNvPr>
                <p:cNvSpPr/>
                <p:nvPr/>
              </p:nvSpPr>
              <p:spPr>
                <a:xfrm>
                  <a:off x="4116430" y="2618340"/>
                  <a:ext cx="2862323" cy="974021"/>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E2197EB8-CD58-BD50-886B-C64A275F1360}"/>
                    </a:ext>
                  </a:extLst>
                </p:cNvPr>
                <p:cNvSpPr/>
                <p:nvPr/>
              </p:nvSpPr>
              <p:spPr>
                <a:xfrm>
                  <a:off x="4094822" y="2577380"/>
                  <a:ext cx="1587675" cy="1015663"/>
                </a:xfrm>
                <a:prstGeom prst="rect">
                  <a:avLst/>
                </a:prstGeom>
                <a:noFill/>
                <a:ln w="12700">
                  <a:noFill/>
                </a:ln>
              </p:spPr>
              <p:txBody>
                <a:bodyPr wrap="square" anchor="ctr" anchorCtr="0">
                  <a:spAutoFit/>
                </a:bodyPr>
                <a:lstStyle/>
                <a:p>
                  <a:pPr algn="ctr"/>
                  <a:r>
                    <a:rPr lang="en-US" sz="2000" b="1" dirty="0">
                      <a:solidFill>
                        <a:schemeClr val="bg1"/>
                      </a:solidFill>
                    </a:rPr>
                    <a:t>Incorporated Places</a:t>
                  </a:r>
                </a:p>
                <a:p>
                  <a:pPr algn="ctr"/>
                  <a:r>
                    <a:rPr lang="en-US" sz="2000" dirty="0">
                      <a:solidFill>
                        <a:schemeClr val="bg1"/>
                      </a:solidFill>
                    </a:rPr>
                    <a:t>(229)</a:t>
                  </a:r>
                </a:p>
              </p:txBody>
            </p:sp>
          </p:grpSp>
          <p:grpSp>
            <p:nvGrpSpPr>
              <p:cNvPr id="93" name="Group 92">
                <a:extLst>
                  <a:ext uri="{FF2B5EF4-FFF2-40B4-BE49-F238E27FC236}">
                    <a16:creationId xmlns:a16="http://schemas.microsoft.com/office/drawing/2014/main" id="{A2AD5322-034A-0E71-0F2A-3C41857D3AF5}"/>
                  </a:ext>
                </a:extLst>
              </p:cNvPr>
              <p:cNvGrpSpPr/>
              <p:nvPr/>
            </p:nvGrpSpPr>
            <p:grpSpPr>
              <a:xfrm>
                <a:off x="6059203" y="5688678"/>
                <a:ext cx="3571773" cy="1015663"/>
                <a:chOff x="4094822" y="2577380"/>
                <a:chExt cx="2883930" cy="1015663"/>
              </a:xfrm>
            </p:grpSpPr>
            <p:sp>
              <p:nvSpPr>
                <p:cNvPr id="95" name="Rectangle 94">
                  <a:extLst>
                    <a:ext uri="{FF2B5EF4-FFF2-40B4-BE49-F238E27FC236}">
                      <a16:creationId xmlns:a16="http://schemas.microsoft.com/office/drawing/2014/main" id="{A5750DF6-7F51-2601-8DA4-0ED2829F4F48}"/>
                    </a:ext>
                  </a:extLst>
                </p:cNvPr>
                <p:cNvSpPr/>
                <p:nvPr/>
              </p:nvSpPr>
              <p:spPr>
                <a:xfrm>
                  <a:off x="4156363" y="2618340"/>
                  <a:ext cx="2822389" cy="974021"/>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5EE67E82-668A-29A2-3C4E-A21D43922AFF}"/>
                    </a:ext>
                  </a:extLst>
                </p:cNvPr>
                <p:cNvSpPr/>
                <p:nvPr/>
              </p:nvSpPr>
              <p:spPr>
                <a:xfrm>
                  <a:off x="4094822" y="2577380"/>
                  <a:ext cx="1587675" cy="1015663"/>
                </a:xfrm>
                <a:prstGeom prst="rect">
                  <a:avLst/>
                </a:prstGeom>
                <a:noFill/>
                <a:ln w="12700">
                  <a:noFill/>
                </a:ln>
              </p:spPr>
              <p:txBody>
                <a:bodyPr wrap="square" anchor="ctr" anchorCtr="0">
                  <a:spAutoFit/>
                </a:bodyPr>
                <a:lstStyle/>
                <a:p>
                  <a:pPr algn="ctr"/>
                  <a:r>
                    <a:rPr lang="en-US" sz="1900" b="1" dirty="0">
                      <a:solidFill>
                        <a:schemeClr val="bg1"/>
                      </a:solidFill>
                    </a:rPr>
                    <a:t>Unincorporated Areas</a:t>
                  </a:r>
                </a:p>
                <a:p>
                  <a:pPr algn="ctr"/>
                  <a:r>
                    <a:rPr lang="en-US" sz="2000" dirty="0">
                      <a:solidFill>
                        <a:schemeClr val="bg1"/>
                      </a:solidFill>
                    </a:rPr>
                    <a:t>(55)</a:t>
                  </a:r>
                </a:p>
              </p:txBody>
            </p:sp>
          </p:grpSp>
          <p:sp>
            <p:nvSpPr>
              <p:cNvPr id="99" name="Arrow: Right 98">
                <a:extLst>
                  <a:ext uri="{FF2B5EF4-FFF2-40B4-BE49-F238E27FC236}">
                    <a16:creationId xmlns:a16="http://schemas.microsoft.com/office/drawing/2014/main" id="{7C96104B-7840-4522-608A-3F38214B3369}"/>
                  </a:ext>
                </a:extLst>
              </p:cNvPr>
              <p:cNvSpPr/>
              <p:nvPr/>
            </p:nvSpPr>
            <p:spPr>
              <a:xfrm rot="5400000">
                <a:off x="4094416" y="5453628"/>
                <a:ext cx="235785" cy="252720"/>
              </a:xfrm>
              <a:prstGeom prst="rightArrow">
                <a:avLst/>
              </a:prstGeom>
              <a:solidFill>
                <a:srgbClr val="15608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8" name="Picture 117">
              <a:extLst>
                <a:ext uri="{FF2B5EF4-FFF2-40B4-BE49-F238E27FC236}">
                  <a16:creationId xmlns:a16="http://schemas.microsoft.com/office/drawing/2014/main" id="{2481ADE8-A046-ADA9-5A98-44A508C0FB25}"/>
                </a:ext>
              </a:extLst>
            </p:cNvPr>
            <p:cNvPicPr>
              <a:picLocks noChangeAspect="1"/>
            </p:cNvPicPr>
            <p:nvPr/>
          </p:nvPicPr>
          <p:blipFill>
            <a:blip r:embed="rId5"/>
            <a:stretch>
              <a:fillRect/>
            </a:stretch>
          </p:blipFill>
          <p:spPr>
            <a:xfrm>
              <a:off x="5176628" y="4413895"/>
              <a:ext cx="1613133" cy="882285"/>
            </a:xfrm>
            <a:prstGeom prst="rect">
              <a:avLst/>
            </a:prstGeom>
          </p:spPr>
        </p:pic>
        <p:pic>
          <p:nvPicPr>
            <p:cNvPr id="120" name="Picture 119">
              <a:extLst>
                <a:ext uri="{FF2B5EF4-FFF2-40B4-BE49-F238E27FC236}">
                  <a16:creationId xmlns:a16="http://schemas.microsoft.com/office/drawing/2014/main" id="{A1DA1A5B-F19C-05D3-F90F-360CF6E6F4BD}"/>
                </a:ext>
              </a:extLst>
            </p:cNvPr>
            <p:cNvPicPr>
              <a:picLocks noChangeAspect="1"/>
            </p:cNvPicPr>
            <p:nvPr/>
          </p:nvPicPr>
          <p:blipFill>
            <a:blip r:embed="rId6"/>
            <a:srcRect l="4051" r="15572"/>
            <a:stretch/>
          </p:blipFill>
          <p:spPr>
            <a:xfrm>
              <a:off x="2217905" y="5706421"/>
              <a:ext cx="1608209" cy="885080"/>
            </a:xfrm>
            <a:prstGeom prst="rect">
              <a:avLst/>
            </a:prstGeom>
          </p:spPr>
        </p:pic>
        <p:pic>
          <p:nvPicPr>
            <p:cNvPr id="124" name="Picture 123">
              <a:extLst>
                <a:ext uri="{FF2B5EF4-FFF2-40B4-BE49-F238E27FC236}">
                  <a16:creationId xmlns:a16="http://schemas.microsoft.com/office/drawing/2014/main" id="{21864AA8-BD34-6650-BF3B-BE5ABEA38FF7}"/>
                </a:ext>
              </a:extLst>
            </p:cNvPr>
            <p:cNvPicPr>
              <a:picLocks noChangeAspect="1"/>
            </p:cNvPicPr>
            <p:nvPr/>
          </p:nvPicPr>
          <p:blipFill>
            <a:blip r:embed="rId7"/>
            <a:srcRect r="7037"/>
            <a:stretch/>
          </p:blipFill>
          <p:spPr>
            <a:xfrm>
              <a:off x="5884930" y="5705722"/>
              <a:ext cx="1613133" cy="882285"/>
            </a:xfrm>
            <a:prstGeom prst="rect">
              <a:avLst/>
            </a:prstGeom>
          </p:spPr>
        </p:pic>
        <p:pic>
          <p:nvPicPr>
            <p:cNvPr id="126" name="Picture 125">
              <a:extLst>
                <a:ext uri="{FF2B5EF4-FFF2-40B4-BE49-F238E27FC236}">
                  <a16:creationId xmlns:a16="http://schemas.microsoft.com/office/drawing/2014/main" id="{B5C082EF-487E-651B-3E45-F7D8B1B18C9D}"/>
                </a:ext>
              </a:extLst>
            </p:cNvPr>
            <p:cNvPicPr>
              <a:picLocks noChangeAspect="1"/>
            </p:cNvPicPr>
            <p:nvPr/>
          </p:nvPicPr>
          <p:blipFill>
            <a:blip r:embed="rId8"/>
            <a:srcRect l="2637" t="18557" b="4621"/>
            <a:stretch/>
          </p:blipFill>
          <p:spPr>
            <a:xfrm>
              <a:off x="5173379" y="3316644"/>
              <a:ext cx="1619479" cy="885078"/>
            </a:xfrm>
            <a:prstGeom prst="rect">
              <a:avLst/>
            </a:prstGeom>
          </p:spPr>
        </p:pic>
        <p:pic>
          <p:nvPicPr>
            <p:cNvPr id="128" name="Picture 127">
              <a:extLst>
                <a:ext uri="{FF2B5EF4-FFF2-40B4-BE49-F238E27FC236}">
                  <a16:creationId xmlns:a16="http://schemas.microsoft.com/office/drawing/2014/main" id="{ADB71954-058E-6819-B507-A951EDF92762}"/>
                </a:ext>
              </a:extLst>
            </p:cNvPr>
            <p:cNvPicPr>
              <a:picLocks noChangeAspect="1"/>
            </p:cNvPicPr>
            <p:nvPr/>
          </p:nvPicPr>
          <p:blipFill>
            <a:blip r:embed="rId9"/>
            <a:srcRect b="9712"/>
            <a:stretch/>
          </p:blipFill>
          <p:spPr>
            <a:xfrm>
              <a:off x="5160680" y="2199355"/>
              <a:ext cx="1632178" cy="900878"/>
            </a:xfrm>
            <a:prstGeom prst="rect">
              <a:avLst/>
            </a:prstGeom>
          </p:spPr>
        </p:pic>
      </p:grpSp>
      <p:grpSp>
        <p:nvGrpSpPr>
          <p:cNvPr id="169" name="Group 168">
            <a:extLst>
              <a:ext uri="{FF2B5EF4-FFF2-40B4-BE49-F238E27FC236}">
                <a16:creationId xmlns:a16="http://schemas.microsoft.com/office/drawing/2014/main" id="{A8B307EB-A161-BC02-2CDC-58DB043CA912}"/>
              </a:ext>
            </a:extLst>
          </p:cNvPr>
          <p:cNvGrpSpPr/>
          <p:nvPr/>
        </p:nvGrpSpPr>
        <p:grpSpPr>
          <a:xfrm>
            <a:off x="8171255" y="772714"/>
            <a:ext cx="3686152" cy="2577815"/>
            <a:chOff x="7907659" y="694358"/>
            <a:chExt cx="3686152" cy="2577815"/>
          </a:xfrm>
        </p:grpSpPr>
        <p:sp>
          <p:nvSpPr>
            <p:cNvPr id="168" name="Title 1">
              <a:extLst>
                <a:ext uri="{FF2B5EF4-FFF2-40B4-BE49-F238E27FC236}">
                  <a16:creationId xmlns:a16="http://schemas.microsoft.com/office/drawing/2014/main" id="{0CEE74AD-D1D0-5426-E290-444645C54761}"/>
                </a:ext>
              </a:extLst>
            </p:cNvPr>
            <p:cNvSpPr txBox="1">
              <a:spLocks/>
            </p:cNvSpPr>
            <p:nvPr/>
          </p:nvSpPr>
          <p:spPr>
            <a:xfrm>
              <a:off x="7907659" y="694358"/>
              <a:ext cx="3686152" cy="2577815"/>
            </a:xfrm>
            <a:prstGeom prst="rect">
              <a:avLst/>
            </a:prstGeom>
            <a:noFill/>
            <a:ln w="28575">
              <a:solidFill>
                <a:srgbClr val="203864"/>
              </a:solid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00" dirty="0">
                <a:ln>
                  <a:solidFill>
                    <a:sysClr val="windowText" lastClr="000000"/>
                  </a:solidFill>
                </a:ln>
                <a:latin typeface="+mn-lt"/>
                <a:cs typeface="Arial" panose="020B0604020202020204" pitchFamily="34" charset="0"/>
              </a:endParaRPr>
            </a:p>
            <a:p>
              <a:pPr algn="ctr"/>
              <a:r>
                <a:rPr lang="en-US" sz="2000" b="1" dirty="0">
                  <a:solidFill>
                    <a:srgbClr val="156082"/>
                  </a:solidFill>
                  <a:latin typeface="Aptos" panose="02110004020202020204"/>
                  <a:ea typeface="+mn-ea"/>
                  <a:cs typeface="+mn-cs"/>
                </a:rPr>
                <a:t>Drainage Areas / Streams</a:t>
              </a:r>
            </a:p>
            <a:p>
              <a:pPr marL="339725" indent="-339725">
                <a:buFont typeface="Wingdings" panose="05000000000000000000" pitchFamily="2" charset="2"/>
                <a:buChar char="v"/>
              </a:pPr>
              <a:endParaRPr lang="en-US" sz="1800" b="1" dirty="0">
                <a:ln>
                  <a:solidFill>
                    <a:sysClr val="windowText" lastClr="000000"/>
                  </a:solidFill>
                </a:ln>
                <a:solidFill>
                  <a:srgbClr val="1F4E79"/>
                </a:solidFill>
                <a:latin typeface="+mn-lt"/>
                <a:cs typeface="Arial" panose="020B0604020202020204" pitchFamily="34" charset="0"/>
              </a:endParaRPr>
            </a:p>
            <a:p>
              <a:pPr marL="339725" indent="-339725">
                <a:buFont typeface="Wingdings" panose="05000000000000000000" pitchFamily="2" charset="2"/>
                <a:buChar char="v"/>
              </a:pPr>
              <a:endParaRPr lang="en-US" sz="1800" b="1" dirty="0">
                <a:ln>
                  <a:solidFill>
                    <a:sysClr val="windowText" lastClr="000000"/>
                  </a:solidFill>
                </a:ln>
                <a:latin typeface="+mn-lt"/>
                <a:cs typeface="Arial" panose="020B0604020202020204" pitchFamily="34" charset="0"/>
              </a:endParaRPr>
            </a:p>
            <a:p>
              <a:endParaRPr lang="en-US" sz="1800" dirty="0">
                <a:ln>
                  <a:solidFill>
                    <a:sysClr val="windowText" lastClr="000000"/>
                  </a:solidFill>
                </a:ln>
                <a:latin typeface="+mn-lt"/>
                <a:cs typeface="Arial" panose="020B0604020202020204" pitchFamily="34" charset="0"/>
              </a:endParaRPr>
            </a:p>
          </p:txBody>
        </p:sp>
        <p:sp>
          <p:nvSpPr>
            <p:cNvPr id="103" name="Rectangle 102">
              <a:extLst>
                <a:ext uri="{FF2B5EF4-FFF2-40B4-BE49-F238E27FC236}">
                  <a16:creationId xmlns:a16="http://schemas.microsoft.com/office/drawing/2014/main" id="{0C5EB8AF-C80F-4558-846F-C234007A5A8C}"/>
                </a:ext>
              </a:extLst>
            </p:cNvPr>
            <p:cNvSpPr/>
            <p:nvPr/>
          </p:nvSpPr>
          <p:spPr>
            <a:xfrm>
              <a:off x="8010056" y="1067355"/>
              <a:ext cx="3495554" cy="974021"/>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Picture 130">
              <a:extLst>
                <a:ext uri="{FF2B5EF4-FFF2-40B4-BE49-F238E27FC236}">
                  <a16:creationId xmlns:a16="http://schemas.microsoft.com/office/drawing/2014/main" id="{863AF6A4-CD5D-9E81-1400-9BCF2CEB537C}"/>
                </a:ext>
              </a:extLst>
            </p:cNvPr>
            <p:cNvPicPr>
              <a:picLocks noChangeAspect="1"/>
            </p:cNvPicPr>
            <p:nvPr/>
          </p:nvPicPr>
          <p:blipFill>
            <a:blip r:embed="rId10"/>
            <a:srcRect b="20908"/>
            <a:stretch/>
          </p:blipFill>
          <p:spPr>
            <a:xfrm>
              <a:off x="9844997" y="1125186"/>
              <a:ext cx="1615447" cy="874873"/>
            </a:xfrm>
            <a:prstGeom prst="rect">
              <a:avLst/>
            </a:prstGeom>
          </p:spPr>
        </p:pic>
        <p:sp>
          <p:nvSpPr>
            <p:cNvPr id="132" name="Rectangle 131">
              <a:extLst>
                <a:ext uri="{FF2B5EF4-FFF2-40B4-BE49-F238E27FC236}">
                  <a16:creationId xmlns:a16="http://schemas.microsoft.com/office/drawing/2014/main" id="{8775C002-EFC5-4D9C-7EDD-6928ABD767E9}"/>
                </a:ext>
              </a:extLst>
            </p:cNvPr>
            <p:cNvSpPr/>
            <p:nvPr/>
          </p:nvSpPr>
          <p:spPr>
            <a:xfrm>
              <a:off x="8010056" y="2183544"/>
              <a:ext cx="3495554" cy="974021"/>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6" name="Picture 135">
              <a:extLst>
                <a:ext uri="{FF2B5EF4-FFF2-40B4-BE49-F238E27FC236}">
                  <a16:creationId xmlns:a16="http://schemas.microsoft.com/office/drawing/2014/main" id="{3CCE9FD0-1AC0-4DAE-2132-919D72F4CE7A}"/>
                </a:ext>
              </a:extLst>
            </p:cNvPr>
            <p:cNvPicPr>
              <a:picLocks noChangeAspect="1"/>
            </p:cNvPicPr>
            <p:nvPr/>
          </p:nvPicPr>
          <p:blipFill>
            <a:blip r:embed="rId11"/>
            <a:srcRect l="2720" t="11759" b="12318"/>
            <a:stretch/>
          </p:blipFill>
          <p:spPr>
            <a:xfrm>
              <a:off x="9844997" y="2234714"/>
              <a:ext cx="1615447" cy="874873"/>
            </a:xfrm>
            <a:prstGeom prst="rect">
              <a:avLst/>
            </a:prstGeom>
          </p:spPr>
        </p:pic>
        <p:sp>
          <p:nvSpPr>
            <p:cNvPr id="104" name="Rectangle 103">
              <a:extLst>
                <a:ext uri="{FF2B5EF4-FFF2-40B4-BE49-F238E27FC236}">
                  <a16:creationId xmlns:a16="http://schemas.microsoft.com/office/drawing/2014/main" id="{E363275E-95E4-68E0-D455-0E3D4AB92486}"/>
                </a:ext>
              </a:extLst>
            </p:cNvPr>
            <p:cNvSpPr/>
            <p:nvPr/>
          </p:nvSpPr>
          <p:spPr>
            <a:xfrm>
              <a:off x="7951063" y="1225926"/>
              <a:ext cx="1938916" cy="707886"/>
            </a:xfrm>
            <a:prstGeom prst="rect">
              <a:avLst/>
            </a:prstGeom>
            <a:noFill/>
            <a:ln w="12700">
              <a:noFill/>
            </a:ln>
          </p:spPr>
          <p:txBody>
            <a:bodyPr wrap="square" anchor="ctr" anchorCtr="0">
              <a:spAutoFit/>
            </a:bodyPr>
            <a:lstStyle/>
            <a:p>
              <a:pPr algn="ctr"/>
              <a:r>
                <a:rPr lang="en-US" sz="2000" b="1" dirty="0">
                  <a:solidFill>
                    <a:schemeClr val="bg1"/>
                  </a:solidFill>
                </a:rPr>
                <a:t>Watersheds</a:t>
              </a:r>
            </a:p>
            <a:p>
              <a:pPr algn="ctr"/>
              <a:r>
                <a:rPr lang="en-US" sz="2000" dirty="0">
                  <a:solidFill>
                    <a:schemeClr val="bg1"/>
                  </a:solidFill>
                </a:rPr>
                <a:t>(33)</a:t>
              </a:r>
            </a:p>
          </p:txBody>
        </p:sp>
        <p:sp>
          <p:nvSpPr>
            <p:cNvPr id="133" name="Rectangle 132">
              <a:extLst>
                <a:ext uri="{FF2B5EF4-FFF2-40B4-BE49-F238E27FC236}">
                  <a16:creationId xmlns:a16="http://schemas.microsoft.com/office/drawing/2014/main" id="{413CAA21-9121-724F-633B-1EA9DE91F167}"/>
                </a:ext>
              </a:extLst>
            </p:cNvPr>
            <p:cNvSpPr/>
            <p:nvPr/>
          </p:nvSpPr>
          <p:spPr>
            <a:xfrm>
              <a:off x="7951063" y="2357909"/>
              <a:ext cx="1938916" cy="707886"/>
            </a:xfrm>
            <a:prstGeom prst="rect">
              <a:avLst/>
            </a:prstGeom>
            <a:noFill/>
            <a:ln w="12700">
              <a:noFill/>
            </a:ln>
          </p:spPr>
          <p:txBody>
            <a:bodyPr wrap="square" anchor="ctr" anchorCtr="0">
              <a:spAutoFit/>
            </a:bodyPr>
            <a:lstStyle/>
            <a:p>
              <a:pPr algn="ctr"/>
              <a:r>
                <a:rPr lang="en-US" sz="1900" b="1" dirty="0">
                  <a:solidFill>
                    <a:schemeClr val="bg1"/>
                  </a:solidFill>
                </a:rPr>
                <a:t>Streams/Rivers</a:t>
              </a:r>
            </a:p>
            <a:p>
              <a:pPr algn="ctr"/>
              <a:r>
                <a:rPr lang="en-US" sz="2000" dirty="0">
                  <a:solidFill>
                    <a:schemeClr val="bg1"/>
                  </a:solidFill>
                </a:rPr>
                <a:t>(156)</a:t>
              </a:r>
            </a:p>
          </p:txBody>
        </p:sp>
      </p:grpSp>
      <p:grpSp>
        <p:nvGrpSpPr>
          <p:cNvPr id="188" name="Group 187">
            <a:extLst>
              <a:ext uri="{FF2B5EF4-FFF2-40B4-BE49-F238E27FC236}">
                <a16:creationId xmlns:a16="http://schemas.microsoft.com/office/drawing/2014/main" id="{0F45B58F-A263-9382-11CA-E395161EE42B}"/>
              </a:ext>
            </a:extLst>
          </p:cNvPr>
          <p:cNvGrpSpPr/>
          <p:nvPr/>
        </p:nvGrpSpPr>
        <p:grpSpPr>
          <a:xfrm>
            <a:off x="8171255" y="4228961"/>
            <a:ext cx="3686152" cy="2577815"/>
            <a:chOff x="7907659" y="4150605"/>
            <a:chExt cx="3686152" cy="2577815"/>
          </a:xfrm>
        </p:grpSpPr>
        <p:grpSp>
          <p:nvGrpSpPr>
            <p:cNvPr id="170" name="Group 169">
              <a:extLst>
                <a:ext uri="{FF2B5EF4-FFF2-40B4-BE49-F238E27FC236}">
                  <a16:creationId xmlns:a16="http://schemas.microsoft.com/office/drawing/2014/main" id="{C1D7960C-DDC0-B5DD-97E9-28A4B47D2D33}"/>
                </a:ext>
              </a:extLst>
            </p:cNvPr>
            <p:cNvGrpSpPr/>
            <p:nvPr/>
          </p:nvGrpSpPr>
          <p:grpSpPr>
            <a:xfrm>
              <a:off x="7907659" y="4150605"/>
              <a:ext cx="3686152" cy="2577815"/>
              <a:chOff x="7907659" y="694358"/>
              <a:chExt cx="3686152" cy="2577815"/>
            </a:xfrm>
          </p:grpSpPr>
          <p:sp>
            <p:nvSpPr>
              <p:cNvPr id="171" name="Title 1">
                <a:extLst>
                  <a:ext uri="{FF2B5EF4-FFF2-40B4-BE49-F238E27FC236}">
                    <a16:creationId xmlns:a16="http://schemas.microsoft.com/office/drawing/2014/main" id="{D2E5D3AF-55AE-B207-9175-419A0AF6E1D2}"/>
                  </a:ext>
                </a:extLst>
              </p:cNvPr>
              <p:cNvSpPr txBox="1">
                <a:spLocks/>
              </p:cNvSpPr>
              <p:nvPr/>
            </p:nvSpPr>
            <p:spPr>
              <a:xfrm>
                <a:off x="7907659" y="694358"/>
                <a:ext cx="3686152" cy="2577815"/>
              </a:xfrm>
              <a:prstGeom prst="rect">
                <a:avLst/>
              </a:prstGeom>
              <a:noFill/>
              <a:ln w="28575">
                <a:solidFill>
                  <a:srgbClr val="203864"/>
                </a:solid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00" dirty="0">
                  <a:ln>
                    <a:solidFill>
                      <a:sysClr val="windowText" lastClr="000000"/>
                    </a:solidFill>
                  </a:ln>
                  <a:latin typeface="+mn-lt"/>
                  <a:cs typeface="Arial" panose="020B0604020202020204" pitchFamily="34" charset="0"/>
                </a:endParaRPr>
              </a:p>
              <a:p>
                <a:pPr algn="ctr"/>
                <a:r>
                  <a:rPr lang="en-US" sz="2000" b="1" dirty="0">
                    <a:solidFill>
                      <a:srgbClr val="156082"/>
                    </a:solidFill>
                    <a:latin typeface="Aptos" panose="02110004020202020204"/>
                    <a:ea typeface="+mn-ea"/>
                    <a:cs typeface="+mn-cs"/>
                  </a:rPr>
                  <a:t>Property Levels</a:t>
                </a:r>
              </a:p>
              <a:p>
                <a:pPr marL="339725" indent="-339725">
                  <a:buFont typeface="Wingdings" panose="05000000000000000000" pitchFamily="2" charset="2"/>
                  <a:buChar char="v"/>
                </a:pPr>
                <a:endParaRPr lang="en-US" sz="1800" b="1" dirty="0">
                  <a:ln>
                    <a:solidFill>
                      <a:sysClr val="windowText" lastClr="000000"/>
                    </a:solidFill>
                  </a:ln>
                  <a:latin typeface="+mn-lt"/>
                  <a:cs typeface="Arial" panose="020B0604020202020204" pitchFamily="34" charset="0"/>
                </a:endParaRPr>
              </a:p>
              <a:p>
                <a:endParaRPr lang="en-US" sz="1800" dirty="0">
                  <a:ln>
                    <a:solidFill>
                      <a:sysClr val="windowText" lastClr="000000"/>
                    </a:solidFill>
                  </a:ln>
                  <a:latin typeface="+mn-lt"/>
                  <a:cs typeface="Arial" panose="020B0604020202020204" pitchFamily="34" charset="0"/>
                </a:endParaRPr>
              </a:p>
            </p:txBody>
          </p:sp>
          <p:sp>
            <p:nvSpPr>
              <p:cNvPr id="172" name="Rectangle 171">
                <a:extLst>
                  <a:ext uri="{FF2B5EF4-FFF2-40B4-BE49-F238E27FC236}">
                    <a16:creationId xmlns:a16="http://schemas.microsoft.com/office/drawing/2014/main" id="{AAC62A12-D8E6-E91E-B5F5-2864C7F7A950}"/>
                  </a:ext>
                </a:extLst>
              </p:cNvPr>
              <p:cNvSpPr/>
              <p:nvPr/>
            </p:nvSpPr>
            <p:spPr>
              <a:xfrm>
                <a:off x="8010056" y="1067355"/>
                <a:ext cx="3495554" cy="974021"/>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81855FAB-E83C-BBB1-4FD3-2B46DD0CD416}"/>
                  </a:ext>
                </a:extLst>
              </p:cNvPr>
              <p:cNvSpPr/>
              <p:nvPr/>
            </p:nvSpPr>
            <p:spPr>
              <a:xfrm>
                <a:off x="8010056" y="2183544"/>
                <a:ext cx="3495554" cy="974021"/>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C3D1E120-FDDC-8F20-FD8E-34AF2FC7254D}"/>
                  </a:ext>
                </a:extLst>
              </p:cNvPr>
              <p:cNvSpPr/>
              <p:nvPr/>
            </p:nvSpPr>
            <p:spPr>
              <a:xfrm>
                <a:off x="7951063" y="1379814"/>
                <a:ext cx="1938916" cy="400110"/>
              </a:xfrm>
              <a:prstGeom prst="rect">
                <a:avLst/>
              </a:prstGeom>
              <a:noFill/>
              <a:ln w="12700">
                <a:noFill/>
              </a:ln>
            </p:spPr>
            <p:txBody>
              <a:bodyPr wrap="square" anchor="ctr" anchorCtr="0">
                <a:spAutoFit/>
              </a:bodyPr>
              <a:lstStyle/>
              <a:p>
                <a:pPr algn="ctr"/>
                <a:r>
                  <a:rPr lang="en-US" sz="2000" b="1" dirty="0">
                    <a:solidFill>
                      <a:schemeClr val="bg1"/>
                    </a:solidFill>
                  </a:rPr>
                  <a:t>Parcels</a:t>
                </a:r>
              </a:p>
            </p:txBody>
          </p:sp>
          <p:sp>
            <p:nvSpPr>
              <p:cNvPr id="177" name="Rectangle 176">
                <a:extLst>
                  <a:ext uri="{FF2B5EF4-FFF2-40B4-BE49-F238E27FC236}">
                    <a16:creationId xmlns:a16="http://schemas.microsoft.com/office/drawing/2014/main" id="{C6B0E0A4-E980-AC42-F8F5-EFBF48BBC913}"/>
                  </a:ext>
                </a:extLst>
              </p:cNvPr>
              <p:cNvSpPr/>
              <p:nvPr/>
            </p:nvSpPr>
            <p:spPr>
              <a:xfrm>
                <a:off x="7951063" y="2511797"/>
                <a:ext cx="1938916" cy="400110"/>
              </a:xfrm>
              <a:prstGeom prst="rect">
                <a:avLst/>
              </a:prstGeom>
              <a:noFill/>
              <a:ln w="12700">
                <a:noFill/>
              </a:ln>
            </p:spPr>
            <p:txBody>
              <a:bodyPr wrap="square" anchor="ctr" anchorCtr="0">
                <a:spAutoFit/>
              </a:bodyPr>
              <a:lstStyle/>
              <a:p>
                <a:pPr algn="ctr"/>
                <a:r>
                  <a:rPr lang="en-US" sz="2000" b="1" dirty="0">
                    <a:solidFill>
                      <a:schemeClr val="bg1"/>
                    </a:solidFill>
                  </a:rPr>
                  <a:t>Buildings</a:t>
                </a:r>
              </a:p>
            </p:txBody>
          </p:sp>
        </p:grpSp>
        <p:pic>
          <p:nvPicPr>
            <p:cNvPr id="181" name="Picture 180">
              <a:extLst>
                <a:ext uri="{FF2B5EF4-FFF2-40B4-BE49-F238E27FC236}">
                  <a16:creationId xmlns:a16="http://schemas.microsoft.com/office/drawing/2014/main" id="{096FF9AA-8D9B-C6B0-2086-7D4A552D6C1A}"/>
                </a:ext>
              </a:extLst>
            </p:cNvPr>
            <p:cNvPicPr>
              <a:picLocks noChangeAspect="1"/>
            </p:cNvPicPr>
            <p:nvPr/>
          </p:nvPicPr>
          <p:blipFill>
            <a:blip r:embed="rId12"/>
            <a:srcRect b="7316"/>
            <a:stretch/>
          </p:blipFill>
          <p:spPr>
            <a:xfrm>
              <a:off x="9856934" y="4583707"/>
              <a:ext cx="1603510" cy="872599"/>
            </a:xfrm>
            <a:prstGeom prst="rect">
              <a:avLst/>
            </a:prstGeom>
          </p:spPr>
        </p:pic>
        <p:pic>
          <p:nvPicPr>
            <p:cNvPr id="187" name="Picture 186">
              <a:extLst>
                <a:ext uri="{FF2B5EF4-FFF2-40B4-BE49-F238E27FC236}">
                  <a16:creationId xmlns:a16="http://schemas.microsoft.com/office/drawing/2014/main" id="{B95A8C94-17D2-13A6-6430-9C569258605B}"/>
                </a:ext>
              </a:extLst>
            </p:cNvPr>
            <p:cNvPicPr>
              <a:picLocks noChangeAspect="1"/>
            </p:cNvPicPr>
            <p:nvPr/>
          </p:nvPicPr>
          <p:blipFill>
            <a:blip r:embed="rId13"/>
            <a:srcRect t="6809" b="4909"/>
            <a:stretch/>
          </p:blipFill>
          <p:spPr>
            <a:xfrm>
              <a:off x="9844997" y="5690426"/>
              <a:ext cx="1618110" cy="872599"/>
            </a:xfrm>
            <a:prstGeom prst="rect">
              <a:avLst/>
            </a:prstGeom>
          </p:spPr>
        </p:pic>
      </p:grpSp>
      <p:sp>
        <p:nvSpPr>
          <p:cNvPr id="2" name="Title 1">
            <a:extLst>
              <a:ext uri="{FF2B5EF4-FFF2-40B4-BE49-F238E27FC236}">
                <a16:creationId xmlns:a16="http://schemas.microsoft.com/office/drawing/2014/main" id="{CB32475D-6E78-7D63-CFBD-BFD36F0A10F0}"/>
              </a:ext>
            </a:extLst>
          </p:cNvPr>
          <p:cNvSpPr txBox="1">
            <a:spLocks/>
          </p:cNvSpPr>
          <p:nvPr/>
        </p:nvSpPr>
        <p:spPr>
          <a:xfrm>
            <a:off x="0" y="2"/>
            <a:ext cx="12192000" cy="723038"/>
          </a:xfrm>
          <a:prstGeom prst="rect">
            <a:avLst/>
          </a:prstGeom>
          <a:solidFill>
            <a:srgbClr val="A02B9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dirty="0">
                <a:solidFill>
                  <a:schemeClr val="bg1"/>
                </a:solidFill>
                <a:latin typeface="Arial" panose="020B0604020202020204" pitchFamily="34" charset="0"/>
                <a:cs typeface="Arial" panose="020B0604020202020204" pitchFamily="34" charset="0"/>
              </a:rPr>
              <a:t>Geographic Scales of Analytical &amp; Visualization Tools</a:t>
            </a:r>
          </a:p>
        </p:txBody>
      </p:sp>
      <p:pic>
        <p:nvPicPr>
          <p:cNvPr id="3" name="Picture 2" descr="A hexagon with a yellow house and a river&#10;&#10;Description automatically generated">
            <a:extLst>
              <a:ext uri="{FF2B5EF4-FFF2-40B4-BE49-F238E27FC236}">
                <a16:creationId xmlns:a16="http://schemas.microsoft.com/office/drawing/2014/main" id="{A3890E6E-117E-2C3C-2291-32738D70799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2720" y="-9781"/>
            <a:ext cx="803153" cy="732821"/>
          </a:xfrm>
          <a:prstGeom prst="rect">
            <a:avLst/>
          </a:prstGeom>
        </p:spPr>
      </p:pic>
      <p:pic>
        <p:nvPicPr>
          <p:cNvPr id="8" name="Picture 7" descr="A yellow and blue logo&#10;&#10;AI-generated content may be incorrect.">
            <a:extLst>
              <a:ext uri="{FF2B5EF4-FFF2-40B4-BE49-F238E27FC236}">
                <a16:creationId xmlns:a16="http://schemas.microsoft.com/office/drawing/2014/main" id="{A51E55CB-C08F-B995-6544-B9DFFCAE3D37}"/>
              </a:ext>
            </a:extLst>
          </p:cNvPr>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11280716" y="64133"/>
            <a:ext cx="640335" cy="571820"/>
          </a:xfrm>
          <a:prstGeom prst="rect">
            <a:avLst/>
          </a:prstGeom>
        </p:spPr>
      </p:pic>
    </p:spTree>
    <p:extLst>
      <p:ext uri="{BB962C8B-B14F-4D97-AF65-F5344CB8AC3E}">
        <p14:creationId xmlns:p14="http://schemas.microsoft.com/office/powerpoint/2010/main" val="214127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1DF90-CE1C-B070-BF2E-35331C2C2FD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9E9D6C8-75BE-D274-8F65-C1EDD83E8339}"/>
              </a:ext>
            </a:extLst>
          </p:cNvPr>
          <p:cNvSpPr txBox="1">
            <a:spLocks/>
          </p:cNvSpPr>
          <p:nvPr/>
        </p:nvSpPr>
        <p:spPr>
          <a:xfrm>
            <a:off x="0" y="2"/>
            <a:ext cx="12192000" cy="723038"/>
          </a:xfrm>
          <a:prstGeom prst="rect">
            <a:avLst/>
          </a:prstGeom>
          <a:solidFill>
            <a:srgbClr val="A02B9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Risk Tools at Multiple Scales</a:t>
            </a:r>
          </a:p>
        </p:txBody>
      </p:sp>
      <p:graphicFrame>
        <p:nvGraphicFramePr>
          <p:cNvPr id="6" name="Table 5">
            <a:extLst>
              <a:ext uri="{FF2B5EF4-FFF2-40B4-BE49-F238E27FC236}">
                <a16:creationId xmlns:a16="http://schemas.microsoft.com/office/drawing/2014/main" id="{07AA0650-FE6B-F075-617C-295E80147898}"/>
              </a:ext>
            </a:extLst>
          </p:cNvPr>
          <p:cNvGraphicFramePr>
            <a:graphicFrameLocks noGrp="1"/>
          </p:cNvGraphicFramePr>
          <p:nvPr>
            <p:extLst>
              <p:ext uri="{D42A27DB-BD31-4B8C-83A1-F6EECF244321}">
                <p14:modId xmlns:p14="http://schemas.microsoft.com/office/powerpoint/2010/main" val="3963024344"/>
              </p:ext>
            </p:extLst>
          </p:nvPr>
        </p:nvGraphicFramePr>
        <p:xfrm>
          <a:off x="178377" y="793669"/>
          <a:ext cx="11835245" cy="5085282"/>
        </p:xfrm>
        <a:graphic>
          <a:graphicData uri="http://schemas.openxmlformats.org/drawingml/2006/table">
            <a:tbl>
              <a:tblPr/>
              <a:tblGrid>
                <a:gridCol w="2059123">
                  <a:extLst>
                    <a:ext uri="{9D8B030D-6E8A-4147-A177-3AD203B41FA5}">
                      <a16:colId xmlns:a16="http://schemas.microsoft.com/office/drawing/2014/main" val="975404614"/>
                    </a:ext>
                  </a:extLst>
                </a:gridCol>
                <a:gridCol w="1232641">
                  <a:extLst>
                    <a:ext uri="{9D8B030D-6E8A-4147-A177-3AD203B41FA5}">
                      <a16:colId xmlns:a16="http://schemas.microsoft.com/office/drawing/2014/main" val="608715654"/>
                    </a:ext>
                  </a:extLst>
                </a:gridCol>
                <a:gridCol w="1246812">
                  <a:extLst>
                    <a:ext uri="{9D8B030D-6E8A-4147-A177-3AD203B41FA5}">
                      <a16:colId xmlns:a16="http://schemas.microsoft.com/office/drawing/2014/main" val="1081294687"/>
                    </a:ext>
                  </a:extLst>
                </a:gridCol>
                <a:gridCol w="906769">
                  <a:extLst>
                    <a:ext uri="{9D8B030D-6E8A-4147-A177-3AD203B41FA5}">
                      <a16:colId xmlns:a16="http://schemas.microsoft.com/office/drawing/2014/main" val="1479206486"/>
                    </a:ext>
                  </a:extLst>
                </a:gridCol>
                <a:gridCol w="906769">
                  <a:extLst>
                    <a:ext uri="{9D8B030D-6E8A-4147-A177-3AD203B41FA5}">
                      <a16:colId xmlns:a16="http://schemas.microsoft.com/office/drawing/2014/main" val="1678233427"/>
                    </a:ext>
                  </a:extLst>
                </a:gridCol>
                <a:gridCol w="1322375">
                  <a:extLst>
                    <a:ext uri="{9D8B030D-6E8A-4147-A177-3AD203B41FA5}">
                      <a16:colId xmlns:a16="http://schemas.microsoft.com/office/drawing/2014/main" val="325354967"/>
                    </a:ext>
                  </a:extLst>
                </a:gridCol>
                <a:gridCol w="1625375">
                  <a:extLst>
                    <a:ext uri="{9D8B030D-6E8A-4147-A177-3AD203B41FA5}">
                      <a16:colId xmlns:a16="http://schemas.microsoft.com/office/drawing/2014/main" val="259160900"/>
                    </a:ext>
                  </a:extLst>
                </a:gridCol>
                <a:gridCol w="1246909">
                  <a:extLst>
                    <a:ext uri="{9D8B030D-6E8A-4147-A177-3AD203B41FA5}">
                      <a16:colId xmlns:a16="http://schemas.microsoft.com/office/drawing/2014/main" val="1721048016"/>
                    </a:ext>
                  </a:extLst>
                </a:gridCol>
                <a:gridCol w="1288472">
                  <a:extLst>
                    <a:ext uri="{9D8B030D-6E8A-4147-A177-3AD203B41FA5}">
                      <a16:colId xmlns:a16="http://schemas.microsoft.com/office/drawing/2014/main" val="2312694918"/>
                    </a:ext>
                  </a:extLst>
                </a:gridCol>
              </a:tblGrid>
              <a:tr h="223934">
                <a:tc gridSpan="2">
                  <a:txBody>
                    <a:bodyPr/>
                    <a:lstStyle/>
                    <a:p>
                      <a:pPr algn="ctr" fontAlgn="b"/>
                      <a:r>
                        <a:rPr lang="en-US" sz="2000" b="1" i="0" u="none" strike="noStrike" dirty="0">
                          <a:solidFill>
                            <a:srgbClr val="FFFFFF"/>
                          </a:solidFill>
                          <a:effectLst/>
                          <a:latin typeface="Calibri" panose="020F0502020204030204" pitchFamily="34" charset="0"/>
                        </a:rPr>
                        <a:t>GEOGRAPHIC SCALES</a:t>
                      </a:r>
                    </a:p>
                  </a:txBody>
                  <a:tcPr marL="9449" marR="9449" marT="944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hMerge="1">
                  <a:txBody>
                    <a:bodyPr/>
                    <a:lstStyle/>
                    <a:p>
                      <a:endParaRPr lang="en-US"/>
                    </a:p>
                  </a:txBody>
                  <a:tcPr>
                    <a:lnL w="12700" cap="flat" cmpd="sng" algn="ctr">
                      <a:solidFill>
                        <a:srgbClr val="000000"/>
                      </a:solidFill>
                      <a:prstDash val="solid"/>
                      <a:round/>
                      <a:headEnd type="none" w="med" len="med"/>
                      <a:tailEnd type="none" w="med" len="med"/>
                    </a:lnL>
                  </a:tcPr>
                </a:tc>
                <a:tc gridSpan="4">
                  <a:txBody>
                    <a:bodyPr/>
                    <a:lstStyle/>
                    <a:p>
                      <a:pPr algn="ctr" fontAlgn="b"/>
                      <a:r>
                        <a:rPr lang="en-US" sz="2000" b="1" i="0" u="none" strike="noStrike" dirty="0">
                          <a:solidFill>
                            <a:srgbClr val="000000"/>
                          </a:solidFill>
                          <a:effectLst/>
                          <a:latin typeface="Calibri" panose="020F0502020204030204" pitchFamily="34" charset="0"/>
                        </a:rPr>
                        <a:t>APPLICATIONS</a:t>
                      </a:r>
                    </a:p>
                  </a:txBody>
                  <a:tcPr marL="9449" marR="9449" marT="944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gridSpan="3">
                  <a:txBody>
                    <a:bodyPr/>
                    <a:lstStyle/>
                    <a:p>
                      <a:pPr algn="ctr" fontAlgn="b"/>
                      <a:r>
                        <a:rPr lang="en-US" sz="2000" b="1" i="0" u="none" strike="noStrike" dirty="0">
                          <a:solidFill>
                            <a:srgbClr val="FFFFFF"/>
                          </a:solidFill>
                          <a:effectLst/>
                          <a:latin typeface="Calibri" panose="020F0502020204030204" pitchFamily="34" charset="0"/>
                        </a:rPr>
                        <a:t>WVFRF TOOLS</a:t>
                      </a:r>
                    </a:p>
                  </a:txBody>
                  <a:tcPr marL="9449" marR="9449" marT="944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15C98"/>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84606553"/>
                  </a:ext>
                </a:extLst>
              </a:tr>
              <a:tr h="702615">
                <a:tc>
                  <a:txBody>
                    <a:bodyPr/>
                    <a:lstStyle/>
                    <a:p>
                      <a:pPr algn="ctr" fontAlgn="t"/>
                      <a:r>
                        <a:rPr lang="en-US" sz="1600" b="1" i="0" u="none" strike="noStrike" dirty="0">
                          <a:solidFill>
                            <a:srgbClr val="000000"/>
                          </a:solidFill>
                          <a:effectLst/>
                          <a:latin typeface="Calibri" panose="020F0502020204030204" pitchFamily="34" charset="0"/>
                        </a:rPr>
                        <a:t>Geographic Unit</a:t>
                      </a:r>
                    </a:p>
                  </a:txBody>
                  <a:tcPr marL="9449" marR="9449" marT="9449"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t"/>
                      <a:r>
                        <a:rPr lang="en-US" sz="1600" b="1" i="0" u="none" strike="noStrike" dirty="0">
                          <a:solidFill>
                            <a:srgbClr val="000000"/>
                          </a:solidFill>
                          <a:effectLst/>
                          <a:latin typeface="Calibri" panose="020F0502020204030204" pitchFamily="34" charset="0"/>
                        </a:rPr>
                        <a:t># Units</a:t>
                      </a:r>
                    </a:p>
                  </a:txBody>
                  <a:tcPr marL="9449" marR="9449" marT="9449"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2F2F2"/>
                    </a:solidFill>
                  </a:tcPr>
                </a:tc>
                <a:tc>
                  <a:txBody>
                    <a:bodyPr/>
                    <a:lstStyle/>
                    <a:p>
                      <a:pPr algn="ctr" fontAlgn="t"/>
                      <a:r>
                        <a:rPr lang="en-US" sz="1600" b="1" i="0" u="none" strike="noStrike" dirty="0">
                          <a:solidFill>
                            <a:srgbClr val="000000"/>
                          </a:solidFill>
                          <a:effectLst/>
                          <a:latin typeface="Calibri" panose="020F0502020204030204" pitchFamily="34" charset="0"/>
                        </a:rPr>
                        <a:t>Floodplain Management &amp; Mitigation</a:t>
                      </a:r>
                    </a:p>
                  </a:txBody>
                  <a:tcPr marL="9449" marR="9449" marT="9449"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t"/>
                      <a:r>
                        <a:rPr lang="en-US" sz="1600" b="1" i="0" u="none" strike="noStrike" dirty="0">
                          <a:solidFill>
                            <a:srgbClr val="000000"/>
                          </a:solidFill>
                          <a:effectLst/>
                          <a:latin typeface="Calibri" panose="020F0502020204030204" pitchFamily="34" charset="0"/>
                        </a:rPr>
                        <a:t>FEMA Mapping</a:t>
                      </a:r>
                    </a:p>
                  </a:txBody>
                  <a:tcPr marL="9449" marR="9449" marT="9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t"/>
                      <a:r>
                        <a:rPr lang="en-US" sz="1600" b="1" i="0" u="none" strike="noStrike" dirty="0">
                          <a:solidFill>
                            <a:srgbClr val="000000"/>
                          </a:solidFill>
                          <a:effectLst/>
                          <a:latin typeface="Calibri" panose="020F0502020204030204" pitchFamily="34" charset="0"/>
                        </a:rPr>
                        <a:t>Risk Planning</a:t>
                      </a:r>
                    </a:p>
                  </a:txBody>
                  <a:tcPr marL="9449" marR="9449" marT="9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t"/>
                      <a:r>
                        <a:rPr lang="en-US" sz="1600" b="1" i="0" u="none" strike="noStrike" dirty="0">
                          <a:solidFill>
                            <a:srgbClr val="000000"/>
                          </a:solidFill>
                          <a:effectLst/>
                          <a:latin typeface="Calibri" panose="020F0502020204030204" pitchFamily="34" charset="0"/>
                        </a:rPr>
                        <a:t>Disaster Management</a:t>
                      </a:r>
                    </a:p>
                  </a:txBody>
                  <a:tcPr marL="9449" marR="9449" marT="9449"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CC"/>
                    </a:solidFill>
                  </a:tcPr>
                </a:tc>
                <a:tc>
                  <a:txBody>
                    <a:bodyPr/>
                    <a:lstStyle/>
                    <a:p>
                      <a:pPr algn="ctr" fontAlgn="t"/>
                      <a:r>
                        <a:rPr lang="en-US" sz="1600" b="1" i="0" u="none" strike="noStrike" dirty="0">
                          <a:solidFill>
                            <a:srgbClr val="000000"/>
                          </a:solidFill>
                          <a:effectLst/>
                          <a:latin typeface="Calibri" panose="020F0502020204030204" pitchFamily="34" charset="0"/>
                        </a:rPr>
                        <a:t>WV Risk Tools </a:t>
                      </a:r>
                      <a:br>
                        <a:rPr lang="en-US" sz="1600" b="1" i="0" u="none" strike="noStrike" dirty="0">
                          <a:solidFill>
                            <a:srgbClr val="000000"/>
                          </a:solidFill>
                          <a:effectLst/>
                          <a:latin typeface="Calibri" panose="020F0502020204030204" pitchFamily="34" charset="0"/>
                        </a:rPr>
                      </a:br>
                      <a:r>
                        <a:rPr lang="en-US" sz="1600" b="0" i="0" u="none" strike="noStrike" dirty="0">
                          <a:solidFill>
                            <a:srgbClr val="000000"/>
                          </a:solidFill>
                          <a:effectLst/>
                          <a:latin typeface="Calibri" panose="020F0502020204030204" pitchFamily="34" charset="0"/>
                        </a:rPr>
                        <a:t>(WV Flood Tool &amp; WV Explorer)</a:t>
                      </a:r>
                    </a:p>
                  </a:txBody>
                  <a:tcPr marL="9449" marR="9449" marT="9449"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8"/>
                    </a:solidFill>
                  </a:tcPr>
                </a:tc>
                <a:tc>
                  <a:txBody>
                    <a:bodyPr/>
                    <a:lstStyle/>
                    <a:p>
                      <a:pPr algn="ctr" fontAlgn="t"/>
                      <a:r>
                        <a:rPr lang="en-US" sz="1600" b="1" i="0" u="none" strike="noStrike" dirty="0">
                          <a:solidFill>
                            <a:srgbClr val="000000"/>
                          </a:solidFill>
                          <a:effectLst/>
                          <a:latin typeface="Calibri" panose="020F0502020204030204" pitchFamily="34" charset="0"/>
                        </a:rPr>
                        <a:t>Flood</a:t>
                      </a:r>
                      <a:br>
                        <a:rPr lang="en-US" sz="1600" b="1" i="0" u="none" strike="noStrike" dirty="0">
                          <a:solidFill>
                            <a:srgbClr val="000000"/>
                          </a:solidFill>
                          <a:effectLst/>
                          <a:latin typeface="Calibri" panose="020F0502020204030204" pitchFamily="34" charset="0"/>
                        </a:rPr>
                      </a:br>
                      <a:r>
                        <a:rPr lang="en-US" sz="1600" b="1" i="0" u="none" strike="noStrike" dirty="0">
                          <a:solidFill>
                            <a:srgbClr val="000000"/>
                          </a:solidFill>
                          <a:effectLst/>
                          <a:latin typeface="Calibri" panose="020F0502020204030204" pitchFamily="34" charset="0"/>
                        </a:rPr>
                        <a:t> Visualization Tools</a:t>
                      </a:r>
                    </a:p>
                  </a:txBody>
                  <a:tcPr marL="9449" marR="9449" marT="9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8"/>
                    </a:solidFill>
                  </a:tcPr>
                </a:tc>
                <a:tc>
                  <a:txBody>
                    <a:bodyPr/>
                    <a:lstStyle/>
                    <a:p>
                      <a:pPr algn="ctr" fontAlgn="t"/>
                      <a:r>
                        <a:rPr lang="en-US" sz="1600" b="1" i="0" u="none" strike="noStrike" dirty="0">
                          <a:solidFill>
                            <a:srgbClr val="000000"/>
                          </a:solidFill>
                          <a:effectLst/>
                          <a:latin typeface="Calibri" panose="020F0502020204030204" pitchFamily="34" charset="0"/>
                        </a:rPr>
                        <a:t>Hazard Library </a:t>
                      </a:r>
                      <a:r>
                        <a:rPr lang="en-US" sz="1600" b="0" i="0" u="none" strike="noStrike" dirty="0">
                          <a:solidFill>
                            <a:srgbClr val="000000"/>
                          </a:solidFill>
                          <a:effectLst/>
                          <a:latin typeface="Calibri" panose="020F0502020204030204" pitchFamily="34" charset="0"/>
                        </a:rPr>
                        <a:t>(Document Center Tool)</a:t>
                      </a:r>
                    </a:p>
                  </a:txBody>
                  <a:tcPr marL="9449" marR="9449" marT="9449"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3992683012"/>
                  </a:ext>
                </a:extLst>
              </a:tr>
              <a:tr h="240178">
                <a:tc gridSpan="9">
                  <a:txBody>
                    <a:bodyPr/>
                    <a:lstStyle/>
                    <a:p>
                      <a:pPr algn="ctr" fontAlgn="b"/>
                      <a:r>
                        <a:rPr lang="en-US" sz="1400" b="0" i="1" u="none" strike="noStrike" dirty="0">
                          <a:solidFill>
                            <a:srgbClr val="000000"/>
                          </a:solidFill>
                          <a:effectLst/>
                          <a:latin typeface="Calibri" panose="020F0502020204030204" pitchFamily="34" charset="0"/>
                        </a:rPr>
                        <a:t>PROPERTY LEVEL</a:t>
                      </a:r>
                    </a:p>
                  </a:txBody>
                  <a:tcPr marL="9449" marR="9449" marT="944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39737714"/>
                  </a:ext>
                </a:extLst>
              </a:tr>
              <a:tr h="221355">
                <a:tc>
                  <a:txBody>
                    <a:bodyPr/>
                    <a:lstStyle/>
                    <a:p>
                      <a:pPr algn="l" fontAlgn="b"/>
                      <a:r>
                        <a:rPr lang="en-US" sz="1600" b="1" i="0" u="none" strike="noStrike" dirty="0">
                          <a:solidFill>
                            <a:schemeClr val="accent1">
                              <a:lumMod val="50000"/>
                            </a:schemeClr>
                          </a:solidFill>
                          <a:effectLst/>
                          <a:latin typeface="Calibri" panose="020F0502020204030204" pitchFamily="34" charset="0"/>
                        </a:rPr>
                        <a:t>Structures</a:t>
                      </a:r>
                      <a:r>
                        <a:rPr lang="en-US" sz="1600" b="0" i="0" u="none" strike="noStrike" baseline="30000" dirty="0">
                          <a:solidFill>
                            <a:schemeClr val="accent1">
                              <a:lumMod val="50000"/>
                            </a:schemeClr>
                          </a:solidFill>
                          <a:effectLst/>
                          <a:latin typeface="Calibri" panose="020F0502020204030204" pitchFamily="34" charset="0"/>
                        </a:rPr>
                        <a:t>1</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98,000</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sz="1600" b="0" i="0" u="none" strike="noStrike" dirty="0">
                          <a:solidFill>
                            <a:srgbClr val="000000"/>
                          </a:solidFill>
                          <a:effectLst/>
                          <a:latin typeface="Calibri" panose="020F0502020204030204" pitchFamily="34" charset="0"/>
                        </a:rPr>
                        <a:t> Yes</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ctr"/>
                      <a:r>
                        <a:rPr lang="en-US" sz="1600" b="0" i="0" u="none" strike="noStrike" dirty="0">
                          <a:solidFill>
                            <a:srgbClr val="000000"/>
                          </a:solidFill>
                          <a:effectLst/>
                          <a:latin typeface="Calibri" panose="020F0502020204030204" pitchFamily="34" charset="0"/>
                        </a:rPr>
                        <a:t>Yes</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tc>
                  <a:txBody>
                    <a:bodyPr/>
                    <a:lstStyle/>
                    <a:p>
                      <a:pPr algn="ctr" fontAlgn="ctr"/>
                      <a:r>
                        <a:rPr lang="en-US" sz="1600" b="0" i="0" u="none" strike="noStrike" dirty="0">
                          <a:solidFill>
                            <a:srgbClr val="000000"/>
                          </a:solidFill>
                          <a:effectLst/>
                          <a:latin typeface="Calibri" panose="020F0502020204030204" pitchFamily="34" charset="0"/>
                        </a:rPr>
                        <a:t>Yes</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extLst>
                  <a:ext uri="{0D108BD9-81ED-4DB2-BD59-A6C34878D82A}">
                    <a16:rowId xmlns:a16="http://schemas.microsoft.com/office/drawing/2014/main" val="2263144630"/>
                  </a:ext>
                </a:extLst>
              </a:tr>
              <a:tr h="240178">
                <a:tc>
                  <a:txBody>
                    <a:bodyPr/>
                    <a:lstStyle/>
                    <a:p>
                      <a:pPr algn="l" fontAlgn="b"/>
                      <a:r>
                        <a:rPr lang="en-US" sz="1600" b="1" i="0" u="none" strike="noStrike" dirty="0">
                          <a:solidFill>
                            <a:schemeClr val="accent1">
                              <a:lumMod val="50000"/>
                            </a:schemeClr>
                          </a:solidFill>
                          <a:effectLst/>
                          <a:latin typeface="Calibri" panose="020F0502020204030204" pitchFamily="34" charset="0"/>
                        </a:rPr>
                        <a:t>Parcels</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275,000</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 Yes </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600" b="0" i="0" u="none" strike="noStrike" dirty="0">
                          <a:solidFill>
                            <a:srgbClr val="000000"/>
                          </a:solidFill>
                          <a:effectLst/>
                          <a:latin typeface="Calibri" panose="020F0502020204030204" pitchFamily="34" charset="0"/>
                        </a:rPr>
                        <a:t> </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Yes</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extLst>
                  <a:ext uri="{0D108BD9-81ED-4DB2-BD59-A6C34878D82A}">
                    <a16:rowId xmlns:a16="http://schemas.microsoft.com/office/drawing/2014/main" val="3206583005"/>
                  </a:ext>
                </a:extLst>
              </a:tr>
              <a:tr h="0">
                <a:tc>
                  <a:txBody>
                    <a:bodyPr/>
                    <a:lstStyle/>
                    <a:p>
                      <a:pPr algn="l" fontAlgn="b"/>
                      <a:r>
                        <a:rPr lang="en-US" sz="1600" b="1" i="0" u="none" strike="noStrike" dirty="0">
                          <a:solidFill>
                            <a:schemeClr val="accent1">
                              <a:lumMod val="50000"/>
                            </a:schemeClr>
                          </a:solidFill>
                          <a:effectLst/>
                          <a:latin typeface="Calibri" panose="020F0502020204030204" pitchFamily="34" charset="0"/>
                        </a:rPr>
                        <a:t>Other Features</a:t>
                      </a:r>
                      <a:r>
                        <a:rPr lang="en-US" sz="1600" b="0" i="0" u="none" strike="noStrike" baseline="30000" dirty="0">
                          <a:solidFill>
                            <a:schemeClr val="accent1">
                              <a:lumMod val="50000"/>
                            </a:schemeClr>
                          </a:solidFill>
                          <a:effectLst/>
                          <a:latin typeface="Calibri" panose="020F0502020204030204" pitchFamily="34" charset="0"/>
                        </a:rPr>
                        <a:t>2</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 </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sz="1600" b="0" i="0" u="none" strike="noStrike" dirty="0">
                          <a:solidFill>
                            <a:srgbClr val="000000"/>
                          </a:solidFill>
                          <a:effectLst/>
                          <a:latin typeface="Calibri" panose="020F0502020204030204" pitchFamily="34" charset="0"/>
                        </a:rPr>
                        <a:t> Yes</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600" b="0" i="0" u="none" strike="noStrike" dirty="0">
                          <a:solidFill>
                            <a:srgbClr val="000000"/>
                          </a:solidFill>
                          <a:effectLst/>
                          <a:latin typeface="Calibri" panose="020F0502020204030204" pitchFamily="34" charset="0"/>
                        </a:rPr>
                        <a:t> </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 Yes</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extLst>
                  <a:ext uri="{0D108BD9-81ED-4DB2-BD59-A6C34878D82A}">
                    <a16:rowId xmlns:a16="http://schemas.microsoft.com/office/drawing/2014/main" val="4074284108"/>
                  </a:ext>
                </a:extLst>
              </a:tr>
              <a:tr h="240178">
                <a:tc gridSpan="9">
                  <a:txBody>
                    <a:bodyPr/>
                    <a:lstStyle/>
                    <a:p>
                      <a:pPr algn="ctr" fontAlgn="b"/>
                      <a:r>
                        <a:rPr lang="en-US" sz="1600" b="0" i="1" u="none" strike="noStrike" dirty="0">
                          <a:solidFill>
                            <a:srgbClr val="000000"/>
                          </a:solidFill>
                          <a:effectLst/>
                          <a:latin typeface="Calibri" panose="020F0502020204030204" pitchFamily="34" charset="0"/>
                        </a:rPr>
                        <a:t>COMMUNITY LEVEL</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8091955"/>
                  </a:ext>
                </a:extLst>
              </a:tr>
              <a:tr h="240178">
                <a:tc>
                  <a:txBody>
                    <a:bodyPr/>
                    <a:lstStyle/>
                    <a:p>
                      <a:pPr algn="l" fontAlgn="b"/>
                      <a:r>
                        <a:rPr lang="en-US" sz="1600" b="1" i="0" u="none" strike="noStrike" dirty="0">
                          <a:solidFill>
                            <a:schemeClr val="accent1">
                              <a:lumMod val="50000"/>
                            </a:schemeClr>
                          </a:solidFill>
                          <a:effectLst/>
                          <a:latin typeface="Calibri" panose="020F0502020204030204" pitchFamily="34" charset="0"/>
                        </a:rPr>
                        <a:t>Incorporated Places</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211</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sz="1600" b="0" i="0" u="none" strike="noStrike" dirty="0">
                          <a:solidFill>
                            <a:srgbClr val="000000"/>
                          </a:solidFill>
                          <a:effectLst/>
                          <a:latin typeface="Calibri" panose="020F0502020204030204" pitchFamily="34" charset="0"/>
                        </a:rPr>
                        <a:t>Yes</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ctr"/>
                      <a:r>
                        <a:rPr lang="en-US" sz="1600" b="0" i="0" u="none" strike="noStrike" dirty="0">
                          <a:solidFill>
                            <a:srgbClr val="000000"/>
                          </a:solidFill>
                          <a:effectLst/>
                          <a:latin typeface="Calibri" panose="020F0502020204030204" pitchFamily="34" charset="0"/>
                        </a:rPr>
                        <a:t>Yes</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tc>
                  <a:txBody>
                    <a:bodyPr/>
                    <a:lstStyle/>
                    <a:p>
                      <a:pPr algn="ctr" fontAlgn="ctr"/>
                      <a:r>
                        <a:rPr lang="en-US" sz="1600" b="0" i="0" u="none" strike="noStrike" dirty="0">
                          <a:solidFill>
                            <a:srgbClr val="000000"/>
                          </a:solidFill>
                          <a:effectLst/>
                          <a:latin typeface="Calibri" panose="020F0502020204030204" pitchFamily="34" charset="0"/>
                        </a:rPr>
                        <a:t>Yes</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extLst>
                  <a:ext uri="{0D108BD9-81ED-4DB2-BD59-A6C34878D82A}">
                    <a16:rowId xmlns:a16="http://schemas.microsoft.com/office/drawing/2014/main" val="3568926832"/>
                  </a:ext>
                </a:extLst>
              </a:tr>
              <a:tr h="240178">
                <a:tc>
                  <a:txBody>
                    <a:bodyPr/>
                    <a:lstStyle/>
                    <a:p>
                      <a:pPr algn="l" fontAlgn="b"/>
                      <a:r>
                        <a:rPr lang="en-US" sz="1600" b="1" i="0" u="none" strike="noStrike" dirty="0">
                          <a:solidFill>
                            <a:schemeClr val="accent1">
                              <a:lumMod val="50000"/>
                            </a:schemeClr>
                          </a:solidFill>
                          <a:effectLst/>
                          <a:latin typeface="Calibri" panose="020F0502020204030204" pitchFamily="34" charset="0"/>
                        </a:rPr>
                        <a:t>Unincorporated Areas</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55</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Yes</a:t>
                      </a:r>
                      <a:endParaRPr lang="en-US" sz="1600" b="0" i="0" u="none" strike="noStrike" dirty="0">
                        <a:solidFill>
                          <a:schemeClr val="accent1">
                            <a:lumMod val="50000"/>
                          </a:schemeClr>
                        </a:solidFill>
                        <a:effectLst/>
                        <a:latin typeface="Calibri" panose="020F0502020204030204" pitchFamily="34" charset="0"/>
                      </a:endParaRPr>
                    </a:p>
                    <a:p>
                      <a:pPr algn="ct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Yes</a:t>
                      </a:r>
                      <a:endParaRPr lang="en-US" sz="1600" b="0" i="0" u="none" strike="noStrike" dirty="0">
                        <a:solidFill>
                          <a:schemeClr val="accent1">
                            <a:lumMod val="50000"/>
                          </a:schemeClr>
                        </a:solidFill>
                        <a:effectLst/>
                        <a:latin typeface="Calibri" panose="020F0502020204030204" pitchFamily="34" charset="0"/>
                      </a:endParaRPr>
                    </a:p>
                    <a:p>
                      <a:pPr algn="ctr"/>
                      <a:r>
                        <a:rPr lang="en-US" sz="1600" b="0" i="0" u="none" strike="noStrike" dirty="0">
                          <a:solidFill>
                            <a:srgbClr val="000000"/>
                          </a:solidFill>
                          <a:effectLst/>
                          <a:latin typeface="Calibri" panose="020F0502020204030204" pitchFamily="34" charset="0"/>
                        </a:rPr>
                        <a:t> </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tc>
                  <a:txBody>
                    <a:bodyPr/>
                    <a:lstStyle/>
                    <a:p>
                      <a:pPr algn="ctr"/>
                      <a:r>
                        <a:rPr lang="en-US" sz="1600" b="0" i="0" u="none" strike="noStrike" dirty="0">
                          <a:solidFill>
                            <a:srgbClr val="000000"/>
                          </a:solidFill>
                          <a:effectLst/>
                          <a:latin typeface="Calibri" panose="020F0502020204030204" pitchFamily="34" charset="0"/>
                        </a:rPr>
                        <a:t>Yes</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extLst>
                  <a:ext uri="{0D108BD9-81ED-4DB2-BD59-A6C34878D82A}">
                    <a16:rowId xmlns:a16="http://schemas.microsoft.com/office/drawing/2014/main" val="3251726093"/>
                  </a:ext>
                </a:extLst>
              </a:tr>
              <a:tr h="240178">
                <a:tc>
                  <a:txBody>
                    <a:bodyPr/>
                    <a:lstStyle/>
                    <a:p>
                      <a:pPr algn="l" fontAlgn="b"/>
                      <a:r>
                        <a:rPr lang="en-US" sz="1600" b="1" i="0" u="none" strike="noStrike" dirty="0">
                          <a:solidFill>
                            <a:schemeClr val="accent1">
                              <a:lumMod val="50000"/>
                            </a:schemeClr>
                          </a:solidFill>
                          <a:effectLst/>
                          <a:latin typeface="Calibri" panose="020F0502020204030204" pitchFamily="34" charset="0"/>
                        </a:rPr>
                        <a:t>Communities</a:t>
                      </a:r>
                      <a:r>
                        <a:rPr lang="en-US" sz="1600" b="1" i="0" u="none" strike="noStrike" dirty="0">
                          <a:solidFill>
                            <a:srgbClr val="000000"/>
                          </a:solidFill>
                          <a:effectLst/>
                          <a:latin typeface="Calibri" panose="020F0502020204030204" pitchFamily="34" charset="0"/>
                        </a:rPr>
                        <a:t> </a:t>
                      </a:r>
                      <a:r>
                        <a:rPr lang="en-US" sz="1600" b="0" i="0" u="none" strike="noStrike" dirty="0">
                          <a:solidFill>
                            <a:schemeClr val="accent1">
                              <a:lumMod val="50000"/>
                            </a:schemeClr>
                          </a:solidFill>
                          <a:effectLst/>
                          <a:latin typeface="Calibri" panose="020F0502020204030204" pitchFamily="34" charset="0"/>
                        </a:rPr>
                        <a:t>(NFIP)</a:t>
                      </a:r>
                      <a:r>
                        <a:rPr lang="en-US" sz="1600" b="0" i="0" u="none" strike="noStrike" baseline="30000" dirty="0">
                          <a:solidFill>
                            <a:schemeClr val="accent1">
                              <a:lumMod val="50000"/>
                            </a:schemeClr>
                          </a:solidFill>
                          <a:effectLst/>
                          <a:latin typeface="Calibri" panose="020F0502020204030204" pitchFamily="34" charset="0"/>
                        </a:rPr>
                        <a:t>3</a:t>
                      </a:r>
                      <a:endParaRPr lang="en-US" sz="1600" b="1" i="0" u="none" strike="noStrike" baseline="30000"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266</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 Yes</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600" b="0" i="0" u="none" strike="noStrike" dirty="0">
                          <a:solidFill>
                            <a:srgbClr val="000000"/>
                          </a:solidFill>
                          <a:effectLst/>
                          <a:latin typeface="Calibri" panose="020F0502020204030204" pitchFamily="34" charset="0"/>
                        </a:rPr>
                        <a:t>Yes</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tc>
                  <a:txBody>
                    <a:bodyPr/>
                    <a:lstStyle/>
                    <a:p>
                      <a:pPr algn="ctr"/>
                      <a:r>
                        <a:rPr lang="en-US" sz="1600" b="0" i="0" u="none" strike="noStrike" dirty="0">
                          <a:solidFill>
                            <a:srgbClr val="000000"/>
                          </a:solidFill>
                          <a:effectLst/>
                          <a:latin typeface="Calibri" panose="020F0502020204030204" pitchFamily="34" charset="0"/>
                        </a:rPr>
                        <a:t>Yes</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extLst>
                  <a:ext uri="{0D108BD9-81ED-4DB2-BD59-A6C34878D82A}">
                    <a16:rowId xmlns:a16="http://schemas.microsoft.com/office/drawing/2014/main" val="3724996624"/>
                  </a:ext>
                </a:extLst>
              </a:tr>
              <a:tr h="240178">
                <a:tc gridSpan="9">
                  <a:txBody>
                    <a:bodyPr/>
                    <a:lstStyle/>
                    <a:p>
                      <a:pPr algn="ctr" fontAlgn="b"/>
                      <a:r>
                        <a:rPr lang="en-US" sz="1600" b="0" i="1" u="none" strike="noStrike" dirty="0">
                          <a:solidFill>
                            <a:srgbClr val="000000"/>
                          </a:solidFill>
                          <a:effectLst/>
                          <a:latin typeface="Calibri" panose="020F0502020204030204" pitchFamily="34" charset="0"/>
                        </a:rPr>
                        <a:t>COUNTY-REGION-STATE LEVEL</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28296204"/>
                  </a:ext>
                </a:extLst>
              </a:tr>
              <a:tr h="240178">
                <a:tc>
                  <a:txBody>
                    <a:bodyPr/>
                    <a:lstStyle/>
                    <a:p>
                      <a:pPr algn="l" fontAlgn="b"/>
                      <a:r>
                        <a:rPr lang="en-US" sz="1600" b="1" i="0" u="none" strike="noStrike" dirty="0">
                          <a:solidFill>
                            <a:schemeClr val="accent1">
                              <a:lumMod val="50000"/>
                            </a:schemeClr>
                          </a:solidFill>
                          <a:effectLst/>
                          <a:latin typeface="Calibri" panose="020F0502020204030204" pitchFamily="34" charset="0"/>
                        </a:rPr>
                        <a:t>Counties</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55</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sz="1600" b="0" i="0" u="none" strike="noStrike" dirty="0">
                          <a:solidFill>
                            <a:srgbClr val="000000"/>
                          </a:solidFill>
                          <a:effectLst/>
                          <a:latin typeface="Calibri" panose="020F0502020204030204" pitchFamily="34" charset="0"/>
                        </a:rPr>
                        <a:t>Yes</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ctr"/>
                      <a:r>
                        <a:rPr lang="en-US" sz="1600" b="0" i="0" u="none" strike="noStrike">
                          <a:solidFill>
                            <a:srgbClr val="000000"/>
                          </a:solidFill>
                          <a:effectLst/>
                          <a:latin typeface="Calibri" panose="020F0502020204030204" pitchFamily="34" charset="0"/>
                        </a:rPr>
                        <a:t>Yes</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tc>
                  <a:txBody>
                    <a:bodyPr/>
                    <a:lstStyle/>
                    <a:p>
                      <a:pPr algn="ctr" fontAlgn="ctr"/>
                      <a:r>
                        <a:rPr lang="en-US" sz="1600" b="0" i="0" u="none" strike="noStrike" dirty="0">
                          <a:solidFill>
                            <a:srgbClr val="000000"/>
                          </a:solidFill>
                          <a:effectLst/>
                          <a:latin typeface="Calibri" panose="020F0502020204030204" pitchFamily="34" charset="0"/>
                        </a:rPr>
                        <a:t>Yes</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extLst>
                  <a:ext uri="{0D108BD9-81ED-4DB2-BD59-A6C34878D82A}">
                    <a16:rowId xmlns:a16="http://schemas.microsoft.com/office/drawing/2014/main" val="2285568290"/>
                  </a:ext>
                </a:extLst>
              </a:tr>
              <a:tr h="240178">
                <a:tc>
                  <a:txBody>
                    <a:bodyPr/>
                    <a:lstStyle/>
                    <a:p>
                      <a:pPr algn="l" fontAlgn="b"/>
                      <a:r>
                        <a:rPr lang="en-US" sz="1600" b="1" i="0" u="none" strike="noStrike" dirty="0">
                          <a:solidFill>
                            <a:schemeClr val="accent1">
                              <a:lumMod val="50000"/>
                            </a:schemeClr>
                          </a:solidFill>
                          <a:effectLst/>
                          <a:latin typeface="Calibri" panose="020F0502020204030204" pitchFamily="34" charset="0"/>
                        </a:rPr>
                        <a:t>Regions </a:t>
                      </a:r>
                      <a:r>
                        <a:rPr lang="en-US" sz="1600" b="0" i="0" u="none" strike="noStrike" dirty="0">
                          <a:solidFill>
                            <a:schemeClr val="accent1">
                              <a:lumMod val="50000"/>
                            </a:schemeClr>
                          </a:solidFill>
                          <a:effectLst/>
                          <a:latin typeface="Calibri" panose="020F0502020204030204" pitchFamily="34" charset="0"/>
                        </a:rPr>
                        <a:t>(RPDCs)</a:t>
                      </a:r>
                      <a:endParaRPr lang="en-US" sz="1600" b="1"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11</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 Yes </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600" b="0" i="0" u="none" strike="noStrike">
                          <a:solidFill>
                            <a:srgbClr val="000000"/>
                          </a:solidFill>
                          <a:effectLst/>
                          <a:latin typeface="Calibri" panose="020F0502020204030204" pitchFamily="34" charset="0"/>
                        </a:rPr>
                        <a:t> </a:t>
                      </a:r>
                      <a:endParaRPr lang="en-US" sz="160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tc>
                  <a:txBody>
                    <a:bodyPr/>
                    <a:lstStyle/>
                    <a:p>
                      <a:pPr algn="ctr"/>
                      <a:r>
                        <a:rPr lang="en-US" sz="1600" b="0" i="0" u="none" strike="noStrike" dirty="0">
                          <a:solidFill>
                            <a:srgbClr val="000000"/>
                          </a:solidFill>
                          <a:effectLst/>
                          <a:latin typeface="Calibri" panose="020F0502020204030204" pitchFamily="34" charset="0"/>
                        </a:rPr>
                        <a:t>Yes</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extLst>
                  <a:ext uri="{0D108BD9-81ED-4DB2-BD59-A6C34878D82A}">
                    <a16:rowId xmlns:a16="http://schemas.microsoft.com/office/drawing/2014/main" val="966044262"/>
                  </a:ext>
                </a:extLst>
              </a:tr>
              <a:tr h="240178">
                <a:tc>
                  <a:txBody>
                    <a:bodyPr/>
                    <a:lstStyle/>
                    <a:p>
                      <a:pPr algn="l" fontAlgn="b"/>
                      <a:r>
                        <a:rPr lang="en-US" sz="1600" b="1" i="0" u="none" strike="noStrike" dirty="0">
                          <a:solidFill>
                            <a:schemeClr val="accent1">
                              <a:lumMod val="50000"/>
                            </a:schemeClr>
                          </a:solidFill>
                          <a:effectLst/>
                          <a:latin typeface="Calibri" panose="020F0502020204030204" pitchFamily="34" charset="0"/>
                        </a:rPr>
                        <a:t>State</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1</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 Yes </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600" b="0" i="0" u="none" strike="noStrike" dirty="0">
                          <a:solidFill>
                            <a:srgbClr val="000000"/>
                          </a:solidFill>
                          <a:effectLst/>
                          <a:latin typeface="Calibri" panose="020F0502020204030204" pitchFamily="34" charset="0"/>
                        </a:rPr>
                        <a:t> </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tc>
                  <a:txBody>
                    <a:bodyPr/>
                    <a:lstStyle/>
                    <a:p>
                      <a:pPr algn="ctr"/>
                      <a:r>
                        <a:rPr lang="en-US" sz="1600" b="0" i="0" u="none" strike="noStrike" dirty="0">
                          <a:solidFill>
                            <a:srgbClr val="000000"/>
                          </a:solidFill>
                          <a:effectLst/>
                          <a:latin typeface="Calibri" panose="020F0502020204030204" pitchFamily="34" charset="0"/>
                        </a:rPr>
                        <a:t>Yes</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extLst>
                  <a:ext uri="{0D108BD9-81ED-4DB2-BD59-A6C34878D82A}">
                    <a16:rowId xmlns:a16="http://schemas.microsoft.com/office/drawing/2014/main" val="2454948640"/>
                  </a:ext>
                </a:extLst>
              </a:tr>
              <a:tr h="240178">
                <a:tc gridSpan="9">
                  <a:txBody>
                    <a:bodyPr/>
                    <a:lstStyle/>
                    <a:p>
                      <a:pPr algn="ctr" fontAlgn="b"/>
                      <a:r>
                        <a:rPr lang="en-US" sz="1600" b="0" i="1" u="none" strike="noStrike" dirty="0">
                          <a:solidFill>
                            <a:srgbClr val="000000"/>
                          </a:solidFill>
                          <a:effectLst/>
                          <a:latin typeface="Calibri" panose="020F0502020204030204" pitchFamily="34" charset="0"/>
                        </a:rPr>
                        <a:t>DRAINAGE LEVEL</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74617046"/>
                  </a:ext>
                </a:extLst>
              </a:tr>
              <a:tr h="240178">
                <a:tc>
                  <a:txBody>
                    <a:bodyPr/>
                    <a:lstStyle/>
                    <a:p>
                      <a:pPr algn="l" fontAlgn="b"/>
                      <a:r>
                        <a:rPr lang="en-US" sz="1600" b="1" i="0" u="none" strike="noStrike" dirty="0">
                          <a:solidFill>
                            <a:schemeClr val="accent1">
                              <a:lumMod val="50000"/>
                            </a:schemeClr>
                          </a:solidFill>
                          <a:effectLst/>
                          <a:latin typeface="Calibri" panose="020F0502020204030204" pitchFamily="34" charset="0"/>
                        </a:rPr>
                        <a:t>Watersheds</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32</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sz="1600" b="0" i="0" u="none" strike="noStrike" dirty="0">
                          <a:solidFill>
                            <a:srgbClr val="000000"/>
                          </a:solidFill>
                          <a:effectLst/>
                          <a:latin typeface="Calibri" panose="020F0502020204030204" pitchFamily="34" charset="0"/>
                        </a:rPr>
                        <a:t>Yes</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ctr"/>
                      <a:r>
                        <a:rPr lang="en-US" sz="1600" b="0" i="0" u="none" strike="noStrike" dirty="0">
                          <a:solidFill>
                            <a:srgbClr val="000000"/>
                          </a:solidFill>
                          <a:effectLst/>
                          <a:latin typeface="Calibri" panose="020F0502020204030204" pitchFamily="34" charset="0"/>
                        </a:rPr>
                        <a:t> </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tc>
                  <a:txBody>
                    <a:bodyPr/>
                    <a:lstStyle/>
                    <a:p>
                      <a:pPr algn="ctr" fontAlgn="ctr"/>
                      <a:r>
                        <a:rPr lang="en-US" sz="1600" b="0" i="0" u="none" strike="noStrike" dirty="0">
                          <a:solidFill>
                            <a:srgbClr val="000000"/>
                          </a:solidFill>
                          <a:effectLst/>
                          <a:latin typeface="Calibri" panose="020F0502020204030204" pitchFamily="34" charset="0"/>
                        </a:rPr>
                        <a:t>Yes</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extLst>
                  <a:ext uri="{0D108BD9-81ED-4DB2-BD59-A6C34878D82A}">
                    <a16:rowId xmlns:a16="http://schemas.microsoft.com/office/drawing/2014/main" val="1989351748"/>
                  </a:ext>
                </a:extLst>
              </a:tr>
              <a:tr h="240178">
                <a:tc>
                  <a:txBody>
                    <a:bodyPr/>
                    <a:lstStyle/>
                    <a:p>
                      <a:pPr algn="l" fontAlgn="b"/>
                      <a:r>
                        <a:rPr lang="en-US" sz="1600" b="1" i="0" u="none" strike="noStrike" dirty="0">
                          <a:solidFill>
                            <a:schemeClr val="accent1">
                              <a:lumMod val="50000"/>
                            </a:schemeClr>
                          </a:solidFill>
                          <a:effectLst/>
                          <a:latin typeface="Calibri" panose="020F0502020204030204" pitchFamily="34" charset="0"/>
                        </a:rPr>
                        <a:t>Streams </a:t>
                      </a:r>
                      <a:r>
                        <a:rPr lang="en-US" sz="1600" b="0" i="0" u="none" strike="noStrike" dirty="0">
                          <a:solidFill>
                            <a:schemeClr val="accent1">
                              <a:lumMod val="50000"/>
                            </a:schemeClr>
                          </a:solidFill>
                          <a:effectLst/>
                          <a:latin typeface="Calibri" panose="020F0502020204030204" pitchFamily="34" charset="0"/>
                        </a:rPr>
                        <a:t>(named)</a:t>
                      </a:r>
                      <a:endParaRPr lang="en-US" sz="1600" b="1"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6,748</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 Yes</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 Yes</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tc>
                  <a:txBody>
                    <a:bodyPr/>
                    <a:lstStyle/>
                    <a:p>
                      <a:pPr algn="ctr"/>
                      <a:r>
                        <a:rPr lang="en-US" sz="1600" b="0" i="0" u="none" strike="noStrike" dirty="0">
                          <a:solidFill>
                            <a:srgbClr val="000000"/>
                          </a:solidFill>
                          <a:effectLst/>
                          <a:latin typeface="Calibri" panose="020F0502020204030204" pitchFamily="34" charset="0"/>
                        </a:rPr>
                        <a:t>Yes</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extLst>
                  <a:ext uri="{0D108BD9-81ED-4DB2-BD59-A6C34878D82A}">
                    <a16:rowId xmlns:a16="http://schemas.microsoft.com/office/drawing/2014/main" val="3510501390"/>
                  </a:ext>
                </a:extLst>
              </a:tr>
            </a:tbl>
          </a:graphicData>
        </a:graphic>
      </p:graphicFrame>
      <p:graphicFrame>
        <p:nvGraphicFramePr>
          <p:cNvPr id="3" name="Table 2">
            <a:extLst>
              <a:ext uri="{FF2B5EF4-FFF2-40B4-BE49-F238E27FC236}">
                <a16:creationId xmlns:a16="http://schemas.microsoft.com/office/drawing/2014/main" id="{6AC8AF37-799A-4AC5-EE49-EDF1B4E53312}"/>
              </a:ext>
            </a:extLst>
          </p:cNvPr>
          <p:cNvGraphicFramePr>
            <a:graphicFrameLocks noGrp="1"/>
          </p:cNvGraphicFramePr>
          <p:nvPr>
            <p:extLst>
              <p:ext uri="{D42A27DB-BD31-4B8C-83A1-F6EECF244321}">
                <p14:modId xmlns:p14="http://schemas.microsoft.com/office/powerpoint/2010/main" val="3656331914"/>
              </p:ext>
            </p:extLst>
          </p:nvPr>
        </p:nvGraphicFramePr>
        <p:xfrm>
          <a:off x="178377" y="5914123"/>
          <a:ext cx="7950199" cy="862590"/>
        </p:xfrm>
        <a:graphic>
          <a:graphicData uri="http://schemas.openxmlformats.org/drawingml/2006/table">
            <a:tbl>
              <a:tblPr/>
              <a:tblGrid>
                <a:gridCol w="1383195">
                  <a:extLst>
                    <a:ext uri="{9D8B030D-6E8A-4147-A177-3AD203B41FA5}">
                      <a16:colId xmlns:a16="http://schemas.microsoft.com/office/drawing/2014/main" val="1915689436"/>
                    </a:ext>
                  </a:extLst>
                </a:gridCol>
                <a:gridCol w="828014">
                  <a:extLst>
                    <a:ext uri="{9D8B030D-6E8A-4147-A177-3AD203B41FA5}">
                      <a16:colId xmlns:a16="http://schemas.microsoft.com/office/drawing/2014/main" val="2749419911"/>
                    </a:ext>
                  </a:extLst>
                </a:gridCol>
                <a:gridCol w="837531">
                  <a:extLst>
                    <a:ext uri="{9D8B030D-6E8A-4147-A177-3AD203B41FA5}">
                      <a16:colId xmlns:a16="http://schemas.microsoft.com/office/drawing/2014/main" val="2759312931"/>
                    </a:ext>
                  </a:extLst>
                </a:gridCol>
                <a:gridCol w="609113">
                  <a:extLst>
                    <a:ext uri="{9D8B030D-6E8A-4147-A177-3AD203B41FA5}">
                      <a16:colId xmlns:a16="http://schemas.microsoft.com/office/drawing/2014/main" val="55193453"/>
                    </a:ext>
                  </a:extLst>
                </a:gridCol>
                <a:gridCol w="609113">
                  <a:extLst>
                    <a:ext uri="{9D8B030D-6E8A-4147-A177-3AD203B41FA5}">
                      <a16:colId xmlns:a16="http://schemas.microsoft.com/office/drawing/2014/main" val="2085079137"/>
                    </a:ext>
                  </a:extLst>
                </a:gridCol>
                <a:gridCol w="888291">
                  <a:extLst>
                    <a:ext uri="{9D8B030D-6E8A-4147-A177-3AD203B41FA5}">
                      <a16:colId xmlns:a16="http://schemas.microsoft.com/office/drawing/2014/main" val="489206481"/>
                    </a:ext>
                  </a:extLst>
                </a:gridCol>
                <a:gridCol w="1205537">
                  <a:extLst>
                    <a:ext uri="{9D8B030D-6E8A-4147-A177-3AD203B41FA5}">
                      <a16:colId xmlns:a16="http://schemas.microsoft.com/office/drawing/2014/main" val="3996400106"/>
                    </a:ext>
                  </a:extLst>
                </a:gridCol>
                <a:gridCol w="799461">
                  <a:extLst>
                    <a:ext uri="{9D8B030D-6E8A-4147-A177-3AD203B41FA5}">
                      <a16:colId xmlns:a16="http://schemas.microsoft.com/office/drawing/2014/main" val="2030957078"/>
                    </a:ext>
                  </a:extLst>
                </a:gridCol>
                <a:gridCol w="789944">
                  <a:extLst>
                    <a:ext uri="{9D8B030D-6E8A-4147-A177-3AD203B41FA5}">
                      <a16:colId xmlns:a16="http://schemas.microsoft.com/office/drawing/2014/main" val="2910418749"/>
                    </a:ext>
                  </a:extLst>
                </a:gridCol>
              </a:tblGrid>
              <a:tr h="0">
                <a:tc>
                  <a:txBody>
                    <a:bodyPr/>
                    <a:lstStyle/>
                    <a:p>
                      <a:pPr algn="l" fontAlgn="b"/>
                      <a:r>
                        <a:rPr lang="en-US" sz="1100" b="0" i="0" u="none" strike="noStrike" dirty="0">
                          <a:solidFill>
                            <a:srgbClr val="000000"/>
                          </a:solidFill>
                          <a:effectLst/>
                          <a:latin typeface="Aptos Narrow" panose="020B0004020202020204" pitchFamily="34" charset="0"/>
                        </a:rPr>
                        <a:t>NOTES:</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en-US" sz="1100" b="0" i="0" u="none" strike="noStrike" dirty="0">
                        <a:solidFill>
                          <a:srgbClr val="000000"/>
                        </a:solidFill>
                        <a:effectLst/>
                        <a:latin typeface="Aptos Narrow" panose="020B00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en-US" sz="1100" b="0" i="0" u="none" strike="noStrike" dirty="0">
                        <a:solidFill>
                          <a:srgbClr val="000000"/>
                        </a:solidFill>
                        <a:effectLst/>
                        <a:latin typeface="Aptos Narrow" panose="020B00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85437954"/>
                  </a:ext>
                </a:extLst>
              </a:tr>
              <a:tr h="209550">
                <a:tc gridSpan="7">
                  <a:txBody>
                    <a:bodyPr/>
                    <a:lstStyle/>
                    <a:p>
                      <a:pPr algn="l" fontAlgn="b"/>
                      <a:r>
                        <a:rPr lang="en-US" sz="1100" b="0" i="0" u="none" strike="noStrike" baseline="30000" dirty="0">
                          <a:solidFill>
                            <a:srgbClr val="000000"/>
                          </a:solidFill>
                          <a:effectLst/>
                          <a:latin typeface="Aptos Narrow" panose="020B0004020202020204" pitchFamily="34" charset="0"/>
                        </a:rPr>
                        <a:t>1</a:t>
                      </a:r>
                      <a:r>
                        <a:rPr lang="en-US" sz="1100" b="0" i="0" u="none" strike="noStrike" dirty="0">
                          <a:solidFill>
                            <a:srgbClr val="000000"/>
                          </a:solidFill>
                          <a:effectLst/>
                          <a:latin typeface="Aptos Narrow" panose="020B0004020202020204" pitchFamily="34" charset="0"/>
                        </a:rPr>
                        <a:t>  Primary structures located in high-risk effective and advisory floodplains (1%-annual-chance flood)</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1100" b="0" i="0" u="none" strike="noStrike" dirty="0">
                          <a:solidFill>
                            <a:srgbClr val="000000"/>
                          </a:solidFill>
                          <a:effectLst/>
                          <a:latin typeface="Aptos Narrow" panose="020B000402020202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US" sz="1100" b="0" i="0" u="none" strike="noStrike" dirty="0">
                          <a:solidFill>
                            <a:srgbClr val="000000"/>
                          </a:solidFill>
                          <a:effectLst/>
                          <a:latin typeface="Aptos Narrow" panose="020B000402020202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689795178"/>
                  </a:ext>
                </a:extLst>
              </a:tr>
              <a:tr h="266325">
                <a:tc gridSpan="8">
                  <a:txBody>
                    <a:bodyPr/>
                    <a:lstStyle/>
                    <a:p>
                      <a:pPr algn="l" fontAlgn="b"/>
                      <a:r>
                        <a:rPr lang="en-US" sz="1100" b="0" i="0" u="none" strike="noStrike" baseline="30000" dirty="0">
                          <a:solidFill>
                            <a:srgbClr val="000000"/>
                          </a:solidFill>
                          <a:effectLst/>
                          <a:latin typeface="Aptos Narrow" panose="020B0004020202020204" pitchFamily="34" charset="0"/>
                        </a:rPr>
                        <a:t>2</a:t>
                      </a:r>
                      <a:r>
                        <a:rPr lang="en-US" sz="1100" b="0" i="0" u="none" strike="noStrike" dirty="0">
                          <a:solidFill>
                            <a:srgbClr val="000000"/>
                          </a:solidFill>
                          <a:effectLst/>
                          <a:latin typeface="Aptos Narrow" panose="020B0004020202020204" pitchFamily="34" charset="0"/>
                        </a:rPr>
                        <a:t> Other Features include roads, bridges, National Register Areas, flood mitigation structures (dams, levees, floodwalls)</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dirty="0">
                          <a:solidFill>
                            <a:srgbClr val="000000"/>
                          </a:solidFill>
                          <a:effectLst/>
                          <a:latin typeface="Aptos Narrow" panose="020B000402020202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4094202227"/>
                  </a:ext>
                </a:extLst>
              </a:tr>
              <a:tr h="209550">
                <a:tc gridSpan="6">
                  <a:txBody>
                    <a:bodyPr/>
                    <a:lstStyle/>
                    <a:p>
                      <a:pPr algn="l" fontAlgn="b"/>
                      <a:r>
                        <a:rPr lang="en-US" sz="1100" b="0" i="0" u="none" strike="noStrike" baseline="30000" dirty="0">
                          <a:solidFill>
                            <a:srgbClr val="000000"/>
                          </a:solidFill>
                          <a:effectLst/>
                          <a:latin typeface="Aptos Narrow" panose="020B0004020202020204" pitchFamily="34" charset="0"/>
                        </a:rPr>
                        <a:t>3</a:t>
                      </a:r>
                      <a:r>
                        <a:rPr lang="en-US" sz="1100" b="0" i="0" u="none" strike="noStrike" dirty="0">
                          <a:solidFill>
                            <a:srgbClr val="000000"/>
                          </a:solidFill>
                          <a:effectLst/>
                          <a:latin typeface="Aptos Narrow" panose="020B0004020202020204" pitchFamily="34" charset="0"/>
                        </a:rPr>
                        <a:t>  Total 284 communities in state:  266 NFIP; 18 incorporated places not in NFIP</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dirty="0">
                          <a:solidFill>
                            <a:srgbClr val="000000"/>
                          </a:solidFill>
                          <a:effectLst/>
                          <a:latin typeface="Aptos Narrow" panose="020B000402020202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Aptos Narrow" panose="020B000402020202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Aptos Narrow" panose="020B000402020202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02131362"/>
                  </a:ext>
                </a:extLst>
              </a:tr>
            </a:tbl>
          </a:graphicData>
        </a:graphic>
      </p:graphicFrame>
      <p:pic>
        <p:nvPicPr>
          <p:cNvPr id="2" name="Picture 1" descr="A hexagon with a yellow house and a river&#10;&#10;Description automatically generated">
            <a:extLst>
              <a:ext uri="{FF2B5EF4-FFF2-40B4-BE49-F238E27FC236}">
                <a16:creationId xmlns:a16="http://schemas.microsoft.com/office/drawing/2014/main" id="{7E8C13E8-461A-E03F-8FBD-F8B5245AF7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720" y="-9781"/>
            <a:ext cx="803153" cy="732821"/>
          </a:xfrm>
          <a:prstGeom prst="rect">
            <a:avLst/>
          </a:prstGeom>
        </p:spPr>
      </p:pic>
      <p:pic>
        <p:nvPicPr>
          <p:cNvPr id="4" name="Picture 3" descr="A yellow and blue logo&#10;&#10;AI-generated content may be incorrect.">
            <a:extLst>
              <a:ext uri="{FF2B5EF4-FFF2-40B4-BE49-F238E27FC236}">
                <a16:creationId xmlns:a16="http://schemas.microsoft.com/office/drawing/2014/main" id="{50EE4EB0-229E-D803-56C9-9F13BC08896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280716" y="64133"/>
            <a:ext cx="640335" cy="571820"/>
          </a:xfrm>
          <a:prstGeom prst="rect">
            <a:avLst/>
          </a:prstGeom>
        </p:spPr>
      </p:pic>
    </p:spTree>
    <p:extLst>
      <p:ext uri="{BB962C8B-B14F-4D97-AF65-F5344CB8AC3E}">
        <p14:creationId xmlns:p14="http://schemas.microsoft.com/office/powerpoint/2010/main" val="33286930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21119</TotalTime>
  <Words>2384</Words>
  <Application>Microsoft Office PowerPoint</Application>
  <PresentationFormat>Widescreen</PresentationFormat>
  <Paragraphs>561</Paragraphs>
  <Slides>13</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Aptos</vt:lpstr>
      <vt:lpstr>Aptos Display</vt:lpstr>
      <vt:lpstr>Aptos Narrow</vt:lpstr>
      <vt:lpstr>Arial</vt:lpstr>
      <vt:lpstr>Calibri</vt:lpstr>
      <vt:lpstr>Courier New</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Kurt Donaldson</dc:creator>
  <cp:lastModifiedBy>Kurt Donaldson</cp:lastModifiedBy>
  <cp:revision>95</cp:revision>
  <dcterms:created xsi:type="dcterms:W3CDTF">2024-11-08T20:12:22Z</dcterms:created>
  <dcterms:modified xsi:type="dcterms:W3CDTF">2025-12-19T17:38:47Z</dcterms:modified>
</cp:coreProperties>
</file>