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7E1"/>
    <a:srgbClr val="156082"/>
    <a:srgbClr val="EAAB29"/>
    <a:srgbClr val="1F4E79"/>
    <a:srgbClr val="AC51A0"/>
    <a:srgbClr val="0B6F97"/>
    <a:srgbClr val="53BEC9"/>
    <a:srgbClr val="366092"/>
    <a:srgbClr val="FCD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1358" autoAdjust="0"/>
  </p:normalViewPr>
  <p:slideViewPr>
    <p:cSldViewPr snapToGrid="0">
      <p:cViewPr varScale="1">
        <p:scale>
          <a:sx n="97" d="100"/>
          <a:sy n="97" d="100"/>
        </p:scale>
        <p:origin x="97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2BEC-C83C-4B0D-9641-3F675C7BC54B}"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6E115-05FE-4241-8BC2-39D128FFFD41}" type="slidenum">
              <a:rPr lang="en-US" smtClean="0"/>
              <a:t>‹#›</a:t>
            </a:fld>
            <a:endParaRPr lang="en-US"/>
          </a:p>
        </p:txBody>
      </p:sp>
    </p:spTree>
    <p:extLst>
      <p:ext uri="{BB962C8B-B14F-4D97-AF65-F5344CB8AC3E}">
        <p14:creationId xmlns:p14="http://schemas.microsoft.com/office/powerpoint/2010/main" val="35041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WV Flood Tool and WV Risk Explorer applications quantify riverine flood risk at the building and summary geographic levels, respectively.  Cumulative risk rankings at different geographic scales and entities are computed from various risk indicators, including building, people, and social-economic factors.</a:t>
            </a:r>
          </a:p>
        </p:txBody>
      </p:sp>
      <p:sp>
        <p:nvSpPr>
          <p:cNvPr id="4" name="Slide Number Placeholder 3"/>
          <p:cNvSpPr>
            <a:spLocks noGrp="1"/>
          </p:cNvSpPr>
          <p:nvPr>
            <p:ph type="sldNum" sz="quarter" idx="5"/>
          </p:nvPr>
        </p:nvSpPr>
        <p:spPr/>
        <p:txBody>
          <a:bodyPr/>
          <a:lstStyle/>
          <a:p>
            <a:fld id="{475E18AD-1A84-405F-B46B-1164BA0AC8A2}" type="slidenum">
              <a:rPr lang="en-US" smtClean="0"/>
              <a:t>1</a:t>
            </a:fld>
            <a:endParaRPr lang="en-US"/>
          </a:p>
        </p:txBody>
      </p:sp>
    </p:spTree>
    <p:extLst>
      <p:ext uri="{BB962C8B-B14F-4D97-AF65-F5344CB8AC3E}">
        <p14:creationId xmlns:p14="http://schemas.microsoft.com/office/powerpoint/2010/main" val="69003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16413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91870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89060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18639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96347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61554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8980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2000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53075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7611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4778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5/1/2025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419601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4A62-E305-7358-38FB-8E31087E0D8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CB19DE3-DE1C-792F-C92C-438D8AA9E068}"/>
              </a:ext>
            </a:extLst>
          </p:cNvPr>
          <p:cNvGrpSpPr/>
          <p:nvPr/>
        </p:nvGrpSpPr>
        <p:grpSpPr>
          <a:xfrm>
            <a:off x="0" y="-15988"/>
            <a:ext cx="12192000" cy="630241"/>
            <a:chOff x="0" y="-15988"/>
            <a:chExt cx="12192000" cy="630241"/>
          </a:xfrm>
        </p:grpSpPr>
        <p:sp>
          <p:nvSpPr>
            <p:cNvPr id="5" name="Title 1">
              <a:extLst>
                <a:ext uri="{FF2B5EF4-FFF2-40B4-BE49-F238E27FC236}">
                  <a16:creationId xmlns:a16="http://schemas.microsoft.com/office/drawing/2014/main" id="{00840818-50CB-054F-EBAB-96E351225A2C}"/>
                </a:ext>
              </a:extLst>
            </p:cNvPr>
            <p:cNvSpPr txBox="1">
              <a:spLocks/>
            </p:cNvSpPr>
            <p:nvPr/>
          </p:nvSpPr>
          <p:spPr>
            <a:xfrm>
              <a:off x="0" y="3"/>
              <a:ext cx="12192000" cy="614250"/>
            </a:xfrm>
            <a:prstGeom prst="rect">
              <a:avLst/>
            </a:prstGeom>
            <a:solidFill>
              <a:srgbClr val="20386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3200" b="1" dirty="0">
                  <a:solidFill>
                    <a:prstClr val="white"/>
                  </a:solidFill>
                  <a:latin typeface="+mn-lt"/>
                  <a:cs typeface="Arial" panose="020B0604020202020204" pitchFamily="34" charset="0"/>
                </a:rPr>
                <a:t>Geographic Scales of Analytical &amp; Visualization Tools</a:t>
              </a:r>
            </a:p>
          </p:txBody>
        </p:sp>
        <p:pic>
          <p:nvPicPr>
            <p:cNvPr id="6" name="Picture 5" descr="A hexagon with a yellow house and a river&#10;&#10;Description automatically generated">
              <a:extLst>
                <a:ext uri="{FF2B5EF4-FFF2-40B4-BE49-F238E27FC236}">
                  <a16:creationId xmlns:a16="http://schemas.microsoft.com/office/drawing/2014/main" id="{6FDA8142-F378-644D-3B7F-6AE8E9351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414" y="-15988"/>
              <a:ext cx="690728" cy="630241"/>
            </a:xfrm>
            <a:prstGeom prst="rect">
              <a:avLst/>
            </a:prstGeom>
          </p:spPr>
        </p:pic>
        <p:pic>
          <p:nvPicPr>
            <p:cNvPr id="7" name="Picture 6" descr="A yellow and blue logo&#10;&#10;AI-generated content may be incorrect.">
              <a:extLst>
                <a:ext uri="{FF2B5EF4-FFF2-40B4-BE49-F238E27FC236}">
                  <a16:creationId xmlns:a16="http://schemas.microsoft.com/office/drawing/2014/main" id="{4A9EADD4-661A-7B62-6C3E-955A3DB3C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202" y="42670"/>
              <a:ext cx="568867" cy="507999"/>
            </a:xfrm>
            <a:prstGeom prst="rect">
              <a:avLst/>
            </a:prstGeom>
          </p:spPr>
        </p:pic>
      </p:grpSp>
      <p:grpSp>
        <p:nvGrpSpPr>
          <p:cNvPr id="129" name="Group 128">
            <a:extLst>
              <a:ext uri="{FF2B5EF4-FFF2-40B4-BE49-F238E27FC236}">
                <a16:creationId xmlns:a16="http://schemas.microsoft.com/office/drawing/2014/main" id="{269F7579-CDFC-E7B0-C0EA-075FF42FE3F2}"/>
              </a:ext>
            </a:extLst>
          </p:cNvPr>
          <p:cNvGrpSpPr/>
          <p:nvPr/>
        </p:nvGrpSpPr>
        <p:grpSpPr>
          <a:xfrm>
            <a:off x="344072" y="709028"/>
            <a:ext cx="7389443" cy="6034062"/>
            <a:chOff x="246275" y="694358"/>
            <a:chExt cx="7389443" cy="6034062"/>
          </a:xfrm>
        </p:grpSpPr>
        <p:grpSp>
          <p:nvGrpSpPr>
            <p:cNvPr id="100" name="Group 99">
              <a:extLst>
                <a:ext uri="{FF2B5EF4-FFF2-40B4-BE49-F238E27FC236}">
                  <a16:creationId xmlns:a16="http://schemas.microsoft.com/office/drawing/2014/main" id="{6DBEB4B3-D9BB-77D5-F5EC-80F68142A186}"/>
                </a:ext>
              </a:extLst>
            </p:cNvPr>
            <p:cNvGrpSpPr/>
            <p:nvPr/>
          </p:nvGrpSpPr>
          <p:grpSpPr>
            <a:xfrm>
              <a:off x="246275" y="694358"/>
              <a:ext cx="7389443" cy="6034062"/>
              <a:chOff x="2339127" y="772596"/>
              <a:chExt cx="7389443" cy="6034062"/>
            </a:xfrm>
          </p:grpSpPr>
          <p:sp>
            <p:nvSpPr>
              <p:cNvPr id="26" name="Title 1">
                <a:extLst>
                  <a:ext uri="{FF2B5EF4-FFF2-40B4-BE49-F238E27FC236}">
                    <a16:creationId xmlns:a16="http://schemas.microsoft.com/office/drawing/2014/main" id="{D1D52DEA-ACAC-5E63-EDED-E5D31BC2D6FE}"/>
                  </a:ext>
                </a:extLst>
              </p:cNvPr>
              <p:cNvSpPr txBox="1">
                <a:spLocks/>
              </p:cNvSpPr>
              <p:nvPr/>
            </p:nvSpPr>
            <p:spPr>
              <a:xfrm>
                <a:off x="2339127" y="772596"/>
                <a:ext cx="7389443" cy="6034062"/>
              </a:xfrm>
              <a:prstGeom prst="rect">
                <a:avLst/>
              </a:prstGeom>
              <a:noFill/>
              <a:ln w="28575">
                <a:solidFill>
                  <a:srgbClr val="203864"/>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 dirty="0">
                  <a:ln>
                    <a:solidFill>
                      <a:sysClr val="windowText" lastClr="000000"/>
                    </a:solidFill>
                  </a:ln>
                  <a:latin typeface="+mn-lt"/>
                  <a:cs typeface="Arial" panose="020B0604020202020204" pitchFamily="34" charset="0"/>
                </a:endParaRPr>
              </a:p>
              <a:p>
                <a:pPr algn="ctr"/>
                <a:r>
                  <a:rPr lang="en-US" sz="2000" b="1" dirty="0">
                    <a:solidFill>
                      <a:srgbClr val="156082"/>
                    </a:solidFill>
                    <a:latin typeface="Aptos" panose="02110004020202020204"/>
                    <a:ea typeface="+mn-ea"/>
                    <a:cs typeface="+mn-cs"/>
                  </a:rPr>
                  <a:t>Political Boundaries</a:t>
                </a:r>
              </a:p>
              <a:p>
                <a:endParaRPr lang="en-US" sz="200" b="1" dirty="0">
                  <a:ln>
                    <a:solidFill>
                      <a:sysClr val="windowText" lastClr="000000"/>
                    </a:solidFill>
                  </a:ln>
                  <a:solidFill>
                    <a:srgbClr val="1F4E79"/>
                  </a:solidFill>
                  <a:latin typeface="+mn-lt"/>
                  <a:cs typeface="Arial" panose="020B0604020202020204" pitchFamily="34" charset="0"/>
                </a:endParaRPr>
              </a:p>
              <a:p>
                <a:pPr marL="339725" indent="-339725">
                  <a:buFont typeface="Wingdings" panose="05000000000000000000" pitchFamily="2" charset="2"/>
                  <a:buChar char="v"/>
                </a:pPr>
                <a:endParaRPr lang="en-US" sz="1800" b="1" dirty="0">
                  <a:ln>
                    <a:solidFill>
                      <a:sysClr val="windowText" lastClr="000000"/>
                    </a:solidFill>
                  </a:ln>
                  <a:solidFill>
                    <a:srgbClr val="1F4E79"/>
                  </a:solidFill>
                  <a:latin typeface="+mn-lt"/>
                  <a:cs typeface="Arial" panose="020B0604020202020204" pitchFamily="34" charset="0"/>
                </a:endParaRPr>
              </a:p>
              <a:p>
                <a:pPr marL="339725" indent="-339725">
                  <a:buFont typeface="Wingdings" panose="05000000000000000000" pitchFamily="2" charset="2"/>
                  <a:buChar char="v"/>
                </a:pPr>
                <a:endParaRPr lang="en-US" sz="1800" b="1" dirty="0">
                  <a:ln>
                    <a:solidFill>
                      <a:sysClr val="windowText" lastClr="000000"/>
                    </a:solidFill>
                  </a:ln>
                  <a:latin typeface="+mn-lt"/>
                  <a:cs typeface="Arial" panose="020B0604020202020204" pitchFamily="34" charset="0"/>
                </a:endParaRPr>
              </a:p>
              <a:p>
                <a:endParaRPr lang="en-US" sz="1800" dirty="0">
                  <a:ln>
                    <a:solidFill>
                      <a:sysClr val="windowText" lastClr="000000"/>
                    </a:solidFill>
                  </a:ln>
                  <a:latin typeface="+mn-lt"/>
                  <a:cs typeface="Arial" panose="020B0604020202020204" pitchFamily="34" charset="0"/>
                </a:endParaRPr>
              </a:p>
            </p:txBody>
          </p:sp>
          <p:sp>
            <p:nvSpPr>
              <p:cNvPr id="25" name="Arrow: Right 24">
                <a:extLst>
                  <a:ext uri="{FF2B5EF4-FFF2-40B4-BE49-F238E27FC236}">
                    <a16:creationId xmlns:a16="http://schemas.microsoft.com/office/drawing/2014/main" id="{CE20AB29-326B-C670-B2E4-581F3AE7EFB0}"/>
                  </a:ext>
                </a:extLst>
              </p:cNvPr>
              <p:cNvSpPr/>
              <p:nvPr/>
            </p:nvSpPr>
            <p:spPr>
              <a:xfrm rot="5400000">
                <a:off x="7760712" y="5460856"/>
                <a:ext cx="235785" cy="252720"/>
              </a:xfrm>
              <a:prstGeom prst="rightArrow">
                <a:avLst/>
              </a:prstGeom>
              <a:solidFill>
                <a:srgbClr val="15608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1CCC25C2-5AE7-8E02-D34D-D525140274FA}"/>
                  </a:ext>
                </a:extLst>
              </p:cNvPr>
              <p:cNvGrpSpPr/>
              <p:nvPr/>
            </p:nvGrpSpPr>
            <p:grpSpPr>
              <a:xfrm>
                <a:off x="3145591" y="1145593"/>
                <a:ext cx="5769011" cy="974020"/>
                <a:chOff x="3394547" y="1248280"/>
                <a:chExt cx="5769011" cy="974020"/>
              </a:xfrm>
            </p:grpSpPr>
            <p:grpSp>
              <p:nvGrpSpPr>
                <p:cNvPr id="86" name="Group 85">
                  <a:extLst>
                    <a:ext uri="{FF2B5EF4-FFF2-40B4-BE49-F238E27FC236}">
                      <a16:creationId xmlns:a16="http://schemas.microsoft.com/office/drawing/2014/main" id="{BD34A03E-B124-72F9-0CCB-0530C039C6F3}"/>
                    </a:ext>
                  </a:extLst>
                </p:cNvPr>
                <p:cNvGrpSpPr/>
                <p:nvPr/>
              </p:nvGrpSpPr>
              <p:grpSpPr>
                <a:xfrm>
                  <a:off x="3394547" y="1248280"/>
                  <a:ext cx="5769011" cy="974020"/>
                  <a:chOff x="3394547" y="1248280"/>
                  <a:chExt cx="5769011" cy="974020"/>
                </a:xfrm>
              </p:grpSpPr>
              <p:sp>
                <p:nvSpPr>
                  <p:cNvPr id="35" name="Rectangle 34">
                    <a:extLst>
                      <a:ext uri="{FF2B5EF4-FFF2-40B4-BE49-F238E27FC236}">
                        <a16:creationId xmlns:a16="http://schemas.microsoft.com/office/drawing/2014/main" id="{E865D6AE-07F5-2E09-0C58-8DA9235C4C1A}"/>
                      </a:ext>
                    </a:extLst>
                  </p:cNvPr>
                  <p:cNvSpPr/>
                  <p:nvPr/>
                </p:nvSpPr>
                <p:spPr>
                  <a:xfrm>
                    <a:off x="3394547" y="1248280"/>
                    <a:ext cx="5769011" cy="974020"/>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84CB85-4BA6-A8C0-B009-693538A510D4}"/>
                      </a:ext>
                    </a:extLst>
                  </p:cNvPr>
                  <p:cNvSpPr/>
                  <p:nvPr/>
                </p:nvSpPr>
                <p:spPr>
                  <a:xfrm>
                    <a:off x="3958898" y="1533830"/>
                    <a:ext cx="3122372" cy="400110"/>
                  </a:xfrm>
                  <a:prstGeom prst="rect">
                    <a:avLst/>
                  </a:prstGeom>
                  <a:noFill/>
                  <a:ln w="12700">
                    <a:noFill/>
                  </a:ln>
                </p:spPr>
                <p:txBody>
                  <a:bodyPr wrap="square" anchor="ctr" anchorCtr="0">
                    <a:spAutoFit/>
                  </a:bodyPr>
                  <a:lstStyle/>
                  <a:p>
                    <a:pPr algn="ctr"/>
                    <a:r>
                      <a:rPr lang="en-US" sz="2000" b="1" dirty="0">
                        <a:solidFill>
                          <a:schemeClr val="bg1"/>
                        </a:solidFill>
                      </a:rPr>
                      <a:t>State</a:t>
                    </a:r>
                  </a:p>
                </p:txBody>
              </p:sp>
            </p:grpSp>
            <p:pic>
              <p:nvPicPr>
                <p:cNvPr id="32" name="Picture 31">
                  <a:extLst>
                    <a:ext uri="{FF2B5EF4-FFF2-40B4-BE49-F238E27FC236}">
                      <a16:creationId xmlns:a16="http://schemas.microsoft.com/office/drawing/2014/main" id="{7ACE7323-1BBB-B8CF-7A2B-1579065BEC1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l="3553" t="2166" r="5298" b="1662"/>
                <a:stretch/>
              </p:blipFill>
              <p:spPr>
                <a:xfrm>
                  <a:off x="7495044" y="1289099"/>
                  <a:ext cx="1631601" cy="892382"/>
                </a:xfrm>
                <a:prstGeom prst="rect">
                  <a:avLst/>
                </a:prstGeom>
                <a:ln>
                  <a:noFill/>
                </a:ln>
              </p:spPr>
            </p:pic>
          </p:grpSp>
          <p:grpSp>
            <p:nvGrpSpPr>
              <p:cNvPr id="88" name="Group 87">
                <a:extLst>
                  <a:ext uri="{FF2B5EF4-FFF2-40B4-BE49-F238E27FC236}">
                    <a16:creationId xmlns:a16="http://schemas.microsoft.com/office/drawing/2014/main" id="{D6A722B3-0708-85E9-77F7-7B1CE5271C7E}"/>
                  </a:ext>
                </a:extLst>
              </p:cNvPr>
              <p:cNvGrpSpPr/>
              <p:nvPr/>
            </p:nvGrpSpPr>
            <p:grpSpPr>
              <a:xfrm>
                <a:off x="3145589" y="2247035"/>
                <a:ext cx="5769011" cy="974020"/>
                <a:chOff x="3394545" y="2349722"/>
                <a:chExt cx="5769011" cy="974020"/>
              </a:xfrm>
            </p:grpSpPr>
            <p:sp>
              <p:nvSpPr>
                <p:cNvPr id="36" name="Rectangle 35">
                  <a:extLst>
                    <a:ext uri="{FF2B5EF4-FFF2-40B4-BE49-F238E27FC236}">
                      <a16:creationId xmlns:a16="http://schemas.microsoft.com/office/drawing/2014/main" id="{4D028D78-2DEC-E268-3BDF-71B82E7B3284}"/>
                    </a:ext>
                  </a:extLst>
                </p:cNvPr>
                <p:cNvSpPr/>
                <p:nvPr/>
              </p:nvSpPr>
              <p:spPr>
                <a:xfrm>
                  <a:off x="3394545" y="2349722"/>
                  <a:ext cx="5769011" cy="974020"/>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CA8440-CDF5-2E16-A378-60A82D74231C}"/>
                    </a:ext>
                  </a:extLst>
                </p:cNvPr>
                <p:cNvSpPr/>
                <p:nvPr/>
              </p:nvSpPr>
              <p:spPr>
                <a:xfrm>
                  <a:off x="3959894" y="2636657"/>
                  <a:ext cx="3197909" cy="400110"/>
                </a:xfrm>
                <a:prstGeom prst="rect">
                  <a:avLst/>
                </a:prstGeom>
                <a:noFill/>
                <a:ln w="12700">
                  <a:noFill/>
                </a:ln>
              </p:spPr>
              <p:txBody>
                <a:bodyPr wrap="square" anchor="ctr" anchorCtr="0">
                  <a:spAutoFit/>
                </a:bodyPr>
                <a:lstStyle/>
                <a:p>
                  <a:pPr algn="ctr"/>
                  <a:r>
                    <a:rPr lang="en-US" sz="2000" b="1" dirty="0">
                      <a:solidFill>
                        <a:schemeClr val="bg1"/>
                      </a:solidFill>
                    </a:rPr>
                    <a:t>PDC Regions </a:t>
                  </a:r>
                  <a:r>
                    <a:rPr lang="en-US" sz="2000" dirty="0">
                      <a:solidFill>
                        <a:schemeClr val="bg1"/>
                      </a:solidFill>
                    </a:rPr>
                    <a:t>(11)</a:t>
                  </a:r>
                </a:p>
              </p:txBody>
            </p:sp>
          </p:grpSp>
          <p:grpSp>
            <p:nvGrpSpPr>
              <p:cNvPr id="40" name="Group 39">
                <a:extLst>
                  <a:ext uri="{FF2B5EF4-FFF2-40B4-BE49-F238E27FC236}">
                    <a16:creationId xmlns:a16="http://schemas.microsoft.com/office/drawing/2014/main" id="{B10E2E8B-EFD2-5330-98BF-FC67194667E0}"/>
                  </a:ext>
                </a:extLst>
              </p:cNvPr>
              <p:cNvGrpSpPr/>
              <p:nvPr/>
            </p:nvGrpSpPr>
            <p:grpSpPr>
              <a:xfrm>
                <a:off x="3145588" y="3350411"/>
                <a:ext cx="5769011" cy="974020"/>
                <a:chOff x="3780842" y="2618340"/>
                <a:chExt cx="5526239" cy="723923"/>
              </a:xfrm>
            </p:grpSpPr>
            <p:sp>
              <p:nvSpPr>
                <p:cNvPr id="41" name="Rectangle 40">
                  <a:extLst>
                    <a:ext uri="{FF2B5EF4-FFF2-40B4-BE49-F238E27FC236}">
                      <a16:creationId xmlns:a16="http://schemas.microsoft.com/office/drawing/2014/main" id="{4BF7A03B-176F-29BD-1ADB-0BAE327E7221}"/>
                    </a:ext>
                  </a:extLst>
                </p:cNvPr>
                <p:cNvSpPr/>
                <p:nvPr/>
              </p:nvSpPr>
              <p:spPr>
                <a:xfrm>
                  <a:off x="3780842" y="2618340"/>
                  <a:ext cx="5526239" cy="723923"/>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FDB458E-AEF2-4003-2879-32477A89CB39}"/>
                    </a:ext>
                  </a:extLst>
                </p:cNvPr>
                <p:cNvSpPr/>
                <p:nvPr/>
              </p:nvSpPr>
              <p:spPr>
                <a:xfrm>
                  <a:off x="4321447" y="2767750"/>
                  <a:ext cx="3197909" cy="400110"/>
                </a:xfrm>
                <a:prstGeom prst="rect">
                  <a:avLst/>
                </a:prstGeom>
                <a:noFill/>
                <a:ln w="12700">
                  <a:noFill/>
                </a:ln>
              </p:spPr>
              <p:txBody>
                <a:bodyPr wrap="square" anchor="ctr" anchorCtr="0">
                  <a:spAutoFit/>
                </a:bodyPr>
                <a:lstStyle/>
                <a:p>
                  <a:pPr algn="ctr"/>
                  <a:r>
                    <a:rPr lang="en-US" sz="2000" b="1" dirty="0">
                      <a:solidFill>
                        <a:schemeClr val="bg1"/>
                      </a:solidFill>
                    </a:rPr>
                    <a:t>Counties </a:t>
                  </a:r>
                  <a:r>
                    <a:rPr lang="en-US" sz="2000" dirty="0">
                      <a:solidFill>
                        <a:schemeClr val="bg1"/>
                      </a:solidFill>
                    </a:rPr>
                    <a:t>(55)</a:t>
                  </a:r>
                </a:p>
              </p:txBody>
            </p:sp>
          </p:grpSp>
          <p:grpSp>
            <p:nvGrpSpPr>
              <p:cNvPr id="53" name="Group 52">
                <a:extLst>
                  <a:ext uri="{FF2B5EF4-FFF2-40B4-BE49-F238E27FC236}">
                    <a16:creationId xmlns:a16="http://schemas.microsoft.com/office/drawing/2014/main" id="{C56E16A8-B4A9-1799-CB8A-40E1ADD67BAD}"/>
                  </a:ext>
                </a:extLst>
              </p:cNvPr>
              <p:cNvGrpSpPr/>
              <p:nvPr/>
            </p:nvGrpSpPr>
            <p:grpSpPr>
              <a:xfrm>
                <a:off x="3145588" y="4447626"/>
                <a:ext cx="5769011" cy="974021"/>
                <a:chOff x="3780842" y="2618340"/>
                <a:chExt cx="5526239" cy="683237"/>
              </a:xfrm>
            </p:grpSpPr>
            <p:sp>
              <p:nvSpPr>
                <p:cNvPr id="55" name="Rectangle 54">
                  <a:extLst>
                    <a:ext uri="{FF2B5EF4-FFF2-40B4-BE49-F238E27FC236}">
                      <a16:creationId xmlns:a16="http://schemas.microsoft.com/office/drawing/2014/main" id="{0C596C44-C846-2C0E-183B-96B32ECA84B4}"/>
                    </a:ext>
                  </a:extLst>
                </p:cNvPr>
                <p:cNvSpPr/>
                <p:nvPr/>
              </p:nvSpPr>
              <p:spPr>
                <a:xfrm>
                  <a:off x="3780842" y="2618340"/>
                  <a:ext cx="5526239" cy="683237"/>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C7C18F7-4A8D-9257-29A6-E23EC5B03BFA}"/>
                    </a:ext>
                  </a:extLst>
                </p:cNvPr>
                <p:cNvSpPr/>
                <p:nvPr/>
              </p:nvSpPr>
              <p:spPr>
                <a:xfrm>
                  <a:off x="4312820" y="2761060"/>
                  <a:ext cx="3197909" cy="400110"/>
                </a:xfrm>
                <a:prstGeom prst="rect">
                  <a:avLst/>
                </a:prstGeom>
                <a:noFill/>
                <a:ln w="12700">
                  <a:noFill/>
                </a:ln>
              </p:spPr>
              <p:txBody>
                <a:bodyPr wrap="square" anchor="ctr" anchorCtr="0">
                  <a:spAutoFit/>
                </a:bodyPr>
                <a:lstStyle/>
                <a:p>
                  <a:pPr algn="ctr"/>
                  <a:r>
                    <a:rPr lang="en-US" sz="2000" b="1" dirty="0">
                      <a:solidFill>
                        <a:schemeClr val="bg1"/>
                      </a:solidFill>
                    </a:rPr>
                    <a:t>Communities </a:t>
                  </a:r>
                  <a:r>
                    <a:rPr lang="en-US" sz="2000" dirty="0">
                      <a:solidFill>
                        <a:schemeClr val="bg1"/>
                      </a:solidFill>
                    </a:rPr>
                    <a:t>(284)</a:t>
                  </a:r>
                </a:p>
              </p:txBody>
            </p:sp>
          </p:grpSp>
          <p:grpSp>
            <p:nvGrpSpPr>
              <p:cNvPr id="61" name="Group 60">
                <a:extLst>
                  <a:ext uri="{FF2B5EF4-FFF2-40B4-BE49-F238E27FC236}">
                    <a16:creationId xmlns:a16="http://schemas.microsoft.com/office/drawing/2014/main" id="{95DBA131-49AE-54A0-CFE9-512EBFD0A7B4}"/>
                  </a:ext>
                </a:extLst>
              </p:cNvPr>
              <p:cNvGrpSpPr/>
              <p:nvPr/>
            </p:nvGrpSpPr>
            <p:grpSpPr>
              <a:xfrm>
                <a:off x="2431874" y="5697133"/>
                <a:ext cx="3521942" cy="1015663"/>
                <a:chOff x="4094822" y="2577380"/>
                <a:chExt cx="2883931" cy="1015663"/>
              </a:xfrm>
            </p:grpSpPr>
            <p:sp>
              <p:nvSpPr>
                <p:cNvPr id="63" name="Rectangle 62">
                  <a:extLst>
                    <a:ext uri="{FF2B5EF4-FFF2-40B4-BE49-F238E27FC236}">
                      <a16:creationId xmlns:a16="http://schemas.microsoft.com/office/drawing/2014/main" id="{863A6BFA-8523-E19A-000C-C0A4CCE8D260}"/>
                    </a:ext>
                  </a:extLst>
                </p:cNvPr>
                <p:cNvSpPr/>
                <p:nvPr/>
              </p:nvSpPr>
              <p:spPr>
                <a:xfrm>
                  <a:off x="4116430" y="2618340"/>
                  <a:ext cx="2862323"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2197EB8-CD58-BD50-886B-C64A275F1360}"/>
                    </a:ext>
                  </a:extLst>
                </p:cNvPr>
                <p:cNvSpPr/>
                <p:nvPr/>
              </p:nvSpPr>
              <p:spPr>
                <a:xfrm>
                  <a:off x="4094822" y="2577380"/>
                  <a:ext cx="1587675" cy="1015663"/>
                </a:xfrm>
                <a:prstGeom prst="rect">
                  <a:avLst/>
                </a:prstGeom>
                <a:noFill/>
                <a:ln w="12700">
                  <a:noFill/>
                </a:ln>
              </p:spPr>
              <p:txBody>
                <a:bodyPr wrap="square" anchor="ctr" anchorCtr="0">
                  <a:spAutoFit/>
                </a:bodyPr>
                <a:lstStyle/>
                <a:p>
                  <a:pPr algn="ctr"/>
                  <a:r>
                    <a:rPr lang="en-US" sz="2000" b="1" dirty="0">
                      <a:solidFill>
                        <a:schemeClr val="bg1"/>
                      </a:solidFill>
                    </a:rPr>
                    <a:t>Incorporated Places</a:t>
                  </a:r>
                </a:p>
                <a:p>
                  <a:pPr algn="ctr"/>
                  <a:r>
                    <a:rPr lang="en-US" sz="2000" dirty="0">
                      <a:solidFill>
                        <a:schemeClr val="bg1"/>
                      </a:solidFill>
                    </a:rPr>
                    <a:t>(229)</a:t>
                  </a:r>
                </a:p>
              </p:txBody>
            </p:sp>
          </p:grpSp>
          <p:grpSp>
            <p:nvGrpSpPr>
              <p:cNvPr id="93" name="Group 92">
                <a:extLst>
                  <a:ext uri="{FF2B5EF4-FFF2-40B4-BE49-F238E27FC236}">
                    <a16:creationId xmlns:a16="http://schemas.microsoft.com/office/drawing/2014/main" id="{A2AD5322-034A-0E71-0F2A-3C41857D3AF5}"/>
                  </a:ext>
                </a:extLst>
              </p:cNvPr>
              <p:cNvGrpSpPr/>
              <p:nvPr/>
            </p:nvGrpSpPr>
            <p:grpSpPr>
              <a:xfrm>
                <a:off x="6059203" y="5688678"/>
                <a:ext cx="3571773" cy="1015663"/>
                <a:chOff x="4094822" y="2577380"/>
                <a:chExt cx="2883930" cy="1015663"/>
              </a:xfrm>
            </p:grpSpPr>
            <p:sp>
              <p:nvSpPr>
                <p:cNvPr id="95" name="Rectangle 94">
                  <a:extLst>
                    <a:ext uri="{FF2B5EF4-FFF2-40B4-BE49-F238E27FC236}">
                      <a16:creationId xmlns:a16="http://schemas.microsoft.com/office/drawing/2014/main" id="{A5750DF6-7F51-2601-8DA4-0ED2829F4F48}"/>
                    </a:ext>
                  </a:extLst>
                </p:cNvPr>
                <p:cNvSpPr/>
                <p:nvPr/>
              </p:nvSpPr>
              <p:spPr>
                <a:xfrm>
                  <a:off x="4156363" y="2618340"/>
                  <a:ext cx="2822389"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EE67E82-668A-29A2-3C4E-A21D43922AFF}"/>
                    </a:ext>
                  </a:extLst>
                </p:cNvPr>
                <p:cNvSpPr/>
                <p:nvPr/>
              </p:nvSpPr>
              <p:spPr>
                <a:xfrm>
                  <a:off x="4094822" y="2577380"/>
                  <a:ext cx="1587675" cy="1015663"/>
                </a:xfrm>
                <a:prstGeom prst="rect">
                  <a:avLst/>
                </a:prstGeom>
                <a:noFill/>
                <a:ln w="12700">
                  <a:noFill/>
                </a:ln>
              </p:spPr>
              <p:txBody>
                <a:bodyPr wrap="square" anchor="ctr" anchorCtr="0">
                  <a:spAutoFit/>
                </a:bodyPr>
                <a:lstStyle/>
                <a:p>
                  <a:pPr algn="ctr"/>
                  <a:r>
                    <a:rPr lang="en-US" sz="2000" b="1" dirty="0">
                      <a:solidFill>
                        <a:schemeClr val="bg1"/>
                      </a:solidFill>
                    </a:rPr>
                    <a:t>Unincorporated Areas</a:t>
                  </a:r>
                </a:p>
                <a:p>
                  <a:pPr algn="ctr"/>
                  <a:r>
                    <a:rPr lang="en-US" sz="2000" dirty="0">
                      <a:solidFill>
                        <a:schemeClr val="bg1"/>
                      </a:solidFill>
                    </a:rPr>
                    <a:t>(55)</a:t>
                  </a:r>
                </a:p>
              </p:txBody>
            </p:sp>
          </p:grpSp>
          <p:sp>
            <p:nvSpPr>
              <p:cNvPr id="99" name="Arrow: Right 98">
                <a:extLst>
                  <a:ext uri="{FF2B5EF4-FFF2-40B4-BE49-F238E27FC236}">
                    <a16:creationId xmlns:a16="http://schemas.microsoft.com/office/drawing/2014/main" id="{7C96104B-7840-4522-608A-3F38214B3369}"/>
                  </a:ext>
                </a:extLst>
              </p:cNvPr>
              <p:cNvSpPr/>
              <p:nvPr/>
            </p:nvSpPr>
            <p:spPr>
              <a:xfrm rot="5400000">
                <a:off x="4094416" y="5453628"/>
                <a:ext cx="235785" cy="252720"/>
              </a:xfrm>
              <a:prstGeom prst="rightArrow">
                <a:avLst/>
              </a:prstGeom>
              <a:solidFill>
                <a:srgbClr val="15608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8" name="Picture 117">
              <a:extLst>
                <a:ext uri="{FF2B5EF4-FFF2-40B4-BE49-F238E27FC236}">
                  <a16:creationId xmlns:a16="http://schemas.microsoft.com/office/drawing/2014/main" id="{2481ADE8-A046-ADA9-5A98-44A508C0FB25}"/>
                </a:ext>
              </a:extLst>
            </p:cNvPr>
            <p:cNvPicPr>
              <a:picLocks noChangeAspect="1"/>
            </p:cNvPicPr>
            <p:nvPr/>
          </p:nvPicPr>
          <p:blipFill>
            <a:blip r:embed="rId7"/>
            <a:stretch>
              <a:fillRect/>
            </a:stretch>
          </p:blipFill>
          <p:spPr>
            <a:xfrm>
              <a:off x="5176628" y="4413895"/>
              <a:ext cx="1613133" cy="882285"/>
            </a:xfrm>
            <a:prstGeom prst="rect">
              <a:avLst/>
            </a:prstGeom>
          </p:spPr>
        </p:pic>
        <p:pic>
          <p:nvPicPr>
            <p:cNvPr id="120" name="Picture 119">
              <a:extLst>
                <a:ext uri="{FF2B5EF4-FFF2-40B4-BE49-F238E27FC236}">
                  <a16:creationId xmlns:a16="http://schemas.microsoft.com/office/drawing/2014/main" id="{A1DA1A5B-F19C-05D3-F90F-360CF6E6F4BD}"/>
                </a:ext>
              </a:extLst>
            </p:cNvPr>
            <p:cNvPicPr>
              <a:picLocks noChangeAspect="1"/>
            </p:cNvPicPr>
            <p:nvPr/>
          </p:nvPicPr>
          <p:blipFill>
            <a:blip r:embed="rId8"/>
            <a:srcRect l="4051" r="15572"/>
            <a:stretch/>
          </p:blipFill>
          <p:spPr>
            <a:xfrm>
              <a:off x="2217905" y="5706421"/>
              <a:ext cx="1608209" cy="885080"/>
            </a:xfrm>
            <a:prstGeom prst="rect">
              <a:avLst/>
            </a:prstGeom>
          </p:spPr>
        </p:pic>
        <p:pic>
          <p:nvPicPr>
            <p:cNvPr id="124" name="Picture 123">
              <a:extLst>
                <a:ext uri="{FF2B5EF4-FFF2-40B4-BE49-F238E27FC236}">
                  <a16:creationId xmlns:a16="http://schemas.microsoft.com/office/drawing/2014/main" id="{21864AA8-BD34-6650-BF3B-BE5ABEA38FF7}"/>
                </a:ext>
              </a:extLst>
            </p:cNvPr>
            <p:cNvPicPr>
              <a:picLocks noChangeAspect="1"/>
            </p:cNvPicPr>
            <p:nvPr/>
          </p:nvPicPr>
          <p:blipFill>
            <a:blip r:embed="rId9"/>
            <a:srcRect r="7037"/>
            <a:stretch/>
          </p:blipFill>
          <p:spPr>
            <a:xfrm>
              <a:off x="5884930" y="5705722"/>
              <a:ext cx="1613133" cy="882285"/>
            </a:xfrm>
            <a:prstGeom prst="rect">
              <a:avLst/>
            </a:prstGeom>
          </p:spPr>
        </p:pic>
        <p:pic>
          <p:nvPicPr>
            <p:cNvPr id="126" name="Picture 125">
              <a:extLst>
                <a:ext uri="{FF2B5EF4-FFF2-40B4-BE49-F238E27FC236}">
                  <a16:creationId xmlns:a16="http://schemas.microsoft.com/office/drawing/2014/main" id="{B5C082EF-487E-651B-3E45-F7D8B1B18C9D}"/>
                </a:ext>
              </a:extLst>
            </p:cNvPr>
            <p:cNvPicPr>
              <a:picLocks noChangeAspect="1"/>
            </p:cNvPicPr>
            <p:nvPr/>
          </p:nvPicPr>
          <p:blipFill>
            <a:blip r:embed="rId10"/>
            <a:srcRect l="2637" t="18557" b="4621"/>
            <a:stretch/>
          </p:blipFill>
          <p:spPr>
            <a:xfrm>
              <a:off x="5173379" y="3316644"/>
              <a:ext cx="1619479" cy="885078"/>
            </a:xfrm>
            <a:prstGeom prst="rect">
              <a:avLst/>
            </a:prstGeom>
          </p:spPr>
        </p:pic>
        <p:pic>
          <p:nvPicPr>
            <p:cNvPr id="128" name="Picture 127">
              <a:extLst>
                <a:ext uri="{FF2B5EF4-FFF2-40B4-BE49-F238E27FC236}">
                  <a16:creationId xmlns:a16="http://schemas.microsoft.com/office/drawing/2014/main" id="{ADB71954-058E-6819-B507-A951EDF92762}"/>
                </a:ext>
              </a:extLst>
            </p:cNvPr>
            <p:cNvPicPr>
              <a:picLocks noChangeAspect="1"/>
            </p:cNvPicPr>
            <p:nvPr/>
          </p:nvPicPr>
          <p:blipFill>
            <a:blip r:embed="rId11"/>
            <a:srcRect b="9712"/>
            <a:stretch/>
          </p:blipFill>
          <p:spPr>
            <a:xfrm>
              <a:off x="5160680" y="2199355"/>
              <a:ext cx="1632178" cy="900878"/>
            </a:xfrm>
            <a:prstGeom prst="rect">
              <a:avLst/>
            </a:prstGeom>
          </p:spPr>
        </p:pic>
      </p:grpSp>
      <p:grpSp>
        <p:nvGrpSpPr>
          <p:cNvPr id="169" name="Group 168">
            <a:extLst>
              <a:ext uri="{FF2B5EF4-FFF2-40B4-BE49-F238E27FC236}">
                <a16:creationId xmlns:a16="http://schemas.microsoft.com/office/drawing/2014/main" id="{A8B307EB-A161-BC02-2CDC-58DB043CA912}"/>
              </a:ext>
            </a:extLst>
          </p:cNvPr>
          <p:cNvGrpSpPr/>
          <p:nvPr/>
        </p:nvGrpSpPr>
        <p:grpSpPr>
          <a:xfrm>
            <a:off x="8171255" y="709028"/>
            <a:ext cx="3686152" cy="2577815"/>
            <a:chOff x="7907659" y="694358"/>
            <a:chExt cx="3686152" cy="2577815"/>
          </a:xfrm>
        </p:grpSpPr>
        <p:sp>
          <p:nvSpPr>
            <p:cNvPr id="168" name="Title 1">
              <a:extLst>
                <a:ext uri="{FF2B5EF4-FFF2-40B4-BE49-F238E27FC236}">
                  <a16:creationId xmlns:a16="http://schemas.microsoft.com/office/drawing/2014/main" id="{0CEE74AD-D1D0-5426-E290-444645C54761}"/>
                </a:ext>
              </a:extLst>
            </p:cNvPr>
            <p:cNvSpPr txBox="1">
              <a:spLocks/>
            </p:cNvSpPr>
            <p:nvPr/>
          </p:nvSpPr>
          <p:spPr>
            <a:xfrm>
              <a:off x="7907659" y="694358"/>
              <a:ext cx="3686152" cy="2577815"/>
            </a:xfrm>
            <a:prstGeom prst="rect">
              <a:avLst/>
            </a:prstGeom>
            <a:noFill/>
            <a:ln w="28575">
              <a:solidFill>
                <a:srgbClr val="203864"/>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 dirty="0">
                <a:ln>
                  <a:solidFill>
                    <a:sysClr val="windowText" lastClr="000000"/>
                  </a:solidFill>
                </a:ln>
                <a:latin typeface="+mn-lt"/>
                <a:cs typeface="Arial" panose="020B0604020202020204" pitchFamily="34" charset="0"/>
              </a:endParaRPr>
            </a:p>
            <a:p>
              <a:pPr algn="ctr"/>
              <a:r>
                <a:rPr lang="en-US" sz="2000" b="1" dirty="0">
                  <a:solidFill>
                    <a:srgbClr val="156082"/>
                  </a:solidFill>
                  <a:latin typeface="Aptos" panose="02110004020202020204"/>
                  <a:ea typeface="+mn-ea"/>
                  <a:cs typeface="+mn-cs"/>
                </a:rPr>
                <a:t>Drainage Areas / Streams</a:t>
              </a:r>
            </a:p>
            <a:p>
              <a:pPr marL="339725" indent="-339725">
                <a:buFont typeface="Wingdings" panose="05000000000000000000" pitchFamily="2" charset="2"/>
                <a:buChar char="v"/>
              </a:pPr>
              <a:endParaRPr lang="en-US" sz="1800" b="1" dirty="0">
                <a:ln>
                  <a:solidFill>
                    <a:sysClr val="windowText" lastClr="000000"/>
                  </a:solidFill>
                </a:ln>
                <a:solidFill>
                  <a:srgbClr val="1F4E79"/>
                </a:solidFill>
                <a:latin typeface="+mn-lt"/>
                <a:cs typeface="Arial" panose="020B0604020202020204" pitchFamily="34" charset="0"/>
              </a:endParaRPr>
            </a:p>
            <a:p>
              <a:pPr marL="339725" indent="-339725">
                <a:buFont typeface="Wingdings" panose="05000000000000000000" pitchFamily="2" charset="2"/>
                <a:buChar char="v"/>
              </a:pPr>
              <a:endParaRPr lang="en-US" sz="1800" b="1" dirty="0">
                <a:ln>
                  <a:solidFill>
                    <a:sysClr val="windowText" lastClr="000000"/>
                  </a:solidFill>
                </a:ln>
                <a:latin typeface="+mn-lt"/>
                <a:cs typeface="Arial" panose="020B0604020202020204" pitchFamily="34" charset="0"/>
              </a:endParaRPr>
            </a:p>
            <a:p>
              <a:endParaRPr lang="en-US" sz="1800" dirty="0">
                <a:ln>
                  <a:solidFill>
                    <a:sysClr val="windowText" lastClr="000000"/>
                  </a:solidFill>
                </a:ln>
                <a:latin typeface="+mn-lt"/>
                <a:cs typeface="Arial" panose="020B0604020202020204" pitchFamily="34" charset="0"/>
              </a:endParaRPr>
            </a:p>
          </p:txBody>
        </p:sp>
        <p:sp>
          <p:nvSpPr>
            <p:cNvPr id="103" name="Rectangle 102">
              <a:extLst>
                <a:ext uri="{FF2B5EF4-FFF2-40B4-BE49-F238E27FC236}">
                  <a16:creationId xmlns:a16="http://schemas.microsoft.com/office/drawing/2014/main" id="{0C5EB8AF-C80F-4558-846F-C234007A5A8C}"/>
                </a:ext>
              </a:extLst>
            </p:cNvPr>
            <p:cNvSpPr/>
            <p:nvPr/>
          </p:nvSpPr>
          <p:spPr>
            <a:xfrm>
              <a:off x="8010056" y="1067355"/>
              <a:ext cx="3495554"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a:extLst>
                <a:ext uri="{FF2B5EF4-FFF2-40B4-BE49-F238E27FC236}">
                  <a16:creationId xmlns:a16="http://schemas.microsoft.com/office/drawing/2014/main" id="{863AF6A4-CD5D-9E81-1400-9BCF2CEB537C}"/>
                </a:ext>
              </a:extLst>
            </p:cNvPr>
            <p:cNvPicPr>
              <a:picLocks noChangeAspect="1"/>
            </p:cNvPicPr>
            <p:nvPr/>
          </p:nvPicPr>
          <p:blipFill>
            <a:blip r:embed="rId12"/>
            <a:srcRect b="20908"/>
            <a:stretch/>
          </p:blipFill>
          <p:spPr>
            <a:xfrm>
              <a:off x="9844997" y="1125186"/>
              <a:ext cx="1615447" cy="874873"/>
            </a:xfrm>
            <a:prstGeom prst="rect">
              <a:avLst/>
            </a:prstGeom>
          </p:spPr>
        </p:pic>
        <p:sp>
          <p:nvSpPr>
            <p:cNvPr id="132" name="Rectangle 131">
              <a:extLst>
                <a:ext uri="{FF2B5EF4-FFF2-40B4-BE49-F238E27FC236}">
                  <a16:creationId xmlns:a16="http://schemas.microsoft.com/office/drawing/2014/main" id="{8775C002-EFC5-4D9C-7EDD-6928ABD767E9}"/>
                </a:ext>
              </a:extLst>
            </p:cNvPr>
            <p:cNvSpPr/>
            <p:nvPr/>
          </p:nvSpPr>
          <p:spPr>
            <a:xfrm>
              <a:off x="8010056" y="2183544"/>
              <a:ext cx="3495554"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3CCE9FD0-1AC0-4DAE-2132-919D72F4CE7A}"/>
                </a:ext>
              </a:extLst>
            </p:cNvPr>
            <p:cNvPicPr>
              <a:picLocks noChangeAspect="1"/>
            </p:cNvPicPr>
            <p:nvPr/>
          </p:nvPicPr>
          <p:blipFill>
            <a:blip r:embed="rId13"/>
            <a:srcRect l="2720" t="11759" b="12318"/>
            <a:stretch/>
          </p:blipFill>
          <p:spPr>
            <a:xfrm>
              <a:off x="9844997" y="2234714"/>
              <a:ext cx="1615447" cy="874873"/>
            </a:xfrm>
            <a:prstGeom prst="rect">
              <a:avLst/>
            </a:prstGeom>
          </p:spPr>
        </p:pic>
        <p:sp>
          <p:nvSpPr>
            <p:cNvPr id="104" name="Rectangle 103">
              <a:extLst>
                <a:ext uri="{FF2B5EF4-FFF2-40B4-BE49-F238E27FC236}">
                  <a16:creationId xmlns:a16="http://schemas.microsoft.com/office/drawing/2014/main" id="{E363275E-95E4-68E0-D455-0E3D4AB92486}"/>
                </a:ext>
              </a:extLst>
            </p:cNvPr>
            <p:cNvSpPr/>
            <p:nvPr/>
          </p:nvSpPr>
          <p:spPr>
            <a:xfrm>
              <a:off x="7951063" y="1225926"/>
              <a:ext cx="1938916" cy="707886"/>
            </a:xfrm>
            <a:prstGeom prst="rect">
              <a:avLst/>
            </a:prstGeom>
            <a:noFill/>
            <a:ln w="12700">
              <a:noFill/>
            </a:ln>
          </p:spPr>
          <p:txBody>
            <a:bodyPr wrap="square" anchor="ctr" anchorCtr="0">
              <a:spAutoFit/>
            </a:bodyPr>
            <a:lstStyle/>
            <a:p>
              <a:pPr algn="ctr"/>
              <a:r>
                <a:rPr lang="en-US" sz="2000" b="1" dirty="0">
                  <a:solidFill>
                    <a:schemeClr val="bg1"/>
                  </a:solidFill>
                </a:rPr>
                <a:t>Watersheds</a:t>
              </a:r>
            </a:p>
            <a:p>
              <a:pPr algn="ctr"/>
              <a:r>
                <a:rPr lang="en-US" sz="2000" dirty="0">
                  <a:solidFill>
                    <a:schemeClr val="bg1"/>
                  </a:solidFill>
                </a:rPr>
                <a:t>(33)</a:t>
              </a:r>
            </a:p>
          </p:txBody>
        </p:sp>
        <p:sp>
          <p:nvSpPr>
            <p:cNvPr id="133" name="Rectangle 132">
              <a:extLst>
                <a:ext uri="{FF2B5EF4-FFF2-40B4-BE49-F238E27FC236}">
                  <a16:creationId xmlns:a16="http://schemas.microsoft.com/office/drawing/2014/main" id="{413CAA21-9121-724F-633B-1EA9DE91F167}"/>
                </a:ext>
              </a:extLst>
            </p:cNvPr>
            <p:cNvSpPr/>
            <p:nvPr/>
          </p:nvSpPr>
          <p:spPr>
            <a:xfrm>
              <a:off x="7951063" y="2357909"/>
              <a:ext cx="1938916" cy="707886"/>
            </a:xfrm>
            <a:prstGeom prst="rect">
              <a:avLst/>
            </a:prstGeom>
            <a:noFill/>
            <a:ln w="12700">
              <a:noFill/>
            </a:ln>
          </p:spPr>
          <p:txBody>
            <a:bodyPr wrap="square" anchor="ctr" anchorCtr="0">
              <a:spAutoFit/>
            </a:bodyPr>
            <a:lstStyle/>
            <a:p>
              <a:pPr algn="ctr"/>
              <a:r>
                <a:rPr lang="en-US" sz="2000" b="1" dirty="0">
                  <a:solidFill>
                    <a:schemeClr val="bg1"/>
                  </a:solidFill>
                </a:rPr>
                <a:t>Streams/Rivers</a:t>
              </a:r>
            </a:p>
            <a:p>
              <a:pPr algn="ctr"/>
              <a:r>
                <a:rPr lang="en-US" sz="2000" dirty="0">
                  <a:solidFill>
                    <a:schemeClr val="bg1"/>
                  </a:solidFill>
                </a:rPr>
                <a:t>(156)</a:t>
              </a:r>
            </a:p>
          </p:txBody>
        </p:sp>
      </p:grpSp>
      <p:grpSp>
        <p:nvGrpSpPr>
          <p:cNvPr id="188" name="Group 187">
            <a:extLst>
              <a:ext uri="{FF2B5EF4-FFF2-40B4-BE49-F238E27FC236}">
                <a16:creationId xmlns:a16="http://schemas.microsoft.com/office/drawing/2014/main" id="{0F45B58F-A263-9382-11CA-E395161EE42B}"/>
              </a:ext>
            </a:extLst>
          </p:cNvPr>
          <p:cNvGrpSpPr/>
          <p:nvPr/>
        </p:nvGrpSpPr>
        <p:grpSpPr>
          <a:xfrm>
            <a:off x="8171255" y="4165275"/>
            <a:ext cx="3686152" cy="2577815"/>
            <a:chOff x="7907659" y="4150605"/>
            <a:chExt cx="3686152" cy="2577815"/>
          </a:xfrm>
        </p:grpSpPr>
        <p:grpSp>
          <p:nvGrpSpPr>
            <p:cNvPr id="170" name="Group 169">
              <a:extLst>
                <a:ext uri="{FF2B5EF4-FFF2-40B4-BE49-F238E27FC236}">
                  <a16:creationId xmlns:a16="http://schemas.microsoft.com/office/drawing/2014/main" id="{C1D7960C-DDC0-B5DD-97E9-28A4B47D2D33}"/>
                </a:ext>
              </a:extLst>
            </p:cNvPr>
            <p:cNvGrpSpPr/>
            <p:nvPr/>
          </p:nvGrpSpPr>
          <p:grpSpPr>
            <a:xfrm>
              <a:off x="7907659" y="4150605"/>
              <a:ext cx="3686152" cy="2577815"/>
              <a:chOff x="7907659" y="694358"/>
              <a:chExt cx="3686152" cy="2577815"/>
            </a:xfrm>
          </p:grpSpPr>
          <p:sp>
            <p:nvSpPr>
              <p:cNvPr id="171" name="Title 1">
                <a:extLst>
                  <a:ext uri="{FF2B5EF4-FFF2-40B4-BE49-F238E27FC236}">
                    <a16:creationId xmlns:a16="http://schemas.microsoft.com/office/drawing/2014/main" id="{D2E5D3AF-55AE-B207-9175-419A0AF6E1D2}"/>
                  </a:ext>
                </a:extLst>
              </p:cNvPr>
              <p:cNvSpPr txBox="1">
                <a:spLocks/>
              </p:cNvSpPr>
              <p:nvPr/>
            </p:nvSpPr>
            <p:spPr>
              <a:xfrm>
                <a:off x="7907659" y="694358"/>
                <a:ext cx="3686152" cy="2577815"/>
              </a:xfrm>
              <a:prstGeom prst="rect">
                <a:avLst/>
              </a:prstGeom>
              <a:noFill/>
              <a:ln w="28575">
                <a:solidFill>
                  <a:srgbClr val="203864"/>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 dirty="0">
                  <a:ln>
                    <a:solidFill>
                      <a:sysClr val="windowText" lastClr="000000"/>
                    </a:solidFill>
                  </a:ln>
                  <a:latin typeface="+mn-lt"/>
                  <a:cs typeface="Arial" panose="020B0604020202020204" pitchFamily="34" charset="0"/>
                </a:endParaRPr>
              </a:p>
              <a:p>
                <a:pPr algn="ctr"/>
                <a:r>
                  <a:rPr lang="en-US" sz="2000" b="1" dirty="0">
                    <a:solidFill>
                      <a:srgbClr val="156082"/>
                    </a:solidFill>
                    <a:latin typeface="Aptos" panose="02110004020202020204"/>
                    <a:ea typeface="+mn-ea"/>
                    <a:cs typeface="+mn-cs"/>
                  </a:rPr>
                  <a:t>Property Levels</a:t>
                </a:r>
              </a:p>
              <a:p>
                <a:pPr marL="339725" indent="-339725">
                  <a:buFont typeface="Wingdings" panose="05000000000000000000" pitchFamily="2" charset="2"/>
                  <a:buChar char="v"/>
                </a:pPr>
                <a:endParaRPr lang="en-US" sz="1800" b="1" dirty="0">
                  <a:ln>
                    <a:solidFill>
                      <a:sysClr val="windowText" lastClr="000000"/>
                    </a:solidFill>
                  </a:ln>
                  <a:latin typeface="+mn-lt"/>
                  <a:cs typeface="Arial" panose="020B0604020202020204" pitchFamily="34" charset="0"/>
                </a:endParaRPr>
              </a:p>
              <a:p>
                <a:endParaRPr lang="en-US" sz="1800" dirty="0">
                  <a:ln>
                    <a:solidFill>
                      <a:sysClr val="windowText" lastClr="000000"/>
                    </a:solidFill>
                  </a:ln>
                  <a:latin typeface="+mn-lt"/>
                  <a:cs typeface="Arial" panose="020B0604020202020204" pitchFamily="34" charset="0"/>
                </a:endParaRPr>
              </a:p>
            </p:txBody>
          </p:sp>
          <p:sp>
            <p:nvSpPr>
              <p:cNvPr id="172" name="Rectangle 171">
                <a:extLst>
                  <a:ext uri="{FF2B5EF4-FFF2-40B4-BE49-F238E27FC236}">
                    <a16:creationId xmlns:a16="http://schemas.microsoft.com/office/drawing/2014/main" id="{AAC62A12-D8E6-E91E-B5F5-2864C7F7A950}"/>
                  </a:ext>
                </a:extLst>
              </p:cNvPr>
              <p:cNvSpPr/>
              <p:nvPr/>
            </p:nvSpPr>
            <p:spPr>
              <a:xfrm>
                <a:off x="8010056" y="1067355"/>
                <a:ext cx="3495554"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81855FAB-E83C-BBB1-4FD3-2B46DD0CD416}"/>
                  </a:ext>
                </a:extLst>
              </p:cNvPr>
              <p:cNvSpPr/>
              <p:nvPr/>
            </p:nvSpPr>
            <p:spPr>
              <a:xfrm>
                <a:off x="8010056" y="2183544"/>
                <a:ext cx="3495554" cy="974021"/>
              </a:xfrm>
              <a:prstGeom prst="rect">
                <a:avLst/>
              </a:prstGeom>
              <a:solidFill>
                <a:srgbClr val="15608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C3D1E120-FDDC-8F20-FD8E-34AF2FC7254D}"/>
                  </a:ext>
                </a:extLst>
              </p:cNvPr>
              <p:cNvSpPr/>
              <p:nvPr/>
            </p:nvSpPr>
            <p:spPr>
              <a:xfrm>
                <a:off x="7951063" y="1379814"/>
                <a:ext cx="1938916" cy="400110"/>
              </a:xfrm>
              <a:prstGeom prst="rect">
                <a:avLst/>
              </a:prstGeom>
              <a:noFill/>
              <a:ln w="12700">
                <a:noFill/>
              </a:ln>
            </p:spPr>
            <p:txBody>
              <a:bodyPr wrap="square" anchor="ctr" anchorCtr="0">
                <a:spAutoFit/>
              </a:bodyPr>
              <a:lstStyle/>
              <a:p>
                <a:pPr algn="ctr"/>
                <a:r>
                  <a:rPr lang="en-US" sz="2000" b="1" dirty="0">
                    <a:solidFill>
                      <a:schemeClr val="bg1"/>
                    </a:solidFill>
                  </a:rPr>
                  <a:t>Parcels</a:t>
                </a:r>
              </a:p>
            </p:txBody>
          </p:sp>
          <p:sp>
            <p:nvSpPr>
              <p:cNvPr id="177" name="Rectangle 176">
                <a:extLst>
                  <a:ext uri="{FF2B5EF4-FFF2-40B4-BE49-F238E27FC236}">
                    <a16:creationId xmlns:a16="http://schemas.microsoft.com/office/drawing/2014/main" id="{C6B0E0A4-E980-AC42-F8F5-EFBF48BBC913}"/>
                  </a:ext>
                </a:extLst>
              </p:cNvPr>
              <p:cNvSpPr/>
              <p:nvPr/>
            </p:nvSpPr>
            <p:spPr>
              <a:xfrm>
                <a:off x="7951063" y="2511797"/>
                <a:ext cx="1938916" cy="400110"/>
              </a:xfrm>
              <a:prstGeom prst="rect">
                <a:avLst/>
              </a:prstGeom>
              <a:noFill/>
              <a:ln w="12700">
                <a:noFill/>
              </a:ln>
            </p:spPr>
            <p:txBody>
              <a:bodyPr wrap="square" anchor="ctr" anchorCtr="0">
                <a:spAutoFit/>
              </a:bodyPr>
              <a:lstStyle/>
              <a:p>
                <a:pPr algn="ctr"/>
                <a:r>
                  <a:rPr lang="en-US" sz="2000" b="1" dirty="0">
                    <a:solidFill>
                      <a:schemeClr val="bg1"/>
                    </a:solidFill>
                  </a:rPr>
                  <a:t>Buildings</a:t>
                </a:r>
              </a:p>
            </p:txBody>
          </p:sp>
        </p:grpSp>
        <p:pic>
          <p:nvPicPr>
            <p:cNvPr id="181" name="Picture 180">
              <a:extLst>
                <a:ext uri="{FF2B5EF4-FFF2-40B4-BE49-F238E27FC236}">
                  <a16:creationId xmlns:a16="http://schemas.microsoft.com/office/drawing/2014/main" id="{096FF9AA-8D9B-C6B0-2086-7D4A552D6C1A}"/>
                </a:ext>
              </a:extLst>
            </p:cNvPr>
            <p:cNvPicPr>
              <a:picLocks noChangeAspect="1"/>
            </p:cNvPicPr>
            <p:nvPr/>
          </p:nvPicPr>
          <p:blipFill>
            <a:blip r:embed="rId14"/>
            <a:srcRect b="7316"/>
            <a:stretch/>
          </p:blipFill>
          <p:spPr>
            <a:xfrm>
              <a:off x="9856934" y="4583707"/>
              <a:ext cx="1603510" cy="872599"/>
            </a:xfrm>
            <a:prstGeom prst="rect">
              <a:avLst/>
            </a:prstGeom>
          </p:spPr>
        </p:pic>
        <p:pic>
          <p:nvPicPr>
            <p:cNvPr id="187" name="Picture 186">
              <a:extLst>
                <a:ext uri="{FF2B5EF4-FFF2-40B4-BE49-F238E27FC236}">
                  <a16:creationId xmlns:a16="http://schemas.microsoft.com/office/drawing/2014/main" id="{B95A8C94-17D2-13A6-6430-9C569258605B}"/>
                </a:ext>
              </a:extLst>
            </p:cNvPr>
            <p:cNvPicPr>
              <a:picLocks noChangeAspect="1"/>
            </p:cNvPicPr>
            <p:nvPr/>
          </p:nvPicPr>
          <p:blipFill>
            <a:blip r:embed="rId15"/>
            <a:srcRect t="6809" b="4909"/>
            <a:stretch/>
          </p:blipFill>
          <p:spPr>
            <a:xfrm>
              <a:off x="9844997" y="5690426"/>
              <a:ext cx="1618110" cy="872599"/>
            </a:xfrm>
            <a:prstGeom prst="rect">
              <a:avLst/>
            </a:prstGeom>
          </p:spPr>
        </p:pic>
      </p:grpSp>
    </p:spTree>
    <p:extLst>
      <p:ext uri="{BB962C8B-B14F-4D97-AF65-F5344CB8AC3E}">
        <p14:creationId xmlns:p14="http://schemas.microsoft.com/office/powerpoint/2010/main" val="2649725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34988</TotalTime>
  <Words>100</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Wingdings</vt:lpstr>
      <vt:lpstr>Office Theme</vt:lpstr>
      <vt:lpstr>PowerPoint Presentation</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Behrang Bidadian</dc:creator>
  <cp:lastModifiedBy>Behrang Bidadian</cp:lastModifiedBy>
  <cp:revision>2087</cp:revision>
  <dcterms:created xsi:type="dcterms:W3CDTF">2024-03-28T16:08:04Z</dcterms:created>
  <dcterms:modified xsi:type="dcterms:W3CDTF">2025-05-01T14:41:04Z</dcterms:modified>
</cp:coreProperties>
</file>