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9" r:id="rId2"/>
    <p:sldId id="258" r:id="rId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96" userDrawn="1">
          <p15:clr>
            <a:srgbClr val="A4A3A4"/>
          </p15:clr>
        </p15:guide>
        <p15:guide id="2" pos="98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B0DE"/>
    <a:srgbClr val="91DA00"/>
    <a:srgbClr val="00E6C0"/>
    <a:srgbClr val="FFC9FF"/>
    <a:srgbClr val="FFD765"/>
    <a:srgbClr val="F19B61"/>
    <a:srgbClr val="B4C7E7"/>
    <a:srgbClr val="BDD6EE"/>
    <a:srgbClr val="F3FFD9"/>
    <a:srgbClr val="EEF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2" autoAdjust="0"/>
    <p:restoredTop sz="95342" autoAdjust="0"/>
  </p:normalViewPr>
  <p:slideViewPr>
    <p:cSldViewPr snapToGrid="0">
      <p:cViewPr varScale="1">
        <p:scale>
          <a:sx n="77" d="100"/>
          <a:sy n="77" d="100"/>
        </p:scale>
        <p:origin x="1482" y="108"/>
      </p:cViewPr>
      <p:guideLst>
        <p:guide orient="horz" pos="4896"/>
        <p:guide pos="98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9" d="100"/>
          <a:sy n="119" d="100"/>
        </p:scale>
        <p:origin x="4992" y="7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43B5A-C7C0-41F9-9212-53D95CCD0907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41C0A-487D-4495-9093-0D6017D623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1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Categories 1 to 7 used to develop the risk index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741C0A-487D-4495-9093-0D6017D623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69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741C0A-487D-4495-9093-0D6017D623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69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0" y="1496484"/>
            <a:ext cx="12192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0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7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0" y="486834"/>
            <a:ext cx="35052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486834"/>
            <a:ext cx="10312400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5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3" y="2279652"/>
            <a:ext cx="140208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3" y="6119285"/>
            <a:ext cx="140208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0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7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486834"/>
            <a:ext cx="140208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8" y="2241551"/>
            <a:ext cx="6877049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8" y="3340100"/>
            <a:ext cx="6877049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0" y="2241551"/>
            <a:ext cx="691091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0" y="3340100"/>
            <a:ext cx="6910917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2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9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316567"/>
            <a:ext cx="82296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316567"/>
            <a:ext cx="82296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1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486834"/>
            <a:ext cx="140208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2434167"/>
            <a:ext cx="140208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2AC9B-2258-451B-8286-10FCDD214C6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8475134"/>
            <a:ext cx="5486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07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A8DF3F51-3448-0394-1099-89AE8FD0F127}"/>
              </a:ext>
            </a:extLst>
          </p:cNvPr>
          <p:cNvGrpSpPr/>
          <p:nvPr/>
        </p:nvGrpSpPr>
        <p:grpSpPr>
          <a:xfrm>
            <a:off x="325454" y="1222888"/>
            <a:ext cx="15576413" cy="7504392"/>
            <a:chOff x="244090" y="796094"/>
            <a:chExt cx="11682310" cy="5628294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8FBD07B-0EE6-EF53-6A88-F59053553DB0}"/>
                </a:ext>
              </a:extLst>
            </p:cNvPr>
            <p:cNvSpPr txBox="1"/>
            <p:nvPr/>
          </p:nvSpPr>
          <p:spPr>
            <a:xfrm>
              <a:off x="3758795" y="6181443"/>
              <a:ext cx="1661252" cy="230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River/Stream Indicator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0916813-A343-2347-6567-AD74BAB2703F}"/>
                </a:ext>
              </a:extLst>
            </p:cNvPr>
            <p:cNvSpPr txBox="1"/>
            <p:nvPr/>
          </p:nvSpPr>
          <p:spPr>
            <a:xfrm>
              <a:off x="5839033" y="6192979"/>
              <a:ext cx="2093119" cy="230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Watershed Indicator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94AA003-3939-B42A-A0DF-F3151C5E2110}"/>
                </a:ext>
              </a:extLst>
            </p:cNvPr>
            <p:cNvGrpSpPr/>
            <p:nvPr/>
          </p:nvGrpSpPr>
          <p:grpSpPr>
            <a:xfrm>
              <a:off x="244090" y="796094"/>
              <a:ext cx="11682310" cy="4787676"/>
              <a:chOff x="244090" y="796094"/>
              <a:chExt cx="11682310" cy="4787676"/>
            </a:xfrm>
          </p:grpSpPr>
          <p:sp>
            <p:nvSpPr>
              <p:cNvPr id="4" name="Rounded Rectangle 1"/>
              <p:cNvSpPr>
                <a:spLocks noChangeArrowheads="1"/>
              </p:cNvSpPr>
              <p:nvPr/>
            </p:nvSpPr>
            <p:spPr bwMode="auto">
              <a:xfrm>
                <a:off x="244090" y="796094"/>
                <a:ext cx="11682310" cy="630241"/>
              </a:xfrm>
              <a:prstGeom prst="roundRect">
                <a:avLst>
                  <a:gd name="adj" fmla="val 16667"/>
                </a:avLst>
              </a:prstGeom>
              <a:solidFill>
                <a:srgbClr val="156082"/>
              </a:solidFill>
              <a:ln w="12700">
                <a:solidFill>
                  <a:srgbClr val="203864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Overall  Flood  Risk</a:t>
                </a:r>
              </a:p>
            </p:txBody>
          </p:sp>
          <p:sp>
            <p:nvSpPr>
              <p:cNvPr id="5" name="Rounded Rectangle 2"/>
              <p:cNvSpPr>
                <a:spLocks noChangeArrowheads="1"/>
              </p:cNvSpPr>
              <p:nvPr/>
            </p:nvSpPr>
            <p:spPr bwMode="auto">
              <a:xfrm>
                <a:off x="249927" y="1625361"/>
                <a:ext cx="1478953" cy="639512"/>
              </a:xfrm>
              <a:prstGeom prst="roundRect">
                <a:avLst>
                  <a:gd name="adj" fmla="val 16667"/>
                </a:avLst>
              </a:prstGeom>
              <a:solidFill>
                <a:srgbClr val="E4E6FC"/>
              </a:solidFill>
              <a:ln w="28575">
                <a:solidFill>
                  <a:srgbClr val="B4C7E7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(1) FLOODPLAIN CHARACTERISTICS</a:t>
                </a:r>
                <a:endParaRPr lang="en-US" altLang="en-US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6" name="Rounded Rectangle 3"/>
              <p:cNvSpPr>
                <a:spLocks noChangeArrowheads="1"/>
              </p:cNvSpPr>
              <p:nvPr/>
            </p:nvSpPr>
            <p:spPr bwMode="auto">
              <a:xfrm>
                <a:off x="1807275" y="1621107"/>
                <a:ext cx="1317386" cy="647963"/>
              </a:xfrm>
              <a:prstGeom prst="roundRect">
                <a:avLst>
                  <a:gd name="adj" fmla="val 16667"/>
                </a:avLst>
              </a:prstGeom>
              <a:solidFill>
                <a:srgbClr val="F7CAAC"/>
              </a:solidFill>
              <a:ln w="28575">
                <a:solidFill>
                  <a:srgbClr val="F19B61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(2) BUILDING EXPOSURE</a:t>
                </a:r>
                <a:endParaRPr lang="en-US" altLang="en-US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" name="Rounded Rectangle 4"/>
              <p:cNvSpPr>
                <a:spLocks noChangeArrowheads="1"/>
              </p:cNvSpPr>
              <p:nvPr/>
            </p:nvSpPr>
            <p:spPr bwMode="auto">
              <a:xfrm>
                <a:off x="3198915" y="1621107"/>
                <a:ext cx="1466556" cy="647963"/>
              </a:xfrm>
              <a:prstGeom prst="roundRect">
                <a:avLst>
                  <a:gd name="adj" fmla="val 16667"/>
                </a:avLst>
              </a:prstGeom>
              <a:solidFill>
                <a:srgbClr val="FFF2CC"/>
              </a:solidFill>
              <a:ln w="28575">
                <a:solidFill>
                  <a:srgbClr val="FFD765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(3) BUILDING CHARACTERISTICS</a:t>
                </a:r>
                <a:endParaRPr lang="en-US" altLang="en-US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" name="Rounded Rectangle 5"/>
              <p:cNvSpPr>
                <a:spLocks noChangeArrowheads="1"/>
              </p:cNvSpPr>
              <p:nvPr/>
            </p:nvSpPr>
            <p:spPr bwMode="auto">
              <a:xfrm>
                <a:off x="4747739" y="1621107"/>
                <a:ext cx="1436283" cy="643766"/>
              </a:xfrm>
              <a:prstGeom prst="roundRect">
                <a:avLst>
                  <a:gd name="adj" fmla="val 16667"/>
                </a:avLst>
              </a:prstGeom>
              <a:solidFill>
                <a:srgbClr val="FFE1FF"/>
              </a:solidFill>
              <a:ln w="28575">
                <a:solidFill>
                  <a:srgbClr val="FFC9FF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(4) CRITICAL INFRASTRUCTURE</a:t>
                </a:r>
                <a:endParaRPr lang="en-US" altLang="en-US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" name="Rounded Rectangle 6"/>
              <p:cNvSpPr>
                <a:spLocks noChangeArrowheads="1"/>
              </p:cNvSpPr>
              <p:nvPr/>
            </p:nvSpPr>
            <p:spPr bwMode="auto">
              <a:xfrm>
                <a:off x="6259881" y="1626068"/>
                <a:ext cx="1335619" cy="643002"/>
              </a:xfrm>
              <a:prstGeom prst="roundRect">
                <a:avLst>
                  <a:gd name="adj" fmla="val 16667"/>
                </a:avLst>
              </a:prstGeom>
              <a:solidFill>
                <a:srgbClr val="DDFFF9"/>
              </a:solidFill>
              <a:ln w="28575">
                <a:solidFill>
                  <a:srgbClr val="00E6C0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(5) COMMUNITY ASSETS</a:t>
                </a:r>
                <a:endParaRPr lang="en-US" altLang="en-US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1" name="Rounded Rectangle 8"/>
              <p:cNvSpPr>
                <a:spLocks noChangeArrowheads="1"/>
              </p:cNvSpPr>
              <p:nvPr/>
            </p:nvSpPr>
            <p:spPr bwMode="auto">
              <a:xfrm>
                <a:off x="9133010" y="1625360"/>
                <a:ext cx="1335618" cy="639513"/>
              </a:xfrm>
              <a:prstGeom prst="roundRect">
                <a:avLst>
                  <a:gd name="adj" fmla="val 16667"/>
                </a:avLst>
              </a:prstGeom>
              <a:solidFill>
                <a:srgbClr val="EEFFCD"/>
              </a:solidFill>
              <a:ln w="28575">
                <a:solidFill>
                  <a:srgbClr val="91DA00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7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(7) PEOPLE / SOCIAL      VULNERABILITIES</a:t>
                </a:r>
              </a:p>
            </p:txBody>
          </p:sp>
          <p:sp>
            <p:nvSpPr>
              <p:cNvPr id="12" name="Rounded Rectangle 9"/>
              <p:cNvSpPr>
                <a:spLocks noChangeArrowheads="1"/>
              </p:cNvSpPr>
              <p:nvPr/>
            </p:nvSpPr>
            <p:spPr bwMode="auto">
              <a:xfrm>
                <a:off x="10569061" y="1625360"/>
                <a:ext cx="1335617" cy="639512"/>
              </a:xfrm>
              <a:prstGeom prst="roundRect">
                <a:avLst>
                  <a:gd name="adj" fmla="val 16667"/>
                </a:avLst>
              </a:prstGeom>
              <a:solidFill>
                <a:srgbClr val="BDD6EE"/>
              </a:solidFill>
              <a:ln w="28575">
                <a:solidFill>
                  <a:srgbClr val="7EB0DE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(8) OTHER HAZARDS</a:t>
                </a:r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3" name="Rounded Rectangle 10"/>
              <p:cNvSpPr>
                <a:spLocks noChangeArrowheads="1"/>
              </p:cNvSpPr>
              <p:nvPr/>
            </p:nvSpPr>
            <p:spPr bwMode="auto">
              <a:xfrm>
                <a:off x="384201" y="2386449"/>
                <a:ext cx="1225524" cy="568421"/>
              </a:xfrm>
              <a:prstGeom prst="roundRect">
                <a:avLst>
                  <a:gd name="adj" fmla="val 16667"/>
                </a:avLst>
              </a:prstGeom>
              <a:solidFill>
                <a:srgbClr val="F1F2FD"/>
              </a:solidFill>
              <a:ln w="19050">
                <a:solidFill>
                  <a:srgbClr val="B4C7E7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Floodplain Area</a:t>
                </a:r>
              </a:p>
            </p:txBody>
          </p:sp>
          <p:sp>
            <p:nvSpPr>
              <p:cNvPr id="14" name="Rounded Rectangle 11"/>
              <p:cNvSpPr>
                <a:spLocks noChangeArrowheads="1"/>
              </p:cNvSpPr>
              <p:nvPr/>
            </p:nvSpPr>
            <p:spPr bwMode="auto">
              <a:xfrm>
                <a:off x="388651" y="3071885"/>
                <a:ext cx="1221074" cy="546860"/>
              </a:xfrm>
              <a:prstGeom prst="roundRect">
                <a:avLst>
                  <a:gd name="adj" fmla="val 16667"/>
                </a:avLst>
              </a:prstGeom>
              <a:solidFill>
                <a:srgbClr val="F1F2FD"/>
              </a:solidFill>
              <a:ln w="19050">
                <a:solidFill>
                  <a:srgbClr val="B4C7E7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Floodplain Length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1 2</a:t>
                </a:r>
              </a:p>
            </p:txBody>
          </p:sp>
          <p:sp>
            <p:nvSpPr>
              <p:cNvPr id="15" name="Rounded Rectangle 12"/>
              <p:cNvSpPr>
                <a:spLocks noChangeArrowheads="1"/>
              </p:cNvSpPr>
              <p:nvPr/>
            </p:nvSpPr>
            <p:spPr bwMode="auto">
              <a:xfrm>
                <a:off x="386891" y="3726396"/>
                <a:ext cx="1221074" cy="546860"/>
              </a:xfrm>
              <a:prstGeom prst="roundRect">
                <a:avLst>
                  <a:gd name="adj" fmla="val 16667"/>
                </a:avLst>
              </a:prstGeom>
              <a:solidFill>
                <a:srgbClr val="F1F2FD"/>
              </a:solidFill>
              <a:ln w="19050">
                <a:solidFill>
                  <a:srgbClr val="B4C7E7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Floodplain Depth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1 2</a:t>
                </a: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6" name="Rounded Rectangle 13"/>
              <p:cNvSpPr>
                <a:spLocks noChangeArrowheads="1"/>
              </p:cNvSpPr>
              <p:nvPr/>
            </p:nvSpPr>
            <p:spPr bwMode="auto">
              <a:xfrm>
                <a:off x="384202" y="4387889"/>
                <a:ext cx="1221074" cy="543664"/>
              </a:xfrm>
              <a:prstGeom prst="roundRect">
                <a:avLst>
                  <a:gd name="adj" fmla="val 16667"/>
                </a:avLst>
              </a:prstGeom>
              <a:solidFill>
                <a:srgbClr val="F1F2FD"/>
              </a:solidFill>
              <a:ln w="19050">
                <a:solidFill>
                  <a:srgbClr val="B4C7E7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Flood Disaster Frequency</a:t>
                </a:r>
                <a:endParaRPr lang="en-US" altLang="en-US" sz="1600" b="1" dirty="0"/>
              </a:p>
            </p:txBody>
          </p:sp>
          <p:sp>
            <p:nvSpPr>
              <p:cNvPr id="17" name="Rounded Rectangle 14"/>
              <p:cNvSpPr>
                <a:spLocks noChangeArrowheads="1"/>
              </p:cNvSpPr>
              <p:nvPr/>
            </p:nvSpPr>
            <p:spPr bwMode="auto">
              <a:xfrm>
                <a:off x="1920135" y="2386449"/>
                <a:ext cx="1146916" cy="568421"/>
              </a:xfrm>
              <a:prstGeom prst="roundRect">
                <a:avLst>
                  <a:gd name="adj" fmla="val 16667"/>
                </a:avLst>
              </a:prstGeom>
              <a:solidFill>
                <a:srgbClr val="FADDCA"/>
              </a:solidFill>
              <a:ln w="19050">
                <a:solidFill>
                  <a:srgbClr val="F19B61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Building Floodplain Count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1 2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Rounded Rectangle 19"/>
              <p:cNvSpPr>
                <a:spLocks noChangeArrowheads="1"/>
              </p:cNvSpPr>
              <p:nvPr/>
            </p:nvSpPr>
            <p:spPr bwMode="auto">
              <a:xfrm>
                <a:off x="3329986" y="2383370"/>
                <a:ext cx="1213727" cy="571500"/>
              </a:xfrm>
              <a:prstGeom prst="roundRect">
                <a:avLst>
                  <a:gd name="adj" fmla="val 16667"/>
                </a:avLst>
              </a:prstGeom>
              <a:solidFill>
                <a:srgbClr val="FFF8E5"/>
              </a:solidFill>
              <a:ln w="19050">
                <a:solidFill>
                  <a:srgbClr val="FFD765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551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Building Value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1 2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Rounded Rectangle 20"/>
              <p:cNvSpPr>
                <a:spLocks noChangeArrowheads="1"/>
              </p:cNvSpPr>
              <p:nvPr/>
            </p:nvSpPr>
            <p:spPr bwMode="auto">
              <a:xfrm>
                <a:off x="3329986" y="3069171"/>
                <a:ext cx="1213727" cy="546860"/>
              </a:xfrm>
              <a:prstGeom prst="roundRect">
                <a:avLst>
                  <a:gd name="adj" fmla="val 16667"/>
                </a:avLst>
              </a:prstGeom>
              <a:solidFill>
                <a:srgbClr val="FFF8E5"/>
              </a:solidFill>
              <a:ln w="19050">
                <a:solidFill>
                  <a:srgbClr val="FFD765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Mobile Homes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ounded Rectangle 25"/>
              <p:cNvSpPr>
                <a:spLocks noChangeArrowheads="1"/>
              </p:cNvSpPr>
              <p:nvPr/>
            </p:nvSpPr>
            <p:spPr bwMode="auto">
              <a:xfrm>
                <a:off x="4838700" y="2380890"/>
                <a:ext cx="1225524" cy="573980"/>
              </a:xfrm>
              <a:prstGeom prst="roundRect">
                <a:avLst>
                  <a:gd name="adj" fmla="val 16667"/>
                </a:avLst>
              </a:prstGeom>
              <a:solidFill>
                <a:srgbClr val="FFEFFF"/>
              </a:solidFill>
              <a:ln w="19050">
                <a:solidFill>
                  <a:srgbClr val="FFC9FF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Essential Facilities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0" name="Rounded Rectangle 27"/>
              <p:cNvSpPr>
                <a:spLocks noChangeArrowheads="1"/>
              </p:cNvSpPr>
              <p:nvPr/>
            </p:nvSpPr>
            <p:spPr bwMode="auto">
              <a:xfrm>
                <a:off x="6353175" y="2384532"/>
                <a:ext cx="1143000" cy="570338"/>
              </a:xfrm>
              <a:prstGeom prst="roundRect">
                <a:avLst>
                  <a:gd name="adj" fmla="val 16667"/>
                </a:avLst>
              </a:prstGeom>
              <a:solidFill>
                <a:srgbClr val="E5FFFB"/>
              </a:solidFill>
              <a:ln w="19050">
                <a:solidFill>
                  <a:srgbClr val="00E6C0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Historical Assets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8" name="Rounded Rectangle 109"/>
              <p:cNvSpPr>
                <a:spLocks noChangeArrowheads="1"/>
              </p:cNvSpPr>
              <p:nvPr/>
            </p:nvSpPr>
            <p:spPr bwMode="auto">
              <a:xfrm>
                <a:off x="10696576" y="2386448"/>
                <a:ext cx="1085850" cy="573982"/>
              </a:xfrm>
              <a:prstGeom prst="roundRect">
                <a:avLst>
                  <a:gd name="adj" fmla="val 16667"/>
                </a:avLst>
              </a:prstGeom>
              <a:solidFill>
                <a:srgbClr val="BDD6EE"/>
              </a:solidFill>
              <a:ln w="19050">
                <a:solidFill>
                  <a:srgbClr val="7EB0DE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Arial" panose="020B0604020202020204" pitchFamily="34" charset="0"/>
                  </a:rPr>
                  <a:t>Landslides</a:t>
                </a:r>
              </a:p>
            </p:txBody>
          </p:sp>
          <p:sp>
            <p:nvSpPr>
              <p:cNvPr id="44" name="Rounded Rectangle 7"/>
              <p:cNvSpPr>
                <a:spLocks noChangeArrowheads="1"/>
              </p:cNvSpPr>
              <p:nvPr/>
            </p:nvSpPr>
            <p:spPr bwMode="auto">
              <a:xfrm>
                <a:off x="7687764" y="1625360"/>
                <a:ext cx="1335619" cy="643710"/>
              </a:xfrm>
              <a:prstGeom prst="roundRect">
                <a:avLst>
                  <a:gd name="adj" fmla="val 16667"/>
                </a:avLst>
              </a:prstGeom>
              <a:solidFill>
                <a:srgbClr val="FFFFC5"/>
              </a:solidFill>
              <a:ln w="28575">
                <a:solidFill>
                  <a:schemeClr val="accent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(6) BUILDING DAMAGE LOSS</a:t>
                </a:r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5" name="Rounded Rectangle 29"/>
              <p:cNvSpPr>
                <a:spLocks noChangeArrowheads="1"/>
              </p:cNvSpPr>
              <p:nvPr/>
            </p:nvSpPr>
            <p:spPr bwMode="auto">
              <a:xfrm>
                <a:off x="7781925" y="2386449"/>
                <a:ext cx="1171576" cy="573981"/>
              </a:xfrm>
              <a:prstGeom prst="roundRect">
                <a:avLst>
                  <a:gd name="adj" fmla="val 16667"/>
                </a:avLst>
              </a:prstGeom>
              <a:solidFill>
                <a:srgbClr val="FFFFDD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Substantial Damage Estimates*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1 2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ounded Rectangle 14"/>
              <p:cNvSpPr>
                <a:spLocks noChangeArrowheads="1"/>
              </p:cNvSpPr>
              <p:nvPr/>
            </p:nvSpPr>
            <p:spPr bwMode="auto">
              <a:xfrm>
                <a:off x="1927816" y="3069206"/>
                <a:ext cx="1139234" cy="546860"/>
              </a:xfrm>
              <a:prstGeom prst="roundRect">
                <a:avLst>
                  <a:gd name="adj" fmla="val 16667"/>
                </a:avLst>
              </a:prstGeom>
              <a:solidFill>
                <a:srgbClr val="FADDCA"/>
              </a:solidFill>
              <a:ln w="19050">
                <a:solidFill>
                  <a:srgbClr val="F19B61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Building Floodway Count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1 2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ounded Rectangle 14"/>
              <p:cNvSpPr>
                <a:spLocks noChangeArrowheads="1"/>
              </p:cNvSpPr>
              <p:nvPr/>
            </p:nvSpPr>
            <p:spPr bwMode="auto">
              <a:xfrm>
                <a:off x="1920135" y="3732630"/>
                <a:ext cx="1146916" cy="540626"/>
              </a:xfrm>
              <a:prstGeom prst="roundRect">
                <a:avLst>
                  <a:gd name="adj" fmla="val 16667"/>
                </a:avLst>
              </a:prstGeom>
              <a:solidFill>
                <a:srgbClr val="FADDCA"/>
              </a:solidFill>
              <a:ln w="19050">
                <a:solidFill>
                  <a:srgbClr val="F19B61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Building Floodplain Ratio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ounded Rectangle 14"/>
              <p:cNvSpPr>
                <a:spLocks noChangeArrowheads="1"/>
              </p:cNvSpPr>
              <p:nvPr/>
            </p:nvSpPr>
            <p:spPr bwMode="auto">
              <a:xfrm>
                <a:off x="1924051" y="4387889"/>
                <a:ext cx="1142999" cy="543664"/>
              </a:xfrm>
              <a:prstGeom prst="roundRect">
                <a:avLst>
                  <a:gd name="adj" fmla="val 16667"/>
                </a:avLst>
              </a:prstGeom>
              <a:solidFill>
                <a:srgbClr val="FADDCA"/>
              </a:solidFill>
              <a:ln w="19050">
                <a:solidFill>
                  <a:srgbClr val="F19B61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Building Density</a:t>
                </a:r>
                <a:r>
                  <a:rPr lang="en-US" altLang="en-US" sz="1600" b="1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1 2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2" name="Rounded Rectangle 20"/>
              <p:cNvSpPr>
                <a:spLocks noChangeArrowheads="1"/>
              </p:cNvSpPr>
              <p:nvPr/>
            </p:nvSpPr>
            <p:spPr bwMode="auto">
              <a:xfrm>
                <a:off x="3329986" y="3732630"/>
                <a:ext cx="1213727" cy="540626"/>
              </a:xfrm>
              <a:prstGeom prst="roundRect">
                <a:avLst>
                  <a:gd name="adj" fmla="val 16667"/>
                </a:avLst>
              </a:prstGeom>
              <a:solidFill>
                <a:srgbClr val="FFF8E5"/>
              </a:solidFill>
              <a:ln w="19050">
                <a:solidFill>
                  <a:srgbClr val="FFD765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Basement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3" name="Rounded Rectangle 20"/>
              <p:cNvSpPr>
                <a:spLocks noChangeArrowheads="1"/>
              </p:cNvSpPr>
              <p:nvPr/>
            </p:nvSpPr>
            <p:spPr bwMode="auto">
              <a:xfrm>
                <a:off x="3329986" y="4387889"/>
                <a:ext cx="1213726" cy="538656"/>
              </a:xfrm>
              <a:prstGeom prst="roundRect">
                <a:avLst>
                  <a:gd name="adj" fmla="val 16667"/>
                </a:avLst>
              </a:prstGeom>
              <a:solidFill>
                <a:srgbClr val="FFF8E5"/>
              </a:solidFill>
              <a:ln w="19050">
                <a:solidFill>
                  <a:srgbClr val="FFD765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One Story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4" name="Rounded Rectangle 20"/>
              <p:cNvSpPr>
                <a:spLocks noChangeArrowheads="1"/>
              </p:cNvSpPr>
              <p:nvPr/>
            </p:nvSpPr>
            <p:spPr bwMode="auto">
              <a:xfrm>
                <a:off x="3329986" y="5040845"/>
                <a:ext cx="1213726" cy="542925"/>
              </a:xfrm>
              <a:prstGeom prst="roundRect">
                <a:avLst>
                  <a:gd name="adj" fmla="val 16667"/>
                </a:avLst>
              </a:prstGeom>
              <a:solidFill>
                <a:srgbClr val="FFF8E5"/>
              </a:solidFill>
              <a:ln w="19050">
                <a:solidFill>
                  <a:srgbClr val="FFD765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Building Year*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" name="Rounded Rectangle 25">
                <a:extLst>
                  <a:ext uri="{FF2B5EF4-FFF2-40B4-BE49-F238E27FC236}">
                    <a16:creationId xmlns:a16="http://schemas.microsoft.com/office/drawing/2014/main" id="{04DD381F-5105-1235-BED9-9B1C9B6D74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8466" y="3069171"/>
                <a:ext cx="1225524" cy="546860"/>
              </a:xfrm>
              <a:prstGeom prst="roundRect">
                <a:avLst>
                  <a:gd name="adj" fmla="val 16667"/>
                </a:avLst>
              </a:prstGeom>
              <a:solidFill>
                <a:srgbClr val="FFEFFF"/>
              </a:solidFill>
              <a:ln w="19050">
                <a:solidFill>
                  <a:srgbClr val="FFC9FF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Roads Inundated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Rounded Rectangle 27">
                <a:extLst>
                  <a:ext uri="{FF2B5EF4-FFF2-40B4-BE49-F238E27FC236}">
                    <a16:creationId xmlns:a16="http://schemas.microsoft.com/office/drawing/2014/main" id="{14AA9D77-DC77-165F-201F-B4CC52FD85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3176" y="3077771"/>
                <a:ext cx="1139234" cy="538260"/>
              </a:xfrm>
              <a:prstGeom prst="roundRect">
                <a:avLst>
                  <a:gd name="adj" fmla="val 16667"/>
                </a:avLst>
              </a:prstGeom>
              <a:solidFill>
                <a:srgbClr val="E5FFFB"/>
              </a:solidFill>
              <a:ln w="19050">
                <a:solidFill>
                  <a:srgbClr val="00E6C0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Non-Historical Assets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Rounded Rectangle 29">
                <a:extLst>
                  <a:ext uri="{FF2B5EF4-FFF2-40B4-BE49-F238E27FC236}">
                    <a16:creationId xmlns:a16="http://schemas.microsoft.com/office/drawing/2014/main" id="{665D4F63-6B59-44ED-CC6A-0CF48B15A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81925" y="3069171"/>
                <a:ext cx="1171575" cy="546860"/>
              </a:xfrm>
              <a:prstGeom prst="roundRect">
                <a:avLst>
                  <a:gd name="adj" fmla="val 16667"/>
                </a:avLst>
              </a:prstGeom>
              <a:solidFill>
                <a:srgbClr val="FFFFDD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Previous Claims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Rounded Rectangle 29">
                <a:extLst>
                  <a:ext uri="{FF2B5EF4-FFF2-40B4-BE49-F238E27FC236}">
                    <a16:creationId xmlns:a16="http://schemas.microsoft.com/office/drawing/2014/main" id="{DA467DA1-1659-CB39-9883-C36C397650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81925" y="3732630"/>
                <a:ext cx="1171575" cy="540626"/>
              </a:xfrm>
              <a:prstGeom prst="roundRect">
                <a:avLst>
                  <a:gd name="adj" fmla="val 16667"/>
                </a:avLst>
              </a:prstGeom>
              <a:solidFill>
                <a:srgbClr val="FFFFDD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Repetitive Losses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Rounded Rectangle 32">
                <a:extLst>
                  <a:ext uri="{FF2B5EF4-FFF2-40B4-BE49-F238E27FC236}">
                    <a16:creationId xmlns:a16="http://schemas.microsoft.com/office/drawing/2014/main" id="{72ED40EF-D8FB-62E8-B467-17300FE42C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39250" y="2382508"/>
                <a:ext cx="1143000" cy="571350"/>
              </a:xfrm>
              <a:prstGeom prst="roundRect">
                <a:avLst>
                  <a:gd name="adj" fmla="val 16667"/>
                </a:avLst>
              </a:prstGeom>
              <a:solidFill>
                <a:srgbClr val="F3FFD9"/>
              </a:solidFill>
              <a:ln w="19050">
                <a:solidFill>
                  <a:srgbClr val="91DA00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Population in Floodplain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ounded Rectangle 32">
                <a:extLst>
                  <a:ext uri="{FF2B5EF4-FFF2-40B4-BE49-F238E27FC236}">
                    <a16:creationId xmlns:a16="http://schemas.microsoft.com/office/drawing/2014/main" id="{F5D01781-81D1-400F-FFAD-1E834030E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39251" y="3071885"/>
                <a:ext cx="1139235" cy="544146"/>
              </a:xfrm>
              <a:prstGeom prst="roundRect">
                <a:avLst>
                  <a:gd name="adj" fmla="val 16667"/>
                </a:avLst>
              </a:prstGeom>
              <a:solidFill>
                <a:srgbClr val="F3FFD9"/>
              </a:solidFill>
              <a:ln w="19050">
                <a:solidFill>
                  <a:srgbClr val="91DA00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Population Displaced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ounded Rectangle 32">
                <a:extLst>
                  <a:ext uri="{FF2B5EF4-FFF2-40B4-BE49-F238E27FC236}">
                    <a16:creationId xmlns:a16="http://schemas.microsoft.com/office/drawing/2014/main" id="{AA7DFB7A-FC76-D01E-5DD8-9E5D98373C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39250" y="3726396"/>
                <a:ext cx="1139235" cy="546860"/>
              </a:xfrm>
              <a:prstGeom prst="roundRect">
                <a:avLst>
                  <a:gd name="adj" fmla="val 16667"/>
                </a:avLst>
              </a:prstGeom>
              <a:solidFill>
                <a:srgbClr val="F3FFD9"/>
              </a:solidFill>
              <a:ln w="19050">
                <a:solidFill>
                  <a:srgbClr val="91DA00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WV Social Vulnerability Index</a:t>
                </a:r>
                <a:endParaRPr lang="en-US" altLang="en-US" sz="16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ounded Rectangle 109">
                <a:extLst>
                  <a:ext uri="{FF2B5EF4-FFF2-40B4-BE49-F238E27FC236}">
                    <a16:creationId xmlns:a16="http://schemas.microsoft.com/office/drawing/2014/main" id="{1D7E1095-4B61-0C77-F64A-9A54961D38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96576" y="3069206"/>
                <a:ext cx="1085850" cy="549539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7EB0DE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Karst**</a:t>
                </a:r>
              </a:p>
            </p:txBody>
          </p:sp>
          <p:sp>
            <p:nvSpPr>
              <p:cNvPr id="27" name="Rounded Rectangle 109">
                <a:extLst>
                  <a:ext uri="{FF2B5EF4-FFF2-40B4-BE49-F238E27FC236}">
                    <a16:creationId xmlns:a16="http://schemas.microsoft.com/office/drawing/2014/main" id="{4A00E292-670D-19F2-D6F0-2999A63B4F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96576" y="3738864"/>
                <a:ext cx="1085849" cy="540626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7EB0DE"/>
                </a:solidFill>
                <a:miter lim="800000"/>
                <a:headEnd/>
                <a:tailEnd/>
              </a:ln>
            </p:spPr>
            <p:txBody>
              <a:bodyPr vert="horz" wrap="square" lIns="59167" tIns="29584" rIns="59167" bIns="29584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591717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Dam/Levee Failure**</a:t>
                </a:r>
              </a:p>
            </p:txBody>
          </p: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5150D7B-14C2-4135-9CD1-595AFEC821C1}"/>
                </a:ext>
              </a:extLst>
            </p:cNvPr>
            <p:cNvSpPr txBox="1"/>
            <p:nvPr/>
          </p:nvSpPr>
          <p:spPr>
            <a:xfrm>
              <a:off x="553036" y="6193555"/>
              <a:ext cx="1707328" cy="230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* Multiple Indicators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E62C736-CEC5-ABB2-2A8F-EBA378B17828}"/>
                </a:ext>
              </a:extLst>
            </p:cNvPr>
            <p:cNvSpPr txBox="1"/>
            <p:nvPr/>
          </p:nvSpPr>
          <p:spPr>
            <a:xfrm>
              <a:off x="3724505" y="6118961"/>
              <a:ext cx="34289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200" b="1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1</a:t>
              </a:r>
              <a:endParaRPr lang="en-US" sz="1200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C8E10F0-0444-EBF4-1803-254802A84617}"/>
                </a:ext>
              </a:extLst>
            </p:cNvPr>
            <p:cNvSpPr txBox="1"/>
            <p:nvPr/>
          </p:nvSpPr>
          <p:spPr>
            <a:xfrm>
              <a:off x="5804744" y="6130497"/>
              <a:ext cx="34289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200" b="1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2</a:t>
              </a:r>
              <a:endParaRPr lang="en-US" sz="1200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06F276E-3F98-25C3-F332-B5175170D84A}"/>
              </a:ext>
            </a:extLst>
          </p:cNvPr>
          <p:cNvGrpSpPr/>
          <p:nvPr/>
        </p:nvGrpSpPr>
        <p:grpSpPr>
          <a:xfrm>
            <a:off x="0" y="-21317"/>
            <a:ext cx="16256000" cy="840321"/>
            <a:chOff x="0" y="-15988"/>
            <a:chExt cx="12192000" cy="630241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590BB793-D830-769E-82AA-E6699A42799F}"/>
                </a:ext>
              </a:extLst>
            </p:cNvPr>
            <p:cNvSpPr txBox="1">
              <a:spLocks/>
            </p:cNvSpPr>
            <p:nvPr/>
          </p:nvSpPr>
          <p:spPr>
            <a:xfrm>
              <a:off x="0" y="3"/>
              <a:ext cx="12192000" cy="614250"/>
            </a:xfrm>
            <a:prstGeom prst="rect">
              <a:avLst/>
            </a:prstGeom>
            <a:solidFill>
              <a:srgbClr val="203864"/>
            </a:solidFill>
          </p:spPr>
          <p:txBody>
            <a:bodyPr vert="horz" lIns="121920" tIns="60960" rIns="121920" bIns="6096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232828"/>
              <a:r>
                <a:rPr lang="en-US" sz="4267" b="1" dirty="0">
                  <a:solidFill>
                    <a:prstClr val="white"/>
                  </a:solidFill>
                  <a:latin typeface="+mn-lt"/>
                  <a:cs typeface="Arial" panose="020B0604020202020204" pitchFamily="34" charset="0"/>
                </a:rPr>
                <a:t>WV Flood Risk Index</a:t>
              </a:r>
            </a:p>
          </p:txBody>
        </p:sp>
        <p:pic>
          <p:nvPicPr>
            <p:cNvPr id="10" name="Picture 9" descr="A hexagon with a yellow house and a river&#10;&#10;Description automatically generated">
              <a:extLst>
                <a:ext uri="{FF2B5EF4-FFF2-40B4-BE49-F238E27FC236}">
                  <a16:creationId xmlns:a16="http://schemas.microsoft.com/office/drawing/2014/main" id="{84C92F23-501C-8864-279F-3DBFF6B27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71414" y="-15988"/>
              <a:ext cx="690728" cy="630241"/>
            </a:xfrm>
            <a:prstGeom prst="rect">
              <a:avLst/>
            </a:prstGeom>
          </p:spPr>
        </p:pic>
        <p:pic>
          <p:nvPicPr>
            <p:cNvPr id="33" name="Picture 32" descr="A yellow and blue logo&#10;&#10;AI-generated content may be incorrect.">
              <a:extLst>
                <a:ext uri="{FF2B5EF4-FFF2-40B4-BE49-F238E27FC236}">
                  <a16:creationId xmlns:a16="http://schemas.microsoft.com/office/drawing/2014/main" id="{090A13A4-FBB3-6E6B-D722-DD79FC5B613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17202" y="42670"/>
              <a:ext cx="568867" cy="507999"/>
            </a:xfrm>
            <a:prstGeom prst="rect">
              <a:avLst/>
            </a:prstGeom>
          </p:spPr>
        </p:pic>
      </p:grpSp>
      <p:sp>
        <p:nvSpPr>
          <p:cNvPr id="47" name="Left Bracket 46">
            <a:extLst>
              <a:ext uri="{FF2B5EF4-FFF2-40B4-BE49-F238E27FC236}">
                <a16:creationId xmlns:a16="http://schemas.microsoft.com/office/drawing/2014/main" id="{0635B21C-250F-0E41-127C-0D47B7D66429}"/>
              </a:ext>
            </a:extLst>
          </p:cNvPr>
          <p:cNvSpPr/>
          <p:nvPr/>
        </p:nvSpPr>
        <p:spPr>
          <a:xfrm rot="5400000">
            <a:off x="6880838" y="-4448848"/>
            <a:ext cx="492879" cy="13793563"/>
          </a:xfrm>
          <a:prstGeom prst="leftBracket">
            <a:avLst/>
          </a:prstGeom>
          <a:ln w="38100">
            <a:solidFill>
              <a:srgbClr val="1560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DD52299-2AA1-50FF-9C85-A042A6F22628}"/>
              </a:ext>
            </a:extLst>
          </p:cNvPr>
          <p:cNvSpPr txBox="1"/>
          <p:nvPr/>
        </p:nvSpPr>
        <p:spPr>
          <a:xfrm>
            <a:off x="2966487" y="8419439"/>
            <a:ext cx="2276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** In Progress</a:t>
            </a:r>
          </a:p>
        </p:txBody>
      </p:sp>
    </p:spTree>
    <p:extLst>
      <p:ext uri="{BB962C8B-B14F-4D97-AF65-F5344CB8AC3E}">
        <p14:creationId xmlns:p14="http://schemas.microsoft.com/office/powerpoint/2010/main" val="216937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/>
          <p:cNvSpPr>
            <a:spLocks noChangeArrowheads="1"/>
          </p:cNvSpPr>
          <p:nvPr/>
        </p:nvSpPr>
        <p:spPr bwMode="auto">
          <a:xfrm>
            <a:off x="325453" y="1388832"/>
            <a:ext cx="15576413" cy="840321"/>
          </a:xfrm>
          <a:prstGeom prst="roundRect">
            <a:avLst>
              <a:gd name="adj" fmla="val 16667"/>
            </a:avLst>
          </a:prstGeom>
          <a:solidFill>
            <a:srgbClr val="53BEC9"/>
          </a:solidFill>
          <a:ln w="12700">
            <a:solidFill>
              <a:srgbClr val="53BEC9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Overall  Flood  Risk</a:t>
            </a:r>
          </a:p>
        </p:txBody>
      </p:sp>
      <p:sp>
        <p:nvSpPr>
          <p:cNvPr id="5" name="Rounded Rectangle 2"/>
          <p:cNvSpPr>
            <a:spLocks noChangeArrowheads="1"/>
          </p:cNvSpPr>
          <p:nvPr/>
        </p:nvSpPr>
        <p:spPr bwMode="auto">
          <a:xfrm>
            <a:off x="333235" y="2494521"/>
            <a:ext cx="1971937" cy="852683"/>
          </a:xfrm>
          <a:prstGeom prst="roundRect">
            <a:avLst>
              <a:gd name="adj" fmla="val 16667"/>
            </a:avLst>
          </a:prstGeom>
          <a:solidFill>
            <a:srgbClr val="E4E6FC"/>
          </a:solidFill>
          <a:ln w="28575">
            <a:solidFill>
              <a:srgbClr val="B4C7E7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(1) FLOODPLAIN CHARACTERISTICS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6" name="Rounded Rectangle 3"/>
          <p:cNvSpPr>
            <a:spLocks noChangeArrowheads="1"/>
          </p:cNvSpPr>
          <p:nvPr/>
        </p:nvSpPr>
        <p:spPr bwMode="auto">
          <a:xfrm>
            <a:off x="2409700" y="2488849"/>
            <a:ext cx="1756514" cy="863951"/>
          </a:xfrm>
          <a:prstGeom prst="roundRect">
            <a:avLst>
              <a:gd name="adj" fmla="val 16667"/>
            </a:avLst>
          </a:prstGeom>
          <a:solidFill>
            <a:srgbClr val="F7CAAC"/>
          </a:solidFill>
          <a:ln w="28575">
            <a:solidFill>
              <a:srgbClr val="F19B61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 BUILDING EXPOSURE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7" name="Rounded Rectangle 4"/>
          <p:cNvSpPr>
            <a:spLocks noChangeArrowheads="1"/>
          </p:cNvSpPr>
          <p:nvPr/>
        </p:nvSpPr>
        <p:spPr bwMode="auto">
          <a:xfrm>
            <a:off x="4265220" y="2488849"/>
            <a:ext cx="1955408" cy="863951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28575">
            <a:solidFill>
              <a:srgbClr val="FFD765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(3) BUILDING CHARACTERISTICS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8" name="Rounded Rectangle 5"/>
          <p:cNvSpPr>
            <a:spLocks noChangeArrowheads="1"/>
          </p:cNvSpPr>
          <p:nvPr/>
        </p:nvSpPr>
        <p:spPr bwMode="auto">
          <a:xfrm>
            <a:off x="6330318" y="2488849"/>
            <a:ext cx="1915044" cy="858355"/>
          </a:xfrm>
          <a:prstGeom prst="roundRect">
            <a:avLst>
              <a:gd name="adj" fmla="val 16667"/>
            </a:avLst>
          </a:prstGeom>
          <a:solidFill>
            <a:srgbClr val="FFE1FF"/>
          </a:solidFill>
          <a:ln w="28575">
            <a:solidFill>
              <a:srgbClr val="FFC9FF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(4) CRITICAL INFRASTRUCTURE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9" name="Rounded Rectangle 6"/>
          <p:cNvSpPr>
            <a:spLocks noChangeArrowheads="1"/>
          </p:cNvSpPr>
          <p:nvPr/>
        </p:nvSpPr>
        <p:spPr bwMode="auto">
          <a:xfrm>
            <a:off x="8346507" y="2495464"/>
            <a:ext cx="1780825" cy="857336"/>
          </a:xfrm>
          <a:prstGeom prst="roundRect">
            <a:avLst>
              <a:gd name="adj" fmla="val 16667"/>
            </a:avLst>
          </a:prstGeom>
          <a:solidFill>
            <a:srgbClr val="DDFFF9"/>
          </a:solidFill>
          <a:ln w="28575">
            <a:solidFill>
              <a:srgbClr val="00E6C0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(5) COMMUNITY ASSETS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11" name="Rounded Rectangle 8"/>
          <p:cNvSpPr>
            <a:spLocks noChangeArrowheads="1"/>
          </p:cNvSpPr>
          <p:nvPr/>
        </p:nvSpPr>
        <p:spPr bwMode="auto">
          <a:xfrm>
            <a:off x="12177347" y="2494520"/>
            <a:ext cx="1780824" cy="852684"/>
          </a:xfrm>
          <a:prstGeom prst="roundRect">
            <a:avLst>
              <a:gd name="adj" fmla="val 16667"/>
            </a:avLst>
          </a:prstGeom>
          <a:solidFill>
            <a:srgbClr val="EEFFCD"/>
          </a:solidFill>
          <a:ln w="28575">
            <a:solidFill>
              <a:srgbClr val="91DA00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7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(7) PEOPLE / SOCIAL      VULNERABILITIES</a:t>
            </a:r>
          </a:p>
        </p:txBody>
      </p:sp>
      <p:sp>
        <p:nvSpPr>
          <p:cNvPr id="12" name="Rounded Rectangle 9"/>
          <p:cNvSpPr>
            <a:spLocks noChangeArrowheads="1"/>
          </p:cNvSpPr>
          <p:nvPr/>
        </p:nvSpPr>
        <p:spPr bwMode="auto">
          <a:xfrm>
            <a:off x="14092080" y="2494519"/>
            <a:ext cx="1780823" cy="852683"/>
          </a:xfrm>
          <a:prstGeom prst="roundRect">
            <a:avLst>
              <a:gd name="adj" fmla="val 16667"/>
            </a:avLst>
          </a:prstGeom>
          <a:solidFill>
            <a:srgbClr val="BDD6EE"/>
          </a:solidFill>
          <a:ln w="28575">
            <a:solidFill>
              <a:srgbClr val="7EB0DE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(8) OTHER HAZARDS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3" name="Rounded Rectangle 10"/>
          <p:cNvSpPr>
            <a:spLocks noChangeArrowheads="1"/>
          </p:cNvSpPr>
          <p:nvPr/>
        </p:nvSpPr>
        <p:spPr bwMode="auto">
          <a:xfrm>
            <a:off x="512268" y="3509304"/>
            <a:ext cx="1634032" cy="757895"/>
          </a:xfrm>
          <a:prstGeom prst="roundRect">
            <a:avLst>
              <a:gd name="adj" fmla="val 16667"/>
            </a:avLst>
          </a:prstGeom>
          <a:solidFill>
            <a:srgbClr val="F1F2FD"/>
          </a:solidFill>
          <a:ln w="19050">
            <a:solidFill>
              <a:srgbClr val="B4C7E7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Floodplain Area</a:t>
            </a:r>
          </a:p>
        </p:txBody>
      </p:sp>
      <p:sp>
        <p:nvSpPr>
          <p:cNvPr id="14" name="Rounded Rectangle 11"/>
          <p:cNvSpPr>
            <a:spLocks noChangeArrowheads="1"/>
          </p:cNvSpPr>
          <p:nvPr/>
        </p:nvSpPr>
        <p:spPr bwMode="auto">
          <a:xfrm>
            <a:off x="518201" y="4423219"/>
            <a:ext cx="1628099" cy="729147"/>
          </a:xfrm>
          <a:prstGeom prst="roundRect">
            <a:avLst>
              <a:gd name="adj" fmla="val 16667"/>
            </a:avLst>
          </a:prstGeom>
          <a:solidFill>
            <a:srgbClr val="F1F2FD"/>
          </a:solidFill>
          <a:ln w="19050">
            <a:solidFill>
              <a:srgbClr val="B4C7E7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Floodplain Length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</a:t>
            </a:r>
          </a:p>
        </p:txBody>
      </p:sp>
      <p:sp>
        <p:nvSpPr>
          <p:cNvPr id="15" name="Rounded Rectangle 12"/>
          <p:cNvSpPr>
            <a:spLocks noChangeArrowheads="1"/>
          </p:cNvSpPr>
          <p:nvPr/>
        </p:nvSpPr>
        <p:spPr bwMode="auto">
          <a:xfrm>
            <a:off x="515854" y="5295900"/>
            <a:ext cx="1628099" cy="729147"/>
          </a:xfrm>
          <a:prstGeom prst="roundRect">
            <a:avLst>
              <a:gd name="adj" fmla="val 16667"/>
            </a:avLst>
          </a:prstGeom>
          <a:solidFill>
            <a:srgbClr val="F1F2FD"/>
          </a:solidFill>
          <a:ln w="19050">
            <a:solidFill>
              <a:srgbClr val="B4C7E7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Floodplain Depth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</a:t>
            </a: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ounded Rectangle 13"/>
          <p:cNvSpPr>
            <a:spLocks noChangeArrowheads="1"/>
          </p:cNvSpPr>
          <p:nvPr/>
        </p:nvSpPr>
        <p:spPr bwMode="auto">
          <a:xfrm>
            <a:off x="512268" y="6177892"/>
            <a:ext cx="1628099" cy="724885"/>
          </a:xfrm>
          <a:prstGeom prst="roundRect">
            <a:avLst>
              <a:gd name="adj" fmla="val 16667"/>
            </a:avLst>
          </a:prstGeom>
          <a:solidFill>
            <a:srgbClr val="F1F2FD"/>
          </a:solidFill>
          <a:ln w="19050">
            <a:solidFill>
              <a:srgbClr val="B4C7E7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Flood Disaster Frequency</a:t>
            </a:r>
            <a:endParaRPr lang="en-US" altLang="en-US" sz="1600" b="1" dirty="0"/>
          </a:p>
        </p:txBody>
      </p:sp>
      <p:sp>
        <p:nvSpPr>
          <p:cNvPr id="17" name="Rounded Rectangle 14"/>
          <p:cNvSpPr>
            <a:spLocks noChangeArrowheads="1"/>
          </p:cNvSpPr>
          <p:nvPr/>
        </p:nvSpPr>
        <p:spPr bwMode="auto">
          <a:xfrm>
            <a:off x="2560179" y="3509305"/>
            <a:ext cx="1529221" cy="757894"/>
          </a:xfrm>
          <a:prstGeom prst="roundRect">
            <a:avLst>
              <a:gd name="adj" fmla="val 16667"/>
            </a:avLst>
          </a:prstGeom>
          <a:solidFill>
            <a:srgbClr val="FADDCA"/>
          </a:solidFill>
          <a:ln w="19050">
            <a:solidFill>
              <a:srgbClr val="F19B61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Building Floodplain Count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2" name="Rounded Rectangle 19"/>
          <p:cNvSpPr>
            <a:spLocks noChangeArrowheads="1"/>
          </p:cNvSpPr>
          <p:nvPr/>
        </p:nvSpPr>
        <p:spPr bwMode="auto">
          <a:xfrm>
            <a:off x="4439980" y="3505200"/>
            <a:ext cx="1618303" cy="762000"/>
          </a:xfrm>
          <a:prstGeom prst="roundRect">
            <a:avLst>
              <a:gd name="adj" fmla="val 16667"/>
            </a:avLst>
          </a:prstGeom>
          <a:solidFill>
            <a:srgbClr val="FFF8E5"/>
          </a:solidFill>
          <a:ln w="19050">
            <a:solidFill>
              <a:srgbClr val="FFD765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5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Building Value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3" name="Rounded Rectangle 20"/>
          <p:cNvSpPr>
            <a:spLocks noChangeArrowheads="1"/>
          </p:cNvSpPr>
          <p:nvPr/>
        </p:nvSpPr>
        <p:spPr bwMode="auto">
          <a:xfrm>
            <a:off x="4439981" y="4419600"/>
            <a:ext cx="1618303" cy="729147"/>
          </a:xfrm>
          <a:prstGeom prst="roundRect">
            <a:avLst>
              <a:gd name="adj" fmla="val 16667"/>
            </a:avLst>
          </a:prstGeom>
          <a:solidFill>
            <a:srgbClr val="FFF8E5"/>
          </a:solidFill>
          <a:ln w="19050">
            <a:solidFill>
              <a:srgbClr val="FFD765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Mobile Homes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8" name="Rounded Rectangle 25"/>
          <p:cNvSpPr>
            <a:spLocks noChangeArrowheads="1"/>
          </p:cNvSpPr>
          <p:nvPr/>
        </p:nvSpPr>
        <p:spPr bwMode="auto">
          <a:xfrm>
            <a:off x="6451600" y="3501892"/>
            <a:ext cx="1634032" cy="765307"/>
          </a:xfrm>
          <a:prstGeom prst="roundRect">
            <a:avLst>
              <a:gd name="adj" fmla="val 16667"/>
            </a:avLst>
          </a:prstGeom>
          <a:solidFill>
            <a:srgbClr val="FFEFFF"/>
          </a:solidFill>
          <a:ln w="19050">
            <a:solidFill>
              <a:srgbClr val="FFC9FF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Essential Facilities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30" name="Rounded Rectangle 27"/>
          <p:cNvSpPr>
            <a:spLocks noChangeArrowheads="1"/>
          </p:cNvSpPr>
          <p:nvPr/>
        </p:nvSpPr>
        <p:spPr bwMode="auto">
          <a:xfrm>
            <a:off x="8470900" y="3506750"/>
            <a:ext cx="1524000" cy="760450"/>
          </a:xfrm>
          <a:prstGeom prst="roundRect">
            <a:avLst>
              <a:gd name="adj" fmla="val 16667"/>
            </a:avLst>
          </a:prstGeom>
          <a:solidFill>
            <a:srgbClr val="E5FFFB"/>
          </a:solidFill>
          <a:ln w="19050">
            <a:solidFill>
              <a:srgbClr val="00E6C0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Historical Assets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38" name="Rounded Rectangle 109"/>
          <p:cNvSpPr>
            <a:spLocks noChangeArrowheads="1"/>
          </p:cNvSpPr>
          <p:nvPr/>
        </p:nvSpPr>
        <p:spPr bwMode="auto">
          <a:xfrm>
            <a:off x="14262101" y="3509304"/>
            <a:ext cx="1447800" cy="765309"/>
          </a:xfrm>
          <a:prstGeom prst="roundRect">
            <a:avLst>
              <a:gd name="adj" fmla="val 16667"/>
            </a:avLst>
          </a:prstGeom>
          <a:solidFill>
            <a:srgbClr val="BDD6EE"/>
          </a:solidFill>
          <a:ln w="19050">
            <a:solidFill>
              <a:srgbClr val="7EB0DE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Dam/Levee Failure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42" name="Rectangle 39"/>
          <p:cNvSpPr>
            <a:spLocks noChangeArrowheads="1"/>
          </p:cNvSpPr>
          <p:nvPr/>
        </p:nvSpPr>
        <p:spPr bwMode="auto">
          <a:xfrm>
            <a:off x="-1092056" y="3459341"/>
            <a:ext cx="119554" cy="30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9167" tIns="29584" rIns="59167" bIns="2958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600"/>
          </a:p>
        </p:txBody>
      </p:sp>
      <p:sp>
        <p:nvSpPr>
          <p:cNvPr id="43" name="Rectangle 78"/>
          <p:cNvSpPr>
            <a:spLocks noChangeArrowheads="1"/>
          </p:cNvSpPr>
          <p:nvPr/>
        </p:nvSpPr>
        <p:spPr bwMode="auto">
          <a:xfrm>
            <a:off x="-1092056" y="3351398"/>
            <a:ext cx="119554" cy="30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9167" tIns="29584" rIns="59167" bIns="2958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600"/>
          </a:p>
        </p:txBody>
      </p:sp>
      <p:sp>
        <p:nvSpPr>
          <p:cNvPr id="44" name="Rounded Rectangle 7"/>
          <p:cNvSpPr>
            <a:spLocks noChangeArrowheads="1"/>
          </p:cNvSpPr>
          <p:nvPr/>
        </p:nvSpPr>
        <p:spPr bwMode="auto">
          <a:xfrm>
            <a:off x="10250352" y="2494520"/>
            <a:ext cx="1780825" cy="858280"/>
          </a:xfrm>
          <a:prstGeom prst="roundRect">
            <a:avLst>
              <a:gd name="adj" fmla="val 16667"/>
            </a:avLst>
          </a:prstGeom>
          <a:solidFill>
            <a:srgbClr val="FFFFC5"/>
          </a:solidFill>
          <a:ln w="2857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(6) BUILDING DAMAGE LOSS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5" name="Rounded Rectangle 29"/>
          <p:cNvSpPr>
            <a:spLocks noChangeArrowheads="1"/>
          </p:cNvSpPr>
          <p:nvPr/>
        </p:nvSpPr>
        <p:spPr bwMode="auto">
          <a:xfrm>
            <a:off x="10375899" y="3509305"/>
            <a:ext cx="1562101" cy="765308"/>
          </a:xfrm>
          <a:prstGeom prst="roundRect">
            <a:avLst>
              <a:gd name="adj" fmla="val 16667"/>
            </a:avLst>
          </a:prstGeom>
          <a:solidFill>
            <a:srgbClr val="FFFFDD"/>
          </a:solidFill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Substantial Damage Estimates*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49" name="Rounded Rectangle 14"/>
          <p:cNvSpPr>
            <a:spLocks noChangeArrowheads="1"/>
          </p:cNvSpPr>
          <p:nvPr/>
        </p:nvSpPr>
        <p:spPr bwMode="auto">
          <a:xfrm>
            <a:off x="2570421" y="4419647"/>
            <a:ext cx="1518979" cy="729147"/>
          </a:xfrm>
          <a:prstGeom prst="roundRect">
            <a:avLst>
              <a:gd name="adj" fmla="val 16667"/>
            </a:avLst>
          </a:prstGeom>
          <a:solidFill>
            <a:srgbClr val="FADDCA"/>
          </a:solidFill>
          <a:ln w="19050">
            <a:solidFill>
              <a:srgbClr val="F19B61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Building Floodway Count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50" name="Rounded Rectangle 14"/>
          <p:cNvSpPr>
            <a:spLocks noChangeArrowheads="1"/>
          </p:cNvSpPr>
          <p:nvPr/>
        </p:nvSpPr>
        <p:spPr bwMode="auto">
          <a:xfrm>
            <a:off x="2560179" y="5304212"/>
            <a:ext cx="1529221" cy="720835"/>
          </a:xfrm>
          <a:prstGeom prst="roundRect">
            <a:avLst>
              <a:gd name="adj" fmla="val 16667"/>
            </a:avLst>
          </a:prstGeom>
          <a:solidFill>
            <a:srgbClr val="FADDCA"/>
          </a:solidFill>
          <a:ln w="19050">
            <a:solidFill>
              <a:srgbClr val="F19B61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Building Floodplain Ratio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51" name="Rounded Rectangle 14"/>
          <p:cNvSpPr>
            <a:spLocks noChangeArrowheads="1"/>
          </p:cNvSpPr>
          <p:nvPr/>
        </p:nvSpPr>
        <p:spPr bwMode="auto">
          <a:xfrm>
            <a:off x="2565401" y="6177892"/>
            <a:ext cx="1523999" cy="724885"/>
          </a:xfrm>
          <a:prstGeom prst="roundRect">
            <a:avLst>
              <a:gd name="adj" fmla="val 16667"/>
            </a:avLst>
          </a:prstGeom>
          <a:solidFill>
            <a:srgbClr val="FADDCA"/>
          </a:solidFill>
          <a:ln w="19050">
            <a:solidFill>
              <a:srgbClr val="F19B61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Building Density</a:t>
            </a:r>
            <a:r>
              <a:rPr lang="en-US" altLang="en-US" sz="1600" b="1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1 2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52" name="Rounded Rectangle 20"/>
          <p:cNvSpPr>
            <a:spLocks noChangeArrowheads="1"/>
          </p:cNvSpPr>
          <p:nvPr/>
        </p:nvSpPr>
        <p:spPr bwMode="auto">
          <a:xfrm>
            <a:off x="4439981" y="5304212"/>
            <a:ext cx="1618302" cy="720835"/>
          </a:xfrm>
          <a:prstGeom prst="roundRect">
            <a:avLst>
              <a:gd name="adj" fmla="val 16667"/>
            </a:avLst>
          </a:prstGeom>
          <a:solidFill>
            <a:srgbClr val="FFF8E5"/>
          </a:solidFill>
          <a:ln w="19050">
            <a:solidFill>
              <a:srgbClr val="FFD765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Basement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53" name="Rounded Rectangle 20"/>
          <p:cNvSpPr>
            <a:spLocks noChangeArrowheads="1"/>
          </p:cNvSpPr>
          <p:nvPr/>
        </p:nvSpPr>
        <p:spPr bwMode="auto">
          <a:xfrm>
            <a:off x="4439981" y="6177892"/>
            <a:ext cx="1618301" cy="718208"/>
          </a:xfrm>
          <a:prstGeom prst="roundRect">
            <a:avLst>
              <a:gd name="adj" fmla="val 16667"/>
            </a:avLst>
          </a:prstGeom>
          <a:solidFill>
            <a:srgbClr val="FFF8E5"/>
          </a:solidFill>
          <a:ln w="19050">
            <a:solidFill>
              <a:srgbClr val="FFD765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 Story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54" name="Rounded Rectangle 20"/>
          <p:cNvSpPr>
            <a:spLocks noChangeArrowheads="1"/>
          </p:cNvSpPr>
          <p:nvPr/>
        </p:nvSpPr>
        <p:spPr bwMode="auto">
          <a:xfrm>
            <a:off x="4439981" y="7048500"/>
            <a:ext cx="1618301" cy="723900"/>
          </a:xfrm>
          <a:prstGeom prst="roundRect">
            <a:avLst>
              <a:gd name="adj" fmla="val 16667"/>
            </a:avLst>
          </a:prstGeom>
          <a:solidFill>
            <a:srgbClr val="FFF8E5"/>
          </a:solidFill>
          <a:ln w="19050">
            <a:solidFill>
              <a:srgbClr val="FFD765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Building Year*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" name="Rounded Rectangle 25">
            <a:extLst>
              <a:ext uri="{FF2B5EF4-FFF2-40B4-BE49-F238E27FC236}">
                <a16:creationId xmlns:a16="http://schemas.microsoft.com/office/drawing/2014/main" id="{04DD381F-5105-1235-BED9-9B1C9B6D7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1288" y="4419600"/>
            <a:ext cx="1634032" cy="729147"/>
          </a:xfrm>
          <a:prstGeom prst="roundRect">
            <a:avLst>
              <a:gd name="adj" fmla="val 16667"/>
            </a:avLst>
          </a:prstGeom>
          <a:solidFill>
            <a:srgbClr val="FFEFFF"/>
          </a:solidFill>
          <a:ln w="19050">
            <a:solidFill>
              <a:srgbClr val="FFC9FF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Roads Inundated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18" name="Rounded Rectangle 27">
            <a:extLst>
              <a:ext uri="{FF2B5EF4-FFF2-40B4-BE49-F238E27FC236}">
                <a16:creationId xmlns:a16="http://schemas.microsoft.com/office/drawing/2014/main" id="{14AA9D77-DC77-165F-201F-B4CC52FD8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0900" y="4431068"/>
            <a:ext cx="1518979" cy="717680"/>
          </a:xfrm>
          <a:prstGeom prst="roundRect">
            <a:avLst>
              <a:gd name="adj" fmla="val 16667"/>
            </a:avLst>
          </a:prstGeom>
          <a:solidFill>
            <a:srgbClr val="E5FFFB"/>
          </a:solidFill>
          <a:ln w="19050">
            <a:solidFill>
              <a:srgbClr val="00E6C0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Non-Historical Assets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19" name="Rounded Rectangle 29">
            <a:extLst>
              <a:ext uri="{FF2B5EF4-FFF2-40B4-BE49-F238E27FC236}">
                <a16:creationId xmlns:a16="http://schemas.microsoft.com/office/drawing/2014/main" id="{665D4F63-6B59-44ED-CC6A-0CF48B15A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5900" y="4419600"/>
            <a:ext cx="1562100" cy="729147"/>
          </a:xfrm>
          <a:prstGeom prst="roundRect">
            <a:avLst>
              <a:gd name="adj" fmla="val 16667"/>
            </a:avLst>
          </a:prstGeom>
          <a:solidFill>
            <a:srgbClr val="FFFFDD"/>
          </a:solidFill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Previous Claims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0" name="Rounded Rectangle 29">
            <a:extLst>
              <a:ext uri="{FF2B5EF4-FFF2-40B4-BE49-F238E27FC236}">
                <a16:creationId xmlns:a16="http://schemas.microsoft.com/office/drawing/2014/main" id="{DA467DA1-1659-CB39-9883-C36C39765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5900" y="5304212"/>
            <a:ext cx="1562100" cy="720835"/>
          </a:xfrm>
          <a:prstGeom prst="roundRect">
            <a:avLst>
              <a:gd name="adj" fmla="val 16667"/>
            </a:avLst>
          </a:prstGeom>
          <a:solidFill>
            <a:srgbClr val="FFFFDD"/>
          </a:solidFill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Repetitive Losses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1" name="Rounded Rectangle 32">
            <a:extLst>
              <a:ext uri="{FF2B5EF4-FFF2-40B4-BE49-F238E27FC236}">
                <a16:creationId xmlns:a16="http://schemas.microsoft.com/office/drawing/2014/main" id="{72ED40EF-D8FB-62E8-B467-17300FE42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9000" y="3504050"/>
            <a:ext cx="1524000" cy="761800"/>
          </a:xfrm>
          <a:prstGeom prst="roundRect">
            <a:avLst>
              <a:gd name="adj" fmla="val 16667"/>
            </a:avLst>
          </a:prstGeom>
          <a:solidFill>
            <a:srgbClr val="F3FFD9"/>
          </a:solidFill>
          <a:ln w="19050">
            <a:solidFill>
              <a:srgbClr val="91DA00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Population in Floodplain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4" name="Rounded Rectangle 32">
            <a:extLst>
              <a:ext uri="{FF2B5EF4-FFF2-40B4-BE49-F238E27FC236}">
                <a16:creationId xmlns:a16="http://schemas.microsoft.com/office/drawing/2014/main" id="{F5D01781-81D1-400F-FFAD-1E834030E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9001" y="4423220"/>
            <a:ext cx="1518980" cy="725528"/>
          </a:xfrm>
          <a:prstGeom prst="roundRect">
            <a:avLst>
              <a:gd name="adj" fmla="val 16667"/>
            </a:avLst>
          </a:prstGeom>
          <a:solidFill>
            <a:srgbClr val="F3FFD9"/>
          </a:solidFill>
          <a:ln w="19050">
            <a:solidFill>
              <a:srgbClr val="91DA00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Population Displaced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5" name="Rounded Rectangle 32">
            <a:extLst>
              <a:ext uri="{FF2B5EF4-FFF2-40B4-BE49-F238E27FC236}">
                <a16:creationId xmlns:a16="http://schemas.microsoft.com/office/drawing/2014/main" id="{AA7DFB7A-FC76-D01E-5DD8-9E5D98373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9000" y="5295900"/>
            <a:ext cx="1518980" cy="729147"/>
          </a:xfrm>
          <a:prstGeom prst="roundRect">
            <a:avLst>
              <a:gd name="adj" fmla="val 16667"/>
            </a:avLst>
          </a:prstGeom>
          <a:solidFill>
            <a:srgbClr val="F3FFD9"/>
          </a:solidFill>
          <a:ln w="19050">
            <a:solidFill>
              <a:srgbClr val="91DA00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WV Social Vulnerability Index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6" name="Rounded Rectangle 109">
            <a:extLst>
              <a:ext uri="{FF2B5EF4-FFF2-40B4-BE49-F238E27FC236}">
                <a16:creationId xmlns:a16="http://schemas.microsoft.com/office/drawing/2014/main" id="{1D7E1095-4B61-0C77-F64A-9A54961D3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2101" y="4419647"/>
            <a:ext cx="1447800" cy="732719"/>
          </a:xfrm>
          <a:prstGeom prst="roundRect">
            <a:avLst>
              <a:gd name="adj" fmla="val 16667"/>
            </a:avLst>
          </a:prstGeom>
          <a:solidFill>
            <a:srgbClr val="BDD6EE"/>
          </a:solidFill>
          <a:ln w="19050">
            <a:solidFill>
              <a:srgbClr val="7EB0DE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Landslides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27" name="Rounded Rectangle 109">
            <a:extLst>
              <a:ext uri="{FF2B5EF4-FFF2-40B4-BE49-F238E27FC236}">
                <a16:creationId xmlns:a16="http://schemas.microsoft.com/office/drawing/2014/main" id="{4A00E292-670D-19F2-D6F0-2999A63B4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2101" y="5312524"/>
            <a:ext cx="1447799" cy="720835"/>
          </a:xfrm>
          <a:prstGeom prst="roundRect">
            <a:avLst>
              <a:gd name="adj" fmla="val 16667"/>
            </a:avLst>
          </a:prstGeom>
          <a:solidFill>
            <a:srgbClr val="BDD6EE"/>
          </a:solidFill>
          <a:ln w="19050">
            <a:solidFill>
              <a:srgbClr val="7EB0DE"/>
            </a:solidFill>
            <a:miter lim="800000"/>
            <a:headEnd/>
            <a:tailEnd/>
          </a:ln>
        </p:spPr>
        <p:txBody>
          <a:bodyPr vert="horz" wrap="square" lIns="59167" tIns="29584" rIns="59167" bIns="29584" numCol="1" anchor="ctr" anchorCtr="0" compatLnSpc="1">
            <a:prstTxWarp prst="textNoShape">
              <a:avLst/>
            </a:prstTxWarp>
          </a:bodyPr>
          <a:lstStyle/>
          <a:p>
            <a:pPr algn="ctr" defTabSz="59173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Karst</a:t>
            </a:r>
            <a:endParaRPr lang="en-US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5150D7B-14C2-4135-9CD1-595AFEC821C1}"/>
              </a:ext>
            </a:extLst>
          </p:cNvPr>
          <p:cNvSpPr txBox="1"/>
          <p:nvPr/>
        </p:nvSpPr>
        <p:spPr>
          <a:xfrm>
            <a:off x="737379" y="8707939"/>
            <a:ext cx="279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* Multiple Indicators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E62C736-CEC5-ABB2-2A8F-EBA378B17828}"/>
              </a:ext>
            </a:extLst>
          </p:cNvPr>
          <p:cNvSpPr txBox="1"/>
          <p:nvPr/>
        </p:nvSpPr>
        <p:spPr>
          <a:xfrm>
            <a:off x="3401256" y="8608480"/>
            <a:ext cx="45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en-US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8FBD07B-0EE6-EF53-6A88-F59053553DB0}"/>
              </a:ext>
            </a:extLst>
          </p:cNvPr>
          <p:cNvSpPr txBox="1"/>
          <p:nvPr/>
        </p:nvSpPr>
        <p:spPr>
          <a:xfrm>
            <a:off x="3446975" y="8691789"/>
            <a:ext cx="279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River/Stream Indicator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C8E10F0-0444-EBF4-1803-254802A84617}"/>
              </a:ext>
            </a:extLst>
          </p:cNvPr>
          <p:cNvSpPr txBox="1"/>
          <p:nvPr/>
        </p:nvSpPr>
        <p:spPr>
          <a:xfrm>
            <a:off x="6174909" y="8623861"/>
            <a:ext cx="45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US" sz="1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0916813-A343-2347-6567-AD74BAB2703F}"/>
              </a:ext>
            </a:extLst>
          </p:cNvPr>
          <p:cNvSpPr txBox="1"/>
          <p:nvPr/>
        </p:nvSpPr>
        <p:spPr>
          <a:xfrm>
            <a:off x="6220628" y="8707170"/>
            <a:ext cx="279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Watershed Indicator</a:t>
            </a:r>
          </a:p>
        </p:txBody>
      </p:sp>
    </p:spTree>
    <p:extLst>
      <p:ext uri="{BB962C8B-B14F-4D97-AF65-F5344CB8AC3E}">
        <p14:creationId xmlns:p14="http://schemas.microsoft.com/office/powerpoint/2010/main" val="2982214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</TotalTime>
  <Words>273</Words>
  <Application>Microsoft Office PowerPoint</Application>
  <PresentationFormat>Custom</PresentationFormat>
  <Paragraphs>85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65</cp:revision>
  <dcterms:created xsi:type="dcterms:W3CDTF">2024-05-15T19:27:56Z</dcterms:created>
  <dcterms:modified xsi:type="dcterms:W3CDTF">2025-04-30T20:07:13Z</dcterms:modified>
</cp:coreProperties>
</file>