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 id="2147483840" r:id="rId2"/>
    <p:sldMasterId id="2147483852" r:id="rId3"/>
    <p:sldMasterId id="2147483816" r:id="rId4"/>
    <p:sldMasterId id="2147483792" r:id="rId5"/>
    <p:sldMasterId id="2147483804" r:id="rId6"/>
    <p:sldMasterId id="2147483648" r:id="rId7"/>
  </p:sldMasterIdLst>
  <p:notesMasterIdLst>
    <p:notesMasterId r:id="rId57"/>
  </p:notesMasterIdLst>
  <p:sldIdLst>
    <p:sldId id="267" r:id="rId8"/>
    <p:sldId id="295" r:id="rId9"/>
    <p:sldId id="268" r:id="rId10"/>
    <p:sldId id="296" r:id="rId11"/>
    <p:sldId id="297" r:id="rId12"/>
    <p:sldId id="269" r:id="rId13"/>
    <p:sldId id="270" r:id="rId14"/>
    <p:sldId id="298" r:id="rId15"/>
    <p:sldId id="299" r:id="rId16"/>
    <p:sldId id="271" r:id="rId17"/>
    <p:sldId id="272" r:id="rId18"/>
    <p:sldId id="273" r:id="rId19"/>
    <p:sldId id="274" r:id="rId20"/>
    <p:sldId id="300" r:id="rId21"/>
    <p:sldId id="275" r:id="rId22"/>
    <p:sldId id="276" r:id="rId23"/>
    <p:sldId id="294" r:id="rId24"/>
    <p:sldId id="277" r:id="rId25"/>
    <p:sldId id="278" r:id="rId26"/>
    <p:sldId id="302" r:id="rId27"/>
    <p:sldId id="279" r:id="rId28"/>
    <p:sldId id="303" r:id="rId29"/>
    <p:sldId id="280" r:id="rId30"/>
    <p:sldId id="281" r:id="rId31"/>
    <p:sldId id="282" r:id="rId32"/>
    <p:sldId id="283" r:id="rId33"/>
    <p:sldId id="284" r:id="rId34"/>
    <p:sldId id="314" r:id="rId35"/>
    <p:sldId id="285" r:id="rId36"/>
    <p:sldId id="286" r:id="rId37"/>
    <p:sldId id="287" r:id="rId38"/>
    <p:sldId id="288" r:id="rId39"/>
    <p:sldId id="289" r:id="rId40"/>
    <p:sldId id="290" r:id="rId41"/>
    <p:sldId id="304" r:id="rId42"/>
    <p:sldId id="305" r:id="rId43"/>
    <p:sldId id="308" r:id="rId44"/>
    <p:sldId id="309" r:id="rId45"/>
    <p:sldId id="306" r:id="rId46"/>
    <p:sldId id="310" r:id="rId47"/>
    <p:sldId id="313" r:id="rId48"/>
    <p:sldId id="291" r:id="rId49"/>
    <p:sldId id="307" r:id="rId50"/>
    <p:sldId id="311" r:id="rId51"/>
    <p:sldId id="315" r:id="rId52"/>
    <p:sldId id="292" r:id="rId53"/>
    <p:sldId id="293" r:id="rId54"/>
    <p:sldId id="316" r:id="rId55"/>
    <p:sldId id="312" r:id="rId56"/>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855"/>
    <a:srgbClr val="968C83"/>
    <a:srgbClr val="F0B3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513" autoAdjust="0"/>
    <p:restoredTop sz="81669" autoAdjust="0"/>
  </p:normalViewPr>
  <p:slideViewPr>
    <p:cSldViewPr snapToObjects="1">
      <p:cViewPr>
        <p:scale>
          <a:sx n="100" d="100"/>
          <a:sy n="100" d="100"/>
        </p:scale>
        <p:origin x="1740" y="384"/>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54" Type="http://schemas.openxmlformats.org/officeDocument/2006/relationships/slide" Target="slides/slide47.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2737E2-46FD-3742-BC67-55F5354BD562}" type="datetimeFigureOut">
              <a:rPr lang="en-US" smtClean="0"/>
              <a:t>12/8/2020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CD1FDB-CE02-974B-9AB1-974DAEB1C604}" type="slidenum">
              <a:rPr lang="en-US" smtClean="0"/>
              <a:t>‹#›</a:t>
            </a:fld>
            <a:endParaRPr lang="en-US"/>
          </a:p>
        </p:txBody>
      </p:sp>
    </p:spTree>
    <p:extLst>
      <p:ext uri="{BB962C8B-B14F-4D97-AF65-F5344CB8AC3E}">
        <p14:creationId xmlns:p14="http://schemas.microsoft.com/office/powerpoint/2010/main" val="3747529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Outline for this presentation</a:t>
            </a:r>
          </a:p>
          <a:p>
            <a:r>
              <a:rPr lang="en-US" dirty="0"/>
              <a:t>First we will take a step back and discuss some of the background information of flooding, emergency management mitigation, why 3D is important and necessary for this research</a:t>
            </a:r>
          </a:p>
          <a:p>
            <a:endParaRPr lang="en-US" dirty="0"/>
          </a:p>
          <a:p>
            <a:r>
              <a:rPr lang="en-US" dirty="0"/>
              <a:t>For the Methods, given the amount (10), discuss a few and present some of the outputs; this is to lead up to the community flood videos and web application where all the data outputs are put together</a:t>
            </a:r>
          </a:p>
          <a:p>
            <a:endParaRPr lang="en-US" dirty="0"/>
          </a:p>
          <a:p>
            <a:endParaRPr lang="en-US" dirty="0"/>
          </a:p>
        </p:txBody>
      </p:sp>
      <p:sp>
        <p:nvSpPr>
          <p:cNvPr id="4" name="Slide Number Placeholder 3"/>
          <p:cNvSpPr>
            <a:spLocks noGrp="1"/>
          </p:cNvSpPr>
          <p:nvPr>
            <p:ph type="sldNum" sz="quarter" idx="5"/>
          </p:nvPr>
        </p:nvSpPr>
        <p:spPr/>
        <p:txBody>
          <a:bodyPr/>
          <a:lstStyle/>
          <a:p>
            <a:fld id="{EBCD1FDB-CE02-974B-9AB1-974DAEB1C604}" type="slidenum">
              <a:rPr lang="en-US" smtClean="0"/>
              <a:t>2</a:t>
            </a:fld>
            <a:endParaRPr lang="en-US"/>
          </a:p>
        </p:txBody>
      </p:sp>
    </p:spTree>
    <p:extLst>
      <p:ext uri="{BB962C8B-B14F-4D97-AF65-F5344CB8AC3E}">
        <p14:creationId xmlns:p14="http://schemas.microsoft.com/office/powerpoint/2010/main" val="20998901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b="1" dirty="0"/>
              <a:t>As part of the 2018 WV Hazard Mitigation Plan report: Risk is based on a number of different analyses such as Total area impacted, property damage, and population vulnerability analyses</a:t>
            </a:r>
          </a:p>
          <a:p>
            <a:pPr marL="285750" indent="-285750">
              <a:buFont typeface="Arial" panose="020B0604020202020204" pitchFamily="34" charset="0"/>
              <a:buChar char="•"/>
            </a:pPr>
            <a:r>
              <a:rPr lang="en-US" b="1" dirty="0"/>
              <a:t>Between January 1993 and July 2017</a:t>
            </a:r>
          </a:p>
          <a:p>
            <a:pPr marL="742950" lvl="1" indent="-285750">
              <a:buFont typeface="Arial" panose="020B0604020202020204" pitchFamily="34" charset="0"/>
              <a:buChar char="•"/>
            </a:pPr>
            <a:r>
              <a:rPr lang="en-US" b="1" dirty="0"/>
              <a:t>2,302 flood events</a:t>
            </a:r>
          </a:p>
          <a:p>
            <a:pPr marL="742950" lvl="1" indent="-285750">
              <a:buFont typeface="Arial" panose="020B0604020202020204" pitchFamily="34" charset="0"/>
              <a:buChar char="•"/>
            </a:pPr>
            <a:r>
              <a:rPr lang="en-US" b="1" dirty="0"/>
              <a:t>$1.8 billon</a:t>
            </a:r>
          </a:p>
          <a:p>
            <a:pPr marL="742950" lvl="1" indent="-285750">
              <a:buFont typeface="Arial" panose="020B0604020202020204" pitchFamily="34" charset="0"/>
              <a:buChar char="•"/>
            </a:pPr>
            <a:r>
              <a:rPr lang="en-US" b="1" dirty="0"/>
              <a:t>103 deaths</a:t>
            </a:r>
          </a:p>
          <a:p>
            <a:pPr marL="742950" lvl="1" indent="-285750">
              <a:buFont typeface="Arial" panose="020B0604020202020204" pitchFamily="34" charset="0"/>
              <a:buChar char="•"/>
            </a:pPr>
            <a:r>
              <a:rPr lang="en-US" b="1" dirty="0"/>
              <a:t>23 of those were from the 2016 flood event</a:t>
            </a:r>
          </a:p>
          <a:p>
            <a:pPr marL="742950" lvl="1" indent="-285750">
              <a:buFont typeface="Arial" panose="020B0604020202020204" pitchFamily="34" charset="0"/>
              <a:buChar char="•"/>
            </a:pPr>
            <a:endParaRPr lang="en-US" dirty="0"/>
          </a:p>
          <a:p>
            <a:r>
              <a:rPr lang="en-US" dirty="0"/>
              <a:t>(Be aware some communities do not have floodplains)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WV GIS Technical Center is the lead</a:t>
            </a:r>
          </a:p>
          <a:p>
            <a:pPr marL="1200150" lvl="2" indent="-285750">
              <a:buFont typeface="Arial" panose="020B0604020202020204" pitchFamily="34" charset="0"/>
              <a:buChar char="•"/>
            </a:pPr>
            <a:r>
              <a:rPr lang="en-US" b="1" dirty="0"/>
              <a:t>Creation of building exposure inventory for all primary structures within the 1-percent annual chance floodplain; A structure is primary I enclosed and is considered a home (apartments, single-family, and mobile home), businesses, industrial buildings, or critical infrastructure (police departments, government buildings)</a:t>
            </a:r>
          </a:p>
          <a:p>
            <a:endParaRPr lang="en-US" dirty="0"/>
          </a:p>
        </p:txBody>
      </p:sp>
      <p:sp>
        <p:nvSpPr>
          <p:cNvPr id="4" name="Slide Number Placeholder 3"/>
          <p:cNvSpPr>
            <a:spLocks noGrp="1"/>
          </p:cNvSpPr>
          <p:nvPr>
            <p:ph type="sldNum" sz="quarter" idx="5"/>
          </p:nvPr>
        </p:nvSpPr>
        <p:spPr/>
        <p:txBody>
          <a:bodyPr/>
          <a:lstStyle/>
          <a:p>
            <a:fld id="{EBCD1FDB-CE02-974B-9AB1-974DAEB1C604}" type="slidenum">
              <a:rPr lang="en-US" smtClean="0"/>
              <a:t>11</a:t>
            </a:fld>
            <a:endParaRPr lang="en-US"/>
          </a:p>
        </p:txBody>
      </p:sp>
    </p:spTree>
    <p:extLst>
      <p:ext uri="{BB962C8B-B14F-4D97-AF65-F5344CB8AC3E}">
        <p14:creationId xmlns:p14="http://schemas.microsoft.com/office/powerpoint/2010/main" val="23991651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2- identifying and updating the structures</a:t>
            </a:r>
          </a:p>
          <a:p>
            <a:r>
              <a:rPr lang="en-US" b="1" dirty="0"/>
              <a:t>3- building count GIS, BLRA table, community reports, and the creation of 3D visualizations &lt;- My research</a:t>
            </a:r>
          </a:p>
          <a:p>
            <a:r>
              <a:rPr lang="en-US" b="1" dirty="0"/>
              <a:t>4- Most important part Community engagement (the dissemination of information)</a:t>
            </a:r>
          </a:p>
        </p:txBody>
      </p:sp>
      <p:sp>
        <p:nvSpPr>
          <p:cNvPr id="4" name="Slide Number Placeholder 3"/>
          <p:cNvSpPr>
            <a:spLocks noGrp="1"/>
          </p:cNvSpPr>
          <p:nvPr>
            <p:ph type="sldNum" sz="quarter" idx="5"/>
          </p:nvPr>
        </p:nvSpPr>
        <p:spPr/>
        <p:txBody>
          <a:bodyPr/>
          <a:lstStyle/>
          <a:p>
            <a:fld id="{EBCD1FDB-CE02-974B-9AB1-974DAEB1C604}" type="slidenum">
              <a:rPr lang="en-US" smtClean="0"/>
              <a:t>12</a:t>
            </a:fld>
            <a:endParaRPr lang="en-US"/>
          </a:p>
        </p:txBody>
      </p:sp>
    </p:spTree>
    <p:extLst>
      <p:ext uri="{BB962C8B-B14F-4D97-AF65-F5344CB8AC3E}">
        <p14:creationId xmlns:p14="http://schemas.microsoft.com/office/powerpoint/2010/main" val="38777224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Quality of footprint accuracy varies</a:t>
            </a:r>
          </a:p>
          <a:p>
            <a:endParaRPr lang="en-US" dirty="0"/>
          </a:p>
        </p:txBody>
      </p:sp>
      <p:sp>
        <p:nvSpPr>
          <p:cNvPr id="4" name="Slide Number Placeholder 3"/>
          <p:cNvSpPr>
            <a:spLocks noGrp="1"/>
          </p:cNvSpPr>
          <p:nvPr>
            <p:ph type="sldNum" sz="quarter" idx="5"/>
          </p:nvPr>
        </p:nvSpPr>
        <p:spPr/>
        <p:txBody>
          <a:bodyPr/>
          <a:lstStyle/>
          <a:p>
            <a:fld id="{EBCD1FDB-CE02-974B-9AB1-974DAEB1C604}" type="slidenum">
              <a:rPr lang="en-US" smtClean="0"/>
              <a:t>14</a:t>
            </a:fld>
            <a:endParaRPr lang="en-US"/>
          </a:p>
        </p:txBody>
      </p:sp>
    </p:spTree>
    <p:extLst>
      <p:ext uri="{BB962C8B-B14F-4D97-AF65-F5344CB8AC3E}">
        <p14:creationId xmlns:p14="http://schemas.microsoft.com/office/powerpoint/2010/main" val="15971302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500" b="1" dirty="0"/>
              <a:t>City - Charles Town (county seat)</a:t>
            </a:r>
          </a:p>
          <a:p>
            <a:pPr lvl="1"/>
            <a:r>
              <a:rPr lang="en-US" sz="1500" b="1" dirty="0" err="1"/>
              <a:t>Ranson</a:t>
            </a:r>
            <a:endParaRPr lang="en-US" sz="1500" b="1" dirty="0"/>
          </a:p>
          <a:p>
            <a:pPr lvl="1"/>
            <a:r>
              <a:rPr lang="en-US" sz="1500" b="1" dirty="0"/>
              <a:t>Shepherdstown</a:t>
            </a:r>
          </a:p>
          <a:p>
            <a:pPr lvl="1"/>
            <a:r>
              <a:rPr lang="en-US" sz="1500" b="1" dirty="0"/>
              <a:t>Harpers Ferry</a:t>
            </a:r>
          </a:p>
          <a:p>
            <a:pPr lvl="1"/>
            <a:r>
              <a:rPr lang="en-US" sz="1500" b="1" dirty="0"/>
              <a:t>Bolivar</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53,498 total population (2010 Census)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Communities range from 286 (Harpers Ferry) to 5,259 (Charles Town)</a:t>
            </a:r>
          </a:p>
          <a:p>
            <a:endParaRPr lang="en-US" dirty="0"/>
          </a:p>
        </p:txBody>
      </p:sp>
      <p:sp>
        <p:nvSpPr>
          <p:cNvPr id="4" name="Slide Number Placeholder 3"/>
          <p:cNvSpPr>
            <a:spLocks noGrp="1"/>
          </p:cNvSpPr>
          <p:nvPr>
            <p:ph type="sldNum" sz="quarter" idx="5"/>
          </p:nvPr>
        </p:nvSpPr>
        <p:spPr/>
        <p:txBody>
          <a:bodyPr/>
          <a:lstStyle/>
          <a:p>
            <a:fld id="{EBCD1FDB-CE02-974B-9AB1-974DAEB1C604}" type="slidenum">
              <a:rPr lang="en-US" smtClean="0"/>
              <a:t>15</a:t>
            </a:fld>
            <a:endParaRPr lang="en-US"/>
          </a:p>
        </p:txBody>
      </p:sp>
    </p:spTree>
    <p:extLst>
      <p:ext uri="{BB962C8B-B14F-4D97-AF65-F5344CB8AC3E}">
        <p14:creationId xmlns:p14="http://schemas.microsoft.com/office/powerpoint/2010/main" val="7827805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All data is the extent of West Virginia and was acquired from the WV GIS TC clearinghouse or Tech Center’s internal servers with permission</a:t>
            </a:r>
          </a:p>
          <a:p>
            <a:r>
              <a:rPr lang="en-US" b="1" dirty="0"/>
              <a:t>Microsoft building footprints </a:t>
            </a:r>
            <a:r>
              <a:rPr lang="en-US" dirty="0"/>
              <a:t>– national dataset</a:t>
            </a:r>
          </a:p>
          <a:p>
            <a:r>
              <a:rPr lang="en-US" b="1" dirty="0"/>
              <a:t>Building count – GIS data product from the Flood Hazard Assessment project</a:t>
            </a:r>
          </a:p>
          <a:p>
            <a:r>
              <a:rPr lang="en-US" b="1" dirty="0"/>
              <a:t>WV streams and waterways</a:t>
            </a:r>
          </a:p>
          <a:p>
            <a:r>
              <a:rPr lang="en-US" b="1" dirty="0"/>
              <a:t>All WV roads</a:t>
            </a:r>
          </a:p>
          <a:p>
            <a:r>
              <a:rPr lang="en-US" b="1" dirty="0"/>
              <a:t>Floodplain boundaries represent all Updated AE and Advisory A base flood boundaries</a:t>
            </a:r>
          </a:p>
          <a:p>
            <a:r>
              <a:rPr lang="en-US" b="1" dirty="0"/>
              <a:t>County and community boundaries </a:t>
            </a:r>
            <a:r>
              <a:rPr lang="en-US" dirty="0"/>
              <a:t>for WV</a:t>
            </a:r>
          </a:p>
          <a:p>
            <a:r>
              <a:rPr lang="en-US" b="1" dirty="0"/>
              <a:t>LiDAR-derived  Digital Elevation Model with a 1m spatial resolution </a:t>
            </a:r>
          </a:p>
          <a:p>
            <a:r>
              <a:rPr lang="en-US" b="1" dirty="0"/>
              <a:t>Flood depth grid – matches the extent of floodplain boundaries</a:t>
            </a:r>
          </a:p>
          <a:p>
            <a:r>
              <a:rPr lang="en-US" b="1" dirty="0"/>
              <a:t>LiDAR – collected in 2012 by Dewberry and was produced using a nominal pulse spacing of 0.5m, some data classified such as Ground, Noise, and water</a:t>
            </a:r>
          </a:p>
          <a:p>
            <a:r>
              <a:rPr lang="en-US" b="1" dirty="0"/>
              <a:t>BLRA – tabular version of GIS building count data with additional flood damage information for the structure created using the </a:t>
            </a:r>
            <a:r>
              <a:rPr lang="en-US" b="1" dirty="0" err="1"/>
              <a:t>Hazus</a:t>
            </a:r>
            <a:r>
              <a:rPr lang="en-US" b="1" dirty="0"/>
              <a:t> natural disaster analysis software</a:t>
            </a:r>
          </a:p>
          <a:p>
            <a:r>
              <a:rPr lang="en-US" b="1" dirty="0"/>
              <a:t>Floodplain feature service – includes all 100-year floodplains including outdated Effective floodplains</a:t>
            </a:r>
          </a:p>
          <a:p>
            <a:endParaRPr lang="en-US" dirty="0"/>
          </a:p>
        </p:txBody>
      </p:sp>
      <p:sp>
        <p:nvSpPr>
          <p:cNvPr id="4" name="Slide Number Placeholder 3"/>
          <p:cNvSpPr>
            <a:spLocks noGrp="1"/>
          </p:cNvSpPr>
          <p:nvPr>
            <p:ph type="sldNum" sz="quarter" idx="5"/>
          </p:nvPr>
        </p:nvSpPr>
        <p:spPr/>
        <p:txBody>
          <a:bodyPr/>
          <a:lstStyle/>
          <a:p>
            <a:fld id="{EBCD1FDB-CE02-974B-9AB1-974DAEB1C604}" type="slidenum">
              <a:rPr lang="en-US" smtClean="0"/>
              <a:t>16</a:t>
            </a:fld>
            <a:endParaRPr lang="en-US"/>
          </a:p>
        </p:txBody>
      </p:sp>
    </p:spTree>
    <p:extLst>
      <p:ext uri="{BB962C8B-B14F-4D97-AF65-F5344CB8AC3E}">
        <p14:creationId xmlns:p14="http://schemas.microsoft.com/office/powerpoint/2010/main" val="15205409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Shows some of the data, community boundaries, Floodplain boundaries are part of a feature service, Primary structures shown are the building count data</a:t>
            </a:r>
          </a:p>
        </p:txBody>
      </p:sp>
      <p:sp>
        <p:nvSpPr>
          <p:cNvPr id="4" name="Slide Number Placeholder 3"/>
          <p:cNvSpPr>
            <a:spLocks noGrp="1"/>
          </p:cNvSpPr>
          <p:nvPr>
            <p:ph type="sldNum" sz="quarter" idx="5"/>
          </p:nvPr>
        </p:nvSpPr>
        <p:spPr/>
        <p:txBody>
          <a:bodyPr/>
          <a:lstStyle/>
          <a:p>
            <a:fld id="{EBCD1FDB-CE02-974B-9AB1-974DAEB1C604}" type="slidenum">
              <a:rPr lang="en-US" smtClean="0"/>
              <a:t>17</a:t>
            </a:fld>
            <a:endParaRPr lang="en-US"/>
          </a:p>
        </p:txBody>
      </p:sp>
    </p:spTree>
    <p:extLst>
      <p:ext uri="{BB962C8B-B14F-4D97-AF65-F5344CB8AC3E}">
        <p14:creationId xmlns:p14="http://schemas.microsoft.com/office/powerpoint/2010/main" val="20086810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Tech Center computer – </a:t>
            </a:r>
            <a:r>
              <a:rPr lang="en-US" b="1" dirty="0"/>
              <a:t>Intel i7 CPU, 4 cores, and 32 GB RAM</a:t>
            </a:r>
            <a:r>
              <a:rPr lang="en-US" dirty="0"/>
              <a:t>, and an AMD Radeon R7 450 GPU</a:t>
            </a:r>
          </a:p>
          <a:p>
            <a:r>
              <a:rPr lang="en-US" dirty="0"/>
              <a:t>G&amp;G Computer – </a:t>
            </a:r>
            <a:r>
              <a:rPr lang="en-US" b="1" dirty="0"/>
              <a:t>Intel i9 CPU, 12 cores, 128 GB RAM</a:t>
            </a:r>
            <a:r>
              <a:rPr lang="en-US" dirty="0"/>
              <a:t>, and two NVIDIA GeForce RTX 2080 </a:t>
            </a:r>
            <a:r>
              <a:rPr lang="en-US" dirty="0" err="1"/>
              <a:t>Ti</a:t>
            </a:r>
            <a:r>
              <a:rPr lang="en-US" dirty="0"/>
              <a:t> GPUs</a:t>
            </a:r>
          </a:p>
        </p:txBody>
      </p:sp>
      <p:sp>
        <p:nvSpPr>
          <p:cNvPr id="4" name="Slide Number Placeholder 3"/>
          <p:cNvSpPr>
            <a:spLocks noGrp="1"/>
          </p:cNvSpPr>
          <p:nvPr>
            <p:ph type="sldNum" sz="quarter" idx="5"/>
          </p:nvPr>
        </p:nvSpPr>
        <p:spPr/>
        <p:txBody>
          <a:bodyPr/>
          <a:lstStyle/>
          <a:p>
            <a:fld id="{EBCD1FDB-CE02-974B-9AB1-974DAEB1C604}" type="slidenum">
              <a:rPr lang="en-US" smtClean="0"/>
              <a:t>18</a:t>
            </a:fld>
            <a:endParaRPr lang="en-US"/>
          </a:p>
        </p:txBody>
      </p:sp>
    </p:spTree>
    <p:extLst>
      <p:ext uri="{BB962C8B-B14F-4D97-AF65-F5344CB8AC3E}">
        <p14:creationId xmlns:p14="http://schemas.microsoft.com/office/powerpoint/2010/main" val="35687863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2000" b="1" dirty="0"/>
              <a:t>Little to no previous studies for these methods. Used ESRI guides, and forums from geospatial community, or had to come up with them on my own</a:t>
            </a:r>
          </a:p>
          <a:p>
            <a:pPr lvl="1"/>
            <a:endParaRPr lang="en-US" sz="2000" dirty="0"/>
          </a:p>
          <a:p>
            <a:endParaRPr lang="en-US" dirty="0"/>
          </a:p>
        </p:txBody>
      </p:sp>
      <p:sp>
        <p:nvSpPr>
          <p:cNvPr id="4" name="Slide Number Placeholder 3"/>
          <p:cNvSpPr>
            <a:spLocks noGrp="1"/>
          </p:cNvSpPr>
          <p:nvPr>
            <p:ph type="sldNum" sz="quarter" idx="5"/>
          </p:nvPr>
        </p:nvSpPr>
        <p:spPr/>
        <p:txBody>
          <a:bodyPr/>
          <a:lstStyle/>
          <a:p>
            <a:fld id="{EBCD1FDB-CE02-974B-9AB1-974DAEB1C604}" type="slidenum">
              <a:rPr lang="en-US" smtClean="0"/>
              <a:t>19</a:t>
            </a:fld>
            <a:endParaRPr lang="en-US"/>
          </a:p>
        </p:txBody>
      </p:sp>
    </p:spTree>
    <p:extLst>
      <p:ext uri="{BB962C8B-B14F-4D97-AF65-F5344CB8AC3E}">
        <p14:creationId xmlns:p14="http://schemas.microsoft.com/office/powerpoint/2010/main" val="39211495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will be the products at the end of this research</a:t>
            </a:r>
          </a:p>
          <a:p>
            <a:endParaRPr lang="en-US" dirty="0"/>
          </a:p>
          <a:p>
            <a:r>
              <a:rPr lang="en-US" dirty="0"/>
              <a:t>Web Application that presents both 2D and 3D</a:t>
            </a:r>
          </a:p>
        </p:txBody>
      </p:sp>
      <p:sp>
        <p:nvSpPr>
          <p:cNvPr id="4" name="Slide Number Placeholder 3"/>
          <p:cNvSpPr>
            <a:spLocks noGrp="1"/>
          </p:cNvSpPr>
          <p:nvPr>
            <p:ph type="sldNum" sz="quarter" idx="5"/>
          </p:nvPr>
        </p:nvSpPr>
        <p:spPr/>
        <p:txBody>
          <a:bodyPr/>
          <a:lstStyle/>
          <a:p>
            <a:fld id="{EBCD1FDB-CE02-974B-9AB1-974DAEB1C604}" type="slidenum">
              <a:rPr lang="en-US" smtClean="0"/>
              <a:t>20</a:t>
            </a:fld>
            <a:endParaRPr lang="en-US"/>
          </a:p>
        </p:txBody>
      </p:sp>
    </p:spTree>
    <p:extLst>
      <p:ext uri="{BB962C8B-B14F-4D97-AF65-F5344CB8AC3E}">
        <p14:creationId xmlns:p14="http://schemas.microsoft.com/office/powerpoint/2010/main" val="19133927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M1: Some data (floodplain boundaries, flood depth grid, and streams) were clipped to a 1-mile buffer of the community boundaries &lt;- Data appears to going into the horizon and doesn’t just abruptly end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M2: Overlapped the community study areas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Building type was not previously classified: Default settings (at least 2m above the ground and points were located within a 6m</a:t>
            </a:r>
            <a:r>
              <a:rPr lang="en-US" baseline="30000" dirty="0"/>
              <a:t>2</a:t>
            </a:r>
            <a:r>
              <a:rPr lang="en-US" dirty="0"/>
              <a:t> area)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Moderate tolerance for classifying point outliers</a:t>
            </a:r>
          </a:p>
          <a:p>
            <a:endParaRPr lang="en-US" dirty="0"/>
          </a:p>
        </p:txBody>
      </p:sp>
      <p:sp>
        <p:nvSpPr>
          <p:cNvPr id="4" name="Slide Number Placeholder 3"/>
          <p:cNvSpPr>
            <a:spLocks noGrp="1"/>
          </p:cNvSpPr>
          <p:nvPr>
            <p:ph type="sldNum" sz="quarter" idx="5"/>
          </p:nvPr>
        </p:nvSpPr>
        <p:spPr/>
        <p:txBody>
          <a:bodyPr/>
          <a:lstStyle/>
          <a:p>
            <a:fld id="{EBCD1FDB-CE02-974B-9AB1-974DAEB1C604}" type="slidenum">
              <a:rPr lang="en-US" smtClean="0"/>
              <a:t>21</a:t>
            </a:fld>
            <a:endParaRPr lang="en-US"/>
          </a:p>
        </p:txBody>
      </p:sp>
    </p:spTree>
    <p:extLst>
      <p:ext uri="{BB962C8B-B14F-4D97-AF65-F5344CB8AC3E}">
        <p14:creationId xmlns:p14="http://schemas.microsoft.com/office/powerpoint/2010/main" val="30167158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Flooding is a common occurrence; but with rarer occasions of severe flooding. However, the risk of severe flooding is increasing due to climate change and more people and infrastructure being built near streams and bodies of water</a:t>
            </a:r>
          </a:p>
          <a:p>
            <a:r>
              <a:rPr lang="en-US" dirty="0"/>
              <a:t>A combination of increases in severe weather due to climate change and more people moving and infrastructure being constructed in or near water is leading to more risk.  A 2003 study showed that total flood damage increased between 1934 and 1999 </a:t>
            </a:r>
            <a:r>
              <a:rPr lang="en-US" sz="1200" kern="1200" dirty="0">
                <a:solidFill>
                  <a:schemeClr val="tx1"/>
                </a:solidFill>
                <a:effectLst/>
                <a:latin typeface="+mn-lt"/>
                <a:ea typeface="+mn-ea"/>
                <a:cs typeface="+mn-cs"/>
              </a:rPr>
              <a:t>(University of Colorado Boulder Center for Science and Technology Policy Research 2003)</a:t>
            </a:r>
            <a:r>
              <a:rPr lang="en-US" dirty="0"/>
              <a:t> and flood fatalities have a median 81 deaths per year between 1959 and 2005 (</a:t>
            </a:r>
            <a:r>
              <a:rPr lang="en-US" sz="1200" kern="1200" dirty="0">
                <a:solidFill>
                  <a:schemeClr val="tx1"/>
                </a:solidFill>
                <a:effectLst/>
                <a:latin typeface="+mn-lt"/>
                <a:ea typeface="+mn-ea"/>
                <a:cs typeface="+mn-cs"/>
              </a:rPr>
              <a:t>Ashley and Ashley 2008). </a:t>
            </a:r>
            <a:r>
              <a:rPr lang="en-US" dirty="0"/>
              <a:t> </a:t>
            </a:r>
          </a:p>
          <a:p>
            <a:endParaRPr lang="en-US" dirty="0"/>
          </a:p>
          <a:p>
            <a:r>
              <a:rPr lang="en-US" b="1" dirty="0"/>
              <a:t>Given the increased risks from flooding and other natural disasters, emergency management is more important now than ever for </a:t>
            </a:r>
            <a:r>
              <a:rPr lang="en-US" sz="1200" b="1" kern="1200" dirty="0">
                <a:solidFill>
                  <a:schemeClr val="tx1"/>
                </a:solidFill>
                <a:effectLst/>
                <a:latin typeface="+mn-lt"/>
                <a:ea typeface="+mn-ea"/>
                <a:cs typeface="+mn-cs"/>
              </a:rPr>
              <a:t>protecting civilians and reducing or even preventing property damage</a:t>
            </a:r>
            <a:r>
              <a:rPr lang="en-US" b="1" dirty="0"/>
              <a:t>. This can be accomplished through mitigation.</a:t>
            </a:r>
          </a:p>
          <a:p>
            <a:r>
              <a:rPr lang="en-US" b="1" dirty="0"/>
              <a:t>Mitigation, the act of preventing or reducing the risk of loss for a flood,  is one of the most important phases of emergency management, given it can effectively make the preparedness, response, and recovery phases much easier established effectively</a:t>
            </a:r>
          </a:p>
          <a:p>
            <a:r>
              <a:rPr lang="en-US" dirty="0"/>
              <a:t>	</a:t>
            </a:r>
            <a:r>
              <a:rPr lang="en-US" b="1" dirty="0"/>
              <a:t>Structural - </a:t>
            </a:r>
            <a:r>
              <a:rPr lang="en-US" sz="1200" b="1" kern="1200" dirty="0">
                <a:solidFill>
                  <a:schemeClr val="tx1"/>
                </a:solidFill>
                <a:effectLst/>
                <a:latin typeface="+mn-lt"/>
                <a:ea typeface="+mn-ea"/>
                <a:cs typeface="+mn-cs"/>
              </a:rPr>
              <a:t>Structural mitigation strategies usually involve “large-scale construction efforts to actively protect communities” (</a:t>
            </a:r>
            <a:r>
              <a:rPr lang="en-US" sz="1200" b="1" kern="1200" dirty="0" err="1">
                <a:solidFill>
                  <a:schemeClr val="tx1"/>
                </a:solidFill>
                <a:effectLst/>
                <a:latin typeface="+mn-lt"/>
                <a:ea typeface="+mn-ea"/>
                <a:cs typeface="+mn-cs"/>
              </a:rPr>
              <a:t>Highfield</a:t>
            </a:r>
            <a:r>
              <a:rPr lang="en-US" sz="1200" b="1" kern="1200" dirty="0">
                <a:solidFill>
                  <a:schemeClr val="tx1"/>
                </a:solidFill>
                <a:effectLst/>
                <a:latin typeface="+mn-lt"/>
                <a:ea typeface="+mn-ea"/>
                <a:cs typeface="+mn-cs"/>
              </a:rPr>
              <a:t> and Brody 2012, 230) such as levees and dams. These can be costly, disrupt the natural environment, and can change the natural flow of rivers that can cause increased flooding in other locations</a:t>
            </a:r>
          </a:p>
          <a:p>
            <a:r>
              <a:rPr lang="en-US" sz="1200" b="1" kern="1200" dirty="0">
                <a:solidFill>
                  <a:schemeClr val="tx1"/>
                </a:solidFill>
                <a:effectLst/>
                <a:latin typeface="+mn-lt"/>
                <a:ea typeface="+mn-ea"/>
                <a:cs typeface="+mn-cs"/>
              </a:rPr>
              <a:t>	Non-structural mitigation – preferred option, involves policies and planning that are low cost (comparably to structural) and can be implemented on the community level</a:t>
            </a:r>
            <a:endParaRPr lang="en-US" b="1" dirty="0"/>
          </a:p>
        </p:txBody>
      </p:sp>
      <p:sp>
        <p:nvSpPr>
          <p:cNvPr id="4" name="Slide Number Placeholder 3"/>
          <p:cNvSpPr>
            <a:spLocks noGrp="1"/>
          </p:cNvSpPr>
          <p:nvPr>
            <p:ph type="sldNum" sz="quarter" idx="5"/>
          </p:nvPr>
        </p:nvSpPr>
        <p:spPr/>
        <p:txBody>
          <a:bodyPr/>
          <a:lstStyle/>
          <a:p>
            <a:fld id="{EBCD1FDB-CE02-974B-9AB1-974DAEB1C604}" type="slidenum">
              <a:rPr lang="en-US" smtClean="0"/>
              <a:t>3</a:t>
            </a:fld>
            <a:endParaRPr lang="en-US"/>
          </a:p>
        </p:txBody>
      </p:sp>
    </p:spTree>
    <p:extLst>
      <p:ext uri="{BB962C8B-B14F-4D97-AF65-F5344CB8AC3E}">
        <p14:creationId xmlns:p14="http://schemas.microsoft.com/office/powerpoint/2010/main" val="34615550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Ground classified LiDAR and Building Classified LiDAR</a:t>
            </a:r>
          </a:p>
          <a:p>
            <a:endParaRPr lang="en-US" dirty="0"/>
          </a:p>
          <a:p>
            <a:r>
              <a:rPr lang="en-US" b="1" dirty="0"/>
              <a:t>Bridges were misclassified as Building but did not need to be fixed given the 3D Building Footprint extraction methods need footprints to be created. Bridge do not have footprints so LAS points would be ignored</a:t>
            </a:r>
          </a:p>
        </p:txBody>
      </p:sp>
      <p:sp>
        <p:nvSpPr>
          <p:cNvPr id="4" name="Slide Number Placeholder 3"/>
          <p:cNvSpPr>
            <a:spLocks noGrp="1"/>
          </p:cNvSpPr>
          <p:nvPr>
            <p:ph type="sldNum" sz="quarter" idx="5"/>
          </p:nvPr>
        </p:nvSpPr>
        <p:spPr/>
        <p:txBody>
          <a:bodyPr/>
          <a:lstStyle/>
          <a:p>
            <a:fld id="{EBCD1FDB-CE02-974B-9AB1-974DAEB1C604}" type="slidenum">
              <a:rPr lang="en-US" smtClean="0"/>
              <a:t>22</a:t>
            </a:fld>
            <a:endParaRPr lang="en-US"/>
          </a:p>
        </p:txBody>
      </p:sp>
    </p:spTree>
    <p:extLst>
      <p:ext uri="{BB962C8B-B14F-4D97-AF65-F5344CB8AC3E}">
        <p14:creationId xmlns:p14="http://schemas.microsoft.com/office/powerpoint/2010/main" val="32564015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800" dirty="0"/>
              <a:t>Semantic segmentation deep learning</a:t>
            </a:r>
          </a:p>
          <a:p>
            <a:pPr lvl="1"/>
            <a:r>
              <a:rPr lang="en-US" sz="1800" dirty="0"/>
              <a:t>Polygonization of imagery for footprint extraction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Although there is a 99.3% building match precision, this is on a national scale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Updated to match the shape of the structures within the leaf-off imagery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Whole study area would be time consuming </a:t>
            </a:r>
          </a:p>
          <a:p>
            <a:endParaRPr lang="en-US" dirty="0"/>
          </a:p>
        </p:txBody>
      </p:sp>
      <p:sp>
        <p:nvSpPr>
          <p:cNvPr id="4" name="Slide Number Placeholder 3"/>
          <p:cNvSpPr>
            <a:spLocks noGrp="1"/>
          </p:cNvSpPr>
          <p:nvPr>
            <p:ph type="sldNum" sz="quarter" idx="5"/>
          </p:nvPr>
        </p:nvSpPr>
        <p:spPr/>
        <p:txBody>
          <a:bodyPr/>
          <a:lstStyle/>
          <a:p>
            <a:fld id="{EBCD1FDB-CE02-974B-9AB1-974DAEB1C604}" type="slidenum">
              <a:rPr lang="en-US" smtClean="0"/>
              <a:t>23</a:t>
            </a:fld>
            <a:endParaRPr lang="en-US"/>
          </a:p>
        </p:txBody>
      </p:sp>
    </p:spTree>
    <p:extLst>
      <p:ext uri="{BB962C8B-B14F-4D97-AF65-F5344CB8AC3E}">
        <p14:creationId xmlns:p14="http://schemas.microsoft.com/office/powerpoint/2010/main" val="16960633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Tabular join: building count and BLRA Excel table; </a:t>
            </a:r>
          </a:p>
          <a:p>
            <a:r>
              <a:rPr lang="en-US" b="1" dirty="0"/>
              <a:t>Spatial join: Spatial join between building footprints and building count data that intersected with footprints</a:t>
            </a:r>
          </a:p>
          <a:p>
            <a:r>
              <a:rPr lang="en-US" dirty="0"/>
              <a:t>Add Surface Information Tool</a:t>
            </a:r>
          </a:p>
          <a:p>
            <a:pPr marL="628650" lvl="1" indent="-285750">
              <a:buFont typeface="Arial" panose="020B0604020202020204" pitchFamily="34" charset="0"/>
              <a:buChar char="•"/>
            </a:pPr>
            <a:r>
              <a:rPr lang="en-US" b="1" dirty="0"/>
              <a:t>Adds elevation information from LiDAR data to the building footprints</a:t>
            </a:r>
          </a:p>
          <a:p>
            <a:pPr marL="971550" lvl="2" indent="-285750">
              <a:buFont typeface="Arial" panose="020B0604020202020204" pitchFamily="34" charset="0"/>
              <a:buChar char="•"/>
            </a:pPr>
            <a:r>
              <a:rPr lang="en-US" b="1" dirty="0"/>
              <a:t>Minimum ground elevation</a:t>
            </a:r>
          </a:p>
          <a:p>
            <a:pPr marL="971550" lvl="2" indent="-285750">
              <a:buFont typeface="Arial" panose="020B0604020202020204" pitchFamily="34" charset="0"/>
              <a:buChar char="•"/>
            </a:pPr>
            <a:r>
              <a:rPr lang="en-US" b="1" dirty="0"/>
              <a:t>Minimum building elevation (Base of the structure’s roof)</a:t>
            </a:r>
          </a:p>
          <a:p>
            <a:pPr marL="971550" lvl="2" indent="-285750">
              <a:buFont typeface="Arial" panose="020B0604020202020204" pitchFamily="34" charset="0"/>
              <a:buChar char="•"/>
            </a:pPr>
            <a:r>
              <a:rPr lang="en-US" b="1" dirty="0"/>
              <a:t>Maximum building elevation (Top of structure’s roof)</a:t>
            </a:r>
          </a:p>
          <a:p>
            <a:endParaRPr lang="en-US" dirty="0"/>
          </a:p>
        </p:txBody>
      </p:sp>
      <p:sp>
        <p:nvSpPr>
          <p:cNvPr id="4" name="Slide Number Placeholder 3"/>
          <p:cNvSpPr>
            <a:spLocks noGrp="1"/>
          </p:cNvSpPr>
          <p:nvPr>
            <p:ph type="sldNum" sz="quarter" idx="5"/>
          </p:nvPr>
        </p:nvSpPr>
        <p:spPr/>
        <p:txBody>
          <a:bodyPr/>
          <a:lstStyle/>
          <a:p>
            <a:fld id="{EBCD1FDB-CE02-974B-9AB1-974DAEB1C604}" type="slidenum">
              <a:rPr lang="en-US" smtClean="0"/>
              <a:t>24</a:t>
            </a:fld>
            <a:endParaRPr lang="en-US"/>
          </a:p>
        </p:txBody>
      </p:sp>
    </p:spTree>
    <p:extLst>
      <p:ext uri="{BB962C8B-B14F-4D97-AF65-F5344CB8AC3E}">
        <p14:creationId xmlns:p14="http://schemas.microsoft.com/office/powerpoint/2010/main" val="1570936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r>
              <a:rPr lang="en-US" b="1" dirty="0"/>
              <a:t>Realistic footprint: looks like the actual shape of the structure, correct dimensions, and rooftop shape</a:t>
            </a:r>
          </a:p>
          <a:p>
            <a:pPr lvl="2"/>
            <a:r>
              <a:rPr lang="en-US" b="1" dirty="0"/>
              <a:t>ESRI Las Building </a:t>
            </a:r>
            <a:r>
              <a:rPr lang="en-US" b="1" dirty="0" err="1"/>
              <a:t>Multipatch</a:t>
            </a:r>
            <a:r>
              <a:rPr lang="en-US" b="1" dirty="0"/>
              <a:t>: </a:t>
            </a:r>
            <a:r>
              <a:rPr lang="en-US" sz="1400" b="1" dirty="0"/>
              <a:t>Creates a 3D </a:t>
            </a:r>
            <a:r>
              <a:rPr lang="en-US" sz="1400" b="1" dirty="0" err="1"/>
              <a:t>multipatch</a:t>
            </a:r>
            <a:r>
              <a:rPr lang="en-US" sz="1400" b="1" dirty="0"/>
              <a:t> dataset based on:</a:t>
            </a:r>
          </a:p>
          <a:p>
            <a:pPr lvl="3"/>
            <a:r>
              <a:rPr lang="en-US" sz="1200" b="1" dirty="0"/>
              <a:t>Dimensions of the 2D building footprints</a:t>
            </a:r>
          </a:p>
          <a:p>
            <a:pPr lvl="3"/>
            <a:r>
              <a:rPr lang="en-US" sz="1200" b="1" dirty="0"/>
              <a:t>Height of the building classified LiDAR data</a:t>
            </a:r>
          </a:p>
          <a:p>
            <a:pPr lvl="3"/>
            <a:r>
              <a:rPr lang="en-US" sz="1200" b="1" dirty="0"/>
              <a:t>Minimum Ground Elevation</a:t>
            </a:r>
          </a:p>
          <a:p>
            <a:pPr lvl="3"/>
            <a:r>
              <a:rPr lang="en-US" sz="1200" b="1" dirty="0"/>
              <a:t>Simplification tolerance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err="1"/>
              <a:t>LidarThin</a:t>
            </a:r>
            <a:r>
              <a:rPr lang="en-US" dirty="0"/>
              <a:t>: </a:t>
            </a:r>
            <a:r>
              <a:rPr lang="en-US" sz="1200" dirty="0"/>
              <a:t>based on resolution (size of the square area to evaluate nearby points) and method used to reduce points (ex. First return, last return, lowest elevation, highest elevation, nearest elevation)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	</a:t>
            </a:r>
            <a:r>
              <a:rPr lang="en-US" sz="1200" dirty="0" err="1"/>
              <a:t>LidarThinDensity</a:t>
            </a:r>
            <a:r>
              <a:rPr lang="en-US" sz="1200" dirty="0"/>
              <a:t>: based on resolution and maximum point density </a:t>
            </a:r>
            <a:r>
              <a:rPr lang="en-US" sz="1200" dirty="0">
                <a:latin typeface="Calibri" panose="020F0502020204030204" pitchFamily="34" charset="0"/>
                <a:ea typeface="Calibri" panose="020F0502020204030204" pitchFamily="34" charset="0"/>
                <a:cs typeface="Times New Roman" panose="02020603050405020304" pitchFamily="18" charset="0"/>
              </a:rPr>
              <a:t>(points/m</a:t>
            </a:r>
            <a:r>
              <a:rPr lang="en-US" sz="1200" baseline="30000" dirty="0">
                <a:latin typeface="Calibri" panose="020F0502020204030204" pitchFamily="34" charset="0"/>
                <a:ea typeface="Calibri" panose="020F0502020204030204" pitchFamily="34" charset="0"/>
                <a:cs typeface="Times New Roman" panose="02020603050405020304" pitchFamily="18" charset="0"/>
              </a:rPr>
              <a:t>3</a:t>
            </a:r>
            <a:r>
              <a:rPr lang="en-US" sz="1200" dirty="0">
                <a:latin typeface="Calibri" panose="020F0502020204030204" pitchFamily="34" charset="0"/>
                <a:ea typeface="Calibri" panose="020F0502020204030204" pitchFamily="34" charset="0"/>
                <a:cs typeface="Times New Roman" panose="02020603050405020304" pitchFamily="18" charset="0"/>
              </a:rPr>
              <a:t>)</a:t>
            </a:r>
            <a:endParaRPr lang="en-US" sz="1200" dirty="0"/>
          </a:p>
          <a:p>
            <a:endParaRPr lang="en-US" dirty="0"/>
          </a:p>
        </p:txBody>
      </p:sp>
      <p:sp>
        <p:nvSpPr>
          <p:cNvPr id="4" name="Slide Number Placeholder 3"/>
          <p:cNvSpPr>
            <a:spLocks noGrp="1"/>
          </p:cNvSpPr>
          <p:nvPr>
            <p:ph type="sldNum" sz="quarter" idx="5"/>
          </p:nvPr>
        </p:nvSpPr>
        <p:spPr/>
        <p:txBody>
          <a:bodyPr/>
          <a:lstStyle/>
          <a:p>
            <a:fld id="{EBCD1FDB-CE02-974B-9AB1-974DAEB1C604}" type="slidenum">
              <a:rPr lang="en-US" smtClean="0"/>
              <a:t>25</a:t>
            </a:fld>
            <a:endParaRPr lang="en-US"/>
          </a:p>
        </p:txBody>
      </p:sp>
    </p:spTree>
    <p:extLst>
      <p:ext uri="{BB962C8B-B14F-4D97-AF65-F5344CB8AC3E}">
        <p14:creationId xmlns:p14="http://schemas.microsoft.com/office/powerpoint/2010/main" val="31091345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Sugar Cubes – simple representations of the structure; </a:t>
            </a:r>
          </a:p>
          <a:p>
            <a:r>
              <a:rPr lang="en-US" dirty="0"/>
              <a:t>Conversion to </a:t>
            </a:r>
            <a:r>
              <a:rPr lang="en-US" dirty="0" err="1"/>
              <a:t>multipatch</a:t>
            </a:r>
            <a:r>
              <a:rPr lang="en-US" dirty="0"/>
              <a:t> but</a:t>
            </a:r>
            <a:r>
              <a:rPr lang="en-US" b="1" dirty="0"/>
              <a:t> would look the same</a:t>
            </a:r>
          </a:p>
          <a:p>
            <a:endParaRPr lang="en-US" dirty="0"/>
          </a:p>
          <a:p>
            <a:r>
              <a:rPr lang="en-US" dirty="0"/>
              <a:t>Issues: is the data accurate enough? Under simplifying over simplifying</a:t>
            </a:r>
          </a:p>
        </p:txBody>
      </p:sp>
      <p:sp>
        <p:nvSpPr>
          <p:cNvPr id="4" name="Slide Number Placeholder 3"/>
          <p:cNvSpPr>
            <a:spLocks noGrp="1"/>
          </p:cNvSpPr>
          <p:nvPr>
            <p:ph type="sldNum" sz="quarter" idx="5"/>
          </p:nvPr>
        </p:nvSpPr>
        <p:spPr/>
        <p:txBody>
          <a:bodyPr/>
          <a:lstStyle/>
          <a:p>
            <a:fld id="{EBCD1FDB-CE02-974B-9AB1-974DAEB1C604}" type="slidenum">
              <a:rPr lang="en-US" smtClean="0"/>
              <a:t>26</a:t>
            </a:fld>
            <a:endParaRPr lang="en-US"/>
          </a:p>
        </p:txBody>
      </p:sp>
    </p:spTree>
    <p:extLst>
      <p:ext uri="{BB962C8B-B14F-4D97-AF65-F5344CB8AC3E}">
        <p14:creationId xmlns:p14="http://schemas.microsoft.com/office/powerpoint/2010/main" val="10243562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First row is the LAS Building </a:t>
            </a:r>
            <a:r>
              <a:rPr lang="en-US" b="1" dirty="0" err="1"/>
              <a:t>Multipatch</a:t>
            </a:r>
            <a:r>
              <a:rPr lang="en-US" b="1" dirty="0"/>
              <a:t> tool outputs : Any higher simplification tolerance provided no noticeable differences</a:t>
            </a:r>
          </a:p>
          <a:p>
            <a:r>
              <a:rPr lang="en-US" b="1" dirty="0"/>
              <a:t>2</a:t>
            </a:r>
            <a:r>
              <a:rPr lang="en-US" b="1" baseline="30000" dirty="0"/>
              <a:t>nd</a:t>
            </a:r>
            <a:r>
              <a:rPr lang="en-US" b="1" dirty="0"/>
              <a:t> </a:t>
            </a:r>
            <a:r>
              <a:rPr lang="en-US" b="1" dirty="0" err="1"/>
              <a:t>LiDARThin</a:t>
            </a:r>
            <a:endParaRPr lang="en-US" b="1" dirty="0"/>
          </a:p>
          <a:p>
            <a:endParaRPr lang="en-US" dirty="0"/>
          </a:p>
          <a:p>
            <a:r>
              <a:rPr lang="en-US" b="1" dirty="0"/>
              <a:t>Results show not enough thinning, show data inaccuracies and noise; overthinning with gaps in </a:t>
            </a:r>
            <a:r>
              <a:rPr lang="en-US" b="1" dirty="0" err="1"/>
              <a:t>multipatch</a:t>
            </a:r>
            <a:r>
              <a:rPr lang="en-US" b="1" dirty="0"/>
              <a:t> geometry</a:t>
            </a:r>
          </a:p>
        </p:txBody>
      </p:sp>
      <p:sp>
        <p:nvSpPr>
          <p:cNvPr id="4" name="Slide Number Placeholder 3"/>
          <p:cNvSpPr>
            <a:spLocks noGrp="1"/>
          </p:cNvSpPr>
          <p:nvPr>
            <p:ph type="sldNum" sz="quarter" idx="5"/>
          </p:nvPr>
        </p:nvSpPr>
        <p:spPr/>
        <p:txBody>
          <a:bodyPr/>
          <a:lstStyle/>
          <a:p>
            <a:fld id="{EBCD1FDB-CE02-974B-9AB1-974DAEB1C604}" type="slidenum">
              <a:rPr lang="en-US" smtClean="0"/>
              <a:t>27</a:t>
            </a:fld>
            <a:endParaRPr lang="en-US"/>
          </a:p>
        </p:txBody>
      </p:sp>
    </p:spTree>
    <p:extLst>
      <p:ext uri="{BB962C8B-B14F-4D97-AF65-F5344CB8AC3E}">
        <p14:creationId xmlns:p14="http://schemas.microsoft.com/office/powerpoint/2010/main" val="24521456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Preferred setting appeared to be 1m res and 1m density, any other options are </a:t>
            </a:r>
            <a:r>
              <a:rPr lang="en-US" b="1" dirty="0" err="1"/>
              <a:t>undersimplified</a:t>
            </a:r>
            <a:endParaRPr lang="en-US" b="1" dirty="0"/>
          </a:p>
          <a:p>
            <a:endParaRPr lang="en-US" dirty="0"/>
          </a:p>
          <a:p>
            <a:r>
              <a:rPr lang="en-US" dirty="0"/>
              <a:t>Uncanny valley</a:t>
            </a:r>
          </a:p>
        </p:txBody>
      </p:sp>
      <p:sp>
        <p:nvSpPr>
          <p:cNvPr id="4" name="Slide Number Placeholder 3"/>
          <p:cNvSpPr>
            <a:spLocks noGrp="1"/>
          </p:cNvSpPr>
          <p:nvPr>
            <p:ph type="sldNum" sz="quarter" idx="5"/>
          </p:nvPr>
        </p:nvSpPr>
        <p:spPr/>
        <p:txBody>
          <a:bodyPr/>
          <a:lstStyle/>
          <a:p>
            <a:fld id="{EBCD1FDB-CE02-974B-9AB1-974DAEB1C604}" type="slidenum">
              <a:rPr lang="en-US" smtClean="0"/>
              <a:t>28</a:t>
            </a:fld>
            <a:endParaRPr lang="en-US"/>
          </a:p>
        </p:txBody>
      </p:sp>
    </p:spTree>
    <p:extLst>
      <p:ext uri="{BB962C8B-B14F-4D97-AF65-F5344CB8AC3E}">
        <p14:creationId xmlns:p14="http://schemas.microsoft.com/office/powerpoint/2010/main" val="34280142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For sugar cubes, represented the height of the structure well; some versions of the realistic footprint outputs distorted the heights of the structures; (comparing to a projection) if I cannot maintain both, height was more important to maintain over shape</a:t>
            </a:r>
          </a:p>
          <a:p>
            <a:endParaRPr lang="en-US" b="1" dirty="0"/>
          </a:p>
          <a:p>
            <a:r>
              <a:rPr lang="en-US" b="1" dirty="0"/>
              <a:t>Moved forward with the Base of Roof Extrusion &lt;- Top of the livable area of the structure</a:t>
            </a:r>
          </a:p>
          <a:p>
            <a:r>
              <a:rPr lang="en-US" b="1" dirty="0"/>
              <a:t>Top of Roof&lt;- Make structures appear like skyscrapers; deceiving given the highest point is most like a chimney or ridge of the rooftop</a:t>
            </a:r>
          </a:p>
          <a:p>
            <a:endParaRPr lang="en-US" b="1" dirty="0"/>
          </a:p>
          <a:p>
            <a:endParaRPr lang="en-US" b="1" dirty="0"/>
          </a:p>
        </p:txBody>
      </p:sp>
      <p:sp>
        <p:nvSpPr>
          <p:cNvPr id="4" name="Slide Number Placeholder 3"/>
          <p:cNvSpPr>
            <a:spLocks noGrp="1"/>
          </p:cNvSpPr>
          <p:nvPr>
            <p:ph type="sldNum" sz="quarter" idx="5"/>
          </p:nvPr>
        </p:nvSpPr>
        <p:spPr/>
        <p:txBody>
          <a:bodyPr/>
          <a:lstStyle/>
          <a:p>
            <a:fld id="{EBCD1FDB-CE02-974B-9AB1-974DAEB1C604}" type="slidenum">
              <a:rPr lang="en-US" smtClean="0"/>
              <a:t>29</a:t>
            </a:fld>
            <a:endParaRPr lang="en-US"/>
          </a:p>
        </p:txBody>
      </p:sp>
    </p:spTree>
    <p:extLst>
      <p:ext uri="{BB962C8B-B14F-4D97-AF65-F5344CB8AC3E}">
        <p14:creationId xmlns:p14="http://schemas.microsoft.com/office/powerpoint/2010/main" val="27442129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Similar to imagery conforming to ground elevation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Other options: </a:t>
            </a:r>
            <a:r>
              <a:rPr lang="en-US" sz="1200" b="1" dirty="0"/>
              <a:t>Not preferred &lt;- Loss of accuracy due to rounding or truncating of data; if not too many features would be and would be difficult to work with in ArcGIS Pro</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Flaws in data: </a:t>
            </a:r>
            <a:r>
              <a:rPr lang="en-US" sz="1200" b="1" dirty="0"/>
              <a:t>Erroneous raster edge cell values (especially in Harpers Ferry); flood data should decrease to near 0 for edge cell values; this is not the case in some areas; this creates a floating raster depth grid</a:t>
            </a:r>
          </a:p>
          <a:p>
            <a:endParaRPr lang="en-US" dirty="0"/>
          </a:p>
        </p:txBody>
      </p:sp>
      <p:sp>
        <p:nvSpPr>
          <p:cNvPr id="4" name="Slide Number Placeholder 3"/>
          <p:cNvSpPr>
            <a:spLocks noGrp="1"/>
          </p:cNvSpPr>
          <p:nvPr>
            <p:ph type="sldNum" sz="quarter" idx="5"/>
          </p:nvPr>
        </p:nvSpPr>
        <p:spPr/>
        <p:txBody>
          <a:bodyPr/>
          <a:lstStyle/>
          <a:p>
            <a:fld id="{EBCD1FDB-CE02-974B-9AB1-974DAEB1C604}" type="slidenum">
              <a:rPr lang="en-US" smtClean="0"/>
              <a:t>30</a:t>
            </a:fld>
            <a:endParaRPr lang="en-US"/>
          </a:p>
        </p:txBody>
      </p:sp>
    </p:spTree>
    <p:extLst>
      <p:ext uri="{BB962C8B-B14F-4D97-AF65-F5344CB8AC3E}">
        <p14:creationId xmlns:p14="http://schemas.microsoft.com/office/powerpoint/2010/main" val="741280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b="1" dirty="0"/>
              <a:t>What I mean by “walled” , “enclose” the exposed area, extending the flood depth grid, and having this extended area with negative cell values so the edge of the flood depth grid will descend down and below the ground elevation</a:t>
            </a:r>
          </a:p>
          <a:p>
            <a:pPr lvl="1"/>
            <a:endParaRPr lang="en-US" b="1" dirty="0"/>
          </a:p>
          <a:p>
            <a:pPr lvl="1"/>
            <a:r>
              <a:rPr lang="en-US" b="1" dirty="0"/>
              <a:t>Smoothing: </a:t>
            </a:r>
            <a:r>
              <a:rPr lang="en-US" sz="1600" b="1" dirty="0"/>
              <a:t>Resampled </a:t>
            </a:r>
            <a:r>
              <a:rPr lang="en-US" sz="1600" dirty="0"/>
              <a:t>from 1m to 0.1m cell size</a:t>
            </a:r>
          </a:p>
          <a:p>
            <a:pPr lvl="1"/>
            <a:r>
              <a:rPr lang="en-US" sz="1600" b="1" dirty="0"/>
              <a:t>Clipped to floodplain boundaries</a:t>
            </a:r>
          </a:p>
          <a:p>
            <a:pPr lvl="1"/>
            <a:endParaRPr lang="en-US" sz="16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600" b="1" dirty="0"/>
              <a:t>Buffer: </a:t>
            </a:r>
            <a:r>
              <a:rPr lang="en-US" sz="1600" b="0" dirty="0"/>
              <a:t>Created; Value of -50;  </a:t>
            </a:r>
            <a:r>
              <a:rPr lang="en-US" sz="1600" b="1" dirty="0"/>
              <a:t>the use of a negative number is to eventually extend the flood depth grid below the ground surface</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600" dirty="0"/>
          </a:p>
          <a:p>
            <a:pPr lvl="1"/>
            <a:r>
              <a:rPr lang="en-US" sz="1600" dirty="0"/>
              <a:t>Mosaic: Maintained 0.1m cell size and 32-bit float type</a:t>
            </a:r>
          </a:p>
          <a:p>
            <a:pPr lvl="1"/>
            <a:r>
              <a:rPr lang="en-US" sz="1600" dirty="0"/>
              <a:t>Flood depth grid values tool priority</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600" dirty="0"/>
          </a:p>
          <a:p>
            <a:pPr lvl="1"/>
            <a:r>
              <a:rPr lang="en-US" sz="1600" b="1" dirty="0"/>
              <a:t>Water surface: Combined mosaiced flood depth grid with the DEM</a:t>
            </a:r>
          </a:p>
          <a:p>
            <a:pPr lvl="1"/>
            <a:r>
              <a:rPr lang="en-US" sz="1600" dirty="0"/>
              <a:t>Mosaiced flood depth raster was then set to the water surface elevation height</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600" dirty="0"/>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600" dirty="0"/>
          </a:p>
          <a:p>
            <a:pPr lvl="1"/>
            <a:endParaRPr lang="en-US" sz="1600" dirty="0"/>
          </a:p>
          <a:p>
            <a:endParaRPr lang="en-US" dirty="0"/>
          </a:p>
        </p:txBody>
      </p:sp>
      <p:sp>
        <p:nvSpPr>
          <p:cNvPr id="4" name="Slide Number Placeholder 3"/>
          <p:cNvSpPr>
            <a:spLocks noGrp="1"/>
          </p:cNvSpPr>
          <p:nvPr>
            <p:ph type="sldNum" sz="quarter" idx="5"/>
          </p:nvPr>
        </p:nvSpPr>
        <p:spPr/>
        <p:txBody>
          <a:bodyPr/>
          <a:lstStyle/>
          <a:p>
            <a:fld id="{EBCD1FDB-CE02-974B-9AB1-974DAEB1C604}" type="slidenum">
              <a:rPr lang="en-US" smtClean="0"/>
              <a:t>31</a:t>
            </a:fld>
            <a:endParaRPr lang="en-US"/>
          </a:p>
        </p:txBody>
      </p:sp>
    </p:spTree>
    <p:extLst>
      <p:ext uri="{BB962C8B-B14F-4D97-AF65-F5344CB8AC3E}">
        <p14:creationId xmlns:p14="http://schemas.microsoft.com/office/powerpoint/2010/main" val="3510161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Community’s Adoption of floodplain ordinances that meet or exceed minimum building construction requirements </a:t>
            </a:r>
            <a:r>
              <a:rPr lang="en-US" dirty="0"/>
              <a:t>(land use planning, preventing construction in floodway, requiring flood preventative measures for new structures; </a:t>
            </a:r>
            <a:r>
              <a:rPr lang="en-US" b="1" dirty="0"/>
              <a:t>in exchange flood insurance was made available for that community (FEMA 2019).  </a:t>
            </a:r>
            <a:endParaRPr lang="en-US" dirty="0"/>
          </a:p>
          <a:p>
            <a:endParaRPr lang="en-US" dirty="0"/>
          </a:p>
          <a:p>
            <a:r>
              <a:rPr lang="en-US" b="1" dirty="0"/>
              <a:t>Another part of non-structural mitigation is </a:t>
            </a:r>
          </a:p>
          <a:p>
            <a:r>
              <a:rPr lang="en-US" b="1" dirty="0"/>
              <a:t>Educating the public through trainings, seminars, and publicly available data, maps such as the Flood Insurance Rate Map, and web applications such as the WV Flood Tool</a:t>
            </a:r>
          </a:p>
        </p:txBody>
      </p:sp>
      <p:sp>
        <p:nvSpPr>
          <p:cNvPr id="4" name="Slide Number Placeholder 3"/>
          <p:cNvSpPr>
            <a:spLocks noGrp="1"/>
          </p:cNvSpPr>
          <p:nvPr>
            <p:ph type="sldNum" sz="quarter" idx="5"/>
          </p:nvPr>
        </p:nvSpPr>
        <p:spPr/>
        <p:txBody>
          <a:bodyPr/>
          <a:lstStyle/>
          <a:p>
            <a:fld id="{EBCD1FDB-CE02-974B-9AB1-974DAEB1C604}" type="slidenum">
              <a:rPr lang="en-US" smtClean="0"/>
              <a:t>4</a:t>
            </a:fld>
            <a:endParaRPr lang="en-US"/>
          </a:p>
        </p:txBody>
      </p:sp>
    </p:spTree>
    <p:extLst>
      <p:ext uri="{BB962C8B-B14F-4D97-AF65-F5344CB8AC3E}">
        <p14:creationId xmlns:p14="http://schemas.microsoft.com/office/powerpoint/2010/main" val="10524375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near Harpers Ferry</a:t>
            </a:r>
          </a:p>
        </p:txBody>
      </p:sp>
      <p:sp>
        <p:nvSpPr>
          <p:cNvPr id="4" name="Slide Number Placeholder 3"/>
          <p:cNvSpPr>
            <a:spLocks noGrp="1"/>
          </p:cNvSpPr>
          <p:nvPr>
            <p:ph type="sldNum" sz="quarter" idx="5"/>
          </p:nvPr>
        </p:nvSpPr>
        <p:spPr/>
        <p:txBody>
          <a:bodyPr/>
          <a:lstStyle/>
          <a:p>
            <a:fld id="{EBCD1FDB-CE02-974B-9AB1-974DAEB1C604}" type="slidenum">
              <a:rPr lang="en-US" smtClean="0"/>
              <a:t>32</a:t>
            </a:fld>
            <a:endParaRPr lang="en-US"/>
          </a:p>
        </p:txBody>
      </p:sp>
    </p:spTree>
    <p:extLst>
      <p:ext uri="{BB962C8B-B14F-4D97-AF65-F5344CB8AC3E}">
        <p14:creationId xmlns:p14="http://schemas.microsoft.com/office/powerpoint/2010/main" val="22153613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Symbology</a:t>
            </a:r>
          </a:p>
          <a:p>
            <a:r>
              <a:rPr lang="en-US" dirty="0"/>
              <a:t>	</a:t>
            </a:r>
            <a:r>
              <a:rPr lang="en-US" b="1" dirty="0"/>
              <a:t>Flood Depth grid: </a:t>
            </a:r>
            <a:r>
              <a:rPr lang="en-US" sz="1200" b="1" dirty="0"/>
              <a:t>blue continuous range (lighter is shallow; darker is deeper), 50% transparency</a:t>
            </a:r>
          </a:p>
          <a:p>
            <a:r>
              <a:rPr lang="en-US" sz="1200" b="1" dirty="0"/>
              <a:t>	3D Building footprints: graduated color scheme based on the Building Damage percentage </a:t>
            </a:r>
          </a:p>
          <a:p>
            <a:endParaRPr lang="en-US" sz="1200" dirty="0"/>
          </a:p>
          <a:p>
            <a:r>
              <a:rPr lang="en-US" sz="1200" dirty="0"/>
              <a:t>Labelling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	</a:t>
            </a:r>
            <a:r>
              <a:rPr lang="en-US" sz="1200" b="1" dirty="0"/>
              <a:t>Especially Polyline and Polygon; more flexibility with points</a:t>
            </a:r>
          </a:p>
          <a:p>
            <a:r>
              <a:rPr lang="en-US" b="1" dirty="0"/>
              <a:t>	Workaround method (treating the point dataset as the label and leader line for the building footprints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		Anchor: </a:t>
            </a:r>
            <a:r>
              <a:rPr lang="en-US" sz="1200" b="1" dirty="0"/>
              <a:t>Data is symbolized using a black 3D standing cylinder, extruded to an absolute height of n (e.g. 25m)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		Label: </a:t>
            </a:r>
            <a:r>
              <a:rPr lang="en-US" sz="1200" b="1" dirty="0"/>
              <a:t>: Data are given 100% transparency, labels are turned on, assigned the Building Damage in Dollars attribute, given an absolute height of n + 1 (e.g. 26m)</a:t>
            </a:r>
          </a:p>
          <a:p>
            <a:endParaRPr lang="en-US" dirty="0"/>
          </a:p>
        </p:txBody>
      </p:sp>
      <p:sp>
        <p:nvSpPr>
          <p:cNvPr id="4" name="Slide Number Placeholder 3"/>
          <p:cNvSpPr>
            <a:spLocks noGrp="1"/>
          </p:cNvSpPr>
          <p:nvPr>
            <p:ph type="sldNum" sz="quarter" idx="5"/>
          </p:nvPr>
        </p:nvSpPr>
        <p:spPr/>
        <p:txBody>
          <a:bodyPr/>
          <a:lstStyle/>
          <a:p>
            <a:fld id="{EBCD1FDB-CE02-974B-9AB1-974DAEB1C604}" type="slidenum">
              <a:rPr lang="en-US" smtClean="0"/>
              <a:t>33</a:t>
            </a:fld>
            <a:endParaRPr lang="en-US"/>
          </a:p>
        </p:txBody>
      </p:sp>
    </p:spTree>
    <p:extLst>
      <p:ext uri="{BB962C8B-B14F-4D97-AF65-F5344CB8AC3E}">
        <p14:creationId xmlns:p14="http://schemas.microsoft.com/office/powerpoint/2010/main" val="27429354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Points of Interest was created to identify locations within each community that residents may be familiar with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Visibility range: so this data and building count do not appear at the same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Generate Points Along Line: Every 0.25mi</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Anchor was not really needed given the roads and streams were clearly seen in the imagery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EBCD1FDB-CE02-974B-9AB1-974DAEB1C604}" type="slidenum">
              <a:rPr lang="en-US" smtClean="0"/>
              <a:t>34</a:t>
            </a:fld>
            <a:endParaRPr lang="en-US"/>
          </a:p>
        </p:txBody>
      </p:sp>
    </p:spTree>
    <p:extLst>
      <p:ext uri="{BB962C8B-B14F-4D97-AF65-F5344CB8AC3E}">
        <p14:creationId xmlns:p14="http://schemas.microsoft.com/office/powerpoint/2010/main" val="332158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800" b="1" dirty="0"/>
              <a:t>ESRI Animations: </a:t>
            </a:r>
          </a:p>
          <a:p>
            <a:pPr lvl="1"/>
            <a:r>
              <a:rPr lang="en-US" sz="1800" b="1" dirty="0"/>
              <a:t>Videos of 3D Scenes (bring GIS content to life and to tell a story about the data)</a:t>
            </a:r>
          </a:p>
          <a:p>
            <a:pPr lvl="1"/>
            <a:r>
              <a:rPr lang="en-US" sz="1800" b="1" dirty="0"/>
              <a:t>“On Rails” Camera with Keyframes &lt;- Move to different locations in the Scene, configure the camera direction, and set a keyframe, a path is created between each keyframe. Have the ability to decide how long it takes to get between Point A and B</a:t>
            </a:r>
          </a:p>
          <a:p>
            <a:pPr lvl="1"/>
            <a:endParaRPr lang="en-US" sz="1800" dirty="0"/>
          </a:p>
          <a:p>
            <a:pPr lvl="1"/>
            <a:r>
              <a:rPr lang="en-US" sz="1800" b="1" dirty="0"/>
              <a:t>Addition of overlays (legend, images, text)</a:t>
            </a:r>
          </a:p>
          <a:p>
            <a:pPr lvl="1"/>
            <a:endParaRPr lang="en-US" sz="1800" dirty="0"/>
          </a:p>
          <a:p>
            <a:pPr lvl="1"/>
            <a:r>
              <a:rPr lang="en-US" sz="1800" b="1" dirty="0"/>
              <a:t>Media format: Video export type</a:t>
            </a:r>
          </a:p>
          <a:p>
            <a:pPr lvl="1"/>
            <a:r>
              <a:rPr lang="en-US" sz="1800" b="1" dirty="0"/>
              <a:t>Resolution: Is the threshold; possible to have a 1080p video with low quality</a:t>
            </a:r>
          </a:p>
          <a:p>
            <a:r>
              <a:rPr lang="en-US" b="1" dirty="0"/>
              <a:t>            Quality: changes the file size: higher quality videos will have high resolution and a large file size</a:t>
            </a:r>
          </a:p>
          <a:p>
            <a:r>
              <a:rPr lang="en-US" dirty="0"/>
              <a:t>	</a:t>
            </a:r>
          </a:p>
        </p:txBody>
      </p:sp>
      <p:sp>
        <p:nvSpPr>
          <p:cNvPr id="4" name="Slide Number Placeholder 3"/>
          <p:cNvSpPr>
            <a:spLocks noGrp="1"/>
          </p:cNvSpPr>
          <p:nvPr>
            <p:ph type="sldNum" sz="quarter" idx="5"/>
          </p:nvPr>
        </p:nvSpPr>
        <p:spPr/>
        <p:txBody>
          <a:bodyPr/>
          <a:lstStyle/>
          <a:p>
            <a:fld id="{EBCD1FDB-CE02-974B-9AB1-974DAEB1C604}" type="slidenum">
              <a:rPr lang="en-US" smtClean="0"/>
              <a:t>36</a:t>
            </a:fld>
            <a:endParaRPr lang="en-US"/>
          </a:p>
        </p:txBody>
      </p:sp>
    </p:spTree>
    <p:extLst>
      <p:ext uri="{BB962C8B-B14F-4D97-AF65-F5344CB8AC3E}">
        <p14:creationId xmlns:p14="http://schemas.microsoft.com/office/powerpoint/2010/main" val="3692568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Settings for animations and export</a:t>
            </a:r>
          </a:p>
          <a:p>
            <a:r>
              <a:rPr lang="en-US" dirty="0"/>
              <a:t>Legend had to be created and imported into the animation as an image overlay</a:t>
            </a:r>
          </a:p>
        </p:txBody>
      </p:sp>
      <p:sp>
        <p:nvSpPr>
          <p:cNvPr id="4" name="Slide Number Placeholder 3"/>
          <p:cNvSpPr>
            <a:spLocks noGrp="1"/>
          </p:cNvSpPr>
          <p:nvPr>
            <p:ph type="sldNum" sz="quarter" idx="5"/>
          </p:nvPr>
        </p:nvSpPr>
        <p:spPr/>
        <p:txBody>
          <a:bodyPr/>
          <a:lstStyle/>
          <a:p>
            <a:fld id="{EBCD1FDB-CE02-974B-9AB1-974DAEB1C604}" type="slidenum">
              <a:rPr lang="en-US" smtClean="0"/>
              <a:t>37</a:t>
            </a:fld>
            <a:endParaRPr lang="en-US"/>
          </a:p>
        </p:txBody>
      </p:sp>
    </p:spTree>
    <p:extLst>
      <p:ext uri="{BB962C8B-B14F-4D97-AF65-F5344CB8AC3E}">
        <p14:creationId xmlns:p14="http://schemas.microsoft.com/office/powerpoint/2010/main" val="40765254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Talk about the filming direction of the animations</a:t>
            </a:r>
          </a:p>
          <a:p>
            <a:endParaRPr lang="en-US" b="1" dirty="0"/>
          </a:p>
          <a:p>
            <a:r>
              <a:rPr lang="en-US" b="1" dirty="0"/>
              <a:t>Lower the frames, lower the quality the faster the export</a:t>
            </a:r>
          </a:p>
          <a:p>
            <a:r>
              <a:rPr lang="en-US" b="1" dirty="0"/>
              <a:t>However, all exports were slow (minimum 12-16 hours, max (high settings) 2-3 full days)</a:t>
            </a:r>
          </a:p>
          <a:p>
            <a:endParaRPr lang="en-US" dirty="0"/>
          </a:p>
          <a:p>
            <a:r>
              <a:rPr lang="en-US" b="1" dirty="0"/>
              <a:t>1080p, 60fps, low to medium quality</a:t>
            </a:r>
          </a:p>
          <a:p>
            <a:r>
              <a:rPr lang="en-US" b="1" dirty="0"/>
              <a:t>Preferred the more powerful computer</a:t>
            </a:r>
          </a:p>
          <a:p>
            <a:r>
              <a:rPr lang="en-US" b="1" dirty="0"/>
              <a:t>Video export times; preference of settings</a:t>
            </a:r>
          </a:p>
          <a:p>
            <a:r>
              <a:rPr lang="en-US" b="1" dirty="0"/>
              <a:t>Balance between export time and quality</a:t>
            </a:r>
          </a:p>
          <a:p>
            <a:endParaRPr lang="en-US" dirty="0"/>
          </a:p>
          <a:p>
            <a:r>
              <a:rPr lang="en-US" dirty="0"/>
              <a:t>“Walled” feature in the Harpers Ferry in Shepherdstown</a:t>
            </a:r>
          </a:p>
        </p:txBody>
      </p:sp>
      <p:sp>
        <p:nvSpPr>
          <p:cNvPr id="4" name="Slide Number Placeholder 3"/>
          <p:cNvSpPr>
            <a:spLocks noGrp="1"/>
          </p:cNvSpPr>
          <p:nvPr>
            <p:ph type="sldNum" sz="quarter" idx="5"/>
          </p:nvPr>
        </p:nvSpPr>
        <p:spPr/>
        <p:txBody>
          <a:bodyPr/>
          <a:lstStyle/>
          <a:p>
            <a:fld id="{EBCD1FDB-CE02-974B-9AB1-974DAEB1C604}" type="slidenum">
              <a:rPr lang="en-US" smtClean="0"/>
              <a:t>38</a:t>
            </a:fld>
            <a:endParaRPr lang="en-US"/>
          </a:p>
        </p:txBody>
      </p:sp>
    </p:spTree>
    <p:extLst>
      <p:ext uri="{BB962C8B-B14F-4D97-AF65-F5344CB8AC3E}">
        <p14:creationId xmlns:p14="http://schemas.microsoft.com/office/powerpoint/2010/main" val="28111373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Interactive: community videos are limited to starting and stopping video, selecting data and viewing attributes, turning on and off data and changing visibility</a:t>
            </a:r>
          </a:p>
          <a:p>
            <a:endParaRPr lang="en-US" dirty="0"/>
          </a:p>
          <a:p>
            <a:r>
              <a:rPr lang="en-US" dirty="0"/>
              <a:t>Although the goal was to display in only 3D; the possibility of creating a product that syncs a 2D </a:t>
            </a:r>
            <a:r>
              <a:rPr lang="en-US" dirty="0" err="1"/>
              <a:t>WebMap</a:t>
            </a:r>
            <a:r>
              <a:rPr lang="en-US" dirty="0"/>
              <a:t> and a 3D </a:t>
            </a:r>
            <a:r>
              <a:rPr lang="en-US" dirty="0" err="1"/>
              <a:t>WebScene</a:t>
            </a:r>
            <a:endParaRPr lang="en-US" dirty="0"/>
          </a:p>
          <a:p>
            <a:r>
              <a:rPr lang="en-US" b="1" dirty="0"/>
              <a:t>Can be accomplished using ArcGIS </a:t>
            </a:r>
            <a:r>
              <a:rPr lang="en-US" b="1" dirty="0" err="1"/>
              <a:t>Javascript</a:t>
            </a:r>
            <a:r>
              <a:rPr lang="en-US" b="1" dirty="0"/>
              <a:t> API, but more recently the Experience Builder (came available this year); similar to Web </a:t>
            </a:r>
            <a:r>
              <a:rPr lang="en-US" b="1" dirty="0" err="1"/>
              <a:t>AppBuilder</a:t>
            </a:r>
            <a:r>
              <a:rPr lang="en-US" b="1" dirty="0"/>
              <a:t> allow for the use of 2D and 3D data, currently less widgets</a:t>
            </a:r>
          </a:p>
        </p:txBody>
      </p:sp>
      <p:sp>
        <p:nvSpPr>
          <p:cNvPr id="4" name="Slide Number Placeholder 3"/>
          <p:cNvSpPr>
            <a:spLocks noGrp="1"/>
          </p:cNvSpPr>
          <p:nvPr>
            <p:ph type="sldNum" sz="quarter" idx="5"/>
          </p:nvPr>
        </p:nvSpPr>
        <p:spPr/>
        <p:txBody>
          <a:bodyPr/>
          <a:lstStyle/>
          <a:p>
            <a:fld id="{EBCD1FDB-CE02-974B-9AB1-974DAEB1C604}" type="slidenum">
              <a:rPr lang="en-US" smtClean="0"/>
              <a:t>39</a:t>
            </a:fld>
            <a:endParaRPr lang="en-US"/>
          </a:p>
        </p:txBody>
      </p:sp>
    </p:spTree>
    <p:extLst>
      <p:ext uri="{BB962C8B-B14F-4D97-AF65-F5344CB8AC3E}">
        <p14:creationId xmlns:p14="http://schemas.microsoft.com/office/powerpoint/2010/main" val="37835612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Building footprints were exported to </a:t>
            </a:r>
            <a:r>
              <a:rPr lang="en-US" b="1" dirty="0" err="1"/>
              <a:t>multipatches</a:t>
            </a:r>
            <a:r>
              <a:rPr lang="en-US" b="1" dirty="0"/>
              <a:t> </a:t>
            </a:r>
            <a:r>
              <a:rPr lang="en-US" dirty="0"/>
              <a:t>given 3D extrusion of 2D data it appeared as not possible (not the case)</a:t>
            </a:r>
          </a:p>
          <a:p>
            <a:r>
              <a:rPr lang="en-US" b="1" dirty="0"/>
              <a:t>Flood depth grid – same method with the animations could not be used (custom elevation)</a:t>
            </a:r>
          </a:p>
          <a:p>
            <a:endParaRPr lang="en-US" dirty="0"/>
          </a:p>
          <a:p>
            <a:r>
              <a:rPr lang="en-US" b="1" dirty="0"/>
              <a:t>Raster to Polygon to </a:t>
            </a:r>
            <a:r>
              <a:rPr lang="en-US" b="1" dirty="0" err="1"/>
              <a:t>Multipatch</a:t>
            </a:r>
            <a:r>
              <a:rPr lang="en-US" b="1" dirty="0"/>
              <a:t>  - Conversion of the flood depth grid to a polygon with truncated depth values then converted to a </a:t>
            </a:r>
            <a:r>
              <a:rPr lang="en-US" b="1" dirty="0" err="1"/>
              <a:t>multipatch</a:t>
            </a:r>
            <a:r>
              <a:rPr lang="en-US" b="1" dirty="0"/>
              <a:t> (Layer 3D to Feature Class tool)</a:t>
            </a:r>
          </a:p>
          <a:p>
            <a:endParaRPr lang="en-US" b="1" dirty="0"/>
          </a:p>
          <a:p>
            <a:r>
              <a:rPr lang="en-US" b="1" dirty="0"/>
              <a:t>Interpolate Polygon to </a:t>
            </a:r>
            <a:r>
              <a:rPr lang="en-US" b="1" dirty="0" err="1"/>
              <a:t>Multipatch</a:t>
            </a:r>
            <a:r>
              <a:rPr lang="en-US" b="1" dirty="0"/>
              <a:t> Tool – Creates a surface-conforming </a:t>
            </a:r>
            <a:r>
              <a:rPr lang="en-US" b="1" dirty="0" err="1"/>
              <a:t>multipatch</a:t>
            </a:r>
            <a:r>
              <a:rPr lang="en-US" b="1" dirty="0"/>
              <a:t> feature by draping floodplain boundary over the surface (Surface had to be a Triangulated Irregular Network (TIN) . Flood depth grid converted to polygon so depth values are maintained but values were needed to be truncated</a:t>
            </a:r>
          </a:p>
          <a:p>
            <a:endParaRPr lang="en-US" dirty="0"/>
          </a:p>
          <a:p>
            <a:r>
              <a:rPr lang="en-US" dirty="0"/>
              <a:t>Data symbology and attribute table were customized for both 2D and 3D data and published to ArcGIS Online from ArcGIS Pro</a:t>
            </a:r>
          </a:p>
          <a:p>
            <a:endParaRPr lang="en-US" dirty="0"/>
          </a:p>
          <a:p>
            <a:r>
              <a:rPr lang="en-US" dirty="0"/>
              <a:t>A 2D </a:t>
            </a:r>
            <a:r>
              <a:rPr lang="en-US" dirty="0" err="1"/>
              <a:t>WebMap</a:t>
            </a:r>
            <a:r>
              <a:rPr lang="en-US" dirty="0"/>
              <a:t> and 3D </a:t>
            </a:r>
            <a:r>
              <a:rPr lang="en-US" dirty="0" err="1"/>
              <a:t>WebScene</a:t>
            </a:r>
            <a:r>
              <a:rPr lang="en-US" dirty="0"/>
              <a:t> were created and data was added to each</a:t>
            </a:r>
          </a:p>
          <a:p>
            <a:endParaRPr lang="en-US" dirty="0"/>
          </a:p>
          <a:p>
            <a:r>
              <a:rPr lang="en-US" dirty="0"/>
              <a:t>Both were then added to the Experience Builder and synced together</a:t>
            </a:r>
          </a:p>
        </p:txBody>
      </p:sp>
      <p:sp>
        <p:nvSpPr>
          <p:cNvPr id="4" name="Slide Number Placeholder 3"/>
          <p:cNvSpPr>
            <a:spLocks noGrp="1"/>
          </p:cNvSpPr>
          <p:nvPr>
            <p:ph type="sldNum" sz="quarter" idx="5"/>
          </p:nvPr>
        </p:nvSpPr>
        <p:spPr/>
        <p:txBody>
          <a:bodyPr/>
          <a:lstStyle/>
          <a:p>
            <a:fld id="{EBCD1FDB-CE02-974B-9AB1-974DAEB1C604}" type="slidenum">
              <a:rPr lang="en-US" smtClean="0"/>
              <a:t>40</a:t>
            </a:fld>
            <a:endParaRPr lang="en-US"/>
          </a:p>
        </p:txBody>
      </p:sp>
    </p:spTree>
    <p:extLst>
      <p:ext uri="{BB962C8B-B14F-4D97-AF65-F5344CB8AC3E}">
        <p14:creationId xmlns:p14="http://schemas.microsoft.com/office/powerpoint/2010/main" val="2257984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Both methods truncated the flood depth values to the closest foot; some accuracy loss</a:t>
            </a:r>
          </a:p>
          <a:p>
            <a:r>
              <a:rPr lang="en-US" dirty="0"/>
              <a:t>First Image – Raster to Polygon to </a:t>
            </a:r>
            <a:r>
              <a:rPr lang="en-US" dirty="0" err="1"/>
              <a:t>Multipatch</a:t>
            </a:r>
            <a:r>
              <a:rPr lang="en-US" dirty="0"/>
              <a:t> method</a:t>
            </a:r>
          </a:p>
          <a:p>
            <a:r>
              <a:rPr lang="en-US" dirty="0"/>
              <a:t>	</a:t>
            </a:r>
            <a:r>
              <a:rPr lang="en-US" b="1" dirty="0"/>
              <a:t>It doesn’t look awful, but a stepped pattern is created given the data is discrete. Quality decreases in area of less dramatic changes in water depth</a:t>
            </a:r>
          </a:p>
          <a:p>
            <a:r>
              <a:rPr lang="en-US" dirty="0"/>
              <a:t>Second Image – </a:t>
            </a:r>
            <a:r>
              <a:rPr lang="en-US" b="1" dirty="0"/>
              <a:t>In Shepherdstown, there is a large area with 2-3 feet of water depth. When converted to a </a:t>
            </a:r>
            <a:r>
              <a:rPr lang="en-US" b="1" dirty="0" err="1"/>
              <a:t>multipatch</a:t>
            </a:r>
            <a:r>
              <a:rPr lang="en-US" b="1" dirty="0"/>
              <a:t>, the feature does not conform to the elevation surface, just simply extruded (absolute height), some areas it appears on the ground while others it appears 10-20 feet in the air</a:t>
            </a:r>
          </a:p>
          <a:p>
            <a:endParaRPr lang="en-US" dirty="0"/>
          </a:p>
          <a:p>
            <a:r>
              <a:rPr lang="en-US" b="1" dirty="0"/>
              <a:t>3</a:t>
            </a:r>
            <a:r>
              <a:rPr lang="en-US" b="1" baseline="30000" dirty="0"/>
              <a:t>rd</a:t>
            </a:r>
            <a:r>
              <a:rPr lang="en-US" b="1" dirty="0"/>
              <a:t> image – Interpolate Polygon to </a:t>
            </a:r>
            <a:r>
              <a:rPr lang="en-US" b="1" dirty="0" err="1"/>
              <a:t>Multipatch</a:t>
            </a:r>
            <a:r>
              <a:rPr lang="en-US" b="1" dirty="0"/>
              <a:t>, appears much smoother in appearance; additionally, even though polygon depth values were truncated, the created water surface has the original float type values</a:t>
            </a:r>
          </a:p>
          <a:p>
            <a:r>
              <a:rPr lang="en-US" dirty="0"/>
              <a:t>Attribute information may say 3 ft but the actual geometry Z height is 3.54 ft or a similar value.</a:t>
            </a:r>
          </a:p>
          <a:p>
            <a:endParaRPr lang="en-US" dirty="0"/>
          </a:p>
          <a:p>
            <a:r>
              <a:rPr lang="en-US" dirty="0"/>
              <a:t>4</a:t>
            </a:r>
            <a:r>
              <a:rPr lang="en-US" baseline="30000" dirty="0"/>
              <a:t>th</a:t>
            </a:r>
            <a:r>
              <a:rPr lang="en-US" dirty="0"/>
              <a:t> image – This method creates a </a:t>
            </a:r>
            <a:r>
              <a:rPr lang="en-US" dirty="0" err="1"/>
              <a:t>multipatch</a:t>
            </a:r>
            <a:r>
              <a:rPr lang="en-US" dirty="0"/>
              <a:t> that actually conforms to the ground elevation</a:t>
            </a:r>
          </a:p>
          <a:p>
            <a:endParaRPr lang="en-US" dirty="0"/>
          </a:p>
        </p:txBody>
      </p:sp>
      <p:sp>
        <p:nvSpPr>
          <p:cNvPr id="4" name="Slide Number Placeholder 3"/>
          <p:cNvSpPr>
            <a:spLocks noGrp="1"/>
          </p:cNvSpPr>
          <p:nvPr>
            <p:ph type="sldNum" sz="quarter" idx="5"/>
          </p:nvPr>
        </p:nvSpPr>
        <p:spPr/>
        <p:txBody>
          <a:bodyPr/>
          <a:lstStyle/>
          <a:p>
            <a:fld id="{EBCD1FDB-CE02-974B-9AB1-974DAEB1C604}" type="slidenum">
              <a:rPr lang="en-US" smtClean="0"/>
              <a:t>41</a:t>
            </a:fld>
            <a:endParaRPr lang="en-US"/>
          </a:p>
        </p:txBody>
      </p:sp>
    </p:spTree>
    <p:extLst>
      <p:ext uri="{BB962C8B-B14F-4D97-AF65-F5344CB8AC3E}">
        <p14:creationId xmlns:p14="http://schemas.microsoft.com/office/powerpoint/2010/main" val="12686739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Screenshot of Web Application</a:t>
            </a:r>
          </a:p>
          <a:p>
            <a:endParaRPr lang="en-US" dirty="0"/>
          </a:p>
        </p:txBody>
      </p:sp>
      <p:sp>
        <p:nvSpPr>
          <p:cNvPr id="4" name="Slide Number Placeholder 3"/>
          <p:cNvSpPr>
            <a:spLocks noGrp="1"/>
          </p:cNvSpPr>
          <p:nvPr>
            <p:ph type="sldNum" sz="quarter" idx="5"/>
          </p:nvPr>
        </p:nvSpPr>
        <p:spPr/>
        <p:txBody>
          <a:bodyPr/>
          <a:lstStyle/>
          <a:p>
            <a:fld id="{EBCD1FDB-CE02-974B-9AB1-974DAEB1C604}" type="slidenum">
              <a:rPr lang="en-US" smtClean="0"/>
              <a:t>42</a:t>
            </a:fld>
            <a:endParaRPr lang="en-US"/>
          </a:p>
        </p:txBody>
      </p:sp>
    </p:spTree>
    <p:extLst>
      <p:ext uri="{BB962C8B-B14F-4D97-AF65-F5344CB8AC3E}">
        <p14:creationId xmlns:p14="http://schemas.microsoft.com/office/powerpoint/2010/main" val="28672406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SFHA – 100-year floodplain</a:t>
            </a:r>
          </a:p>
          <a:p>
            <a:r>
              <a:rPr lang="en-US" dirty="0"/>
              <a:t>2D maps, although newer versions are digital with some interactive elements</a:t>
            </a:r>
          </a:p>
          <a:p>
            <a:r>
              <a:rPr lang="en-US" dirty="0"/>
              <a:t>Data is not always most recent or most detailed</a:t>
            </a:r>
          </a:p>
          <a:p>
            <a:r>
              <a:rPr lang="en-US" dirty="0"/>
              <a:t>The use of 2D also has its limitations that will be discussed in a later slide</a:t>
            </a:r>
          </a:p>
          <a:p>
            <a:r>
              <a:rPr lang="en-US" dirty="0"/>
              <a:t>Not really public friendly, a lot of data, a lot of symbology, create a lot of confusion</a:t>
            </a:r>
          </a:p>
          <a:p>
            <a:endParaRPr lang="en-US" dirty="0"/>
          </a:p>
        </p:txBody>
      </p:sp>
      <p:sp>
        <p:nvSpPr>
          <p:cNvPr id="4" name="Slide Number Placeholder 3"/>
          <p:cNvSpPr>
            <a:spLocks noGrp="1"/>
          </p:cNvSpPr>
          <p:nvPr>
            <p:ph type="sldNum" sz="quarter" idx="5"/>
          </p:nvPr>
        </p:nvSpPr>
        <p:spPr/>
        <p:txBody>
          <a:bodyPr/>
          <a:lstStyle/>
          <a:p>
            <a:fld id="{EBCD1FDB-CE02-974B-9AB1-974DAEB1C604}" type="slidenum">
              <a:rPr lang="en-US" smtClean="0"/>
              <a:t>5</a:t>
            </a:fld>
            <a:endParaRPr lang="en-US"/>
          </a:p>
        </p:txBody>
      </p:sp>
    </p:spTree>
    <p:extLst>
      <p:ext uri="{BB962C8B-B14F-4D97-AF65-F5344CB8AC3E}">
        <p14:creationId xmlns:p14="http://schemas.microsoft.com/office/powerpoint/2010/main" val="384636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Used within the Tech Center for future workers</a:t>
            </a:r>
          </a:p>
        </p:txBody>
      </p:sp>
      <p:sp>
        <p:nvSpPr>
          <p:cNvPr id="4" name="Slide Number Placeholder 3"/>
          <p:cNvSpPr>
            <a:spLocks noGrp="1"/>
          </p:cNvSpPr>
          <p:nvPr>
            <p:ph type="sldNum" sz="quarter" idx="5"/>
          </p:nvPr>
        </p:nvSpPr>
        <p:spPr/>
        <p:txBody>
          <a:bodyPr/>
          <a:lstStyle/>
          <a:p>
            <a:fld id="{EBCD1FDB-CE02-974B-9AB1-974DAEB1C604}" type="slidenum">
              <a:rPr lang="en-US" smtClean="0"/>
              <a:t>43</a:t>
            </a:fld>
            <a:endParaRPr lang="en-US"/>
          </a:p>
        </p:txBody>
      </p:sp>
    </p:spTree>
    <p:extLst>
      <p:ext uri="{BB962C8B-B14F-4D97-AF65-F5344CB8AC3E}">
        <p14:creationId xmlns:p14="http://schemas.microsoft.com/office/powerpoint/2010/main" val="27935872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sugar cubes, represented the height of the structure well; some versions of the realistic footprint outputs distorted the heights of the structures; (comparing to a projection) if I cannot maintain both, height was more important to maintain over shape</a:t>
            </a:r>
          </a:p>
          <a:p>
            <a:endParaRPr lang="en-US" dirty="0"/>
          </a:p>
          <a:p>
            <a:r>
              <a:rPr lang="en-US" dirty="0"/>
              <a:t>Limitations on 3D Labelling; best possibly result given the limitations </a:t>
            </a:r>
          </a:p>
          <a:p>
            <a:endParaRPr lang="en-US" dirty="0"/>
          </a:p>
          <a:p>
            <a:endParaRPr lang="en-US" dirty="0"/>
          </a:p>
          <a:p>
            <a:r>
              <a:rPr lang="en-US" dirty="0"/>
              <a:t>Tech Center computer: normally close to maxing out on CPU usage, unavailable to execute other tasks</a:t>
            </a:r>
          </a:p>
          <a:p>
            <a:endParaRPr lang="en-US" dirty="0"/>
          </a:p>
        </p:txBody>
      </p:sp>
      <p:sp>
        <p:nvSpPr>
          <p:cNvPr id="4" name="Slide Number Placeholder 3"/>
          <p:cNvSpPr>
            <a:spLocks noGrp="1"/>
          </p:cNvSpPr>
          <p:nvPr>
            <p:ph type="sldNum" sz="quarter" idx="5"/>
          </p:nvPr>
        </p:nvSpPr>
        <p:spPr/>
        <p:txBody>
          <a:bodyPr/>
          <a:lstStyle/>
          <a:p>
            <a:fld id="{EBCD1FDB-CE02-974B-9AB1-974DAEB1C604}" type="slidenum">
              <a:rPr lang="en-US" smtClean="0"/>
              <a:t>44</a:t>
            </a:fld>
            <a:endParaRPr lang="en-US"/>
          </a:p>
        </p:txBody>
      </p:sp>
    </p:spTree>
    <p:extLst>
      <p:ext uri="{BB962C8B-B14F-4D97-AF65-F5344CB8AC3E}">
        <p14:creationId xmlns:p14="http://schemas.microsoft.com/office/powerpoint/2010/main" val="33614248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Given the data software limitations I would call it a success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BCD1FDB-CE02-974B-9AB1-974DAEB1C6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05137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Limitations – </a:t>
            </a:r>
          </a:p>
          <a:p>
            <a:r>
              <a:rPr lang="en-US" b="1" dirty="0"/>
              <a:t>	Data Inaccuracies – Building footprints – manually matching to the leaf-off imagery; however, needed to be matched with the LiDAR point cloud, potentially why the 3D </a:t>
            </a:r>
            <a:r>
              <a:rPr lang="en-US" b="1" dirty="0" err="1"/>
              <a:t>multipatches</a:t>
            </a:r>
            <a:r>
              <a:rPr lang="en-US" b="1" dirty="0"/>
              <a:t> were poor</a:t>
            </a:r>
          </a:p>
          <a:p>
            <a:r>
              <a:rPr lang="en-US" b="1" dirty="0"/>
              <a:t>			Flood depth grid – Harpers Ferry shows many issues with flood depth grid edge values, potential issues in the detailed study that were not corrected may have caused this issue</a:t>
            </a:r>
          </a:p>
          <a:p>
            <a:r>
              <a:rPr lang="en-US" b="1" dirty="0"/>
              <a:t>	</a:t>
            </a:r>
          </a:p>
          <a:p>
            <a:r>
              <a:rPr lang="en-US" b="1" dirty="0"/>
              <a:t>	ESRI software – Examples include lack of 3D functionality with labelling, elevating the raster grid on ArcGIS Online. Slow feature drawing performances, lengthy export times. Some issues such as labels have not been corrected since at least 2018</a:t>
            </a:r>
          </a:p>
          <a:p>
            <a:endParaRPr lang="en-US" dirty="0"/>
          </a:p>
          <a:p>
            <a:r>
              <a:rPr lang="en-US" dirty="0"/>
              <a:t>Future Research –</a:t>
            </a:r>
          </a:p>
          <a:p>
            <a:r>
              <a:rPr lang="en-US" dirty="0"/>
              <a:t>	Non-ESRI Open Source – </a:t>
            </a:r>
            <a:r>
              <a:rPr lang="en-US" b="1" dirty="0"/>
              <a:t>I have a bias toward ESRI products, one of the reason I used it for the study. However, the software is not the end all be all of software and open source GIS software (QGIS)  can move much quicker 			at resolving issues even if it requires a bit more research in finding tools. I ventured into some R programming but still brought the results back to an ESRI platform. </a:t>
            </a:r>
          </a:p>
          <a:p>
            <a:r>
              <a:rPr lang="en-US" b="1" dirty="0"/>
              <a:t>		               Open source non-GIS software (Unity or Unreal Engine) may have the best possibility for 3D creation; with detailed textures, physics, and possibility of integration of AR and virtual reality</a:t>
            </a:r>
          </a:p>
          <a:p>
            <a:r>
              <a:rPr lang="en-US" b="1" dirty="0"/>
              <a:t>			But this type of software cannot handle GIS data; cannot easily recognize the coordinate system and attributes linked to the geometry; it can be achieved but time consuming and requires a large 			learning curve. Example of </a:t>
            </a:r>
            <a:r>
              <a:rPr lang="en-US" b="1" dirty="0" err="1"/>
              <a:t>Mapbox</a:t>
            </a:r>
            <a:r>
              <a:rPr lang="en-US" b="1" dirty="0"/>
              <a:t>: Unity plug-in for the retention of UTM coordinates and attribute information for GIS data. Not as familiar of how well this works </a:t>
            </a:r>
          </a:p>
          <a:p>
            <a:r>
              <a:rPr lang="en-US" dirty="0"/>
              <a:t>	</a:t>
            </a:r>
          </a:p>
          <a:p>
            <a:r>
              <a:rPr lang="en-US" dirty="0"/>
              <a:t>	Voice-over Narration – </a:t>
            </a:r>
            <a:r>
              <a:rPr lang="en-US" b="1" dirty="0"/>
              <a:t>would provide additional information to the viewer (telling the story with audio of the data and the community) and allow users that are visually impaired to experience as well, help guide the viewer to interesting features; Research is  beginning in the Tech	Center for the animations in the next couple of weeks</a:t>
            </a:r>
          </a:p>
          <a:p>
            <a:endParaRPr lang="en-US" dirty="0"/>
          </a:p>
          <a:p>
            <a:r>
              <a:rPr lang="en-US" dirty="0"/>
              <a:t>	LiDAR Derived Footprints – </a:t>
            </a:r>
            <a:r>
              <a:rPr lang="en-US" b="1" dirty="0"/>
              <a:t>I was trying to match up the footprints with the imagery when I should have been matching the footprints with the LiDAR</a:t>
            </a:r>
            <a:r>
              <a:rPr lang="en-US" dirty="0"/>
              <a:t>; however, issues would still occur and would be very time consuming; </a:t>
            </a:r>
            <a:r>
              <a:rPr lang="en-US" b="1" dirty="0"/>
              <a:t>potentially provide a better result for footprints</a:t>
            </a:r>
            <a:r>
              <a:rPr lang="en-US" dirty="0"/>
              <a:t>; edges would theoretically match up between the 2D footprint and the edges perfectly; additionally, </a:t>
            </a:r>
            <a:r>
              <a:rPr lang="en-US" b="1" dirty="0"/>
              <a:t>more recent and more detailed LiDAR would be beneficial </a:t>
            </a:r>
          </a:p>
          <a:p>
            <a:endParaRPr lang="en-US" dirty="0"/>
          </a:p>
          <a:p>
            <a:r>
              <a:rPr lang="en-US" dirty="0"/>
              <a:t>	</a:t>
            </a:r>
            <a:r>
              <a:rPr lang="en-US" b="1" dirty="0"/>
              <a:t>3D Extruded 2D Data for </a:t>
            </a:r>
            <a:r>
              <a:rPr lang="en-US" b="1" dirty="0" err="1"/>
              <a:t>WebScene</a:t>
            </a:r>
            <a:r>
              <a:rPr lang="en-US" b="1" dirty="0"/>
              <a:t> </a:t>
            </a:r>
            <a:r>
              <a:rPr lang="en-US" dirty="0"/>
              <a:t>– I originally thought 3D Extrusion of 2D Data was unavailable in ArcGIS Online, but was incorrect. </a:t>
            </a:r>
            <a:r>
              <a:rPr lang="en-US" b="1" dirty="0"/>
              <a:t>There is the potential option for improving labels in the </a:t>
            </a:r>
            <a:r>
              <a:rPr lang="en-US" b="1" dirty="0" err="1"/>
              <a:t>WebScene</a:t>
            </a:r>
            <a:r>
              <a:rPr lang="en-US" b="1" dirty="0"/>
              <a:t> </a:t>
            </a:r>
            <a:r>
              <a:rPr lang="en-US" dirty="0"/>
              <a:t>by using 3D extruded data .</a:t>
            </a:r>
          </a:p>
          <a:p>
            <a:r>
              <a:rPr lang="en-US" dirty="0"/>
              <a:t>	Community Outreach and Feedback – </a:t>
            </a:r>
            <a:r>
              <a:rPr lang="en-US" b="1" dirty="0"/>
              <a:t>So once when the videos web application are accessed and viewed by the communities, what then? Are they going to like them. Will they perceive these as a threat to the 	future of their community. “How can we have new businesses and grow if these videos show massive flooding in the town?”  Messaging is key from the start. The additions of disclaimers and including positive 	content such as zoom to a structure that was elevated to show how flood preventive construction measures can limit damage to the structure.</a:t>
            </a:r>
          </a:p>
          <a:p>
            <a:endParaRPr lang="en-US" dirty="0"/>
          </a:p>
        </p:txBody>
      </p:sp>
      <p:sp>
        <p:nvSpPr>
          <p:cNvPr id="4" name="Slide Number Placeholder 3"/>
          <p:cNvSpPr>
            <a:spLocks noGrp="1"/>
          </p:cNvSpPr>
          <p:nvPr>
            <p:ph type="sldNum" sz="quarter" idx="5"/>
          </p:nvPr>
        </p:nvSpPr>
        <p:spPr/>
        <p:txBody>
          <a:bodyPr/>
          <a:lstStyle/>
          <a:p>
            <a:fld id="{EBCD1FDB-CE02-974B-9AB1-974DAEB1C604}" type="slidenum">
              <a:rPr lang="en-US" smtClean="0"/>
              <a:t>46</a:t>
            </a:fld>
            <a:endParaRPr lang="en-US"/>
          </a:p>
        </p:txBody>
      </p:sp>
    </p:spTree>
    <p:extLst>
      <p:ext uri="{BB962C8B-B14F-4D97-AF65-F5344CB8AC3E}">
        <p14:creationId xmlns:p14="http://schemas.microsoft.com/office/powerpoint/2010/main" val="366285521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Aaron Maxwell – signing off as my committee chair after Dr. Hong departed and being a great resource throughout my undergraduate and graduate studies</a:t>
            </a:r>
          </a:p>
          <a:p>
            <a:endParaRPr lang="en-US" dirty="0"/>
          </a:p>
          <a:p>
            <a:r>
              <a:rPr lang="en-US" dirty="0"/>
              <a:t>Maneesh Sharma – staying on my committee after the transition from my thesis to project; providing plenty of input for my research; being a great co-worker</a:t>
            </a:r>
          </a:p>
          <a:p>
            <a:endParaRPr lang="en-US" dirty="0"/>
          </a:p>
          <a:p>
            <a:r>
              <a:rPr lang="en-US" dirty="0"/>
              <a:t>Jamison Conley – agreeing to apart of my committee</a:t>
            </a:r>
          </a:p>
          <a:p>
            <a:endParaRPr lang="en-US" dirty="0"/>
          </a:p>
          <a:p>
            <a:r>
              <a:rPr lang="en-US" dirty="0"/>
              <a:t>Kurt and the Tech Center – keeping me employed and funded since 2017; the Tech Center is the reason why this project could happen</a:t>
            </a:r>
          </a:p>
          <a:p>
            <a:endParaRPr lang="en-US" dirty="0"/>
          </a:p>
          <a:p>
            <a:r>
              <a:rPr lang="en-US" dirty="0"/>
              <a:t>Caleb, David, Liz, and Rachel </a:t>
            </a:r>
            <a:r>
              <a:rPr lang="en-US" dirty="0" err="1"/>
              <a:t>Yesenchak</a:t>
            </a:r>
            <a:r>
              <a:rPr lang="en-US" dirty="0"/>
              <a:t> – for providing feedback for this project’s many products as well as a lot of support</a:t>
            </a:r>
          </a:p>
          <a:p>
            <a:endParaRPr lang="en-US" dirty="0"/>
          </a:p>
          <a:p>
            <a:r>
              <a:rPr lang="en-US" dirty="0"/>
              <a:t>Rachael Taylor – going through the highs and lows of grad school together and happy to be able to graduate at the same time. </a:t>
            </a:r>
          </a:p>
        </p:txBody>
      </p:sp>
      <p:sp>
        <p:nvSpPr>
          <p:cNvPr id="4" name="Slide Number Placeholder 3"/>
          <p:cNvSpPr>
            <a:spLocks noGrp="1"/>
          </p:cNvSpPr>
          <p:nvPr>
            <p:ph type="sldNum" sz="quarter" idx="5"/>
          </p:nvPr>
        </p:nvSpPr>
        <p:spPr/>
        <p:txBody>
          <a:bodyPr/>
          <a:lstStyle/>
          <a:p>
            <a:fld id="{EBCD1FDB-CE02-974B-9AB1-974DAEB1C604}" type="slidenum">
              <a:rPr lang="en-US" smtClean="0"/>
              <a:t>47</a:t>
            </a:fld>
            <a:endParaRPr lang="en-US"/>
          </a:p>
        </p:txBody>
      </p:sp>
    </p:spTree>
    <p:extLst>
      <p:ext uri="{BB962C8B-B14F-4D97-AF65-F5344CB8AC3E}">
        <p14:creationId xmlns:p14="http://schemas.microsoft.com/office/powerpoint/2010/main" val="122108512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CD1FDB-CE02-974B-9AB1-974DAEB1C604}" type="slidenum">
              <a:rPr lang="en-US" smtClean="0"/>
              <a:t>48</a:t>
            </a:fld>
            <a:endParaRPr lang="en-US"/>
          </a:p>
        </p:txBody>
      </p:sp>
    </p:spTree>
    <p:extLst>
      <p:ext uri="{BB962C8B-B14F-4D97-AF65-F5344CB8AC3E}">
        <p14:creationId xmlns:p14="http://schemas.microsoft.com/office/powerpoint/2010/main" val="28661872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Now to understand some of the terms that will be brought up during this presentation</a:t>
            </a:r>
          </a:p>
          <a:p>
            <a:r>
              <a:rPr lang="en-US" b="1" dirty="0"/>
              <a:t>Floodplains can and are often disrupted by human built infrastructure that changes the depth of the water and the shape of the floodplain</a:t>
            </a:r>
          </a:p>
          <a:p>
            <a:endParaRPr lang="en-US" b="1" dirty="0"/>
          </a:p>
          <a:p>
            <a:r>
              <a:rPr lang="en-US" b="1" dirty="0"/>
              <a:t>1% annual chance floodplain DOES NOT mean occurring once every 100 years; it actually has a 26% chance of occurring over a 30-year mortgage</a:t>
            </a:r>
          </a:p>
          <a:p>
            <a:endParaRPr lang="en-US" b="1" dirty="0"/>
          </a:p>
          <a:p>
            <a:r>
              <a:rPr lang="en-US" b="1" dirty="0"/>
              <a:t>Floodway – usually the most destructive areas; many communities prevent new construction from being built in the floodway</a:t>
            </a:r>
          </a:p>
          <a:p>
            <a:endParaRPr lang="en-US" b="1" dirty="0"/>
          </a:p>
          <a:p>
            <a:r>
              <a:rPr lang="en-US" b="1" dirty="0"/>
              <a:t>Fringe – Little to no water flow velocity DOES NOT mean no damage;  10 feet of water still means 10 feet of water whether it is moving or not</a:t>
            </a:r>
          </a:p>
          <a:p>
            <a:endParaRPr lang="en-US" b="1" dirty="0"/>
          </a:p>
          <a:p>
            <a:r>
              <a:rPr lang="en-US" b="1" dirty="0"/>
              <a:t>Now moving into how a FIRM classifies the base flood</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Zone AE- require field work and are expensive, why there are more A than AE </a:t>
            </a:r>
          </a:p>
          <a:p>
            <a:endParaRPr lang="en-US" b="1" dirty="0"/>
          </a:p>
          <a:p>
            <a:r>
              <a:rPr lang="en-US" b="1" dirty="0"/>
              <a:t>Zone A – created by reviewing historical data and if that data does not exist, a rough hydrologic analysis is performed to determine the width of the floodplain</a:t>
            </a:r>
          </a:p>
          <a:p>
            <a:endParaRPr lang="en-US" b="1" dirty="0"/>
          </a:p>
        </p:txBody>
      </p:sp>
      <p:sp>
        <p:nvSpPr>
          <p:cNvPr id="4" name="Slide Number Placeholder 3"/>
          <p:cNvSpPr>
            <a:spLocks noGrp="1"/>
          </p:cNvSpPr>
          <p:nvPr>
            <p:ph type="sldNum" sz="quarter" idx="5"/>
          </p:nvPr>
        </p:nvSpPr>
        <p:spPr/>
        <p:txBody>
          <a:bodyPr/>
          <a:lstStyle/>
          <a:p>
            <a:fld id="{EBCD1FDB-CE02-974B-9AB1-974DAEB1C604}" type="slidenum">
              <a:rPr lang="en-US" smtClean="0"/>
              <a:t>6</a:t>
            </a:fld>
            <a:endParaRPr lang="en-US"/>
          </a:p>
        </p:txBody>
      </p:sp>
    </p:spTree>
    <p:extLst>
      <p:ext uri="{BB962C8B-B14F-4D97-AF65-F5344CB8AC3E}">
        <p14:creationId xmlns:p14="http://schemas.microsoft.com/office/powerpoint/2010/main" val="30089704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Town of Albright in Preston County, View from the Flood Tool</a:t>
            </a:r>
          </a:p>
        </p:txBody>
      </p:sp>
      <p:sp>
        <p:nvSpPr>
          <p:cNvPr id="4" name="Slide Number Placeholder 3"/>
          <p:cNvSpPr>
            <a:spLocks noGrp="1"/>
          </p:cNvSpPr>
          <p:nvPr>
            <p:ph type="sldNum" sz="quarter" idx="5"/>
          </p:nvPr>
        </p:nvSpPr>
        <p:spPr/>
        <p:txBody>
          <a:bodyPr/>
          <a:lstStyle/>
          <a:p>
            <a:fld id="{EBCD1FDB-CE02-974B-9AB1-974DAEB1C604}" type="slidenum">
              <a:rPr lang="en-US" smtClean="0"/>
              <a:t>7</a:t>
            </a:fld>
            <a:endParaRPr lang="en-US"/>
          </a:p>
        </p:txBody>
      </p:sp>
    </p:spTree>
    <p:extLst>
      <p:ext uri="{BB962C8B-B14F-4D97-AF65-F5344CB8AC3E}">
        <p14:creationId xmlns:p14="http://schemas.microsoft.com/office/powerpoint/2010/main" val="19075545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2D limits a map to an abstracted representation of a spatial landscape </a:t>
            </a:r>
            <a:r>
              <a:rPr lang="en-US" dirty="0"/>
              <a:t>(</a:t>
            </a:r>
            <a:r>
              <a:rPr lang="en-US" sz="1200" kern="1200" dirty="0">
                <a:solidFill>
                  <a:schemeClr val="tx1"/>
                </a:solidFill>
                <a:effectLst/>
                <a:latin typeface="+mn-lt"/>
                <a:ea typeface="+mn-ea"/>
                <a:cs typeface="+mn-cs"/>
              </a:rPr>
              <a:t>(University of Nebraska Omaha Cartography and GIS Laboratory, 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-Yes 3D can and often use abstractions as well, the use of a 2D medium is poor at represent 3D real world objects can be difficult to interpret without experience and a detailed legend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Biggest limitation of 2D is the lack of the Z axis, 2D features can be symbolized to represent objects, but it can be a waste of symbology when height can be  shown on a 3D dimensional plane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Non-expert - (public), Expert – Those that work with such information; provide the same level of understanding</a:t>
            </a:r>
          </a:p>
          <a:p>
            <a:endParaRPr lang="en-US" dirty="0"/>
          </a:p>
        </p:txBody>
      </p:sp>
      <p:sp>
        <p:nvSpPr>
          <p:cNvPr id="4" name="Slide Number Placeholder 3"/>
          <p:cNvSpPr>
            <a:spLocks noGrp="1"/>
          </p:cNvSpPr>
          <p:nvPr>
            <p:ph type="sldNum" sz="quarter" idx="5"/>
          </p:nvPr>
        </p:nvSpPr>
        <p:spPr/>
        <p:txBody>
          <a:bodyPr/>
          <a:lstStyle/>
          <a:p>
            <a:fld id="{EBCD1FDB-CE02-974B-9AB1-974DAEB1C604}" type="slidenum">
              <a:rPr lang="en-US" smtClean="0"/>
              <a:t>8</a:t>
            </a:fld>
            <a:endParaRPr lang="en-US"/>
          </a:p>
        </p:txBody>
      </p:sp>
    </p:spTree>
    <p:extLst>
      <p:ext uri="{BB962C8B-B14F-4D97-AF65-F5344CB8AC3E}">
        <p14:creationId xmlns:p14="http://schemas.microsoft.com/office/powerpoint/2010/main" val="14787270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With the use of GIS, a map is no longer just a traditional 2D paper map with a legend. Data can be interacted with and provide additional information not shown with symbology. GIS </a:t>
            </a:r>
            <a:r>
              <a:rPr lang="en-US" b="1" dirty="0" err="1"/>
              <a:t>Softwares</a:t>
            </a:r>
            <a:r>
              <a:rPr lang="en-US" b="1" dirty="0"/>
              <a:t> (ArcGIS Pro)  and ArcGIS Online </a:t>
            </a:r>
          </a:p>
        </p:txBody>
      </p:sp>
      <p:sp>
        <p:nvSpPr>
          <p:cNvPr id="4" name="Slide Number Placeholder 3"/>
          <p:cNvSpPr>
            <a:spLocks noGrp="1"/>
          </p:cNvSpPr>
          <p:nvPr>
            <p:ph type="sldNum" sz="quarter" idx="5"/>
          </p:nvPr>
        </p:nvSpPr>
        <p:spPr/>
        <p:txBody>
          <a:bodyPr/>
          <a:lstStyle/>
          <a:p>
            <a:fld id="{EBCD1FDB-CE02-974B-9AB1-974DAEB1C604}" type="slidenum">
              <a:rPr lang="en-US" smtClean="0"/>
              <a:t>9</a:t>
            </a:fld>
            <a:endParaRPr lang="en-US"/>
          </a:p>
        </p:txBody>
      </p:sp>
    </p:spTree>
    <p:extLst>
      <p:ext uri="{BB962C8B-B14F-4D97-AF65-F5344CB8AC3E}">
        <p14:creationId xmlns:p14="http://schemas.microsoft.com/office/powerpoint/2010/main" val="16786033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Screenshot of the WV Flood Tool, multiple views for different audiences, plus interactivity; generic Sketch-Up 3D Visualization </a:t>
            </a:r>
          </a:p>
          <a:p>
            <a:endParaRPr lang="en-US" dirty="0"/>
          </a:p>
          <a:p>
            <a:r>
              <a:rPr lang="en-US" b="1" dirty="0"/>
              <a:t>Although simplistic and generic, this 3D visualization can provide more information about depth than just looking at a 2D map</a:t>
            </a:r>
          </a:p>
        </p:txBody>
      </p:sp>
      <p:sp>
        <p:nvSpPr>
          <p:cNvPr id="4" name="Slide Number Placeholder 3"/>
          <p:cNvSpPr>
            <a:spLocks noGrp="1"/>
          </p:cNvSpPr>
          <p:nvPr>
            <p:ph type="sldNum" sz="quarter" idx="5"/>
          </p:nvPr>
        </p:nvSpPr>
        <p:spPr/>
        <p:txBody>
          <a:bodyPr/>
          <a:lstStyle/>
          <a:p>
            <a:fld id="{EBCD1FDB-CE02-974B-9AB1-974DAEB1C604}" type="slidenum">
              <a:rPr lang="en-US" smtClean="0"/>
              <a:t>10</a:t>
            </a:fld>
            <a:endParaRPr lang="en-US"/>
          </a:p>
        </p:txBody>
      </p:sp>
    </p:spTree>
    <p:extLst>
      <p:ext uri="{BB962C8B-B14F-4D97-AF65-F5344CB8AC3E}">
        <p14:creationId xmlns:p14="http://schemas.microsoft.com/office/powerpoint/2010/main" val="37077687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375"/>
            <a:ext cx="6858000" cy="17907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A855CA2-2353-1947-B0FF-946C82441B87}" type="datetimeFigureOut">
              <a:rPr lang="en-US" smtClean="0"/>
              <a:t>12/8/2020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2567CD-06E2-D944-A0E4-AFB056629157}" type="slidenum">
              <a:rPr lang="en-US" smtClean="0"/>
              <a:t>‹#›</a:t>
            </a:fld>
            <a:endParaRPr lang="en-US"/>
          </a:p>
        </p:txBody>
      </p:sp>
    </p:spTree>
    <p:extLst>
      <p:ext uri="{BB962C8B-B14F-4D97-AF65-F5344CB8AC3E}">
        <p14:creationId xmlns:p14="http://schemas.microsoft.com/office/powerpoint/2010/main" val="20336452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855CA2-2353-1947-B0FF-946C82441B87}" type="datetimeFigureOut">
              <a:rPr lang="en-US" smtClean="0"/>
              <a:t>12/8/2020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2567CD-06E2-D944-A0E4-AFB056629157}" type="slidenum">
              <a:rPr lang="en-US" smtClean="0"/>
              <a:t>‹#›</a:t>
            </a:fld>
            <a:endParaRPr lang="en-US"/>
          </a:p>
        </p:txBody>
      </p:sp>
    </p:spTree>
    <p:extLst>
      <p:ext uri="{BB962C8B-B14F-4D97-AF65-F5344CB8AC3E}">
        <p14:creationId xmlns:p14="http://schemas.microsoft.com/office/powerpoint/2010/main" val="21009484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4638"/>
            <a:ext cx="1971675" cy="43576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4638"/>
            <a:ext cx="5762625" cy="4357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855CA2-2353-1947-B0FF-946C82441B87}" type="datetimeFigureOut">
              <a:rPr lang="en-US" smtClean="0"/>
              <a:t>12/8/2020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2567CD-06E2-D944-A0E4-AFB056629157}" type="slidenum">
              <a:rPr lang="en-US" smtClean="0"/>
              <a:t>‹#›</a:t>
            </a:fld>
            <a:endParaRPr lang="en-US"/>
          </a:p>
        </p:txBody>
      </p:sp>
    </p:spTree>
    <p:extLst>
      <p:ext uri="{BB962C8B-B14F-4D97-AF65-F5344CB8AC3E}">
        <p14:creationId xmlns:p14="http://schemas.microsoft.com/office/powerpoint/2010/main" val="17136348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375"/>
            <a:ext cx="6858000" cy="17907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1A97EA2-E7AE-F84D-BFF6-8063478EE14B}" type="datetimeFigureOut">
              <a:rPr lang="en-US" smtClean="0"/>
              <a:t>12/8/2020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8A797E-2104-A542-91CF-49E94E48657D}" type="slidenum">
              <a:rPr lang="en-US" smtClean="0"/>
              <a:t>‹#›</a:t>
            </a:fld>
            <a:endParaRPr lang="en-US"/>
          </a:p>
        </p:txBody>
      </p:sp>
    </p:spTree>
    <p:extLst>
      <p:ext uri="{BB962C8B-B14F-4D97-AF65-F5344CB8AC3E}">
        <p14:creationId xmlns:p14="http://schemas.microsoft.com/office/powerpoint/2010/main" val="4686846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A97EA2-E7AE-F84D-BFF6-8063478EE14B}" type="datetimeFigureOut">
              <a:rPr lang="en-US" smtClean="0"/>
              <a:t>12/8/2020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8A797E-2104-A542-91CF-49E94E48657D}" type="slidenum">
              <a:rPr lang="en-US" smtClean="0"/>
              <a:t>‹#›</a:t>
            </a:fld>
            <a:endParaRPr lang="en-US"/>
          </a:p>
        </p:txBody>
      </p:sp>
    </p:spTree>
    <p:extLst>
      <p:ext uri="{BB962C8B-B14F-4D97-AF65-F5344CB8AC3E}">
        <p14:creationId xmlns:p14="http://schemas.microsoft.com/office/powerpoint/2010/main" val="2125928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700"/>
            <a:ext cx="7886700" cy="2139950"/>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1A97EA2-E7AE-F84D-BFF6-8063478EE14B}" type="datetimeFigureOut">
              <a:rPr lang="en-US" smtClean="0"/>
              <a:t>12/8/2020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8A797E-2104-A542-91CF-49E94E48657D}" type="slidenum">
              <a:rPr lang="en-US" smtClean="0"/>
              <a:t>‹#›</a:t>
            </a:fld>
            <a:endParaRPr lang="en-US"/>
          </a:p>
        </p:txBody>
      </p:sp>
    </p:spTree>
    <p:extLst>
      <p:ext uri="{BB962C8B-B14F-4D97-AF65-F5344CB8AC3E}">
        <p14:creationId xmlns:p14="http://schemas.microsoft.com/office/powerpoint/2010/main" val="17823552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1A97EA2-E7AE-F84D-BFF6-8063478EE14B}" type="datetimeFigureOut">
              <a:rPr lang="en-US" smtClean="0"/>
              <a:t>12/8/2020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8A797E-2104-A542-91CF-49E94E48657D}" type="slidenum">
              <a:rPr lang="en-US" smtClean="0"/>
              <a:t>‹#›</a:t>
            </a:fld>
            <a:endParaRPr lang="en-US"/>
          </a:p>
        </p:txBody>
      </p:sp>
    </p:spTree>
    <p:extLst>
      <p:ext uri="{BB962C8B-B14F-4D97-AF65-F5344CB8AC3E}">
        <p14:creationId xmlns:p14="http://schemas.microsoft.com/office/powerpoint/2010/main" val="7950426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4638"/>
            <a:ext cx="7886700" cy="993775"/>
          </a:xfrm>
        </p:spPr>
        <p:txBody>
          <a:bodyPr/>
          <a:lstStyle/>
          <a:p>
            <a:r>
              <a:rPr lang="en-US"/>
              <a:t>Click to edit Master title style</a:t>
            </a:r>
          </a:p>
        </p:txBody>
      </p:sp>
      <p:sp>
        <p:nvSpPr>
          <p:cNvPr id="3" name="Text Placeholder 2"/>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1879600"/>
            <a:ext cx="3868737"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1879600"/>
            <a:ext cx="3887788"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1A97EA2-E7AE-F84D-BFF6-8063478EE14B}" type="datetimeFigureOut">
              <a:rPr lang="en-US" smtClean="0"/>
              <a:t>12/8/2020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F8A797E-2104-A542-91CF-49E94E48657D}" type="slidenum">
              <a:rPr lang="en-US" smtClean="0"/>
              <a:t>‹#›</a:t>
            </a:fld>
            <a:endParaRPr lang="en-US"/>
          </a:p>
        </p:txBody>
      </p:sp>
    </p:spTree>
    <p:extLst>
      <p:ext uri="{BB962C8B-B14F-4D97-AF65-F5344CB8AC3E}">
        <p14:creationId xmlns:p14="http://schemas.microsoft.com/office/powerpoint/2010/main" val="6384324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1A97EA2-E7AE-F84D-BFF6-8063478EE14B}" type="datetimeFigureOut">
              <a:rPr lang="en-US" smtClean="0"/>
              <a:t>12/8/2020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F8A797E-2104-A542-91CF-49E94E48657D}" type="slidenum">
              <a:rPr lang="en-US" smtClean="0"/>
              <a:t>‹#›</a:t>
            </a:fld>
            <a:endParaRPr lang="en-US"/>
          </a:p>
        </p:txBody>
      </p:sp>
    </p:spTree>
    <p:extLst>
      <p:ext uri="{BB962C8B-B14F-4D97-AF65-F5344CB8AC3E}">
        <p14:creationId xmlns:p14="http://schemas.microsoft.com/office/powerpoint/2010/main" val="13060548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A97EA2-E7AE-F84D-BFF6-8063478EE14B}" type="datetimeFigureOut">
              <a:rPr lang="en-US" smtClean="0"/>
              <a:t>12/8/2020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F8A797E-2104-A542-91CF-49E94E48657D}" type="slidenum">
              <a:rPr lang="en-US" smtClean="0"/>
              <a:t>‹#›</a:t>
            </a:fld>
            <a:endParaRPr lang="en-US"/>
          </a:p>
        </p:txBody>
      </p:sp>
    </p:spTree>
    <p:extLst>
      <p:ext uri="{BB962C8B-B14F-4D97-AF65-F5344CB8AC3E}">
        <p14:creationId xmlns:p14="http://schemas.microsoft.com/office/powerpoint/2010/main" val="14328020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1A97EA2-E7AE-F84D-BFF6-8063478EE14B}" type="datetimeFigureOut">
              <a:rPr lang="en-US" smtClean="0"/>
              <a:t>12/8/2020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8A797E-2104-A542-91CF-49E94E48657D}" type="slidenum">
              <a:rPr lang="en-US" smtClean="0"/>
              <a:t>‹#›</a:t>
            </a:fld>
            <a:endParaRPr lang="en-US"/>
          </a:p>
        </p:txBody>
      </p:sp>
    </p:spTree>
    <p:extLst>
      <p:ext uri="{BB962C8B-B14F-4D97-AF65-F5344CB8AC3E}">
        <p14:creationId xmlns:p14="http://schemas.microsoft.com/office/powerpoint/2010/main" val="1370239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855CA2-2353-1947-B0FF-946C82441B87}" type="datetimeFigureOut">
              <a:rPr lang="en-US" smtClean="0"/>
              <a:t>12/8/2020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2567CD-06E2-D944-A0E4-AFB056629157}" type="slidenum">
              <a:rPr lang="en-US" smtClean="0"/>
              <a:t>‹#›</a:t>
            </a:fld>
            <a:endParaRPr lang="en-US"/>
          </a:p>
        </p:txBody>
      </p:sp>
    </p:spTree>
    <p:extLst>
      <p:ext uri="{BB962C8B-B14F-4D97-AF65-F5344CB8AC3E}">
        <p14:creationId xmlns:p14="http://schemas.microsoft.com/office/powerpoint/2010/main" val="1263104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1A97EA2-E7AE-F84D-BFF6-8063478EE14B}" type="datetimeFigureOut">
              <a:rPr lang="en-US" smtClean="0"/>
              <a:t>12/8/2020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8A797E-2104-A542-91CF-49E94E48657D}" type="slidenum">
              <a:rPr lang="en-US" smtClean="0"/>
              <a:t>‹#›</a:t>
            </a:fld>
            <a:endParaRPr lang="en-US"/>
          </a:p>
        </p:txBody>
      </p:sp>
    </p:spTree>
    <p:extLst>
      <p:ext uri="{BB962C8B-B14F-4D97-AF65-F5344CB8AC3E}">
        <p14:creationId xmlns:p14="http://schemas.microsoft.com/office/powerpoint/2010/main" val="68982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A97EA2-E7AE-F84D-BFF6-8063478EE14B}" type="datetimeFigureOut">
              <a:rPr lang="en-US" smtClean="0"/>
              <a:t>12/8/2020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8A797E-2104-A542-91CF-49E94E48657D}" type="slidenum">
              <a:rPr lang="en-US" smtClean="0"/>
              <a:t>‹#›</a:t>
            </a:fld>
            <a:endParaRPr lang="en-US"/>
          </a:p>
        </p:txBody>
      </p:sp>
    </p:spTree>
    <p:extLst>
      <p:ext uri="{BB962C8B-B14F-4D97-AF65-F5344CB8AC3E}">
        <p14:creationId xmlns:p14="http://schemas.microsoft.com/office/powerpoint/2010/main" val="21226914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4638"/>
            <a:ext cx="1971675" cy="43576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4638"/>
            <a:ext cx="5762625" cy="4357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A97EA2-E7AE-F84D-BFF6-8063478EE14B}" type="datetimeFigureOut">
              <a:rPr lang="en-US" smtClean="0"/>
              <a:t>12/8/2020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8A797E-2104-A542-91CF-49E94E48657D}" type="slidenum">
              <a:rPr lang="en-US" smtClean="0"/>
              <a:t>‹#›</a:t>
            </a:fld>
            <a:endParaRPr lang="en-US"/>
          </a:p>
        </p:txBody>
      </p:sp>
    </p:spTree>
    <p:extLst>
      <p:ext uri="{BB962C8B-B14F-4D97-AF65-F5344CB8AC3E}">
        <p14:creationId xmlns:p14="http://schemas.microsoft.com/office/powerpoint/2010/main" val="20767049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375"/>
            <a:ext cx="6858000" cy="17907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0F09EAD-C038-024B-B91F-CE14DFDAF5B0}" type="datetimeFigureOut">
              <a:rPr lang="en-US" smtClean="0"/>
              <a:t>12/8/2020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EB971A-5BB7-1D4F-9483-50C6F0DEAEDC}" type="slidenum">
              <a:rPr lang="en-US" smtClean="0"/>
              <a:t>‹#›</a:t>
            </a:fld>
            <a:endParaRPr lang="en-US"/>
          </a:p>
        </p:txBody>
      </p:sp>
    </p:spTree>
    <p:extLst>
      <p:ext uri="{BB962C8B-B14F-4D97-AF65-F5344CB8AC3E}">
        <p14:creationId xmlns:p14="http://schemas.microsoft.com/office/powerpoint/2010/main" val="3803159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0F09EAD-C038-024B-B91F-CE14DFDAF5B0}" type="datetimeFigureOut">
              <a:rPr lang="en-US" smtClean="0"/>
              <a:t>12/8/2020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EB971A-5BB7-1D4F-9483-50C6F0DEAEDC}" type="slidenum">
              <a:rPr lang="en-US" smtClean="0"/>
              <a:t>‹#›</a:t>
            </a:fld>
            <a:endParaRPr lang="en-US"/>
          </a:p>
        </p:txBody>
      </p:sp>
    </p:spTree>
    <p:extLst>
      <p:ext uri="{BB962C8B-B14F-4D97-AF65-F5344CB8AC3E}">
        <p14:creationId xmlns:p14="http://schemas.microsoft.com/office/powerpoint/2010/main" val="10596617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700"/>
            <a:ext cx="7886700" cy="2139950"/>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0F09EAD-C038-024B-B91F-CE14DFDAF5B0}" type="datetimeFigureOut">
              <a:rPr lang="en-US" smtClean="0"/>
              <a:t>12/8/2020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EB971A-5BB7-1D4F-9483-50C6F0DEAEDC}" type="slidenum">
              <a:rPr lang="en-US" smtClean="0"/>
              <a:t>‹#›</a:t>
            </a:fld>
            <a:endParaRPr lang="en-US"/>
          </a:p>
        </p:txBody>
      </p:sp>
    </p:spTree>
    <p:extLst>
      <p:ext uri="{BB962C8B-B14F-4D97-AF65-F5344CB8AC3E}">
        <p14:creationId xmlns:p14="http://schemas.microsoft.com/office/powerpoint/2010/main" val="6526602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0F09EAD-C038-024B-B91F-CE14DFDAF5B0}" type="datetimeFigureOut">
              <a:rPr lang="en-US" smtClean="0"/>
              <a:t>12/8/2020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EB971A-5BB7-1D4F-9483-50C6F0DEAEDC}" type="slidenum">
              <a:rPr lang="en-US" smtClean="0"/>
              <a:t>‹#›</a:t>
            </a:fld>
            <a:endParaRPr lang="en-US"/>
          </a:p>
        </p:txBody>
      </p:sp>
    </p:spTree>
    <p:extLst>
      <p:ext uri="{BB962C8B-B14F-4D97-AF65-F5344CB8AC3E}">
        <p14:creationId xmlns:p14="http://schemas.microsoft.com/office/powerpoint/2010/main" val="20622735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4638"/>
            <a:ext cx="7886700" cy="993775"/>
          </a:xfrm>
        </p:spPr>
        <p:txBody>
          <a:bodyPr/>
          <a:lstStyle/>
          <a:p>
            <a:r>
              <a:rPr lang="en-US"/>
              <a:t>Click to edit Master title style</a:t>
            </a:r>
          </a:p>
        </p:txBody>
      </p:sp>
      <p:sp>
        <p:nvSpPr>
          <p:cNvPr id="3" name="Text Placeholder 2"/>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1879600"/>
            <a:ext cx="3868737"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1879600"/>
            <a:ext cx="3887788"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0F09EAD-C038-024B-B91F-CE14DFDAF5B0}" type="datetimeFigureOut">
              <a:rPr lang="en-US" smtClean="0"/>
              <a:t>12/8/2020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0EB971A-5BB7-1D4F-9483-50C6F0DEAEDC}" type="slidenum">
              <a:rPr lang="en-US" smtClean="0"/>
              <a:t>‹#›</a:t>
            </a:fld>
            <a:endParaRPr lang="en-US"/>
          </a:p>
        </p:txBody>
      </p:sp>
    </p:spTree>
    <p:extLst>
      <p:ext uri="{BB962C8B-B14F-4D97-AF65-F5344CB8AC3E}">
        <p14:creationId xmlns:p14="http://schemas.microsoft.com/office/powerpoint/2010/main" val="2447023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0F09EAD-C038-024B-B91F-CE14DFDAF5B0}" type="datetimeFigureOut">
              <a:rPr lang="en-US" smtClean="0"/>
              <a:t>12/8/2020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0EB971A-5BB7-1D4F-9483-50C6F0DEAEDC}" type="slidenum">
              <a:rPr lang="en-US" smtClean="0"/>
              <a:t>‹#›</a:t>
            </a:fld>
            <a:endParaRPr lang="en-US"/>
          </a:p>
        </p:txBody>
      </p:sp>
    </p:spTree>
    <p:extLst>
      <p:ext uri="{BB962C8B-B14F-4D97-AF65-F5344CB8AC3E}">
        <p14:creationId xmlns:p14="http://schemas.microsoft.com/office/powerpoint/2010/main" val="2810611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F09EAD-C038-024B-B91F-CE14DFDAF5B0}" type="datetimeFigureOut">
              <a:rPr lang="en-US" smtClean="0"/>
              <a:t>12/8/2020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0EB971A-5BB7-1D4F-9483-50C6F0DEAEDC}" type="slidenum">
              <a:rPr lang="en-US" smtClean="0"/>
              <a:t>‹#›</a:t>
            </a:fld>
            <a:endParaRPr lang="en-US"/>
          </a:p>
        </p:txBody>
      </p:sp>
    </p:spTree>
    <p:extLst>
      <p:ext uri="{BB962C8B-B14F-4D97-AF65-F5344CB8AC3E}">
        <p14:creationId xmlns:p14="http://schemas.microsoft.com/office/powerpoint/2010/main" val="14787461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700"/>
            <a:ext cx="7886700" cy="2139950"/>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A855CA2-2353-1947-B0FF-946C82441B87}" type="datetimeFigureOut">
              <a:rPr lang="en-US" smtClean="0"/>
              <a:t>12/8/2020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2567CD-06E2-D944-A0E4-AFB056629157}" type="slidenum">
              <a:rPr lang="en-US" smtClean="0"/>
              <a:t>‹#›</a:t>
            </a:fld>
            <a:endParaRPr lang="en-US"/>
          </a:p>
        </p:txBody>
      </p:sp>
    </p:spTree>
    <p:extLst>
      <p:ext uri="{BB962C8B-B14F-4D97-AF65-F5344CB8AC3E}">
        <p14:creationId xmlns:p14="http://schemas.microsoft.com/office/powerpoint/2010/main" val="11855705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0F09EAD-C038-024B-B91F-CE14DFDAF5B0}" type="datetimeFigureOut">
              <a:rPr lang="en-US" smtClean="0"/>
              <a:t>12/8/2020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EB971A-5BB7-1D4F-9483-50C6F0DEAEDC}" type="slidenum">
              <a:rPr lang="en-US" smtClean="0"/>
              <a:t>‹#›</a:t>
            </a:fld>
            <a:endParaRPr lang="en-US"/>
          </a:p>
        </p:txBody>
      </p:sp>
    </p:spTree>
    <p:extLst>
      <p:ext uri="{BB962C8B-B14F-4D97-AF65-F5344CB8AC3E}">
        <p14:creationId xmlns:p14="http://schemas.microsoft.com/office/powerpoint/2010/main" val="4578089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0F09EAD-C038-024B-B91F-CE14DFDAF5B0}" type="datetimeFigureOut">
              <a:rPr lang="en-US" smtClean="0"/>
              <a:t>12/8/2020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EB971A-5BB7-1D4F-9483-50C6F0DEAEDC}" type="slidenum">
              <a:rPr lang="en-US" smtClean="0"/>
              <a:t>‹#›</a:t>
            </a:fld>
            <a:endParaRPr lang="en-US"/>
          </a:p>
        </p:txBody>
      </p:sp>
    </p:spTree>
    <p:extLst>
      <p:ext uri="{BB962C8B-B14F-4D97-AF65-F5344CB8AC3E}">
        <p14:creationId xmlns:p14="http://schemas.microsoft.com/office/powerpoint/2010/main" val="21080276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0F09EAD-C038-024B-B91F-CE14DFDAF5B0}" type="datetimeFigureOut">
              <a:rPr lang="en-US" smtClean="0"/>
              <a:t>12/8/2020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EB971A-5BB7-1D4F-9483-50C6F0DEAEDC}" type="slidenum">
              <a:rPr lang="en-US" smtClean="0"/>
              <a:t>‹#›</a:t>
            </a:fld>
            <a:endParaRPr lang="en-US"/>
          </a:p>
        </p:txBody>
      </p:sp>
    </p:spTree>
    <p:extLst>
      <p:ext uri="{BB962C8B-B14F-4D97-AF65-F5344CB8AC3E}">
        <p14:creationId xmlns:p14="http://schemas.microsoft.com/office/powerpoint/2010/main" val="4356398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4638"/>
            <a:ext cx="1971675" cy="43576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4638"/>
            <a:ext cx="5762625" cy="4357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0F09EAD-C038-024B-B91F-CE14DFDAF5B0}" type="datetimeFigureOut">
              <a:rPr lang="en-US" smtClean="0"/>
              <a:t>12/8/2020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EB971A-5BB7-1D4F-9483-50C6F0DEAEDC}" type="slidenum">
              <a:rPr lang="en-US" smtClean="0"/>
              <a:t>‹#›</a:t>
            </a:fld>
            <a:endParaRPr lang="en-US"/>
          </a:p>
        </p:txBody>
      </p:sp>
    </p:spTree>
    <p:extLst>
      <p:ext uri="{BB962C8B-B14F-4D97-AF65-F5344CB8AC3E}">
        <p14:creationId xmlns:p14="http://schemas.microsoft.com/office/powerpoint/2010/main" val="10263659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375"/>
            <a:ext cx="6858000" cy="17907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D179B85-2BE0-6E4A-B7DE-5D7B9AFCFAE6}" type="datetimeFigureOut">
              <a:rPr lang="en-US" smtClean="0"/>
              <a:t>12/8/2020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8AE68C-C474-4840-B011-8DC6619626BE}" type="slidenum">
              <a:rPr lang="en-US" smtClean="0"/>
              <a:t>‹#›</a:t>
            </a:fld>
            <a:endParaRPr lang="en-US"/>
          </a:p>
        </p:txBody>
      </p:sp>
    </p:spTree>
    <p:extLst>
      <p:ext uri="{BB962C8B-B14F-4D97-AF65-F5344CB8AC3E}">
        <p14:creationId xmlns:p14="http://schemas.microsoft.com/office/powerpoint/2010/main" val="14536258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D179B85-2BE0-6E4A-B7DE-5D7B9AFCFAE6}" type="datetimeFigureOut">
              <a:rPr lang="en-US" smtClean="0"/>
              <a:t>12/8/2020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8AE68C-C474-4840-B011-8DC6619626BE}" type="slidenum">
              <a:rPr lang="en-US" smtClean="0"/>
              <a:t>‹#›</a:t>
            </a:fld>
            <a:endParaRPr lang="en-US"/>
          </a:p>
        </p:txBody>
      </p:sp>
    </p:spTree>
    <p:extLst>
      <p:ext uri="{BB962C8B-B14F-4D97-AF65-F5344CB8AC3E}">
        <p14:creationId xmlns:p14="http://schemas.microsoft.com/office/powerpoint/2010/main" val="13153733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700"/>
            <a:ext cx="7886700" cy="2139950"/>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D179B85-2BE0-6E4A-B7DE-5D7B9AFCFAE6}" type="datetimeFigureOut">
              <a:rPr lang="en-US" smtClean="0"/>
              <a:t>12/8/2020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8AE68C-C474-4840-B011-8DC6619626BE}" type="slidenum">
              <a:rPr lang="en-US" smtClean="0"/>
              <a:t>‹#›</a:t>
            </a:fld>
            <a:endParaRPr lang="en-US"/>
          </a:p>
        </p:txBody>
      </p:sp>
    </p:spTree>
    <p:extLst>
      <p:ext uri="{BB962C8B-B14F-4D97-AF65-F5344CB8AC3E}">
        <p14:creationId xmlns:p14="http://schemas.microsoft.com/office/powerpoint/2010/main" val="12831471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D179B85-2BE0-6E4A-B7DE-5D7B9AFCFAE6}" type="datetimeFigureOut">
              <a:rPr lang="en-US" smtClean="0"/>
              <a:t>12/8/2020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8AE68C-C474-4840-B011-8DC6619626BE}" type="slidenum">
              <a:rPr lang="en-US" smtClean="0"/>
              <a:t>‹#›</a:t>
            </a:fld>
            <a:endParaRPr lang="en-US"/>
          </a:p>
        </p:txBody>
      </p:sp>
    </p:spTree>
    <p:extLst>
      <p:ext uri="{BB962C8B-B14F-4D97-AF65-F5344CB8AC3E}">
        <p14:creationId xmlns:p14="http://schemas.microsoft.com/office/powerpoint/2010/main" val="8241568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4638"/>
            <a:ext cx="7886700" cy="993775"/>
          </a:xfrm>
        </p:spPr>
        <p:txBody>
          <a:bodyPr/>
          <a:lstStyle/>
          <a:p>
            <a:r>
              <a:rPr lang="en-US"/>
              <a:t>Click to edit Master title style</a:t>
            </a:r>
          </a:p>
        </p:txBody>
      </p:sp>
      <p:sp>
        <p:nvSpPr>
          <p:cNvPr id="3" name="Text Placeholder 2"/>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1879600"/>
            <a:ext cx="3868737"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1879600"/>
            <a:ext cx="3887788"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D179B85-2BE0-6E4A-B7DE-5D7B9AFCFAE6}" type="datetimeFigureOut">
              <a:rPr lang="en-US" smtClean="0"/>
              <a:t>12/8/2020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C8AE68C-C474-4840-B011-8DC6619626BE}" type="slidenum">
              <a:rPr lang="en-US" smtClean="0"/>
              <a:t>‹#›</a:t>
            </a:fld>
            <a:endParaRPr lang="en-US"/>
          </a:p>
        </p:txBody>
      </p:sp>
    </p:spTree>
    <p:extLst>
      <p:ext uri="{BB962C8B-B14F-4D97-AF65-F5344CB8AC3E}">
        <p14:creationId xmlns:p14="http://schemas.microsoft.com/office/powerpoint/2010/main" val="3338984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D179B85-2BE0-6E4A-B7DE-5D7B9AFCFAE6}" type="datetimeFigureOut">
              <a:rPr lang="en-US" smtClean="0"/>
              <a:t>12/8/2020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C8AE68C-C474-4840-B011-8DC6619626BE}" type="slidenum">
              <a:rPr lang="en-US" smtClean="0"/>
              <a:t>‹#›</a:t>
            </a:fld>
            <a:endParaRPr lang="en-US"/>
          </a:p>
        </p:txBody>
      </p:sp>
    </p:spTree>
    <p:extLst>
      <p:ext uri="{BB962C8B-B14F-4D97-AF65-F5344CB8AC3E}">
        <p14:creationId xmlns:p14="http://schemas.microsoft.com/office/powerpoint/2010/main" val="4570677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A855CA2-2353-1947-B0FF-946C82441B87}" type="datetimeFigureOut">
              <a:rPr lang="en-US" smtClean="0"/>
              <a:t>12/8/2020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2567CD-06E2-D944-A0E4-AFB056629157}" type="slidenum">
              <a:rPr lang="en-US" smtClean="0"/>
              <a:t>‹#›</a:t>
            </a:fld>
            <a:endParaRPr lang="en-US"/>
          </a:p>
        </p:txBody>
      </p:sp>
    </p:spTree>
    <p:extLst>
      <p:ext uri="{BB962C8B-B14F-4D97-AF65-F5344CB8AC3E}">
        <p14:creationId xmlns:p14="http://schemas.microsoft.com/office/powerpoint/2010/main" val="15314780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179B85-2BE0-6E4A-B7DE-5D7B9AFCFAE6}" type="datetimeFigureOut">
              <a:rPr lang="en-US" smtClean="0"/>
              <a:t>12/8/2020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C8AE68C-C474-4840-B011-8DC6619626BE}" type="slidenum">
              <a:rPr lang="en-US" smtClean="0"/>
              <a:t>‹#›</a:t>
            </a:fld>
            <a:endParaRPr lang="en-US"/>
          </a:p>
        </p:txBody>
      </p:sp>
    </p:spTree>
    <p:extLst>
      <p:ext uri="{BB962C8B-B14F-4D97-AF65-F5344CB8AC3E}">
        <p14:creationId xmlns:p14="http://schemas.microsoft.com/office/powerpoint/2010/main" val="3892403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D179B85-2BE0-6E4A-B7DE-5D7B9AFCFAE6}" type="datetimeFigureOut">
              <a:rPr lang="en-US" smtClean="0"/>
              <a:t>12/8/2020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8AE68C-C474-4840-B011-8DC6619626BE}" type="slidenum">
              <a:rPr lang="en-US" smtClean="0"/>
              <a:t>‹#›</a:t>
            </a:fld>
            <a:endParaRPr lang="en-US"/>
          </a:p>
        </p:txBody>
      </p:sp>
    </p:spTree>
    <p:extLst>
      <p:ext uri="{BB962C8B-B14F-4D97-AF65-F5344CB8AC3E}">
        <p14:creationId xmlns:p14="http://schemas.microsoft.com/office/powerpoint/2010/main" val="7276930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D179B85-2BE0-6E4A-B7DE-5D7B9AFCFAE6}" type="datetimeFigureOut">
              <a:rPr lang="en-US" smtClean="0"/>
              <a:t>12/8/2020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8AE68C-C474-4840-B011-8DC6619626BE}" type="slidenum">
              <a:rPr lang="en-US" smtClean="0"/>
              <a:t>‹#›</a:t>
            </a:fld>
            <a:endParaRPr lang="en-US"/>
          </a:p>
        </p:txBody>
      </p:sp>
    </p:spTree>
    <p:extLst>
      <p:ext uri="{BB962C8B-B14F-4D97-AF65-F5344CB8AC3E}">
        <p14:creationId xmlns:p14="http://schemas.microsoft.com/office/powerpoint/2010/main" val="4172342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D179B85-2BE0-6E4A-B7DE-5D7B9AFCFAE6}" type="datetimeFigureOut">
              <a:rPr lang="en-US" smtClean="0"/>
              <a:t>12/8/2020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8AE68C-C474-4840-B011-8DC6619626BE}" type="slidenum">
              <a:rPr lang="en-US" smtClean="0"/>
              <a:t>‹#›</a:t>
            </a:fld>
            <a:endParaRPr lang="en-US"/>
          </a:p>
        </p:txBody>
      </p:sp>
    </p:spTree>
    <p:extLst>
      <p:ext uri="{BB962C8B-B14F-4D97-AF65-F5344CB8AC3E}">
        <p14:creationId xmlns:p14="http://schemas.microsoft.com/office/powerpoint/2010/main" val="9224701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4638"/>
            <a:ext cx="1971675" cy="43576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4638"/>
            <a:ext cx="5762625" cy="4357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D179B85-2BE0-6E4A-B7DE-5D7B9AFCFAE6}" type="datetimeFigureOut">
              <a:rPr lang="en-US" smtClean="0"/>
              <a:t>12/8/2020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8AE68C-C474-4840-B011-8DC6619626BE}" type="slidenum">
              <a:rPr lang="en-US" smtClean="0"/>
              <a:t>‹#›</a:t>
            </a:fld>
            <a:endParaRPr lang="en-US"/>
          </a:p>
        </p:txBody>
      </p:sp>
    </p:spTree>
    <p:extLst>
      <p:ext uri="{BB962C8B-B14F-4D97-AF65-F5344CB8AC3E}">
        <p14:creationId xmlns:p14="http://schemas.microsoft.com/office/powerpoint/2010/main" val="12708423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375"/>
            <a:ext cx="6858000" cy="17907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B377CA9-9527-8A44-8BFB-95874792BD15}" type="datetimeFigureOut">
              <a:rPr lang="en-US" smtClean="0"/>
              <a:t>12/8/2020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07A0A6-9E92-AD4F-BCA5-F497F11A72C7}" type="slidenum">
              <a:rPr lang="en-US" smtClean="0"/>
              <a:t>‹#›</a:t>
            </a:fld>
            <a:endParaRPr lang="en-US"/>
          </a:p>
        </p:txBody>
      </p:sp>
    </p:spTree>
    <p:extLst>
      <p:ext uri="{BB962C8B-B14F-4D97-AF65-F5344CB8AC3E}">
        <p14:creationId xmlns:p14="http://schemas.microsoft.com/office/powerpoint/2010/main" val="2427807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B377CA9-9527-8A44-8BFB-95874792BD15}" type="datetimeFigureOut">
              <a:rPr lang="en-US" smtClean="0"/>
              <a:t>12/8/2020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07A0A6-9E92-AD4F-BCA5-F497F11A72C7}" type="slidenum">
              <a:rPr lang="en-US" smtClean="0"/>
              <a:t>‹#›</a:t>
            </a:fld>
            <a:endParaRPr lang="en-US"/>
          </a:p>
        </p:txBody>
      </p:sp>
    </p:spTree>
    <p:extLst>
      <p:ext uri="{BB962C8B-B14F-4D97-AF65-F5344CB8AC3E}">
        <p14:creationId xmlns:p14="http://schemas.microsoft.com/office/powerpoint/2010/main" val="1973712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700"/>
            <a:ext cx="7886700" cy="2139950"/>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B377CA9-9527-8A44-8BFB-95874792BD15}" type="datetimeFigureOut">
              <a:rPr lang="en-US" smtClean="0"/>
              <a:t>12/8/2020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07A0A6-9E92-AD4F-BCA5-F497F11A72C7}" type="slidenum">
              <a:rPr lang="en-US" smtClean="0"/>
              <a:t>‹#›</a:t>
            </a:fld>
            <a:endParaRPr lang="en-US"/>
          </a:p>
        </p:txBody>
      </p:sp>
    </p:spTree>
    <p:extLst>
      <p:ext uri="{BB962C8B-B14F-4D97-AF65-F5344CB8AC3E}">
        <p14:creationId xmlns:p14="http://schemas.microsoft.com/office/powerpoint/2010/main" val="15038141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B377CA9-9527-8A44-8BFB-95874792BD15}" type="datetimeFigureOut">
              <a:rPr lang="en-US" smtClean="0"/>
              <a:t>12/8/2020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07A0A6-9E92-AD4F-BCA5-F497F11A72C7}" type="slidenum">
              <a:rPr lang="en-US" smtClean="0"/>
              <a:t>‹#›</a:t>
            </a:fld>
            <a:endParaRPr lang="en-US"/>
          </a:p>
        </p:txBody>
      </p:sp>
    </p:spTree>
    <p:extLst>
      <p:ext uri="{BB962C8B-B14F-4D97-AF65-F5344CB8AC3E}">
        <p14:creationId xmlns:p14="http://schemas.microsoft.com/office/powerpoint/2010/main" val="86968003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4638"/>
            <a:ext cx="7886700" cy="993775"/>
          </a:xfrm>
        </p:spPr>
        <p:txBody>
          <a:bodyPr/>
          <a:lstStyle/>
          <a:p>
            <a:r>
              <a:rPr lang="en-US"/>
              <a:t>Click to edit Master title style</a:t>
            </a:r>
          </a:p>
        </p:txBody>
      </p:sp>
      <p:sp>
        <p:nvSpPr>
          <p:cNvPr id="3" name="Text Placeholder 2"/>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1879600"/>
            <a:ext cx="3868737"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1879600"/>
            <a:ext cx="3887788"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B377CA9-9527-8A44-8BFB-95874792BD15}" type="datetimeFigureOut">
              <a:rPr lang="en-US" smtClean="0"/>
              <a:t>12/8/2020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107A0A6-9E92-AD4F-BCA5-F497F11A72C7}" type="slidenum">
              <a:rPr lang="en-US" smtClean="0"/>
              <a:t>‹#›</a:t>
            </a:fld>
            <a:endParaRPr lang="en-US"/>
          </a:p>
        </p:txBody>
      </p:sp>
    </p:spTree>
    <p:extLst>
      <p:ext uri="{BB962C8B-B14F-4D97-AF65-F5344CB8AC3E}">
        <p14:creationId xmlns:p14="http://schemas.microsoft.com/office/powerpoint/2010/main" val="9386131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4638"/>
            <a:ext cx="7886700" cy="993775"/>
          </a:xfrm>
        </p:spPr>
        <p:txBody>
          <a:bodyPr/>
          <a:lstStyle/>
          <a:p>
            <a:r>
              <a:rPr lang="en-US"/>
              <a:t>Click to edit Master title style</a:t>
            </a:r>
          </a:p>
        </p:txBody>
      </p:sp>
      <p:sp>
        <p:nvSpPr>
          <p:cNvPr id="3" name="Text Placeholder 2"/>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1879600"/>
            <a:ext cx="3868737"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1879600"/>
            <a:ext cx="3887788"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A855CA2-2353-1947-B0FF-946C82441B87}" type="datetimeFigureOut">
              <a:rPr lang="en-US" smtClean="0"/>
              <a:t>12/8/2020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B2567CD-06E2-D944-A0E4-AFB056629157}" type="slidenum">
              <a:rPr lang="en-US" smtClean="0"/>
              <a:t>‹#›</a:t>
            </a:fld>
            <a:endParaRPr lang="en-US"/>
          </a:p>
        </p:txBody>
      </p:sp>
    </p:spTree>
    <p:extLst>
      <p:ext uri="{BB962C8B-B14F-4D97-AF65-F5344CB8AC3E}">
        <p14:creationId xmlns:p14="http://schemas.microsoft.com/office/powerpoint/2010/main" val="19592535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B377CA9-9527-8A44-8BFB-95874792BD15}" type="datetimeFigureOut">
              <a:rPr lang="en-US" smtClean="0"/>
              <a:t>12/8/2020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107A0A6-9E92-AD4F-BCA5-F497F11A72C7}" type="slidenum">
              <a:rPr lang="en-US" smtClean="0"/>
              <a:t>‹#›</a:t>
            </a:fld>
            <a:endParaRPr lang="en-US"/>
          </a:p>
        </p:txBody>
      </p:sp>
    </p:spTree>
    <p:extLst>
      <p:ext uri="{BB962C8B-B14F-4D97-AF65-F5344CB8AC3E}">
        <p14:creationId xmlns:p14="http://schemas.microsoft.com/office/powerpoint/2010/main" val="200380802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377CA9-9527-8A44-8BFB-95874792BD15}" type="datetimeFigureOut">
              <a:rPr lang="en-US" smtClean="0"/>
              <a:t>12/8/2020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107A0A6-9E92-AD4F-BCA5-F497F11A72C7}" type="slidenum">
              <a:rPr lang="en-US" smtClean="0"/>
              <a:t>‹#›</a:t>
            </a:fld>
            <a:endParaRPr lang="en-US"/>
          </a:p>
        </p:txBody>
      </p:sp>
    </p:spTree>
    <p:extLst>
      <p:ext uri="{BB962C8B-B14F-4D97-AF65-F5344CB8AC3E}">
        <p14:creationId xmlns:p14="http://schemas.microsoft.com/office/powerpoint/2010/main" val="116297434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B377CA9-9527-8A44-8BFB-95874792BD15}" type="datetimeFigureOut">
              <a:rPr lang="en-US" smtClean="0"/>
              <a:t>12/8/2020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07A0A6-9E92-AD4F-BCA5-F497F11A72C7}" type="slidenum">
              <a:rPr lang="en-US" smtClean="0"/>
              <a:t>‹#›</a:t>
            </a:fld>
            <a:endParaRPr lang="en-US"/>
          </a:p>
        </p:txBody>
      </p:sp>
    </p:spTree>
    <p:extLst>
      <p:ext uri="{BB962C8B-B14F-4D97-AF65-F5344CB8AC3E}">
        <p14:creationId xmlns:p14="http://schemas.microsoft.com/office/powerpoint/2010/main" val="186109464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B377CA9-9527-8A44-8BFB-95874792BD15}" type="datetimeFigureOut">
              <a:rPr lang="en-US" smtClean="0"/>
              <a:t>12/8/2020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07A0A6-9E92-AD4F-BCA5-F497F11A72C7}" type="slidenum">
              <a:rPr lang="en-US" smtClean="0"/>
              <a:t>‹#›</a:t>
            </a:fld>
            <a:endParaRPr lang="en-US"/>
          </a:p>
        </p:txBody>
      </p:sp>
    </p:spTree>
    <p:extLst>
      <p:ext uri="{BB962C8B-B14F-4D97-AF65-F5344CB8AC3E}">
        <p14:creationId xmlns:p14="http://schemas.microsoft.com/office/powerpoint/2010/main" val="13184135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B377CA9-9527-8A44-8BFB-95874792BD15}" type="datetimeFigureOut">
              <a:rPr lang="en-US" smtClean="0"/>
              <a:t>12/8/2020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07A0A6-9E92-AD4F-BCA5-F497F11A72C7}" type="slidenum">
              <a:rPr lang="en-US" smtClean="0"/>
              <a:t>‹#›</a:t>
            </a:fld>
            <a:endParaRPr lang="en-US"/>
          </a:p>
        </p:txBody>
      </p:sp>
    </p:spTree>
    <p:extLst>
      <p:ext uri="{BB962C8B-B14F-4D97-AF65-F5344CB8AC3E}">
        <p14:creationId xmlns:p14="http://schemas.microsoft.com/office/powerpoint/2010/main" val="8406684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4638"/>
            <a:ext cx="1971675" cy="43576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4638"/>
            <a:ext cx="5762625" cy="4357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B377CA9-9527-8A44-8BFB-95874792BD15}" type="datetimeFigureOut">
              <a:rPr lang="en-US" smtClean="0"/>
              <a:t>12/8/2020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07A0A6-9E92-AD4F-BCA5-F497F11A72C7}" type="slidenum">
              <a:rPr lang="en-US" smtClean="0"/>
              <a:t>‹#›</a:t>
            </a:fld>
            <a:endParaRPr lang="en-US"/>
          </a:p>
        </p:txBody>
      </p:sp>
    </p:spTree>
    <p:extLst>
      <p:ext uri="{BB962C8B-B14F-4D97-AF65-F5344CB8AC3E}">
        <p14:creationId xmlns:p14="http://schemas.microsoft.com/office/powerpoint/2010/main" val="82009529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375"/>
            <a:ext cx="6858000" cy="17907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4B7E0E3-2968-B14E-8902-64BA2B69C965}" type="datetimeFigureOut">
              <a:rPr lang="en-US" smtClean="0"/>
              <a:t>12/8/2020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6CC1CA-D8E9-9645-A41E-286B448A345E}" type="slidenum">
              <a:rPr lang="en-US" smtClean="0"/>
              <a:t>‹#›</a:t>
            </a:fld>
            <a:endParaRPr lang="en-US"/>
          </a:p>
        </p:txBody>
      </p:sp>
    </p:spTree>
    <p:extLst>
      <p:ext uri="{BB962C8B-B14F-4D97-AF65-F5344CB8AC3E}">
        <p14:creationId xmlns:p14="http://schemas.microsoft.com/office/powerpoint/2010/main" val="133107599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B7E0E3-2968-B14E-8902-64BA2B69C965}" type="datetimeFigureOut">
              <a:rPr lang="en-US" smtClean="0"/>
              <a:t>12/8/2020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6CC1CA-D8E9-9645-A41E-286B448A345E}" type="slidenum">
              <a:rPr lang="en-US" smtClean="0"/>
              <a:t>‹#›</a:t>
            </a:fld>
            <a:endParaRPr lang="en-US"/>
          </a:p>
        </p:txBody>
      </p:sp>
    </p:spTree>
    <p:extLst>
      <p:ext uri="{BB962C8B-B14F-4D97-AF65-F5344CB8AC3E}">
        <p14:creationId xmlns:p14="http://schemas.microsoft.com/office/powerpoint/2010/main" val="105704674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700"/>
            <a:ext cx="7886700" cy="2139950"/>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4B7E0E3-2968-B14E-8902-64BA2B69C965}" type="datetimeFigureOut">
              <a:rPr lang="en-US" smtClean="0"/>
              <a:t>12/8/2020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6CC1CA-D8E9-9645-A41E-286B448A345E}" type="slidenum">
              <a:rPr lang="en-US" smtClean="0"/>
              <a:t>‹#›</a:t>
            </a:fld>
            <a:endParaRPr lang="en-US"/>
          </a:p>
        </p:txBody>
      </p:sp>
    </p:spTree>
    <p:extLst>
      <p:ext uri="{BB962C8B-B14F-4D97-AF65-F5344CB8AC3E}">
        <p14:creationId xmlns:p14="http://schemas.microsoft.com/office/powerpoint/2010/main" val="179991523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4B7E0E3-2968-B14E-8902-64BA2B69C965}" type="datetimeFigureOut">
              <a:rPr lang="en-US" smtClean="0"/>
              <a:t>12/8/2020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6CC1CA-D8E9-9645-A41E-286B448A345E}" type="slidenum">
              <a:rPr lang="en-US" smtClean="0"/>
              <a:t>‹#›</a:t>
            </a:fld>
            <a:endParaRPr lang="en-US"/>
          </a:p>
        </p:txBody>
      </p:sp>
    </p:spTree>
    <p:extLst>
      <p:ext uri="{BB962C8B-B14F-4D97-AF65-F5344CB8AC3E}">
        <p14:creationId xmlns:p14="http://schemas.microsoft.com/office/powerpoint/2010/main" val="17206357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A855CA2-2353-1947-B0FF-946C82441B87}" type="datetimeFigureOut">
              <a:rPr lang="en-US" smtClean="0"/>
              <a:t>12/8/2020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2567CD-06E2-D944-A0E4-AFB056629157}" type="slidenum">
              <a:rPr lang="en-US" smtClean="0"/>
              <a:t>‹#›</a:t>
            </a:fld>
            <a:endParaRPr lang="en-US"/>
          </a:p>
        </p:txBody>
      </p:sp>
    </p:spTree>
    <p:extLst>
      <p:ext uri="{BB962C8B-B14F-4D97-AF65-F5344CB8AC3E}">
        <p14:creationId xmlns:p14="http://schemas.microsoft.com/office/powerpoint/2010/main" val="180701673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4638"/>
            <a:ext cx="7886700" cy="993775"/>
          </a:xfrm>
        </p:spPr>
        <p:txBody>
          <a:bodyPr/>
          <a:lstStyle/>
          <a:p>
            <a:r>
              <a:rPr lang="en-US"/>
              <a:t>Click to edit Master title style</a:t>
            </a:r>
          </a:p>
        </p:txBody>
      </p:sp>
      <p:sp>
        <p:nvSpPr>
          <p:cNvPr id="3" name="Text Placeholder 2"/>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1879600"/>
            <a:ext cx="3868737"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1879600"/>
            <a:ext cx="3887788"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4B7E0E3-2968-B14E-8902-64BA2B69C965}" type="datetimeFigureOut">
              <a:rPr lang="en-US" smtClean="0"/>
              <a:t>12/8/2020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96CC1CA-D8E9-9645-A41E-286B448A345E}" type="slidenum">
              <a:rPr lang="en-US" smtClean="0"/>
              <a:t>‹#›</a:t>
            </a:fld>
            <a:endParaRPr lang="en-US"/>
          </a:p>
        </p:txBody>
      </p:sp>
    </p:spTree>
    <p:extLst>
      <p:ext uri="{BB962C8B-B14F-4D97-AF65-F5344CB8AC3E}">
        <p14:creationId xmlns:p14="http://schemas.microsoft.com/office/powerpoint/2010/main" val="71067992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4B7E0E3-2968-B14E-8902-64BA2B69C965}" type="datetimeFigureOut">
              <a:rPr lang="en-US" smtClean="0"/>
              <a:t>12/8/2020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96CC1CA-D8E9-9645-A41E-286B448A345E}" type="slidenum">
              <a:rPr lang="en-US" smtClean="0"/>
              <a:t>‹#›</a:t>
            </a:fld>
            <a:endParaRPr lang="en-US"/>
          </a:p>
        </p:txBody>
      </p:sp>
    </p:spTree>
    <p:extLst>
      <p:ext uri="{BB962C8B-B14F-4D97-AF65-F5344CB8AC3E}">
        <p14:creationId xmlns:p14="http://schemas.microsoft.com/office/powerpoint/2010/main" val="9342124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B7E0E3-2968-B14E-8902-64BA2B69C965}" type="datetimeFigureOut">
              <a:rPr lang="en-US" smtClean="0"/>
              <a:t>12/8/2020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96CC1CA-D8E9-9645-A41E-286B448A345E}" type="slidenum">
              <a:rPr lang="en-US" smtClean="0"/>
              <a:t>‹#›</a:t>
            </a:fld>
            <a:endParaRPr lang="en-US"/>
          </a:p>
        </p:txBody>
      </p:sp>
    </p:spTree>
    <p:extLst>
      <p:ext uri="{BB962C8B-B14F-4D97-AF65-F5344CB8AC3E}">
        <p14:creationId xmlns:p14="http://schemas.microsoft.com/office/powerpoint/2010/main" val="32035237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4B7E0E3-2968-B14E-8902-64BA2B69C965}" type="datetimeFigureOut">
              <a:rPr lang="en-US" smtClean="0"/>
              <a:t>12/8/2020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6CC1CA-D8E9-9645-A41E-286B448A345E}" type="slidenum">
              <a:rPr lang="en-US" smtClean="0"/>
              <a:t>‹#›</a:t>
            </a:fld>
            <a:endParaRPr lang="en-US"/>
          </a:p>
        </p:txBody>
      </p:sp>
    </p:spTree>
    <p:extLst>
      <p:ext uri="{BB962C8B-B14F-4D97-AF65-F5344CB8AC3E}">
        <p14:creationId xmlns:p14="http://schemas.microsoft.com/office/powerpoint/2010/main" val="42081317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4B7E0E3-2968-B14E-8902-64BA2B69C965}" type="datetimeFigureOut">
              <a:rPr lang="en-US" smtClean="0"/>
              <a:t>12/8/2020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6CC1CA-D8E9-9645-A41E-286B448A345E}" type="slidenum">
              <a:rPr lang="en-US" smtClean="0"/>
              <a:t>‹#›</a:t>
            </a:fld>
            <a:endParaRPr lang="en-US"/>
          </a:p>
        </p:txBody>
      </p:sp>
    </p:spTree>
    <p:extLst>
      <p:ext uri="{BB962C8B-B14F-4D97-AF65-F5344CB8AC3E}">
        <p14:creationId xmlns:p14="http://schemas.microsoft.com/office/powerpoint/2010/main" val="94338265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B7E0E3-2968-B14E-8902-64BA2B69C965}" type="datetimeFigureOut">
              <a:rPr lang="en-US" smtClean="0"/>
              <a:t>12/8/2020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6CC1CA-D8E9-9645-A41E-286B448A345E}" type="slidenum">
              <a:rPr lang="en-US" smtClean="0"/>
              <a:t>‹#›</a:t>
            </a:fld>
            <a:endParaRPr lang="en-US"/>
          </a:p>
        </p:txBody>
      </p:sp>
    </p:spTree>
    <p:extLst>
      <p:ext uri="{BB962C8B-B14F-4D97-AF65-F5344CB8AC3E}">
        <p14:creationId xmlns:p14="http://schemas.microsoft.com/office/powerpoint/2010/main" val="56049997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4638"/>
            <a:ext cx="1971675" cy="43576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4638"/>
            <a:ext cx="5762625" cy="4357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B7E0E3-2968-B14E-8902-64BA2B69C965}" type="datetimeFigureOut">
              <a:rPr lang="en-US" smtClean="0"/>
              <a:t>12/8/2020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6CC1CA-D8E9-9645-A41E-286B448A345E}" type="slidenum">
              <a:rPr lang="en-US" smtClean="0"/>
              <a:t>‹#›</a:t>
            </a:fld>
            <a:endParaRPr lang="en-US"/>
          </a:p>
        </p:txBody>
      </p:sp>
    </p:spTree>
    <p:extLst>
      <p:ext uri="{BB962C8B-B14F-4D97-AF65-F5344CB8AC3E}">
        <p14:creationId xmlns:p14="http://schemas.microsoft.com/office/powerpoint/2010/main" val="145983769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10CEB-3131-4209-8250-8F01DD0B0E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98C705-CF61-4592-8C97-E9A702F188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4D5A50-243A-44FC-AACD-48CDB7799188}"/>
              </a:ext>
            </a:extLst>
          </p:cNvPr>
          <p:cNvSpPr>
            <a:spLocks noGrp="1"/>
          </p:cNvSpPr>
          <p:nvPr>
            <p:ph type="dt" sz="half" idx="10"/>
          </p:nvPr>
        </p:nvSpPr>
        <p:spPr/>
        <p:txBody>
          <a:bodyPr/>
          <a:lstStyle/>
          <a:p>
            <a:fld id="{7E74E44C-7204-46B5-A39D-0778CF7C3C17}" type="datetimeFigureOut">
              <a:rPr lang="en-US" smtClean="0"/>
              <a:t>12/8/2020</a:t>
            </a:fld>
            <a:endParaRPr lang="en-US"/>
          </a:p>
        </p:txBody>
      </p:sp>
      <p:sp>
        <p:nvSpPr>
          <p:cNvPr id="5" name="Footer Placeholder 4">
            <a:extLst>
              <a:ext uri="{FF2B5EF4-FFF2-40B4-BE49-F238E27FC236}">
                <a16:creationId xmlns:a16="http://schemas.microsoft.com/office/drawing/2014/main" id="{497AA08B-FF73-4012-A2E6-32B764A79E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478B90-3A41-4EDD-A32B-4E8BFC6ECDD9}"/>
              </a:ext>
            </a:extLst>
          </p:cNvPr>
          <p:cNvSpPr>
            <a:spLocks noGrp="1"/>
          </p:cNvSpPr>
          <p:nvPr>
            <p:ph type="sldNum" sz="quarter" idx="12"/>
          </p:nvPr>
        </p:nvSpPr>
        <p:spPr/>
        <p:txBody>
          <a:bodyPr/>
          <a:lstStyle/>
          <a:p>
            <a:fld id="{248D8D16-ECC1-48AB-BE6E-461DC7F639F5}" type="slidenum">
              <a:rPr lang="en-US" smtClean="0"/>
              <a:t>‹#›</a:t>
            </a:fld>
            <a:endParaRPr lang="en-US"/>
          </a:p>
        </p:txBody>
      </p:sp>
    </p:spTree>
    <p:extLst>
      <p:ext uri="{BB962C8B-B14F-4D97-AF65-F5344CB8AC3E}">
        <p14:creationId xmlns:p14="http://schemas.microsoft.com/office/powerpoint/2010/main" val="249082739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BC3B7-6662-4381-B24D-46D31B081B21}"/>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F55F73FF-10E1-4F53-91C7-C23B372D9335}"/>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EF155C1C-E3FE-4CF4-8926-0FCB6AF85878}"/>
              </a:ext>
            </a:extLst>
          </p:cNvPr>
          <p:cNvSpPr>
            <a:spLocks noGrp="1"/>
          </p:cNvSpPr>
          <p:nvPr>
            <p:ph type="dt" sz="half" idx="10"/>
          </p:nvPr>
        </p:nvSpPr>
        <p:spPr/>
        <p:txBody>
          <a:bodyPr/>
          <a:lstStyle/>
          <a:p>
            <a:fld id="{7E74E44C-7204-46B5-A39D-0778CF7C3C17}" type="datetimeFigureOut">
              <a:rPr lang="en-US" smtClean="0"/>
              <a:t>12/8/2020</a:t>
            </a:fld>
            <a:endParaRPr lang="en-US"/>
          </a:p>
        </p:txBody>
      </p:sp>
      <p:sp>
        <p:nvSpPr>
          <p:cNvPr id="5" name="Footer Placeholder 4">
            <a:extLst>
              <a:ext uri="{FF2B5EF4-FFF2-40B4-BE49-F238E27FC236}">
                <a16:creationId xmlns:a16="http://schemas.microsoft.com/office/drawing/2014/main" id="{5F6DF813-5814-4D41-BD67-998B3A024C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B64B96-8C96-421D-A079-11CE32DCA65E}"/>
              </a:ext>
            </a:extLst>
          </p:cNvPr>
          <p:cNvSpPr>
            <a:spLocks noGrp="1"/>
          </p:cNvSpPr>
          <p:nvPr>
            <p:ph type="sldNum" sz="quarter" idx="12"/>
          </p:nvPr>
        </p:nvSpPr>
        <p:spPr/>
        <p:txBody>
          <a:bodyPr/>
          <a:lstStyle/>
          <a:p>
            <a:fld id="{248D8D16-ECC1-48AB-BE6E-461DC7F639F5}" type="slidenum">
              <a:rPr lang="en-US" smtClean="0"/>
              <a:t>‹#›</a:t>
            </a:fld>
            <a:endParaRPr lang="en-US"/>
          </a:p>
        </p:txBody>
      </p:sp>
    </p:spTree>
    <p:extLst>
      <p:ext uri="{BB962C8B-B14F-4D97-AF65-F5344CB8AC3E}">
        <p14:creationId xmlns:p14="http://schemas.microsoft.com/office/powerpoint/2010/main" val="4878304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855CA2-2353-1947-B0FF-946C82441B87}" type="datetimeFigureOut">
              <a:rPr lang="en-US" smtClean="0"/>
              <a:t>12/8/2020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B2567CD-06E2-D944-A0E4-AFB056629157}" type="slidenum">
              <a:rPr lang="en-US" smtClean="0"/>
              <a:t>‹#›</a:t>
            </a:fld>
            <a:endParaRPr lang="en-US"/>
          </a:p>
        </p:txBody>
      </p:sp>
    </p:spTree>
    <p:extLst>
      <p:ext uri="{BB962C8B-B14F-4D97-AF65-F5344CB8AC3E}">
        <p14:creationId xmlns:p14="http://schemas.microsoft.com/office/powerpoint/2010/main" val="8164956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A855CA2-2353-1947-B0FF-946C82441B87}" type="datetimeFigureOut">
              <a:rPr lang="en-US" smtClean="0"/>
              <a:t>12/8/2020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2567CD-06E2-D944-A0E4-AFB056629157}" type="slidenum">
              <a:rPr lang="en-US" smtClean="0"/>
              <a:t>‹#›</a:t>
            </a:fld>
            <a:endParaRPr lang="en-US"/>
          </a:p>
        </p:txBody>
      </p:sp>
    </p:spTree>
    <p:extLst>
      <p:ext uri="{BB962C8B-B14F-4D97-AF65-F5344CB8AC3E}">
        <p14:creationId xmlns:p14="http://schemas.microsoft.com/office/powerpoint/2010/main" val="422002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A855CA2-2353-1947-B0FF-946C82441B87}" type="datetimeFigureOut">
              <a:rPr lang="en-US" smtClean="0"/>
              <a:t>12/8/2020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2567CD-06E2-D944-A0E4-AFB056629157}" type="slidenum">
              <a:rPr lang="en-US" smtClean="0"/>
              <a:t>‹#›</a:t>
            </a:fld>
            <a:endParaRPr lang="en-US"/>
          </a:p>
        </p:txBody>
      </p:sp>
    </p:spTree>
    <p:extLst>
      <p:ext uri="{BB962C8B-B14F-4D97-AF65-F5344CB8AC3E}">
        <p14:creationId xmlns:p14="http://schemas.microsoft.com/office/powerpoint/2010/main" val="16112168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4.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5.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6.jp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6A855CA2-2353-1947-B0FF-946C82441B87}" type="datetimeFigureOut">
              <a:rPr lang="en-US" smtClean="0"/>
              <a:t>12/8/2020</a:t>
            </a:fld>
            <a:endParaRPr lang="en-US"/>
          </a:p>
        </p:txBody>
      </p:sp>
      <p:sp>
        <p:nvSpPr>
          <p:cNvPr id="5" name="Footer Placeholder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5B2567CD-06E2-D944-A0E4-AFB056629157}" type="slidenum">
              <a:rPr lang="en-US" smtClean="0"/>
              <a:t>‹#›</a:t>
            </a:fld>
            <a:endParaRPr lang="en-US"/>
          </a:p>
        </p:txBody>
      </p:sp>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705173345"/>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81A97EA2-E7AE-F84D-BFF6-8063478EE14B}" type="datetimeFigureOut">
              <a:rPr lang="en-US" smtClean="0"/>
              <a:t>12/8/2020</a:t>
            </a:fld>
            <a:endParaRPr lang="en-US"/>
          </a:p>
        </p:txBody>
      </p:sp>
      <p:sp>
        <p:nvSpPr>
          <p:cNvPr id="5" name="Footer Placeholder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DF8A797E-2104-A542-91CF-49E94E48657D}" type="slidenum">
              <a:rPr lang="en-US" smtClean="0"/>
              <a:t>‹#›</a:t>
            </a:fld>
            <a:endParaRPr lang="en-US"/>
          </a:p>
        </p:txBody>
      </p:sp>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079152888"/>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00F09EAD-C038-024B-B91F-CE14DFDAF5B0}" type="datetimeFigureOut">
              <a:rPr lang="en-US" smtClean="0"/>
              <a:t>12/8/2020</a:t>
            </a:fld>
            <a:endParaRPr lang="en-US"/>
          </a:p>
        </p:txBody>
      </p:sp>
      <p:sp>
        <p:nvSpPr>
          <p:cNvPr id="5" name="Footer Placeholder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80EB971A-5BB7-1D4F-9483-50C6F0DEAEDC}" type="slidenum">
              <a:rPr lang="en-US" smtClean="0"/>
              <a:t>‹#›</a:t>
            </a:fld>
            <a:endParaRPr lang="en-US"/>
          </a:p>
        </p:txBody>
      </p:sp>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227156141"/>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8D179B85-2BE0-6E4A-B7DE-5D7B9AFCFAE6}" type="datetimeFigureOut">
              <a:rPr lang="en-US" smtClean="0"/>
              <a:t>12/8/2020</a:t>
            </a:fld>
            <a:endParaRPr lang="en-US"/>
          </a:p>
        </p:txBody>
      </p:sp>
      <p:sp>
        <p:nvSpPr>
          <p:cNvPr id="5" name="Footer Placeholder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AC8AE68C-C474-4840-B011-8DC6619626BE}" type="slidenum">
              <a:rPr lang="en-US" smtClean="0"/>
              <a:t>‹#›</a:t>
            </a:fld>
            <a:endParaRPr lang="en-US"/>
          </a:p>
        </p:txBody>
      </p:sp>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820215278"/>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FB377CA9-9527-8A44-8BFB-95874792BD15}" type="datetimeFigureOut">
              <a:rPr lang="en-US" smtClean="0"/>
              <a:t>12/8/2020</a:t>
            </a:fld>
            <a:endParaRPr lang="en-US"/>
          </a:p>
        </p:txBody>
      </p:sp>
      <p:sp>
        <p:nvSpPr>
          <p:cNvPr id="5" name="Footer Placeholder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4107A0A6-9E92-AD4F-BCA5-F497F11A72C7}" type="slidenum">
              <a:rPr lang="en-US" smtClean="0"/>
              <a:t>‹#›</a:t>
            </a:fld>
            <a:endParaRPr lang="en-US"/>
          </a:p>
        </p:txBody>
      </p:sp>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979987468"/>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14B7E0E3-2968-B14E-8902-64BA2B69C965}" type="datetimeFigureOut">
              <a:rPr lang="en-US" smtClean="0"/>
              <a:t>12/8/2020</a:t>
            </a:fld>
            <a:endParaRPr lang="en-US"/>
          </a:p>
        </p:txBody>
      </p:sp>
      <p:sp>
        <p:nvSpPr>
          <p:cNvPr id="5" name="Footer Placeholder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396CC1CA-D8E9-9645-A41E-286B448A345E}" type="slidenum">
              <a:rPr lang="en-US" smtClean="0"/>
              <a:t>‹#›</a:t>
            </a:fld>
            <a:endParaRPr lang="en-US"/>
          </a:p>
        </p:txBody>
      </p:sp>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137643719"/>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B3B864-A5BF-4CA9-8E09-4017AF0EBE83}"/>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BB891E9-F575-4ADA-8703-0FF2B086E488}"/>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D95D86-5ED3-483A-AF95-380D1C1E60D8}"/>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E74E44C-7204-46B5-A39D-0778CF7C3C17}" type="datetimeFigureOut">
              <a:rPr lang="en-US" smtClean="0"/>
              <a:t>12/8/2020</a:t>
            </a:fld>
            <a:endParaRPr lang="en-US"/>
          </a:p>
        </p:txBody>
      </p:sp>
      <p:sp>
        <p:nvSpPr>
          <p:cNvPr id="5" name="Footer Placeholder 4">
            <a:extLst>
              <a:ext uri="{FF2B5EF4-FFF2-40B4-BE49-F238E27FC236}">
                <a16:creationId xmlns:a16="http://schemas.microsoft.com/office/drawing/2014/main" id="{635CEDCB-A2C8-4A35-8F8F-1AFBC113A2C2}"/>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7248807-5FDC-4EC9-95B5-58F3D25CEC2E}"/>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248D8D16-ECC1-48AB-BE6E-461DC7F639F5}" type="slidenum">
              <a:rPr lang="en-US" smtClean="0"/>
              <a:t>‹#›</a:t>
            </a:fld>
            <a:endParaRPr lang="en-US"/>
          </a:p>
        </p:txBody>
      </p:sp>
    </p:spTree>
    <p:extLst>
      <p:ext uri="{BB962C8B-B14F-4D97-AF65-F5344CB8AC3E}">
        <p14:creationId xmlns:p14="http://schemas.microsoft.com/office/powerpoint/2010/main" val="3575530534"/>
      </p:ext>
    </p:extLst>
  </p:cSld>
  <p:clrMap bg1="lt1" tx1="dk1" bg2="lt2" tx2="dk2" accent1="accent1" accent2="accent2" accent3="accent3" accent4="accent4" accent5="accent5" accent6="accent6" hlink="hlink" folHlink="folHlink"/>
  <p:sldLayoutIdLst>
    <p:sldLayoutId id="2147483650" r:id="rId1"/>
    <p:sldLayoutId id="2147483649"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67.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46.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67.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4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51.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23.jp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6.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17.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5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51.xml"/><Relationship Id="rId5" Type="http://schemas.openxmlformats.org/officeDocument/2006/relationships/image" Target="../media/image34.png"/><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18.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57.xml"/><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6.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5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hyperlink" Target="file:///\\gistc-filesrv2\ftp\pub\RA\_resources\3Dflood\Jefferson_All_3D_Flood_2020_mp4.mp4" TargetMode="External"/><Relationship Id="rId2" Type="http://schemas.openxmlformats.org/officeDocument/2006/relationships/notesSlide" Target="../notesSlides/notesSlide35.xml"/><Relationship Id="rId1" Type="http://schemas.openxmlformats.org/officeDocument/2006/relationships/slideLayout" Target="../slideLayouts/slideLayout62.xml"/><Relationship Id="rId4" Type="http://schemas.openxmlformats.org/officeDocument/2006/relationships/image" Target="../media/image42.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4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8.xml"/><Relationship Id="rId1" Type="http://schemas.openxmlformats.org/officeDocument/2006/relationships/slideLayout" Target="../slideLayouts/slideLayout5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9.xml"/><Relationship Id="rId1" Type="http://schemas.openxmlformats.org/officeDocument/2006/relationships/slideLayout" Target="../slideLayouts/slideLayout67.xml"/><Relationship Id="rId5" Type="http://schemas.openxmlformats.org/officeDocument/2006/relationships/hyperlink" Target="https://wvu.maps.arcgis.com/home/webscene/viewer.html?webscene=48d27ace33ef495e8865fe94851dde99" TargetMode="External"/><Relationship Id="rId4" Type="http://schemas.openxmlformats.org/officeDocument/2006/relationships/hyperlink" Target="https://experience.arcgis.com/experience/5493618dcccd4dec912e106affc25005" TargetMode="Externa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2.xml"/><Relationship Id="rId1" Type="http://schemas.openxmlformats.org/officeDocument/2006/relationships/slideLayout" Target="../slideLayouts/slideLayout13.xml"/><Relationship Id="rId4" Type="http://schemas.openxmlformats.org/officeDocument/2006/relationships/image" Target="../media/image49.sv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9.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6.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13642-1400-46E6-B053-E65FA39C8B70}"/>
              </a:ext>
            </a:extLst>
          </p:cNvPr>
          <p:cNvSpPr>
            <a:spLocks noGrp="1"/>
          </p:cNvSpPr>
          <p:nvPr>
            <p:ph type="ctrTitle"/>
          </p:nvPr>
        </p:nvSpPr>
        <p:spPr>
          <a:xfrm>
            <a:off x="1143000" y="0"/>
            <a:ext cx="6858000" cy="1790700"/>
          </a:xfrm>
        </p:spPr>
        <p:txBody>
          <a:bodyP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3300" b="1" dirty="0">
                <a:solidFill>
                  <a:schemeClr val="accent4">
                    <a:lumMod val="75000"/>
                  </a:schemeClr>
                </a:solidFill>
                <a:latin typeface="Arial Narrow" panose="020B0606020202030204" pitchFamily="34" charset="0"/>
              </a:rPr>
              <a:t>Creating 3D Flood Visualizations Using GIS for West Virginia Community Information Dissemination</a:t>
            </a:r>
          </a:p>
        </p:txBody>
      </p:sp>
      <p:sp>
        <p:nvSpPr>
          <p:cNvPr id="3" name="Subtitle 2">
            <a:extLst>
              <a:ext uri="{FF2B5EF4-FFF2-40B4-BE49-F238E27FC236}">
                <a16:creationId xmlns:a16="http://schemas.microsoft.com/office/drawing/2014/main" id="{58A674A0-139E-4BC3-8C97-A3105A8052BF}"/>
              </a:ext>
            </a:extLst>
          </p:cNvPr>
          <p:cNvSpPr>
            <a:spLocks noGrp="1"/>
          </p:cNvSpPr>
          <p:nvPr>
            <p:ph type="subTitle" idx="1"/>
          </p:nvPr>
        </p:nvSpPr>
        <p:spPr>
          <a:xfrm>
            <a:off x="3491753" y="2343150"/>
            <a:ext cx="1905000" cy="1241425"/>
          </a:xfrm>
        </p:spPr>
        <p:txBody>
          <a:bodyPr>
            <a:normAutofit fontScale="92500" lnSpcReduction="20000"/>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900" b="1" dirty="0">
                <a:solidFill>
                  <a:schemeClr val="accent4">
                    <a:lumMod val="75000"/>
                  </a:schemeClr>
                </a:solidFill>
                <a:latin typeface="Arial Narrow" panose="020B0606020202030204" pitchFamily="34" charset="0"/>
              </a:rPr>
              <a:t>Kevin Shrader</a:t>
            </a:r>
          </a:p>
          <a:p>
            <a:pPr algn="ctr"/>
            <a:r>
              <a:rPr lang="en-US" sz="1350" b="1" dirty="0">
                <a:solidFill>
                  <a:schemeClr val="accent4">
                    <a:lumMod val="75000"/>
                  </a:schemeClr>
                </a:solidFill>
                <a:latin typeface="Arial Narrow" panose="020B0606020202030204" pitchFamily="34" charset="0"/>
              </a:rPr>
              <a:t>West Virginia University</a:t>
            </a:r>
          </a:p>
          <a:p>
            <a:pPr algn="ctr"/>
            <a:r>
              <a:rPr lang="en-US" sz="1350" b="1" dirty="0">
                <a:solidFill>
                  <a:schemeClr val="accent4">
                    <a:lumMod val="75000"/>
                  </a:schemeClr>
                </a:solidFill>
                <a:latin typeface="Arial Narrow" panose="020B0606020202030204" pitchFamily="34" charset="0"/>
              </a:rPr>
              <a:t>Dept. of Geology and Geography</a:t>
            </a:r>
          </a:p>
          <a:p>
            <a:pPr algn="ctr"/>
            <a:r>
              <a:rPr lang="en-US" sz="1350" b="1" dirty="0">
                <a:solidFill>
                  <a:schemeClr val="accent4">
                    <a:lumMod val="75000"/>
                  </a:schemeClr>
                </a:solidFill>
                <a:latin typeface="Arial Narrow" panose="020B0606020202030204" pitchFamily="34" charset="0"/>
              </a:rPr>
              <a:t>MA Project Defense</a:t>
            </a:r>
          </a:p>
          <a:p>
            <a:endParaRPr lang="en-US" b="1" dirty="0"/>
          </a:p>
        </p:txBody>
      </p:sp>
      <p:sp>
        <p:nvSpPr>
          <p:cNvPr id="4" name="TextBox 3">
            <a:extLst>
              <a:ext uri="{FF2B5EF4-FFF2-40B4-BE49-F238E27FC236}">
                <a16:creationId xmlns:a16="http://schemas.microsoft.com/office/drawing/2014/main" id="{BD840945-59A1-4ADB-83BB-7DF04EBEA49B}"/>
              </a:ext>
            </a:extLst>
          </p:cNvPr>
          <p:cNvSpPr txBox="1"/>
          <p:nvPr/>
        </p:nvSpPr>
        <p:spPr>
          <a:xfrm>
            <a:off x="3429000" y="3790950"/>
            <a:ext cx="1981200" cy="1077218"/>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600" dirty="0">
                <a:solidFill>
                  <a:schemeClr val="accent4">
                    <a:lumMod val="75000"/>
                  </a:schemeClr>
                </a:solidFill>
                <a:latin typeface="Arial Narrow" panose="020B0606020202030204" pitchFamily="34" charset="0"/>
              </a:rPr>
              <a:t>Committee Members:</a:t>
            </a:r>
          </a:p>
          <a:p>
            <a:pPr algn="ctr"/>
            <a:r>
              <a:rPr lang="en-US" sz="1600" dirty="0">
                <a:solidFill>
                  <a:schemeClr val="accent4">
                    <a:lumMod val="75000"/>
                  </a:schemeClr>
                </a:solidFill>
                <a:latin typeface="Arial Narrow" panose="020B0606020202030204" pitchFamily="34" charset="0"/>
              </a:rPr>
              <a:t>Aaron Maxwell (Chair)</a:t>
            </a:r>
          </a:p>
          <a:p>
            <a:pPr algn="ctr"/>
            <a:r>
              <a:rPr lang="en-US" sz="1600" dirty="0">
                <a:solidFill>
                  <a:schemeClr val="accent4">
                    <a:lumMod val="75000"/>
                  </a:schemeClr>
                </a:solidFill>
                <a:latin typeface="Arial Narrow" panose="020B0606020202030204" pitchFamily="34" charset="0"/>
              </a:rPr>
              <a:t>Maneesh Sharma</a:t>
            </a:r>
          </a:p>
          <a:p>
            <a:pPr algn="ctr"/>
            <a:r>
              <a:rPr lang="en-US" sz="1600" dirty="0">
                <a:solidFill>
                  <a:schemeClr val="accent4">
                    <a:lumMod val="75000"/>
                  </a:schemeClr>
                </a:solidFill>
                <a:latin typeface="Arial Narrow" panose="020B0606020202030204" pitchFamily="34" charset="0"/>
              </a:rPr>
              <a:t>Jamison Conley</a:t>
            </a:r>
          </a:p>
        </p:txBody>
      </p:sp>
      <p:sp>
        <p:nvSpPr>
          <p:cNvPr id="7" name="TextBox 6">
            <a:extLst>
              <a:ext uri="{FF2B5EF4-FFF2-40B4-BE49-F238E27FC236}">
                <a16:creationId xmlns:a16="http://schemas.microsoft.com/office/drawing/2014/main" id="{08AFFC63-4E30-46D5-BB72-F68361918179}"/>
              </a:ext>
            </a:extLst>
          </p:cNvPr>
          <p:cNvSpPr txBox="1"/>
          <p:nvPr/>
        </p:nvSpPr>
        <p:spPr>
          <a:xfrm>
            <a:off x="5181600" y="4552950"/>
            <a:ext cx="4373218" cy="400110"/>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2000" dirty="0">
                <a:solidFill>
                  <a:schemeClr val="accent4">
                    <a:lumMod val="75000"/>
                  </a:schemeClr>
                </a:solidFill>
                <a:latin typeface="Arial Narrow" panose="020B0606020202030204" pitchFamily="34" charset="0"/>
              </a:rPr>
              <a:t>Thursday, December 10 – 1 pm </a:t>
            </a:r>
          </a:p>
        </p:txBody>
      </p:sp>
    </p:spTree>
    <p:extLst>
      <p:ext uri="{BB962C8B-B14F-4D97-AF65-F5344CB8AC3E}">
        <p14:creationId xmlns:p14="http://schemas.microsoft.com/office/powerpoint/2010/main" val="42881580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5DBB4836-2A95-4B9C-AEEE-53F749EEF32F}"/>
              </a:ext>
            </a:extLst>
          </p:cNvPr>
          <p:cNvPicPr>
            <a:picLocks noChangeAspect="1"/>
          </p:cNvPicPr>
          <p:nvPr/>
        </p:nvPicPr>
        <p:blipFill>
          <a:blip r:embed="rId3"/>
          <a:stretch>
            <a:fillRect/>
          </a:stretch>
        </p:blipFill>
        <p:spPr>
          <a:xfrm>
            <a:off x="13252" y="0"/>
            <a:ext cx="9144000" cy="5143500"/>
          </a:xfrm>
          <a:prstGeom prst="rect">
            <a:avLst/>
          </a:prstGeom>
        </p:spPr>
      </p:pic>
      <p:pic>
        <p:nvPicPr>
          <p:cNvPr id="5" name="Picture 4">
            <a:extLst>
              <a:ext uri="{FF2B5EF4-FFF2-40B4-BE49-F238E27FC236}">
                <a16:creationId xmlns:a16="http://schemas.microsoft.com/office/drawing/2014/main" id="{E8BCF5C2-32F1-48D0-BC9E-169344F37E8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2737009"/>
            <a:ext cx="4071938" cy="2406491"/>
          </a:xfrm>
          <a:prstGeom prst="rect">
            <a:avLst/>
          </a:prstGeom>
          <a:noFill/>
          <a:ln>
            <a:solidFill>
              <a:schemeClr val="tx1"/>
            </a:solidFill>
          </a:ln>
        </p:spPr>
      </p:pic>
    </p:spTree>
    <p:extLst>
      <p:ext uri="{BB962C8B-B14F-4D97-AF65-F5344CB8AC3E}">
        <p14:creationId xmlns:p14="http://schemas.microsoft.com/office/powerpoint/2010/main" val="640487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59DE9-721D-46A3-B8AC-0C4827C34F7F}"/>
              </a:ext>
            </a:extLst>
          </p:cNvPr>
          <p:cNvSpPr>
            <a:spLocks noGrp="1"/>
          </p:cNvSpPr>
          <p:nvPr>
            <p:ph type="title"/>
          </p:nvPr>
        </p:nvSpPr>
        <p:spPr>
          <a:xfrm>
            <a:off x="304800" y="-19050"/>
            <a:ext cx="7886700" cy="993775"/>
          </a:xfrm>
        </p:spPr>
        <p:txBody>
          <a:bodyP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3200" b="1" dirty="0">
                <a:latin typeface="+mj-lt"/>
              </a:rPr>
              <a:t>Flooding in West Virginia</a:t>
            </a:r>
          </a:p>
        </p:txBody>
      </p:sp>
      <p:pic>
        <p:nvPicPr>
          <p:cNvPr id="6" name="Content Placeholder 5" descr="Map&#10;&#10;Description automatically generated">
            <a:extLst>
              <a:ext uri="{FF2B5EF4-FFF2-40B4-BE49-F238E27FC236}">
                <a16:creationId xmlns:a16="http://schemas.microsoft.com/office/drawing/2014/main" id="{D3B4E6B6-78E1-48B2-BBD9-0E20897F370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715000" y="819150"/>
            <a:ext cx="3301935" cy="3262312"/>
          </a:xfrm>
        </p:spPr>
      </p:pic>
      <p:sp>
        <p:nvSpPr>
          <p:cNvPr id="3" name="TextBox 2">
            <a:extLst>
              <a:ext uri="{FF2B5EF4-FFF2-40B4-BE49-F238E27FC236}">
                <a16:creationId xmlns:a16="http://schemas.microsoft.com/office/drawing/2014/main" id="{1536C4FC-7994-4935-9BDE-55C1C372D29A}"/>
              </a:ext>
            </a:extLst>
          </p:cNvPr>
          <p:cNvSpPr txBox="1"/>
          <p:nvPr/>
        </p:nvSpPr>
        <p:spPr>
          <a:xfrm>
            <a:off x="381000" y="1574889"/>
            <a:ext cx="5257800" cy="923330"/>
          </a:xfrm>
          <a:prstGeom prst="rect">
            <a:avLst/>
          </a:prstGeom>
          <a:noFill/>
        </p:spPr>
        <p:txBody>
          <a:bodyPr wrap="square" rtlCol="0">
            <a:spAutoFit/>
          </a:bodyPr>
          <a:lstStyle/>
          <a:p>
            <a:pPr marL="285750" indent="-285750">
              <a:buFont typeface="Arial" panose="020B0604020202020204" pitchFamily="34" charset="0"/>
              <a:buChar char="•"/>
            </a:pPr>
            <a:r>
              <a:rPr lang="en-US" dirty="0"/>
              <a:t>All areas are at a high risk for flooding</a:t>
            </a:r>
          </a:p>
          <a:p>
            <a:pPr marL="285750" indent="-285750">
              <a:buFont typeface="Arial" panose="020B0604020202020204" pitchFamily="34" charset="0"/>
              <a:buChar char="•"/>
            </a:pPr>
            <a:r>
              <a:rPr lang="en-US" dirty="0"/>
              <a:t>2018 WV Statewide Multi-Hazard Risk Assessment</a:t>
            </a:r>
          </a:p>
          <a:p>
            <a:pPr marL="742950" lvl="1" indent="-285750">
              <a:buFont typeface="Arial" panose="020B0604020202020204" pitchFamily="34" charset="0"/>
              <a:buChar char="•"/>
            </a:pPr>
            <a:r>
              <a:rPr lang="en-US" dirty="0"/>
              <a:t>WV Flood Risk Assessment project</a:t>
            </a:r>
          </a:p>
        </p:txBody>
      </p:sp>
    </p:spTree>
    <p:extLst>
      <p:ext uri="{BB962C8B-B14F-4D97-AF65-F5344CB8AC3E}">
        <p14:creationId xmlns:p14="http://schemas.microsoft.com/office/powerpoint/2010/main" val="2342972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7ABB363-AE82-4673-A6B1-7F99FFCBD9EA}"/>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10105"/>
            <a:ext cx="6594231" cy="5143500"/>
          </a:xfrm>
          <a:prstGeom prst="rect">
            <a:avLst/>
          </a:prstGeom>
          <a:noFill/>
          <a:ln w="9525">
            <a:solidFill>
              <a:schemeClr val="accent1">
                <a:lumMod val="100000"/>
                <a:lumOff val="0"/>
              </a:schemeClr>
            </a:solidFill>
            <a:miter lim="800000"/>
            <a:headEnd/>
            <a:tailEnd/>
          </a:ln>
        </p:spPr>
      </p:pic>
      <p:pic>
        <p:nvPicPr>
          <p:cNvPr id="3" name="Picture 2" descr="Map&#10;&#10;Description automatically generated">
            <a:extLst>
              <a:ext uri="{FF2B5EF4-FFF2-40B4-BE49-F238E27FC236}">
                <a16:creationId xmlns:a16="http://schemas.microsoft.com/office/drawing/2014/main" id="{22EB99E8-E96E-4534-A025-15DBA533DAB7}"/>
              </a:ext>
            </a:extLst>
          </p:cNvPr>
          <p:cNvPicPr>
            <a:picLocks noChangeAspect="1"/>
          </p:cNvPicPr>
          <p:nvPr/>
        </p:nvPicPr>
        <p:blipFill>
          <a:blip r:embed="rId4"/>
          <a:stretch>
            <a:fillRect/>
          </a:stretch>
        </p:blipFill>
        <p:spPr>
          <a:xfrm>
            <a:off x="6594231" y="742949"/>
            <a:ext cx="2526805" cy="3724577"/>
          </a:xfrm>
          <a:prstGeom prst="rect">
            <a:avLst/>
          </a:prstGeom>
        </p:spPr>
      </p:pic>
      <p:sp>
        <p:nvSpPr>
          <p:cNvPr id="5" name="Arrow: Right 4">
            <a:extLst>
              <a:ext uri="{FF2B5EF4-FFF2-40B4-BE49-F238E27FC236}">
                <a16:creationId xmlns:a16="http://schemas.microsoft.com/office/drawing/2014/main" id="{49C75C0D-958A-46AD-B91A-0FDE141B44D2}"/>
              </a:ext>
            </a:extLst>
          </p:cNvPr>
          <p:cNvSpPr/>
          <p:nvPr/>
        </p:nvSpPr>
        <p:spPr>
          <a:xfrm rot="10800000">
            <a:off x="4876800" y="4400550"/>
            <a:ext cx="14478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0705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7873430-8B86-4A40-B29C-77AA086A0020}"/>
              </a:ext>
            </a:extLst>
          </p:cNvPr>
          <p:cNvSpPr/>
          <p:nvPr/>
        </p:nvSpPr>
        <p:spPr>
          <a:xfrm>
            <a:off x="457200" y="1428750"/>
            <a:ext cx="8534400" cy="2246769"/>
          </a:xfrm>
          <a:prstGeom prst="rect">
            <a:avLst/>
          </a:prstGeom>
        </p:spPr>
        <p:txBody>
          <a:bodyPr wrap="square">
            <a:spAutoFit/>
          </a:bodyPr>
          <a:lstStyle/>
          <a:p>
            <a:r>
              <a:rPr lang="en-US" sz="2000" dirty="0">
                <a:latin typeface="Calibri" panose="020F0502020204030204" pitchFamily="34" charset="0"/>
                <a:ea typeface="Calibri" panose="020F0502020204030204" pitchFamily="34" charset="0"/>
                <a:cs typeface="Times New Roman" panose="02020603050405020304" pitchFamily="18" charset="0"/>
              </a:rPr>
              <a:t>With the support of the West Virginia GIS Technical Center through the FEMA funded WV Flood Risk Assessment, my graduate research was to create and export 3D flood visualizations of West Virginia communities using existing data, including the completed building inventory dataset as well as creating a supporting interactive ArcGIS Online web application for displaying 3D data that was developed to provide an effective way to disseminate crucial floodplain information to West Virginia communities.</a:t>
            </a:r>
            <a:endParaRPr lang="en-US" sz="2000" dirty="0"/>
          </a:p>
        </p:txBody>
      </p:sp>
      <p:sp>
        <p:nvSpPr>
          <p:cNvPr id="6" name="Title 5">
            <a:extLst>
              <a:ext uri="{FF2B5EF4-FFF2-40B4-BE49-F238E27FC236}">
                <a16:creationId xmlns:a16="http://schemas.microsoft.com/office/drawing/2014/main" id="{1877189F-2BF9-4E55-AFD2-B1455AE9DA1E}"/>
              </a:ext>
            </a:extLst>
          </p:cNvPr>
          <p:cNvSpPr>
            <a:spLocks noGrp="1"/>
          </p:cNvSpPr>
          <p:nvPr>
            <p:ph type="title"/>
          </p:nvPr>
        </p:nvSpPr>
        <p:spPr/>
        <p:txBody>
          <a:bodyPr>
            <a:normAutofit/>
          </a:bodyPr>
          <a:lstStyle/>
          <a:p>
            <a:r>
              <a:rPr lang="en-US" sz="3200" b="1" dirty="0"/>
              <a:t>Goal</a:t>
            </a:r>
          </a:p>
        </p:txBody>
      </p:sp>
    </p:spTree>
    <p:extLst>
      <p:ext uri="{BB962C8B-B14F-4D97-AF65-F5344CB8AC3E}">
        <p14:creationId xmlns:p14="http://schemas.microsoft.com/office/powerpoint/2010/main" val="1590268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144C6-7816-4CB9-B91A-B18813720BD1}"/>
              </a:ext>
            </a:extLst>
          </p:cNvPr>
          <p:cNvSpPr>
            <a:spLocks noGrp="1"/>
          </p:cNvSpPr>
          <p:nvPr>
            <p:ph type="title"/>
          </p:nvPr>
        </p:nvSpPr>
        <p:spPr/>
        <p:txBody>
          <a:bodyPr>
            <a:normAutofit/>
          </a:bodyPr>
          <a:lstStyle/>
          <a:p>
            <a:r>
              <a:rPr lang="en-US" sz="3200" b="1" dirty="0"/>
              <a:t>Objectives</a:t>
            </a:r>
          </a:p>
        </p:txBody>
      </p:sp>
      <p:sp>
        <p:nvSpPr>
          <p:cNvPr id="3" name="Content Placeholder 2">
            <a:extLst>
              <a:ext uri="{FF2B5EF4-FFF2-40B4-BE49-F238E27FC236}">
                <a16:creationId xmlns:a16="http://schemas.microsoft.com/office/drawing/2014/main" id="{FF008B67-EC7B-479E-AB10-E4E9D63480AD}"/>
              </a:ext>
            </a:extLst>
          </p:cNvPr>
          <p:cNvSpPr>
            <a:spLocks noGrp="1"/>
          </p:cNvSpPr>
          <p:nvPr>
            <p:ph idx="1"/>
          </p:nvPr>
        </p:nvSpPr>
        <p:spPr>
          <a:xfrm>
            <a:off x="628650" y="1268413"/>
            <a:ext cx="7886700" cy="3092933"/>
          </a:xfrm>
        </p:spPr>
        <p:txBody>
          <a:bodyPr>
            <a:normAutofit fontScale="55000" lnSpcReduction="20000"/>
          </a:bodyPr>
          <a:lstStyle/>
          <a:p>
            <a:pPr lvl="0"/>
            <a:r>
              <a:rPr lang="en-US" sz="2900" dirty="0"/>
              <a:t>Create new and adjust current 2D Building footprints to accurately match the shape of structures overlapping with the 1-percent annual chance floodplain</a:t>
            </a:r>
          </a:p>
          <a:p>
            <a:pPr lvl="0"/>
            <a:r>
              <a:rPr lang="en-US" sz="2900" dirty="0"/>
              <a:t>Use ESRI based tools and R libraries for converting 2D building footprints to 3D features</a:t>
            </a:r>
          </a:p>
          <a:p>
            <a:pPr lvl="0"/>
            <a:r>
              <a:rPr lang="en-US" sz="2900" dirty="0"/>
              <a:t>Transform the 2D 1-percent annual chance floodplain depth grid into 3D data</a:t>
            </a:r>
          </a:p>
          <a:p>
            <a:pPr lvl="0"/>
            <a:r>
              <a:rPr lang="en-US" sz="2900" dirty="0"/>
              <a:t>Employ ESRI ArcGIS Pro to symbolize and label data for more effective communication in a 3D environment</a:t>
            </a:r>
          </a:p>
          <a:p>
            <a:pPr lvl="0"/>
            <a:r>
              <a:rPr lang="en-US" sz="2900" dirty="0"/>
              <a:t>Use ArcGIS Pro to create exported video animations of each 3D visualization community scene</a:t>
            </a:r>
          </a:p>
          <a:p>
            <a:pPr lvl="0"/>
            <a:r>
              <a:rPr lang="en-US" sz="2900" dirty="0"/>
              <a:t>Use ArcGIS Online to create a web application to interact with the 3D data in each community</a:t>
            </a:r>
          </a:p>
          <a:p>
            <a:pPr lvl="0"/>
            <a:r>
              <a:rPr lang="en-US" sz="2900" dirty="0"/>
              <a:t>Establish a workflow for replicability that is both detailed, structured, and time efficient</a:t>
            </a:r>
          </a:p>
          <a:p>
            <a:endParaRPr lang="en-US" dirty="0"/>
          </a:p>
        </p:txBody>
      </p:sp>
    </p:spTree>
    <p:extLst>
      <p:ext uri="{BB962C8B-B14F-4D97-AF65-F5344CB8AC3E}">
        <p14:creationId xmlns:p14="http://schemas.microsoft.com/office/powerpoint/2010/main" val="940238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DCF13-3D98-4E4F-80E8-6AB2AC27ED3B}"/>
              </a:ext>
            </a:extLst>
          </p:cNvPr>
          <p:cNvSpPr>
            <a:spLocks noGrp="1"/>
          </p:cNvSpPr>
          <p:nvPr>
            <p:ph type="title"/>
          </p:nvPr>
        </p:nvSpPr>
        <p:spPr>
          <a:xfrm>
            <a:off x="381000" y="68263"/>
            <a:ext cx="7886700" cy="993775"/>
          </a:xfrm>
        </p:spPr>
        <p:txBody>
          <a:bodyPr anchor="b">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3200" b="1" dirty="0">
                <a:latin typeface="+mj-lt"/>
              </a:rPr>
              <a:t>Study Area – Jefferson County</a:t>
            </a:r>
          </a:p>
        </p:txBody>
      </p:sp>
      <p:sp>
        <p:nvSpPr>
          <p:cNvPr id="3" name="Content Placeholder 2">
            <a:extLst>
              <a:ext uri="{FF2B5EF4-FFF2-40B4-BE49-F238E27FC236}">
                <a16:creationId xmlns:a16="http://schemas.microsoft.com/office/drawing/2014/main" id="{3F1287D8-22EC-4F59-BF9E-D744A6AF456F}"/>
              </a:ext>
            </a:extLst>
          </p:cNvPr>
          <p:cNvSpPr>
            <a:spLocks noGrp="1"/>
          </p:cNvSpPr>
          <p:nvPr>
            <p:ph idx="1"/>
          </p:nvPr>
        </p:nvSpPr>
        <p:spPr>
          <a:xfrm>
            <a:off x="591544" y="1072378"/>
            <a:ext cx="4818656" cy="3262312"/>
          </a:xfrm>
        </p:spPr>
        <p:txBody>
          <a:bodyP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228600"/>
            <a:r>
              <a:rPr lang="en-US" sz="1500" dirty="0"/>
              <a:t>One of the first counties completed in the WV Flood Assessment</a:t>
            </a:r>
          </a:p>
          <a:p>
            <a:r>
              <a:rPr lang="en-US" sz="1500" dirty="0"/>
              <a:t>737 primary structures in 100-year floodplain</a:t>
            </a:r>
          </a:p>
          <a:p>
            <a:r>
              <a:rPr lang="en-US" sz="1500" dirty="0"/>
              <a:t>5 communities</a:t>
            </a:r>
          </a:p>
          <a:p>
            <a:pPr marL="228600"/>
            <a:r>
              <a:rPr lang="en-US" sz="1500" dirty="0"/>
              <a:t>Classified LiDAR and 2020 leaf-off imagery are available</a:t>
            </a:r>
          </a:p>
        </p:txBody>
      </p:sp>
      <p:pic>
        <p:nvPicPr>
          <p:cNvPr id="4" name="Picture 3">
            <a:extLst>
              <a:ext uri="{FF2B5EF4-FFF2-40B4-BE49-F238E27FC236}">
                <a16:creationId xmlns:a16="http://schemas.microsoft.com/office/drawing/2014/main" id="{E29F5118-25CA-4416-95C3-E8318AE4E052}"/>
              </a:ext>
            </a:extLst>
          </p:cNvPr>
          <p:cNvPicPr/>
          <p:nvPr/>
        </p:nvPicPr>
        <p:blipFill rotWithShape="1">
          <a:blip r:embed="rId3">
            <a:extLst>
              <a:ext uri="{28A0092B-C50C-407E-A947-70E740481C1C}">
                <a14:useLocalDpi xmlns:a14="http://schemas.microsoft.com/office/drawing/2010/main" val="0"/>
              </a:ext>
            </a:extLst>
          </a:blip>
          <a:srcRect l="7428" r="12579"/>
          <a:stretch/>
        </p:blipFill>
        <p:spPr bwMode="auto">
          <a:xfrm>
            <a:off x="5562600" y="285750"/>
            <a:ext cx="3429000" cy="47053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034536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F413B-DFE0-4809-960E-98A218D5B6C9}"/>
              </a:ext>
            </a:extLst>
          </p:cNvPr>
          <p:cNvSpPr>
            <a:spLocks noGrp="1"/>
          </p:cNvSpPr>
          <p:nvPr>
            <p:ph type="title"/>
          </p:nvPr>
        </p:nvSpPr>
        <p:spPr/>
        <p:txBody>
          <a:bodyP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3200" b="1" dirty="0">
                <a:latin typeface="+mj-lt"/>
              </a:rPr>
              <a:t>Data</a:t>
            </a:r>
          </a:p>
        </p:txBody>
      </p:sp>
      <p:sp>
        <p:nvSpPr>
          <p:cNvPr id="3" name="Content Placeholder 2">
            <a:extLst>
              <a:ext uri="{FF2B5EF4-FFF2-40B4-BE49-F238E27FC236}">
                <a16:creationId xmlns:a16="http://schemas.microsoft.com/office/drawing/2014/main" id="{0FC9FEDB-C8D0-4010-BEEC-4646A050278C}"/>
              </a:ext>
            </a:extLst>
          </p:cNvPr>
          <p:cNvSpPr>
            <a:spLocks noGrp="1"/>
          </p:cNvSpPr>
          <p:nvPr>
            <p:ph idx="1"/>
          </p:nvPr>
        </p:nvSpPr>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indent="0">
              <a:buNone/>
            </a:pPr>
            <a:r>
              <a:rPr lang="en-US" sz="2000" dirty="0"/>
              <a:t>Vector</a:t>
            </a:r>
          </a:p>
          <a:p>
            <a:pPr lvl="1"/>
            <a:r>
              <a:rPr lang="en-US" dirty="0"/>
              <a:t>Building footprints</a:t>
            </a:r>
          </a:p>
          <a:p>
            <a:pPr lvl="1"/>
            <a:r>
              <a:rPr lang="en-US" dirty="0"/>
              <a:t>Building count (Flood Hazard)</a:t>
            </a:r>
          </a:p>
          <a:p>
            <a:pPr lvl="1"/>
            <a:r>
              <a:rPr lang="en-US" dirty="0"/>
              <a:t>Streams</a:t>
            </a:r>
          </a:p>
          <a:p>
            <a:pPr lvl="1"/>
            <a:r>
              <a:rPr lang="en-US" dirty="0"/>
              <a:t>Roads</a:t>
            </a:r>
          </a:p>
          <a:p>
            <a:pPr lvl="1"/>
            <a:r>
              <a:rPr lang="en-US" dirty="0"/>
              <a:t>100-year floodplain</a:t>
            </a:r>
          </a:p>
          <a:p>
            <a:pPr lvl="1"/>
            <a:r>
              <a:rPr lang="en-US" dirty="0"/>
              <a:t>Community boundaries</a:t>
            </a:r>
          </a:p>
          <a:p>
            <a:pPr lvl="1"/>
            <a:r>
              <a:rPr lang="en-US" dirty="0"/>
              <a:t>County boundaries</a:t>
            </a:r>
          </a:p>
        </p:txBody>
      </p:sp>
      <p:sp>
        <p:nvSpPr>
          <p:cNvPr id="4" name="Content Placeholder 2">
            <a:extLst>
              <a:ext uri="{FF2B5EF4-FFF2-40B4-BE49-F238E27FC236}">
                <a16:creationId xmlns:a16="http://schemas.microsoft.com/office/drawing/2014/main" id="{D750CD97-3999-438E-AB7A-8AEB023288CE}"/>
              </a:ext>
            </a:extLst>
          </p:cNvPr>
          <p:cNvSpPr txBox="1">
            <a:spLocks/>
          </p:cNvSpPr>
          <p:nvPr/>
        </p:nvSpPr>
        <p:spPr>
          <a:xfrm>
            <a:off x="3254034" y="1365995"/>
            <a:ext cx="2625383" cy="3263504"/>
          </a:xfrm>
          <a:prstGeom prst="rect">
            <a:avLst/>
          </a:prstGeom>
        </p:spPr>
        <p:txBody>
          <a:bodyPr vert="horz" lIns="68580" tIns="34290" rIns="68580" bIns="34290" rtlCol="0">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2000" dirty="0"/>
              <a:t>Raster</a:t>
            </a:r>
          </a:p>
          <a:p>
            <a:pPr marL="284163" lvl="1" indent="-171450">
              <a:buFont typeface="Arial" panose="020B0604020202020204" pitchFamily="34" charset="0"/>
              <a:buChar char="•"/>
            </a:pPr>
            <a:r>
              <a:rPr lang="en-US" dirty="0"/>
              <a:t>Digital Elevation Model (DEM)</a:t>
            </a:r>
          </a:p>
          <a:p>
            <a:pPr marL="284163" lvl="1" indent="-171450">
              <a:buFont typeface="Arial" panose="020B0604020202020204" pitchFamily="34" charset="0"/>
              <a:buChar char="•"/>
            </a:pPr>
            <a:r>
              <a:rPr lang="en-US" dirty="0"/>
              <a:t>Advisory A/AE flood depth</a:t>
            </a:r>
          </a:p>
        </p:txBody>
      </p:sp>
      <p:sp>
        <p:nvSpPr>
          <p:cNvPr id="5" name="Content Placeholder 2">
            <a:extLst>
              <a:ext uri="{FF2B5EF4-FFF2-40B4-BE49-F238E27FC236}">
                <a16:creationId xmlns:a16="http://schemas.microsoft.com/office/drawing/2014/main" id="{660C0357-72CB-419E-AEF8-356BA6E91830}"/>
              </a:ext>
            </a:extLst>
          </p:cNvPr>
          <p:cNvSpPr txBox="1">
            <a:spLocks/>
          </p:cNvSpPr>
          <p:nvPr/>
        </p:nvSpPr>
        <p:spPr>
          <a:xfrm>
            <a:off x="5879417" y="1369219"/>
            <a:ext cx="2916409" cy="3263504"/>
          </a:xfrm>
          <a:prstGeom prst="rect">
            <a:avLst/>
          </a:prstGeom>
        </p:spPr>
        <p:txBody>
          <a:bodyPr vert="horz" lIns="68580" tIns="34290" rIns="68580" bIns="34290" rtlCol="0">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2000" dirty="0"/>
              <a:t>Other</a:t>
            </a:r>
          </a:p>
          <a:p>
            <a:pPr marL="284163" lvl="1" indent="-171450">
              <a:buFont typeface="Arial" panose="020B0604020202020204" pitchFamily="34" charset="0"/>
              <a:buChar char="•"/>
            </a:pPr>
            <a:r>
              <a:rPr lang="en-US" dirty="0"/>
              <a:t>LiDAR point clouds</a:t>
            </a:r>
          </a:p>
          <a:p>
            <a:pPr marL="284163" lvl="1" indent="-171450">
              <a:buFont typeface="Arial" panose="020B0604020202020204" pitchFamily="34" charset="0"/>
              <a:buChar char="•"/>
            </a:pPr>
            <a:r>
              <a:rPr lang="en-US" dirty="0"/>
              <a:t>Building Level Risk Assessment (BLRA) Excel table</a:t>
            </a:r>
          </a:p>
          <a:p>
            <a:pPr marL="284163" lvl="1" indent="-171450">
              <a:buFont typeface="Arial" panose="020B0604020202020204" pitchFamily="34" charset="0"/>
              <a:buChar char="•"/>
            </a:pPr>
            <a:r>
              <a:rPr lang="en-US" dirty="0"/>
              <a:t>Leaf-off imagery service</a:t>
            </a:r>
          </a:p>
          <a:p>
            <a:pPr marL="284163" lvl="1" indent="-171450">
              <a:buFont typeface="Arial" panose="020B0604020202020204" pitchFamily="34" charset="0"/>
              <a:buChar char="•"/>
            </a:pPr>
            <a:r>
              <a:rPr lang="en-US" dirty="0"/>
              <a:t>100-year floodplain feature service</a:t>
            </a:r>
          </a:p>
        </p:txBody>
      </p:sp>
    </p:spTree>
    <p:extLst>
      <p:ext uri="{BB962C8B-B14F-4D97-AF65-F5344CB8AC3E}">
        <p14:creationId xmlns:p14="http://schemas.microsoft.com/office/powerpoint/2010/main" val="3682734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909878-9964-4511-ADC2-E5622BF4F521}"/>
              </a:ext>
            </a:extLst>
          </p:cNvPr>
          <p:cNvPicPr>
            <a:picLocks noChangeAspect="1"/>
          </p:cNvPicPr>
          <p:nvPr/>
        </p:nvPicPr>
        <p:blipFill>
          <a:blip r:embed="rId3"/>
          <a:stretch>
            <a:fillRect/>
          </a:stretch>
        </p:blipFill>
        <p:spPr>
          <a:xfrm>
            <a:off x="152400" y="20707"/>
            <a:ext cx="5521437" cy="4248150"/>
          </a:xfrm>
          <a:prstGeom prst="rect">
            <a:avLst/>
          </a:prstGeom>
        </p:spPr>
      </p:pic>
      <p:pic>
        <p:nvPicPr>
          <p:cNvPr id="10" name="Picture 9" descr="Text&#10;&#10;Description automatically generated">
            <a:extLst>
              <a:ext uri="{FF2B5EF4-FFF2-40B4-BE49-F238E27FC236}">
                <a16:creationId xmlns:a16="http://schemas.microsoft.com/office/drawing/2014/main" id="{EA429926-D38D-476B-B476-4A2F0CDC66F9}"/>
              </a:ext>
            </a:extLst>
          </p:cNvPr>
          <p:cNvPicPr>
            <a:picLocks noChangeAspect="1"/>
          </p:cNvPicPr>
          <p:nvPr/>
        </p:nvPicPr>
        <p:blipFill>
          <a:blip r:embed="rId4"/>
          <a:stretch>
            <a:fillRect/>
          </a:stretch>
        </p:blipFill>
        <p:spPr>
          <a:xfrm>
            <a:off x="5843051" y="961157"/>
            <a:ext cx="3176379" cy="2367250"/>
          </a:xfrm>
          <a:prstGeom prst="rect">
            <a:avLst/>
          </a:prstGeom>
        </p:spPr>
      </p:pic>
    </p:spTree>
    <p:extLst>
      <p:ext uri="{BB962C8B-B14F-4D97-AF65-F5344CB8AC3E}">
        <p14:creationId xmlns:p14="http://schemas.microsoft.com/office/powerpoint/2010/main" val="4009892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31FBD-BE20-47BF-89D3-8DD7E27CE77F}"/>
              </a:ext>
            </a:extLst>
          </p:cNvPr>
          <p:cNvSpPr>
            <a:spLocks noGrp="1"/>
          </p:cNvSpPr>
          <p:nvPr>
            <p:ph type="title"/>
          </p:nvPr>
        </p:nvSpPr>
        <p:spPr>
          <a:xfrm>
            <a:off x="628650" y="274638"/>
            <a:ext cx="7886700" cy="993775"/>
          </a:xfrm>
        </p:spPr>
        <p:txBody>
          <a:bodyP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3200" b="1" dirty="0">
                <a:latin typeface="+mj-lt"/>
              </a:rPr>
              <a:t>Hardware and Software</a:t>
            </a:r>
          </a:p>
        </p:txBody>
      </p:sp>
      <p:sp>
        <p:nvSpPr>
          <p:cNvPr id="3" name="Content Placeholder 2">
            <a:extLst>
              <a:ext uri="{FF2B5EF4-FFF2-40B4-BE49-F238E27FC236}">
                <a16:creationId xmlns:a16="http://schemas.microsoft.com/office/drawing/2014/main" id="{C59A9140-8BC8-4615-93C5-B77B7D73574E}"/>
              </a:ext>
            </a:extLst>
          </p:cNvPr>
          <p:cNvSpPr>
            <a:spLocks noGrp="1"/>
          </p:cNvSpPr>
          <p:nvPr>
            <p:ph idx="1"/>
          </p:nvPr>
        </p:nvSpPr>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dirty="0"/>
              <a:t>Two computers </a:t>
            </a:r>
          </a:p>
          <a:p>
            <a:r>
              <a:rPr lang="en-US" dirty="0"/>
              <a:t>ArcGIS Pro</a:t>
            </a:r>
          </a:p>
          <a:p>
            <a:r>
              <a:rPr lang="en-US" dirty="0"/>
              <a:t>ArcGIS Online</a:t>
            </a:r>
          </a:p>
          <a:p>
            <a:r>
              <a:rPr lang="en-US" dirty="0"/>
              <a:t>R</a:t>
            </a:r>
          </a:p>
        </p:txBody>
      </p:sp>
      <p:pic>
        <p:nvPicPr>
          <p:cNvPr id="7" name="Picture 6" descr="A picture containing indoor, floor, computer, tiled&#10;&#10;Description automatically generated">
            <a:extLst>
              <a:ext uri="{FF2B5EF4-FFF2-40B4-BE49-F238E27FC236}">
                <a16:creationId xmlns:a16="http://schemas.microsoft.com/office/drawing/2014/main" id="{C5FB1F09-F42F-4521-A497-69F0545A1D9D}"/>
              </a:ext>
            </a:extLst>
          </p:cNvPr>
          <p:cNvPicPr>
            <a:picLocks noChangeAspect="1"/>
          </p:cNvPicPr>
          <p:nvPr/>
        </p:nvPicPr>
        <p:blipFill>
          <a:blip r:embed="rId3"/>
          <a:stretch>
            <a:fillRect/>
          </a:stretch>
        </p:blipFill>
        <p:spPr>
          <a:xfrm>
            <a:off x="5943600" y="438150"/>
            <a:ext cx="2786063" cy="3714750"/>
          </a:xfrm>
          <a:prstGeom prst="rect">
            <a:avLst/>
          </a:prstGeom>
        </p:spPr>
      </p:pic>
      <p:pic>
        <p:nvPicPr>
          <p:cNvPr id="5" name="Picture 4" descr="A picture containing text, indoor, open, computer&#10;&#10;Description automatically generated">
            <a:extLst>
              <a:ext uri="{FF2B5EF4-FFF2-40B4-BE49-F238E27FC236}">
                <a16:creationId xmlns:a16="http://schemas.microsoft.com/office/drawing/2014/main" id="{DDBF7AFF-269F-4313-9B79-F2103D9B5642}"/>
              </a:ext>
            </a:extLst>
          </p:cNvPr>
          <p:cNvPicPr>
            <a:picLocks noChangeAspect="1"/>
          </p:cNvPicPr>
          <p:nvPr/>
        </p:nvPicPr>
        <p:blipFill>
          <a:blip r:embed="rId4"/>
          <a:stretch>
            <a:fillRect/>
          </a:stretch>
        </p:blipFill>
        <p:spPr>
          <a:xfrm>
            <a:off x="5810249" y="229839"/>
            <a:ext cx="3052763" cy="4070350"/>
          </a:xfrm>
          <a:prstGeom prst="rect">
            <a:avLst/>
          </a:prstGeom>
        </p:spPr>
      </p:pic>
    </p:spTree>
    <p:extLst>
      <p:ext uri="{BB962C8B-B14F-4D97-AF65-F5344CB8AC3E}">
        <p14:creationId xmlns:p14="http://schemas.microsoft.com/office/powerpoint/2010/main" val="2699402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920FA-0BC2-4E7C-9ABF-5323BF23F67E}"/>
              </a:ext>
            </a:extLst>
          </p:cNvPr>
          <p:cNvSpPr>
            <a:spLocks noGrp="1"/>
          </p:cNvSpPr>
          <p:nvPr>
            <p:ph type="title"/>
          </p:nvPr>
        </p:nvSpPr>
        <p:spPr>
          <a:xfrm>
            <a:off x="633951" y="-3796"/>
            <a:ext cx="7886700" cy="993775"/>
          </a:xfrm>
        </p:spPr>
        <p:txBody>
          <a:bodyP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3200" b="1" dirty="0">
                <a:latin typeface="+mj-lt"/>
              </a:rPr>
              <a:t>Methods (M) Outline</a:t>
            </a:r>
          </a:p>
        </p:txBody>
      </p:sp>
      <p:sp>
        <p:nvSpPr>
          <p:cNvPr id="3" name="Content Placeholder 2">
            <a:extLst>
              <a:ext uri="{FF2B5EF4-FFF2-40B4-BE49-F238E27FC236}">
                <a16:creationId xmlns:a16="http://schemas.microsoft.com/office/drawing/2014/main" id="{C45D68EC-5AB0-428B-91E3-31759774933F}"/>
              </a:ext>
            </a:extLst>
          </p:cNvPr>
          <p:cNvSpPr>
            <a:spLocks noGrp="1"/>
          </p:cNvSpPr>
          <p:nvPr>
            <p:ph idx="1"/>
          </p:nvPr>
        </p:nvSpPr>
        <p:spPr>
          <a:xfrm>
            <a:off x="628650" y="819150"/>
            <a:ext cx="7886700" cy="3567112"/>
          </a:xfrm>
        </p:spPr>
        <p:txBody>
          <a:bodyPr>
            <a:normAutofit fontScale="92500" lnSpcReduction="20000"/>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indent="0">
              <a:buNone/>
            </a:pPr>
            <a:r>
              <a:rPr lang="en-US" sz="2000" b="1" dirty="0"/>
              <a:t>M1</a:t>
            </a:r>
            <a:r>
              <a:rPr lang="en-US" sz="2000" dirty="0"/>
              <a:t> - Adding and Clipping Data to Community Boundaries within an ArcGIS Pro Scene</a:t>
            </a:r>
          </a:p>
          <a:p>
            <a:pPr indent="0">
              <a:buNone/>
            </a:pPr>
            <a:r>
              <a:rPr lang="en-US" sz="2000" b="1" dirty="0"/>
              <a:t>M2</a:t>
            </a:r>
            <a:r>
              <a:rPr lang="en-US" sz="2000" dirty="0"/>
              <a:t> – Adding and Classifying LiDAR Data</a:t>
            </a:r>
          </a:p>
          <a:p>
            <a:pPr indent="0">
              <a:buNone/>
            </a:pPr>
            <a:r>
              <a:rPr lang="en-US" sz="2000" b="1" dirty="0"/>
              <a:t>M3</a:t>
            </a:r>
            <a:r>
              <a:rPr lang="en-US" sz="2000" dirty="0"/>
              <a:t> - Editing Building Footprints</a:t>
            </a:r>
          </a:p>
          <a:p>
            <a:pPr indent="0">
              <a:buNone/>
            </a:pPr>
            <a:r>
              <a:rPr lang="en-US" sz="2000" b="1" dirty="0"/>
              <a:t>M4</a:t>
            </a:r>
            <a:r>
              <a:rPr lang="en-US" sz="2000" dirty="0"/>
              <a:t> - Joining Additional Data with Building Footprints</a:t>
            </a:r>
          </a:p>
          <a:p>
            <a:pPr indent="0">
              <a:buNone/>
            </a:pPr>
            <a:r>
              <a:rPr lang="en-US" sz="2000" b="1" dirty="0"/>
              <a:t>M5</a:t>
            </a:r>
            <a:r>
              <a:rPr lang="en-US" sz="2000" dirty="0"/>
              <a:t> - 3D Building Footprint Extraction </a:t>
            </a:r>
          </a:p>
          <a:p>
            <a:pPr indent="0">
              <a:buNone/>
            </a:pPr>
            <a:r>
              <a:rPr lang="en-US" sz="2000" b="1" dirty="0"/>
              <a:t>M6</a:t>
            </a:r>
            <a:r>
              <a:rPr lang="en-US" sz="2000" dirty="0"/>
              <a:t> - Creating “3D” Water Depth Grids</a:t>
            </a:r>
          </a:p>
          <a:p>
            <a:pPr indent="0">
              <a:buNone/>
            </a:pPr>
            <a:r>
              <a:rPr lang="en-US" sz="2000" b="1" dirty="0"/>
              <a:t>M7</a:t>
            </a:r>
            <a:r>
              <a:rPr lang="en-US" sz="2000" dirty="0"/>
              <a:t> - Labelling and Symbology</a:t>
            </a:r>
          </a:p>
          <a:p>
            <a:pPr indent="0">
              <a:buNone/>
            </a:pPr>
            <a:r>
              <a:rPr lang="en-US" sz="2000" b="1" dirty="0"/>
              <a:t>M8</a:t>
            </a:r>
            <a:r>
              <a:rPr lang="en-US" sz="2000" dirty="0"/>
              <a:t> - Animation Creation and Exportation</a:t>
            </a:r>
          </a:p>
          <a:p>
            <a:pPr indent="0">
              <a:buNone/>
            </a:pPr>
            <a:r>
              <a:rPr lang="en-US" sz="2000" b="1" dirty="0"/>
              <a:t>M9</a:t>
            </a:r>
            <a:r>
              <a:rPr lang="en-US" sz="2000" dirty="0"/>
              <a:t> - Web Application Development</a:t>
            </a:r>
          </a:p>
          <a:p>
            <a:pPr indent="0">
              <a:buNone/>
            </a:pPr>
            <a:r>
              <a:rPr lang="en-US" sz="2000" b="1" dirty="0"/>
              <a:t>M10</a:t>
            </a:r>
            <a:r>
              <a:rPr lang="en-US" sz="2000" dirty="0"/>
              <a:t> – Documentation and Procedures</a:t>
            </a:r>
          </a:p>
          <a:p>
            <a:pPr lvl="1"/>
            <a:endParaRPr lang="en-US" dirty="0"/>
          </a:p>
          <a:p>
            <a:pPr lvl="1"/>
            <a:endParaRPr lang="en-US" dirty="0"/>
          </a:p>
        </p:txBody>
      </p:sp>
    </p:spTree>
    <p:extLst>
      <p:ext uri="{BB962C8B-B14F-4D97-AF65-F5344CB8AC3E}">
        <p14:creationId xmlns:p14="http://schemas.microsoft.com/office/powerpoint/2010/main" val="3366607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0FB25-6EA6-4802-B937-97D8BDA5DB19}"/>
              </a:ext>
            </a:extLst>
          </p:cNvPr>
          <p:cNvSpPr>
            <a:spLocks noGrp="1"/>
          </p:cNvSpPr>
          <p:nvPr>
            <p:ph type="title"/>
          </p:nvPr>
        </p:nvSpPr>
        <p:spPr>
          <a:xfrm>
            <a:off x="628650" y="274638"/>
            <a:ext cx="1962150" cy="993775"/>
          </a:xfrm>
        </p:spPr>
        <p:txBody>
          <a:bodyPr>
            <a:normAutofit/>
          </a:bodyPr>
          <a:lstStyle/>
          <a:p>
            <a:r>
              <a:rPr lang="en-US" b="1" dirty="0"/>
              <a:t>Outline</a:t>
            </a:r>
          </a:p>
        </p:txBody>
      </p:sp>
      <p:sp>
        <p:nvSpPr>
          <p:cNvPr id="3" name="Content Placeholder 2">
            <a:extLst>
              <a:ext uri="{FF2B5EF4-FFF2-40B4-BE49-F238E27FC236}">
                <a16:creationId xmlns:a16="http://schemas.microsoft.com/office/drawing/2014/main" id="{6EC11CE2-CF24-4AE1-B3E8-D18F1C75C9CF}"/>
              </a:ext>
            </a:extLst>
          </p:cNvPr>
          <p:cNvSpPr>
            <a:spLocks noGrp="1"/>
          </p:cNvSpPr>
          <p:nvPr>
            <p:ph idx="1"/>
          </p:nvPr>
        </p:nvSpPr>
        <p:spPr>
          <a:xfrm>
            <a:off x="628650" y="1200150"/>
            <a:ext cx="7886700" cy="3432175"/>
          </a:xfrm>
        </p:spPr>
        <p:txBody>
          <a:bodyPr/>
          <a:lstStyle/>
          <a:p>
            <a:r>
              <a:rPr lang="en-US" dirty="0"/>
              <a:t>Introduction</a:t>
            </a:r>
          </a:p>
          <a:p>
            <a:r>
              <a:rPr lang="en-US" dirty="0"/>
              <a:t>Data and Study Area</a:t>
            </a:r>
          </a:p>
          <a:p>
            <a:r>
              <a:rPr lang="en-US" dirty="0"/>
              <a:t>Software and Hardware</a:t>
            </a:r>
          </a:p>
          <a:p>
            <a:r>
              <a:rPr lang="en-US" dirty="0"/>
              <a:t>Methods</a:t>
            </a:r>
          </a:p>
          <a:p>
            <a:r>
              <a:rPr lang="en-US" dirty="0"/>
              <a:t>Results and Evaluation</a:t>
            </a:r>
          </a:p>
          <a:p>
            <a:r>
              <a:rPr lang="en-US" dirty="0"/>
              <a:t>Limitations and Further Research</a:t>
            </a:r>
          </a:p>
        </p:txBody>
      </p:sp>
    </p:spTree>
    <p:extLst>
      <p:ext uri="{BB962C8B-B14F-4D97-AF65-F5344CB8AC3E}">
        <p14:creationId xmlns:p14="http://schemas.microsoft.com/office/powerpoint/2010/main" val="37775695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415C5-E391-4B90-A254-17EAB4C6CF70}"/>
              </a:ext>
            </a:extLst>
          </p:cNvPr>
          <p:cNvSpPr>
            <a:spLocks noGrp="1"/>
          </p:cNvSpPr>
          <p:nvPr>
            <p:ph type="title"/>
          </p:nvPr>
        </p:nvSpPr>
        <p:spPr/>
        <p:txBody>
          <a:bodyPr/>
          <a:lstStyle/>
          <a:p>
            <a:r>
              <a:rPr lang="en-US" b="1" dirty="0"/>
              <a:t>Product Summary</a:t>
            </a:r>
          </a:p>
        </p:txBody>
      </p:sp>
      <p:sp>
        <p:nvSpPr>
          <p:cNvPr id="3" name="Content Placeholder 2">
            <a:extLst>
              <a:ext uri="{FF2B5EF4-FFF2-40B4-BE49-F238E27FC236}">
                <a16:creationId xmlns:a16="http://schemas.microsoft.com/office/drawing/2014/main" id="{58CA92BB-13B8-444B-825D-2C313EA88F8D}"/>
              </a:ext>
            </a:extLst>
          </p:cNvPr>
          <p:cNvSpPr>
            <a:spLocks noGrp="1"/>
          </p:cNvSpPr>
          <p:nvPr>
            <p:ph idx="1"/>
          </p:nvPr>
        </p:nvSpPr>
        <p:spPr/>
        <p:txBody>
          <a:bodyPr/>
          <a:lstStyle/>
          <a:p>
            <a:r>
              <a:rPr lang="en-US" dirty="0"/>
              <a:t>Five community flood videos</a:t>
            </a:r>
          </a:p>
          <a:p>
            <a:r>
              <a:rPr lang="en-US" dirty="0"/>
              <a:t>Interactive web application</a:t>
            </a:r>
          </a:p>
          <a:p>
            <a:r>
              <a:rPr lang="en-US" dirty="0"/>
              <a:t>Procedure manual</a:t>
            </a:r>
          </a:p>
          <a:p>
            <a:r>
              <a:rPr lang="en-US" dirty="0"/>
              <a:t>Technical report</a:t>
            </a:r>
          </a:p>
        </p:txBody>
      </p:sp>
    </p:spTree>
    <p:extLst>
      <p:ext uri="{BB962C8B-B14F-4D97-AF65-F5344CB8AC3E}">
        <p14:creationId xmlns:p14="http://schemas.microsoft.com/office/powerpoint/2010/main" val="11663698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DB96E-2F9F-4355-B5B5-31DE80BF7AB3}"/>
              </a:ext>
            </a:extLst>
          </p:cNvPr>
          <p:cNvSpPr>
            <a:spLocks noGrp="1"/>
          </p:cNvSpPr>
          <p:nvPr>
            <p:ph type="title"/>
          </p:nvPr>
        </p:nvSpPr>
        <p:spPr>
          <a:xfrm>
            <a:off x="628650" y="-11747"/>
            <a:ext cx="7886700" cy="993775"/>
          </a:xfrm>
        </p:spPr>
        <p:txBody>
          <a:bodyP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2400" b="1" dirty="0">
                <a:latin typeface="+mj-lt"/>
              </a:rPr>
              <a:t>M1: Adding and Clipping Data to Community Boundaries </a:t>
            </a:r>
          </a:p>
        </p:txBody>
      </p:sp>
      <p:sp>
        <p:nvSpPr>
          <p:cNvPr id="3" name="Content Placeholder 2">
            <a:extLst>
              <a:ext uri="{FF2B5EF4-FFF2-40B4-BE49-F238E27FC236}">
                <a16:creationId xmlns:a16="http://schemas.microsoft.com/office/drawing/2014/main" id="{A1BE877C-9317-415C-BE00-D3067768B1C2}"/>
              </a:ext>
            </a:extLst>
          </p:cNvPr>
          <p:cNvSpPr>
            <a:spLocks noGrp="1"/>
          </p:cNvSpPr>
          <p:nvPr>
            <p:ph idx="1"/>
          </p:nvPr>
        </p:nvSpPr>
        <p:spPr>
          <a:xfrm>
            <a:off x="629313" y="895350"/>
            <a:ext cx="7886700" cy="1143000"/>
          </a:xfrm>
        </p:spPr>
        <p:txBody>
          <a:bodyP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dirty="0"/>
              <a:t>3D Global Scene in ArcGIS Pro</a:t>
            </a:r>
          </a:p>
          <a:p>
            <a:r>
              <a:rPr lang="en-US" dirty="0"/>
              <a:t>Data were clipped to Jefferson County community boundaries</a:t>
            </a:r>
          </a:p>
          <a:p>
            <a:endParaRPr lang="en-US" dirty="0"/>
          </a:p>
        </p:txBody>
      </p:sp>
      <p:sp>
        <p:nvSpPr>
          <p:cNvPr id="4" name="Title 1">
            <a:extLst>
              <a:ext uri="{FF2B5EF4-FFF2-40B4-BE49-F238E27FC236}">
                <a16:creationId xmlns:a16="http://schemas.microsoft.com/office/drawing/2014/main" id="{166E2041-ED8E-40B7-890F-17BBF03BA642}"/>
              </a:ext>
            </a:extLst>
          </p:cNvPr>
          <p:cNvSpPr txBox="1">
            <a:spLocks/>
          </p:cNvSpPr>
          <p:nvPr/>
        </p:nvSpPr>
        <p:spPr>
          <a:xfrm>
            <a:off x="624011" y="1733550"/>
            <a:ext cx="7886700" cy="993775"/>
          </a:xfrm>
          <a:prstGeom prst="rect">
            <a:avLst/>
          </a:prstGeom>
        </p:spPr>
        <p:txBody>
          <a:bodyPr vert="horz" lIns="91440" tIns="45720" rIns="91440" bIns="45720" rtlCol="0" anchor="ctr">
            <a:noAutofit/>
          </a:bodyPr>
          <a:lstStyle>
            <a:defPPr>
              <a:defRPr lang="en-US"/>
            </a:defPPr>
            <a:lvl1pPr marL="0" algn="l" defTabSz="685800" rtl="0" eaLnBrk="1" latinLnBrk="0" hangingPunct="1">
              <a:lnSpc>
                <a:spcPct val="90000"/>
              </a:lnSpc>
              <a:spcBef>
                <a:spcPct val="0"/>
              </a:spcBef>
              <a:buNone/>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2400" b="1" dirty="0">
                <a:latin typeface="+mj-lt"/>
              </a:rPr>
              <a:t>M2: Adding and Classify LiDAR Data </a:t>
            </a:r>
          </a:p>
        </p:txBody>
      </p:sp>
      <p:sp>
        <p:nvSpPr>
          <p:cNvPr id="5" name="Content Placeholder 2">
            <a:extLst>
              <a:ext uri="{FF2B5EF4-FFF2-40B4-BE49-F238E27FC236}">
                <a16:creationId xmlns:a16="http://schemas.microsoft.com/office/drawing/2014/main" id="{038BA071-8497-423D-A375-9D5A6F8A62F1}"/>
              </a:ext>
            </a:extLst>
          </p:cNvPr>
          <p:cNvSpPr txBox="1">
            <a:spLocks/>
          </p:cNvSpPr>
          <p:nvPr/>
        </p:nvSpPr>
        <p:spPr>
          <a:xfrm>
            <a:off x="543257" y="2533651"/>
            <a:ext cx="7886700" cy="1143000"/>
          </a:xfrm>
          <a:prstGeom prst="rect">
            <a:avLst/>
          </a:prstGeom>
        </p:spPr>
        <p:txBody>
          <a:bodyPr vert="horz" lIns="91440" tIns="45720" rIns="91440" bIns="45720" rtlCol="0">
            <a:normAutofit/>
          </a:bodyPr>
          <a:lstStyle>
            <a:defPPr>
              <a:defRPr lang="en-US"/>
            </a:defPPr>
            <a:lvl1pPr marL="0" indent="-228600" algn="l" defTabSz="685800" rtl="0" eaLnBrk="1" latinLnBrk="0" hangingPunct="1">
              <a:lnSpc>
                <a:spcPct val="90000"/>
              </a:lnSpc>
              <a:spcBef>
                <a:spcPts val="1000"/>
              </a:spcBef>
              <a:buFont typeface="Arial"/>
              <a:buChar char="•"/>
              <a:defRPr sz="1350" kern="1200">
                <a:solidFill>
                  <a:schemeClr val="tx1"/>
                </a:solidFill>
                <a:latin typeface="+mn-lt"/>
                <a:ea typeface="+mn-ea"/>
                <a:cs typeface="+mn-cs"/>
              </a:defRPr>
            </a:lvl1pPr>
            <a:lvl2pPr marL="342900" indent="-228600" algn="l" defTabSz="685800" rtl="0" eaLnBrk="1" latinLnBrk="0" hangingPunct="1">
              <a:lnSpc>
                <a:spcPct val="90000"/>
              </a:lnSpc>
              <a:spcBef>
                <a:spcPts val="500"/>
              </a:spcBef>
              <a:buFont typeface="Arial"/>
              <a:buChar char="•"/>
              <a:defRPr sz="1350" kern="1200">
                <a:solidFill>
                  <a:schemeClr val="tx1"/>
                </a:solidFill>
                <a:latin typeface="+mn-lt"/>
                <a:ea typeface="+mn-ea"/>
                <a:cs typeface="+mn-cs"/>
              </a:defRPr>
            </a:lvl2pPr>
            <a:lvl3pPr marL="685800" indent="-228600" algn="l" defTabSz="685800" rtl="0" eaLnBrk="1" latinLnBrk="0" hangingPunct="1">
              <a:lnSpc>
                <a:spcPct val="90000"/>
              </a:lnSpc>
              <a:spcBef>
                <a:spcPts val="500"/>
              </a:spcBef>
              <a:buFont typeface="Arial"/>
              <a:buChar char="•"/>
              <a:defRPr sz="1350" kern="1200">
                <a:solidFill>
                  <a:schemeClr val="tx1"/>
                </a:solidFill>
                <a:latin typeface="+mn-lt"/>
                <a:ea typeface="+mn-ea"/>
                <a:cs typeface="+mn-cs"/>
              </a:defRPr>
            </a:lvl3pPr>
            <a:lvl4pPr marL="1028700" indent="-228600" algn="l" defTabSz="685800" rtl="0" eaLnBrk="1" latinLnBrk="0" hangingPunct="1">
              <a:lnSpc>
                <a:spcPct val="90000"/>
              </a:lnSpc>
              <a:spcBef>
                <a:spcPts val="500"/>
              </a:spcBef>
              <a:buFont typeface="Arial"/>
              <a:buChar char="•"/>
              <a:defRPr sz="1350" kern="1200">
                <a:solidFill>
                  <a:schemeClr val="tx1"/>
                </a:solidFill>
                <a:latin typeface="+mn-lt"/>
                <a:ea typeface="+mn-ea"/>
                <a:cs typeface="+mn-cs"/>
              </a:defRPr>
            </a:lvl4pPr>
            <a:lvl5pPr marL="1371600" indent="-228600" algn="l" defTabSz="685800" rtl="0" eaLnBrk="1" latinLnBrk="0" hangingPunct="1">
              <a:lnSpc>
                <a:spcPct val="90000"/>
              </a:lnSpc>
              <a:spcBef>
                <a:spcPts val="500"/>
              </a:spcBef>
              <a:buFont typeface="Arial"/>
              <a:buChar char="•"/>
              <a:defRPr sz="1350" kern="1200">
                <a:solidFill>
                  <a:schemeClr val="tx1"/>
                </a:solidFill>
                <a:latin typeface="+mn-lt"/>
                <a:ea typeface="+mn-ea"/>
                <a:cs typeface="+mn-cs"/>
              </a:defRPr>
            </a:lvl5pPr>
            <a:lvl6pPr marL="1714500" indent="-228600" algn="l" defTabSz="685800" rtl="0" eaLnBrk="1" latinLnBrk="0" hangingPunct="1">
              <a:lnSpc>
                <a:spcPct val="90000"/>
              </a:lnSpc>
              <a:spcBef>
                <a:spcPts val="500"/>
              </a:spcBef>
              <a:buFont typeface="Arial"/>
              <a:buChar char="•"/>
              <a:defRPr sz="1350" kern="1200">
                <a:solidFill>
                  <a:schemeClr val="tx1"/>
                </a:solidFill>
                <a:latin typeface="+mn-lt"/>
                <a:ea typeface="+mn-ea"/>
                <a:cs typeface="+mn-cs"/>
              </a:defRPr>
            </a:lvl6pPr>
            <a:lvl7pPr marL="2057400" indent="-228600" algn="l" defTabSz="685800" rtl="0" eaLnBrk="1" latinLnBrk="0" hangingPunct="1">
              <a:lnSpc>
                <a:spcPct val="90000"/>
              </a:lnSpc>
              <a:spcBef>
                <a:spcPts val="500"/>
              </a:spcBef>
              <a:buFont typeface="Arial"/>
              <a:buChar char="•"/>
              <a:defRPr sz="1350" kern="1200">
                <a:solidFill>
                  <a:schemeClr val="tx1"/>
                </a:solidFill>
                <a:latin typeface="+mn-lt"/>
                <a:ea typeface="+mn-ea"/>
                <a:cs typeface="+mn-cs"/>
              </a:defRPr>
            </a:lvl7pPr>
            <a:lvl8pPr marL="2400300" indent="-228600" algn="l" defTabSz="685800" rtl="0" eaLnBrk="1" latinLnBrk="0" hangingPunct="1">
              <a:lnSpc>
                <a:spcPct val="90000"/>
              </a:lnSpc>
              <a:spcBef>
                <a:spcPts val="500"/>
              </a:spcBef>
              <a:buFont typeface="Arial"/>
              <a:buChar char="•"/>
              <a:defRPr sz="1350" kern="1200">
                <a:solidFill>
                  <a:schemeClr val="tx1"/>
                </a:solidFill>
                <a:latin typeface="+mn-lt"/>
                <a:ea typeface="+mn-ea"/>
                <a:cs typeface="+mn-cs"/>
              </a:defRPr>
            </a:lvl8pPr>
            <a:lvl9pPr marL="2743200" indent="-228600" algn="l" defTabSz="685800" rtl="0" eaLnBrk="1" latinLnBrk="0" hangingPunct="1">
              <a:lnSpc>
                <a:spcPct val="90000"/>
              </a:lnSpc>
              <a:spcBef>
                <a:spcPts val="500"/>
              </a:spcBef>
              <a:buFont typeface="Arial"/>
              <a:buChar char="•"/>
              <a:defRPr sz="1350" kern="1200">
                <a:solidFill>
                  <a:schemeClr val="tx1"/>
                </a:solidFill>
                <a:latin typeface="+mn-lt"/>
                <a:ea typeface="+mn-ea"/>
                <a:cs typeface="+mn-cs"/>
              </a:defRPr>
            </a:lvl9pPr>
          </a:lstStyle>
          <a:p>
            <a:r>
              <a:rPr lang="en-US" dirty="0"/>
              <a:t>50 LiDAR tiles were downloaded from the WV LiDAR File Download Tool </a:t>
            </a:r>
          </a:p>
          <a:p>
            <a:r>
              <a:rPr lang="en-US" dirty="0"/>
              <a:t>Buildings LAS data were classified using the ESRI LAS Building Tool</a:t>
            </a:r>
          </a:p>
        </p:txBody>
      </p:sp>
    </p:spTree>
    <p:extLst>
      <p:ext uri="{BB962C8B-B14F-4D97-AF65-F5344CB8AC3E}">
        <p14:creationId xmlns:p14="http://schemas.microsoft.com/office/powerpoint/2010/main" val="2746155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p&#10;&#10;Description automatically generated">
            <a:extLst>
              <a:ext uri="{FF2B5EF4-FFF2-40B4-BE49-F238E27FC236}">
                <a16:creationId xmlns:a16="http://schemas.microsoft.com/office/drawing/2014/main" id="{E7BE4056-255E-47CF-9F1A-6A02103CB175}"/>
              </a:ext>
            </a:extLst>
          </p:cNvPr>
          <p:cNvPicPr>
            <a:picLocks noChangeAspect="1"/>
          </p:cNvPicPr>
          <p:nvPr/>
        </p:nvPicPr>
        <p:blipFill>
          <a:blip r:embed="rId3"/>
          <a:stretch>
            <a:fillRect/>
          </a:stretch>
        </p:blipFill>
        <p:spPr>
          <a:xfrm>
            <a:off x="2057400" y="-7426"/>
            <a:ext cx="5720264" cy="4380825"/>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ABB38F6A-DE0B-4D5D-8675-BD6730E66967}"/>
              </a:ext>
            </a:extLst>
          </p:cNvPr>
          <p:cNvPicPr>
            <a:picLocks noChangeAspect="1"/>
          </p:cNvPicPr>
          <p:nvPr/>
        </p:nvPicPr>
        <p:blipFill>
          <a:blip r:embed="rId4"/>
          <a:stretch>
            <a:fillRect/>
          </a:stretch>
        </p:blipFill>
        <p:spPr>
          <a:xfrm>
            <a:off x="1" y="-19733"/>
            <a:ext cx="9144000" cy="4373399"/>
          </a:xfrm>
          <a:prstGeom prst="rect">
            <a:avLst/>
          </a:prstGeom>
        </p:spPr>
      </p:pic>
    </p:spTree>
    <p:extLst>
      <p:ext uri="{BB962C8B-B14F-4D97-AF65-F5344CB8AC3E}">
        <p14:creationId xmlns:p14="http://schemas.microsoft.com/office/powerpoint/2010/main" val="502711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229F2-07B1-4E74-9B6B-6315D2E0A0CE}"/>
              </a:ext>
            </a:extLst>
          </p:cNvPr>
          <p:cNvSpPr>
            <a:spLocks noGrp="1"/>
          </p:cNvSpPr>
          <p:nvPr>
            <p:ph type="title"/>
          </p:nvPr>
        </p:nvSpPr>
        <p:spPr/>
        <p:txBody>
          <a:bodyP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3200" b="1" dirty="0">
                <a:latin typeface="+mj-lt"/>
              </a:rPr>
              <a:t>M3: Editing Building Footprints</a:t>
            </a:r>
          </a:p>
        </p:txBody>
      </p:sp>
      <p:sp>
        <p:nvSpPr>
          <p:cNvPr id="4" name="Content Placeholder 3">
            <a:extLst>
              <a:ext uri="{FF2B5EF4-FFF2-40B4-BE49-F238E27FC236}">
                <a16:creationId xmlns:a16="http://schemas.microsoft.com/office/drawing/2014/main" id="{27E7DA7F-0448-4254-AD61-D7744045B4B3}"/>
              </a:ext>
            </a:extLst>
          </p:cNvPr>
          <p:cNvSpPr>
            <a:spLocks noGrp="1"/>
          </p:cNvSpPr>
          <p:nvPr>
            <p:ph idx="1"/>
          </p:nvPr>
        </p:nvSpPr>
        <p:spPr>
          <a:xfrm>
            <a:off x="628650" y="1200150"/>
            <a:ext cx="7886700" cy="3262312"/>
          </a:xfrm>
        </p:spPr>
        <p:txBody>
          <a:bodyPr>
            <a:normAutofit/>
          </a:bodyPr>
          <a:lstStyle/>
          <a:p>
            <a:r>
              <a:rPr lang="en-US" sz="2000" dirty="0"/>
              <a:t>National scale dataset was created by Microsoft</a:t>
            </a:r>
          </a:p>
          <a:p>
            <a:r>
              <a:rPr lang="en-US" sz="2000" dirty="0"/>
              <a:t>Many footprints are missing or inaccurate</a:t>
            </a:r>
          </a:p>
          <a:p>
            <a:r>
              <a:rPr lang="en-US" sz="2000" dirty="0"/>
              <a:t>Footprints intersecting with the 1-percent annual chance floodplain were manually added or corrected</a:t>
            </a:r>
          </a:p>
        </p:txBody>
      </p:sp>
    </p:spTree>
    <p:extLst>
      <p:ext uri="{BB962C8B-B14F-4D97-AF65-F5344CB8AC3E}">
        <p14:creationId xmlns:p14="http://schemas.microsoft.com/office/powerpoint/2010/main" val="359073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D15BC-7AF0-4F44-A298-011231E3C15B}"/>
              </a:ext>
            </a:extLst>
          </p:cNvPr>
          <p:cNvSpPr>
            <a:spLocks noGrp="1"/>
          </p:cNvSpPr>
          <p:nvPr>
            <p:ph type="title"/>
          </p:nvPr>
        </p:nvSpPr>
        <p:spPr>
          <a:xfrm>
            <a:off x="533400" y="209550"/>
            <a:ext cx="7977188" cy="1125538"/>
          </a:xfrm>
        </p:spPr>
        <p:txBody>
          <a:bodyP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3200" b="1" dirty="0">
                <a:latin typeface="+mj-lt"/>
              </a:rPr>
              <a:t>M4: Joining Additional Data with Building Footprints </a:t>
            </a:r>
          </a:p>
        </p:txBody>
      </p:sp>
      <p:sp>
        <p:nvSpPr>
          <p:cNvPr id="3" name="Content Placeholder 2">
            <a:extLst>
              <a:ext uri="{FF2B5EF4-FFF2-40B4-BE49-F238E27FC236}">
                <a16:creationId xmlns:a16="http://schemas.microsoft.com/office/drawing/2014/main" id="{DEA0A9DE-D3E7-4EA0-8C02-E9384F861093}"/>
              </a:ext>
            </a:extLst>
          </p:cNvPr>
          <p:cNvSpPr>
            <a:spLocks noGrp="1"/>
          </p:cNvSpPr>
          <p:nvPr>
            <p:ph type="body" idx="1"/>
          </p:nvPr>
        </p:nvSpPr>
        <p:spPr>
          <a:xfrm>
            <a:off x="533400" y="1657350"/>
            <a:ext cx="7886700" cy="2809392"/>
          </a:xfrm>
        </p:spPr>
        <p:txBody>
          <a:bodyP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285750" indent="-285750">
              <a:buFont typeface="Arial" panose="020B0604020202020204" pitchFamily="34" charset="0"/>
              <a:buChar char="•"/>
            </a:pPr>
            <a:r>
              <a:rPr lang="en-US" dirty="0"/>
              <a:t>Building footprints, on their own, lack useful attribute information</a:t>
            </a:r>
          </a:p>
          <a:p>
            <a:pPr marL="285750" indent="-285750">
              <a:buFont typeface="Arial" panose="020B0604020202020204" pitchFamily="34" charset="0"/>
              <a:buChar char="•"/>
            </a:pPr>
            <a:r>
              <a:rPr lang="en-US" dirty="0"/>
              <a:t>Tabular joining and Spatial joining between datasets</a:t>
            </a:r>
          </a:p>
          <a:p>
            <a:pPr marL="285750" indent="-285750">
              <a:buFont typeface="Arial" panose="020B0604020202020204" pitchFamily="34" charset="0"/>
              <a:buChar char="•"/>
            </a:pPr>
            <a:r>
              <a:rPr lang="en-US" dirty="0"/>
              <a:t>Add Surface Information Tool</a:t>
            </a:r>
          </a:p>
          <a:p>
            <a:pPr marL="628650" lvl="1" indent="-285750">
              <a:buFont typeface="Arial" panose="020B0604020202020204" pitchFamily="34" charset="0"/>
              <a:buChar char="•"/>
            </a:pPr>
            <a:r>
              <a:rPr lang="en-US" dirty="0"/>
              <a:t>Building heights attributes were calculated using these values</a:t>
            </a:r>
          </a:p>
          <a:p>
            <a:pPr marL="971550" lvl="2" indent="-285750">
              <a:buFont typeface="Arial" panose="020B0604020202020204" pitchFamily="34" charset="0"/>
              <a:buChar char="•"/>
            </a:pPr>
            <a:r>
              <a:rPr lang="en-US" dirty="0"/>
              <a:t>Ex. Max Building Elevation – Minimum Ground Elevation = Building Height</a:t>
            </a:r>
          </a:p>
        </p:txBody>
      </p:sp>
    </p:spTree>
    <p:extLst>
      <p:ext uri="{BB962C8B-B14F-4D97-AF65-F5344CB8AC3E}">
        <p14:creationId xmlns:p14="http://schemas.microsoft.com/office/powerpoint/2010/main" val="1900570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01F1A-BC51-41D1-B10D-6B54DCCF78FF}"/>
              </a:ext>
            </a:extLst>
          </p:cNvPr>
          <p:cNvSpPr>
            <a:spLocks noGrp="1"/>
          </p:cNvSpPr>
          <p:nvPr>
            <p:ph type="title"/>
          </p:nvPr>
        </p:nvSpPr>
        <p:spPr/>
        <p:txBody>
          <a:bodyP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3200" b="1" dirty="0">
                <a:latin typeface="+mj-lt"/>
              </a:rPr>
              <a:t>M5: 3D Building Footprint Extraction</a:t>
            </a:r>
          </a:p>
        </p:txBody>
      </p:sp>
      <p:sp>
        <p:nvSpPr>
          <p:cNvPr id="4" name="Content Placeholder 3">
            <a:extLst>
              <a:ext uri="{FF2B5EF4-FFF2-40B4-BE49-F238E27FC236}">
                <a16:creationId xmlns:a16="http://schemas.microsoft.com/office/drawing/2014/main" id="{38E84233-8E46-48FC-80FE-DEBE36767679}"/>
              </a:ext>
            </a:extLst>
          </p:cNvPr>
          <p:cNvSpPr>
            <a:spLocks noGrp="1"/>
          </p:cNvSpPr>
          <p:nvPr>
            <p:ph idx="1"/>
          </p:nvPr>
        </p:nvSpPr>
        <p:spPr>
          <a:xfrm>
            <a:off x="628650" y="1123950"/>
            <a:ext cx="7886700" cy="3262312"/>
          </a:xfrm>
        </p:spPr>
        <p:txBody>
          <a:bodyPr>
            <a:normAutofit/>
          </a:bodyPr>
          <a:lstStyle/>
          <a:p>
            <a:r>
              <a:rPr lang="en-US" sz="2000" dirty="0"/>
              <a:t>Realistic Building footprints</a:t>
            </a:r>
          </a:p>
          <a:p>
            <a:pPr lvl="1"/>
            <a:r>
              <a:rPr lang="en-US" sz="1800" dirty="0"/>
              <a:t>ESRI LAS Building </a:t>
            </a:r>
            <a:r>
              <a:rPr lang="en-US" sz="1800" dirty="0" err="1"/>
              <a:t>Multipatch</a:t>
            </a:r>
            <a:r>
              <a:rPr lang="en-US" sz="1800" dirty="0"/>
              <a:t> Tool with simplification tolerance</a:t>
            </a:r>
          </a:p>
          <a:p>
            <a:pPr lvl="1"/>
            <a:r>
              <a:rPr lang="en-US" sz="1800" dirty="0" err="1"/>
              <a:t>WhiteboxTools</a:t>
            </a:r>
            <a:r>
              <a:rPr lang="en-US" sz="1800" dirty="0"/>
              <a:t> LiDAR R toolset</a:t>
            </a:r>
          </a:p>
          <a:p>
            <a:pPr lvl="2"/>
            <a:r>
              <a:rPr lang="en-US" sz="1600" dirty="0" err="1"/>
              <a:t>LidarThin</a:t>
            </a:r>
            <a:r>
              <a:rPr lang="en-US" sz="1600" dirty="0"/>
              <a:t> function – thins LiDAR point cloud by reducing the point density </a:t>
            </a:r>
            <a:r>
              <a:rPr lang="en-US" sz="1600" dirty="0" err="1"/>
              <a:t>LidarThinHighDensity</a:t>
            </a:r>
            <a:r>
              <a:rPr lang="en-US" sz="1600" dirty="0"/>
              <a:t> function – thins points within high density clusters</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lvl="2"/>
            <a:r>
              <a:rPr lang="en-US" sz="1600" dirty="0">
                <a:latin typeface="Calibri" panose="020F0502020204030204" pitchFamily="34" charset="0"/>
                <a:cs typeface="Times New Roman" panose="02020603050405020304" pitchFamily="18" charset="0"/>
              </a:rPr>
              <a:t>LAS Building </a:t>
            </a:r>
            <a:r>
              <a:rPr lang="en-US" sz="1600" dirty="0" err="1">
                <a:latin typeface="Calibri" panose="020F0502020204030204" pitchFamily="34" charset="0"/>
                <a:cs typeface="Times New Roman" panose="02020603050405020304" pitchFamily="18" charset="0"/>
              </a:rPr>
              <a:t>Multipatch</a:t>
            </a:r>
            <a:r>
              <a:rPr lang="en-US" sz="1600" dirty="0">
                <a:latin typeface="Calibri" panose="020F0502020204030204" pitchFamily="34" charset="0"/>
                <a:cs typeface="Times New Roman" panose="02020603050405020304" pitchFamily="18" charset="0"/>
              </a:rPr>
              <a:t> Tool was executed without a simplification tolerance</a:t>
            </a:r>
            <a:endParaRPr lang="en-US" dirty="0"/>
          </a:p>
          <a:p>
            <a:pPr lvl="1"/>
            <a:endParaRPr lang="en-US" dirty="0"/>
          </a:p>
        </p:txBody>
      </p:sp>
    </p:spTree>
    <p:extLst>
      <p:ext uri="{BB962C8B-B14F-4D97-AF65-F5344CB8AC3E}">
        <p14:creationId xmlns:p14="http://schemas.microsoft.com/office/powerpoint/2010/main" val="1964168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4842835-1A67-4158-AA75-F4D37996D2ED}"/>
              </a:ext>
            </a:extLst>
          </p:cNvPr>
          <p:cNvSpPr>
            <a:spLocks noGrp="1"/>
          </p:cNvSpPr>
          <p:nvPr>
            <p:ph idx="1"/>
          </p:nvPr>
        </p:nvSpPr>
        <p:spPr>
          <a:xfrm>
            <a:off x="685800" y="1047750"/>
            <a:ext cx="7886700" cy="2286000"/>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2000" dirty="0"/>
              <a:t>If the first two options fail, “Sugar Cube” building footprints</a:t>
            </a:r>
          </a:p>
          <a:p>
            <a:pPr lvl="1"/>
            <a:r>
              <a:rPr lang="en-US" sz="1400" dirty="0"/>
              <a:t>3D Extrusion of 2D data based on elevation height attributes</a:t>
            </a:r>
          </a:p>
          <a:p>
            <a:pPr lvl="1"/>
            <a:r>
              <a:rPr lang="en-US" sz="1400" dirty="0"/>
              <a:t>Could be converted to </a:t>
            </a:r>
            <a:r>
              <a:rPr lang="en-US" sz="1400" dirty="0" err="1"/>
              <a:t>multipatch</a:t>
            </a:r>
            <a:r>
              <a:rPr lang="en-US" sz="1400" dirty="0"/>
              <a:t> data but was not necessary</a:t>
            </a:r>
          </a:p>
          <a:p>
            <a:pPr marL="228600"/>
            <a:r>
              <a:rPr lang="en-US" sz="2000" dirty="0"/>
              <a:t>Risk of issues for creating realistic building footprints for intricate rooftops</a:t>
            </a:r>
          </a:p>
          <a:p>
            <a:pPr lvl="1"/>
            <a:r>
              <a:rPr lang="en-US" sz="1400" dirty="0"/>
              <a:t>Balance between data accuracy, under simplification, and oversimplification</a:t>
            </a:r>
          </a:p>
          <a:p>
            <a:endParaRPr lang="en-US" dirty="0"/>
          </a:p>
        </p:txBody>
      </p:sp>
    </p:spTree>
    <p:extLst>
      <p:ext uri="{BB962C8B-B14F-4D97-AF65-F5344CB8AC3E}">
        <p14:creationId xmlns:p14="http://schemas.microsoft.com/office/powerpoint/2010/main" val="1528112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A2CFAB-A328-49B2-A52C-32C86BB3804B}"/>
              </a:ext>
            </a:extLst>
          </p:cNvPr>
          <p:cNvPicPr/>
          <p:nvPr/>
        </p:nvPicPr>
        <p:blipFill rotWithShape="1">
          <a:blip r:embed="rId3">
            <a:extLst>
              <a:ext uri="{28A0092B-C50C-407E-A947-70E740481C1C}">
                <a14:useLocalDpi xmlns:a14="http://schemas.microsoft.com/office/drawing/2010/main" val="0"/>
              </a:ext>
            </a:extLst>
          </a:blip>
          <a:srcRect l="15866" t="5586" b="15448"/>
          <a:stretch/>
        </p:blipFill>
        <p:spPr bwMode="auto">
          <a:xfrm>
            <a:off x="228600" y="209550"/>
            <a:ext cx="2895600" cy="1715770"/>
          </a:xfrm>
          <a:prstGeom prst="rect">
            <a:avLst/>
          </a:prstGeom>
          <a:noFill/>
          <a:ln>
            <a:noFill/>
          </a:ln>
          <a:extLst>
            <a:ext uri="{53640926-AAD7-44D8-BBD7-CCE9431645EC}">
              <a14:shadowObscured xmlns:a14="http://schemas.microsoft.com/office/drawing/2010/main"/>
            </a:ext>
          </a:extLst>
        </p:spPr>
      </p:pic>
      <p:sp>
        <p:nvSpPr>
          <p:cNvPr id="2" name="TextBox 1">
            <a:extLst>
              <a:ext uri="{FF2B5EF4-FFF2-40B4-BE49-F238E27FC236}">
                <a16:creationId xmlns:a16="http://schemas.microsoft.com/office/drawing/2014/main" id="{4F89A3F5-3E48-40E3-A9DD-ED63F8E9860A}"/>
              </a:ext>
            </a:extLst>
          </p:cNvPr>
          <p:cNvSpPr txBox="1"/>
          <p:nvPr/>
        </p:nvSpPr>
        <p:spPr>
          <a:xfrm>
            <a:off x="990600" y="1885950"/>
            <a:ext cx="1752600" cy="369332"/>
          </a:xfrm>
          <a:prstGeom prst="rect">
            <a:avLst/>
          </a:prstGeom>
          <a:noFill/>
        </p:spPr>
        <p:txBody>
          <a:bodyPr wrap="square" rtlCol="0">
            <a:spAutoFit/>
          </a:bodyPr>
          <a:lstStyle/>
          <a:p>
            <a:r>
              <a:rPr lang="en-US" dirty="0"/>
              <a:t>No tolerance</a:t>
            </a:r>
          </a:p>
        </p:txBody>
      </p:sp>
      <p:pic>
        <p:nvPicPr>
          <p:cNvPr id="5" name="Picture 4">
            <a:extLst>
              <a:ext uri="{FF2B5EF4-FFF2-40B4-BE49-F238E27FC236}">
                <a16:creationId xmlns:a16="http://schemas.microsoft.com/office/drawing/2014/main" id="{69AAFF48-1E36-4DC7-8B7E-A3D0463E556D}"/>
              </a:ext>
            </a:extLst>
          </p:cNvPr>
          <p:cNvPicPr/>
          <p:nvPr/>
        </p:nvPicPr>
        <p:blipFill rotWithShape="1">
          <a:blip r:embed="rId4">
            <a:extLst>
              <a:ext uri="{28A0092B-C50C-407E-A947-70E740481C1C}">
                <a14:useLocalDpi xmlns:a14="http://schemas.microsoft.com/office/drawing/2010/main" val="0"/>
              </a:ext>
            </a:extLst>
          </a:blip>
          <a:srcRect r="4334" b="5946"/>
          <a:stretch/>
        </p:blipFill>
        <p:spPr bwMode="auto">
          <a:xfrm>
            <a:off x="3219775" y="209550"/>
            <a:ext cx="2971800" cy="1715770"/>
          </a:xfrm>
          <a:prstGeom prst="rect">
            <a:avLst/>
          </a:prstGeom>
          <a:noFill/>
          <a:ln>
            <a:noFill/>
          </a:ln>
          <a:extLst>
            <a:ext uri="{53640926-AAD7-44D8-BBD7-CCE9431645EC}">
              <a14:shadowObscured xmlns:a14="http://schemas.microsoft.com/office/drawing/2010/main"/>
            </a:ext>
          </a:extLst>
        </p:spPr>
      </p:pic>
      <p:sp>
        <p:nvSpPr>
          <p:cNvPr id="7" name="TextBox 6">
            <a:extLst>
              <a:ext uri="{FF2B5EF4-FFF2-40B4-BE49-F238E27FC236}">
                <a16:creationId xmlns:a16="http://schemas.microsoft.com/office/drawing/2014/main" id="{9CEAE042-85A4-4A67-9D19-4D53CA768405}"/>
              </a:ext>
            </a:extLst>
          </p:cNvPr>
          <p:cNvSpPr txBox="1"/>
          <p:nvPr/>
        </p:nvSpPr>
        <p:spPr>
          <a:xfrm>
            <a:off x="3980479" y="1892019"/>
            <a:ext cx="1752600" cy="369332"/>
          </a:xfrm>
          <a:prstGeom prst="rect">
            <a:avLst/>
          </a:prstGeom>
          <a:noFill/>
        </p:spPr>
        <p:txBody>
          <a:bodyPr wrap="square" rtlCol="0">
            <a:spAutoFit/>
          </a:bodyPr>
          <a:lstStyle/>
          <a:p>
            <a:r>
              <a:rPr lang="en-US" dirty="0"/>
              <a:t>2m tolerance</a:t>
            </a:r>
          </a:p>
        </p:txBody>
      </p:sp>
      <p:pic>
        <p:nvPicPr>
          <p:cNvPr id="9" name="Picture 8">
            <a:extLst>
              <a:ext uri="{FF2B5EF4-FFF2-40B4-BE49-F238E27FC236}">
                <a16:creationId xmlns:a16="http://schemas.microsoft.com/office/drawing/2014/main" id="{AD170B48-7140-4F38-8BF2-DF0A23F4B6B8}"/>
              </a:ext>
            </a:extLst>
          </p:cNvPr>
          <p:cNvPicPr/>
          <p:nvPr/>
        </p:nvPicPr>
        <p:blipFill rotWithShape="1">
          <a:blip r:embed="rId5">
            <a:extLst>
              <a:ext uri="{28A0092B-C50C-407E-A947-70E740481C1C}">
                <a14:useLocalDpi xmlns:a14="http://schemas.microsoft.com/office/drawing/2010/main" val="0"/>
              </a:ext>
            </a:extLst>
          </a:blip>
          <a:srcRect l="4007" b="14467"/>
          <a:stretch/>
        </p:blipFill>
        <p:spPr bwMode="auto">
          <a:xfrm>
            <a:off x="6362700" y="209549"/>
            <a:ext cx="2667000" cy="1715769"/>
          </a:xfrm>
          <a:prstGeom prst="rect">
            <a:avLst/>
          </a:prstGeom>
          <a:noFill/>
          <a:ln>
            <a:noFill/>
          </a:ln>
          <a:extLst>
            <a:ext uri="{53640926-AAD7-44D8-BBD7-CCE9431645EC}">
              <a14:shadowObscured xmlns:a14="http://schemas.microsoft.com/office/drawing/2010/main"/>
            </a:ext>
          </a:extLst>
        </p:spPr>
      </p:pic>
      <p:sp>
        <p:nvSpPr>
          <p:cNvPr id="10" name="TextBox 9">
            <a:extLst>
              <a:ext uri="{FF2B5EF4-FFF2-40B4-BE49-F238E27FC236}">
                <a16:creationId xmlns:a16="http://schemas.microsoft.com/office/drawing/2014/main" id="{0A4D1892-83BD-4756-B775-B960708F1183}"/>
              </a:ext>
            </a:extLst>
          </p:cNvPr>
          <p:cNvSpPr txBox="1"/>
          <p:nvPr/>
        </p:nvSpPr>
        <p:spPr>
          <a:xfrm>
            <a:off x="7047854" y="1880564"/>
            <a:ext cx="1752600" cy="369332"/>
          </a:xfrm>
          <a:prstGeom prst="rect">
            <a:avLst/>
          </a:prstGeom>
          <a:noFill/>
        </p:spPr>
        <p:txBody>
          <a:bodyPr wrap="square" rtlCol="0">
            <a:spAutoFit/>
          </a:bodyPr>
          <a:lstStyle/>
          <a:p>
            <a:r>
              <a:rPr lang="en-US" dirty="0"/>
              <a:t>5m tolerance</a:t>
            </a:r>
          </a:p>
        </p:txBody>
      </p:sp>
      <p:pic>
        <p:nvPicPr>
          <p:cNvPr id="11" name="Picture 10">
            <a:extLst>
              <a:ext uri="{FF2B5EF4-FFF2-40B4-BE49-F238E27FC236}">
                <a16:creationId xmlns:a16="http://schemas.microsoft.com/office/drawing/2014/main" id="{B463B626-CD3F-4BF1-B1D9-C8023D6E4B2E}"/>
              </a:ext>
            </a:extLst>
          </p:cNvPr>
          <p:cNvPicPr/>
          <p:nvPr/>
        </p:nvPicPr>
        <p:blipFill rotWithShape="1">
          <a:blip r:embed="rId6">
            <a:extLst>
              <a:ext uri="{28A0092B-C50C-407E-A947-70E740481C1C}">
                <a14:useLocalDpi xmlns:a14="http://schemas.microsoft.com/office/drawing/2010/main" val="0"/>
              </a:ext>
            </a:extLst>
          </a:blip>
          <a:srcRect r="7282" b="22312"/>
          <a:stretch/>
        </p:blipFill>
        <p:spPr bwMode="auto">
          <a:xfrm>
            <a:off x="152400" y="2239483"/>
            <a:ext cx="2895600" cy="1715769"/>
          </a:xfrm>
          <a:prstGeom prst="rect">
            <a:avLst/>
          </a:prstGeom>
          <a:noFill/>
          <a:ln>
            <a:noFill/>
          </a:ln>
          <a:extLst>
            <a:ext uri="{53640926-AAD7-44D8-BBD7-CCE9431645EC}">
              <a14:shadowObscured xmlns:a14="http://schemas.microsoft.com/office/drawing/2010/main"/>
            </a:ext>
          </a:extLst>
        </p:spPr>
      </p:pic>
      <p:sp>
        <p:nvSpPr>
          <p:cNvPr id="12" name="TextBox 11">
            <a:extLst>
              <a:ext uri="{FF2B5EF4-FFF2-40B4-BE49-F238E27FC236}">
                <a16:creationId xmlns:a16="http://schemas.microsoft.com/office/drawing/2014/main" id="{745E8402-D62F-4922-8377-1B827843832D}"/>
              </a:ext>
            </a:extLst>
          </p:cNvPr>
          <p:cNvSpPr txBox="1"/>
          <p:nvPr/>
        </p:nvSpPr>
        <p:spPr>
          <a:xfrm>
            <a:off x="152400" y="3955252"/>
            <a:ext cx="3352800" cy="338554"/>
          </a:xfrm>
          <a:prstGeom prst="rect">
            <a:avLst/>
          </a:prstGeom>
          <a:noFill/>
        </p:spPr>
        <p:txBody>
          <a:bodyPr wrap="square" rtlCol="0">
            <a:spAutoFit/>
          </a:bodyPr>
          <a:lstStyle/>
          <a:p>
            <a:r>
              <a:rPr lang="en-US" sz="1600" dirty="0" err="1"/>
              <a:t>LidarThin</a:t>
            </a:r>
            <a:r>
              <a:rPr lang="en-US" sz="1600" dirty="0"/>
              <a:t> 1m res, Highest method</a:t>
            </a:r>
          </a:p>
        </p:txBody>
      </p:sp>
      <p:pic>
        <p:nvPicPr>
          <p:cNvPr id="13" name="Picture 12">
            <a:extLst>
              <a:ext uri="{FF2B5EF4-FFF2-40B4-BE49-F238E27FC236}">
                <a16:creationId xmlns:a16="http://schemas.microsoft.com/office/drawing/2014/main" id="{B8EA8101-27D1-48B3-AC2D-C5BA4BBAD3F0}"/>
              </a:ext>
            </a:extLst>
          </p:cNvPr>
          <p:cNvPicPr/>
          <p:nvPr/>
        </p:nvPicPr>
        <p:blipFill rotWithShape="1">
          <a:blip r:embed="rId7">
            <a:extLst>
              <a:ext uri="{28A0092B-C50C-407E-A947-70E740481C1C}">
                <a14:useLocalDpi xmlns:a14="http://schemas.microsoft.com/office/drawing/2010/main" val="0"/>
              </a:ext>
            </a:extLst>
          </a:blip>
          <a:srcRect r="5272" b="14912"/>
          <a:stretch/>
        </p:blipFill>
        <p:spPr bwMode="auto">
          <a:xfrm>
            <a:off x="3219775" y="2239483"/>
            <a:ext cx="2971799" cy="1737637"/>
          </a:xfrm>
          <a:prstGeom prst="rect">
            <a:avLst/>
          </a:prstGeom>
          <a:noFill/>
          <a:ln>
            <a:noFill/>
          </a:ln>
          <a:extLst>
            <a:ext uri="{53640926-AAD7-44D8-BBD7-CCE9431645EC}">
              <a14:shadowObscured xmlns:a14="http://schemas.microsoft.com/office/drawing/2010/main"/>
            </a:ext>
          </a:extLst>
        </p:spPr>
      </p:pic>
      <p:sp>
        <p:nvSpPr>
          <p:cNvPr id="14" name="TextBox 13">
            <a:extLst>
              <a:ext uri="{FF2B5EF4-FFF2-40B4-BE49-F238E27FC236}">
                <a16:creationId xmlns:a16="http://schemas.microsoft.com/office/drawing/2014/main" id="{C38F8B1E-1083-454A-806E-09BBB47E3D68}"/>
              </a:ext>
            </a:extLst>
          </p:cNvPr>
          <p:cNvSpPr txBox="1"/>
          <p:nvPr/>
        </p:nvSpPr>
        <p:spPr>
          <a:xfrm>
            <a:off x="3207504" y="3955250"/>
            <a:ext cx="3352800" cy="338554"/>
          </a:xfrm>
          <a:prstGeom prst="rect">
            <a:avLst/>
          </a:prstGeom>
          <a:noFill/>
        </p:spPr>
        <p:txBody>
          <a:bodyPr wrap="square" rtlCol="0">
            <a:spAutoFit/>
          </a:bodyPr>
          <a:lstStyle/>
          <a:p>
            <a:r>
              <a:rPr lang="en-US" sz="1600" dirty="0" err="1"/>
              <a:t>LidarThin</a:t>
            </a:r>
            <a:r>
              <a:rPr lang="en-US" sz="1600" dirty="0"/>
              <a:t> 3m res, Highest method</a:t>
            </a:r>
          </a:p>
        </p:txBody>
      </p:sp>
      <p:pic>
        <p:nvPicPr>
          <p:cNvPr id="15" name="Picture 14">
            <a:extLst>
              <a:ext uri="{FF2B5EF4-FFF2-40B4-BE49-F238E27FC236}">
                <a16:creationId xmlns:a16="http://schemas.microsoft.com/office/drawing/2014/main" id="{D0FE9646-6A07-46D6-B3B1-72424F1699EC}"/>
              </a:ext>
            </a:extLst>
          </p:cNvPr>
          <p:cNvPicPr/>
          <p:nvPr/>
        </p:nvPicPr>
        <p:blipFill rotWithShape="1">
          <a:blip r:embed="rId8">
            <a:extLst>
              <a:ext uri="{28A0092B-C50C-407E-A947-70E740481C1C}">
                <a14:useLocalDpi xmlns:a14="http://schemas.microsoft.com/office/drawing/2010/main" val="0"/>
              </a:ext>
            </a:extLst>
          </a:blip>
          <a:srcRect r="3867" b="16622"/>
          <a:stretch/>
        </p:blipFill>
        <p:spPr bwMode="auto">
          <a:xfrm>
            <a:off x="6297769" y="2239482"/>
            <a:ext cx="2731931" cy="1737637"/>
          </a:xfrm>
          <a:prstGeom prst="rect">
            <a:avLst/>
          </a:prstGeom>
          <a:noFill/>
          <a:ln>
            <a:noFill/>
          </a:ln>
          <a:extLst>
            <a:ext uri="{53640926-AAD7-44D8-BBD7-CCE9431645EC}">
              <a14:shadowObscured xmlns:a14="http://schemas.microsoft.com/office/drawing/2010/main"/>
            </a:ext>
          </a:extLst>
        </p:spPr>
      </p:pic>
      <p:sp>
        <p:nvSpPr>
          <p:cNvPr id="16" name="TextBox 15">
            <a:extLst>
              <a:ext uri="{FF2B5EF4-FFF2-40B4-BE49-F238E27FC236}">
                <a16:creationId xmlns:a16="http://schemas.microsoft.com/office/drawing/2014/main" id="{F0DA24AA-C0BD-447D-9912-763E610981AF}"/>
              </a:ext>
            </a:extLst>
          </p:cNvPr>
          <p:cNvSpPr txBox="1"/>
          <p:nvPr/>
        </p:nvSpPr>
        <p:spPr>
          <a:xfrm>
            <a:off x="6223862" y="3956025"/>
            <a:ext cx="3352800" cy="338554"/>
          </a:xfrm>
          <a:prstGeom prst="rect">
            <a:avLst/>
          </a:prstGeom>
          <a:noFill/>
        </p:spPr>
        <p:txBody>
          <a:bodyPr wrap="square" rtlCol="0">
            <a:spAutoFit/>
          </a:bodyPr>
          <a:lstStyle/>
          <a:p>
            <a:r>
              <a:rPr lang="en-US" sz="1600" dirty="0" err="1"/>
              <a:t>LidarThin</a:t>
            </a:r>
            <a:r>
              <a:rPr lang="en-US" sz="1600" dirty="0"/>
              <a:t> 5m res, Lowest method</a:t>
            </a:r>
          </a:p>
        </p:txBody>
      </p:sp>
    </p:spTree>
    <p:extLst>
      <p:ext uri="{BB962C8B-B14F-4D97-AF65-F5344CB8AC3E}">
        <p14:creationId xmlns:p14="http://schemas.microsoft.com/office/powerpoint/2010/main" val="3125880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10" grpId="0"/>
      <p:bldP spid="12" grpId="0"/>
      <p:bldP spid="14" grpId="0"/>
      <p:bldP spid="1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ADA8027-56B5-4CEC-A15D-4632FF9350B2}"/>
              </a:ext>
            </a:extLst>
          </p:cNvPr>
          <p:cNvPicPr/>
          <p:nvPr/>
        </p:nvPicPr>
        <p:blipFill rotWithShape="1">
          <a:blip r:embed="rId3">
            <a:extLst>
              <a:ext uri="{28A0092B-C50C-407E-A947-70E740481C1C}">
                <a14:useLocalDpi xmlns:a14="http://schemas.microsoft.com/office/drawing/2010/main" val="0"/>
              </a:ext>
            </a:extLst>
          </a:blip>
          <a:srcRect r="1936" b="6433"/>
          <a:stretch/>
        </p:blipFill>
        <p:spPr bwMode="auto">
          <a:xfrm>
            <a:off x="100104" y="1200150"/>
            <a:ext cx="3048000" cy="1761490"/>
          </a:xfrm>
          <a:prstGeom prst="rect">
            <a:avLst/>
          </a:prstGeom>
          <a:noFill/>
          <a:ln>
            <a:noFill/>
          </a:ln>
          <a:extLst>
            <a:ext uri="{53640926-AAD7-44D8-BBD7-CCE9431645EC}">
              <a14:shadowObscured xmlns:a14="http://schemas.microsoft.com/office/drawing/2010/main"/>
            </a:ext>
          </a:extLst>
        </p:spPr>
      </p:pic>
      <p:pic>
        <p:nvPicPr>
          <p:cNvPr id="3" name="Picture 2">
            <a:extLst>
              <a:ext uri="{FF2B5EF4-FFF2-40B4-BE49-F238E27FC236}">
                <a16:creationId xmlns:a16="http://schemas.microsoft.com/office/drawing/2014/main" id="{02D588C6-83DC-4A58-BC73-C85D85174B27}"/>
              </a:ext>
            </a:extLst>
          </p:cNvPr>
          <p:cNvPicPr/>
          <p:nvPr/>
        </p:nvPicPr>
        <p:blipFill rotWithShape="1">
          <a:blip r:embed="rId4">
            <a:extLst>
              <a:ext uri="{28A0092B-C50C-407E-A947-70E740481C1C}">
                <a14:useLocalDpi xmlns:a14="http://schemas.microsoft.com/office/drawing/2010/main" val="0"/>
              </a:ext>
            </a:extLst>
          </a:blip>
          <a:srcRect b="17180"/>
          <a:stretch/>
        </p:blipFill>
        <p:spPr bwMode="auto">
          <a:xfrm>
            <a:off x="3276600" y="1200150"/>
            <a:ext cx="2894965" cy="1761490"/>
          </a:xfrm>
          <a:prstGeom prst="rect">
            <a:avLst/>
          </a:prstGeom>
          <a:noFill/>
          <a:ln>
            <a:noFill/>
          </a:ln>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8EF90D8A-B500-4FED-8168-A9C653632C53}"/>
              </a:ext>
            </a:extLst>
          </p:cNvPr>
          <p:cNvPicPr/>
          <p:nvPr/>
        </p:nvPicPr>
        <p:blipFill rotWithShape="1">
          <a:blip r:embed="rId5">
            <a:extLst>
              <a:ext uri="{28A0092B-C50C-407E-A947-70E740481C1C}">
                <a14:useLocalDpi xmlns:a14="http://schemas.microsoft.com/office/drawing/2010/main" val="0"/>
              </a:ext>
            </a:extLst>
          </a:blip>
          <a:srcRect r="2802" b="24582"/>
          <a:stretch/>
        </p:blipFill>
        <p:spPr bwMode="auto">
          <a:xfrm>
            <a:off x="6254965" y="1200150"/>
            <a:ext cx="2826385" cy="1761490"/>
          </a:xfrm>
          <a:prstGeom prst="rect">
            <a:avLst/>
          </a:prstGeom>
          <a:noFill/>
          <a:ln>
            <a:noFill/>
          </a:ln>
          <a:extLst>
            <a:ext uri="{53640926-AAD7-44D8-BBD7-CCE9431645EC}">
              <a14:shadowObscured xmlns:a14="http://schemas.microsoft.com/office/drawing/2010/main"/>
            </a:ext>
          </a:extLst>
        </p:spPr>
      </p:pic>
      <p:sp>
        <p:nvSpPr>
          <p:cNvPr id="6" name="Title 1">
            <a:extLst>
              <a:ext uri="{FF2B5EF4-FFF2-40B4-BE49-F238E27FC236}">
                <a16:creationId xmlns:a16="http://schemas.microsoft.com/office/drawing/2014/main" id="{BE186231-A7D4-4DDD-B376-CACCB4D653DB}"/>
              </a:ext>
            </a:extLst>
          </p:cNvPr>
          <p:cNvSpPr txBox="1">
            <a:spLocks/>
          </p:cNvSpPr>
          <p:nvPr/>
        </p:nvSpPr>
        <p:spPr>
          <a:xfrm>
            <a:off x="533400" y="209550"/>
            <a:ext cx="7977188" cy="609600"/>
          </a:xfrm>
          <a:prstGeom prst="rect">
            <a:avLst/>
          </a:prstGeom>
        </p:spPr>
        <p:txBody>
          <a:bodyPr>
            <a:normAutofit/>
          </a:bodyPr>
          <a:lstStyle>
            <a:defPPr>
              <a:defRPr lang="en-US"/>
            </a:defPPr>
            <a:lvl1pPr marL="0" algn="l" defTabSz="685800" rtl="0" eaLnBrk="1" latinLnBrk="0" hangingPunct="1">
              <a:lnSpc>
                <a:spcPct val="90000"/>
              </a:lnSpc>
              <a:spcBef>
                <a:spcPct val="0"/>
              </a:spcBef>
              <a:buNone/>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3200" dirty="0" err="1"/>
              <a:t>LidarThinDensity</a:t>
            </a:r>
            <a:endParaRPr lang="en-US" sz="3200" dirty="0"/>
          </a:p>
        </p:txBody>
      </p:sp>
      <p:sp>
        <p:nvSpPr>
          <p:cNvPr id="7" name="TextBox 6">
            <a:extLst>
              <a:ext uri="{FF2B5EF4-FFF2-40B4-BE49-F238E27FC236}">
                <a16:creationId xmlns:a16="http://schemas.microsoft.com/office/drawing/2014/main" id="{0BB9AD92-5947-4D35-87FC-74706C678280}"/>
              </a:ext>
            </a:extLst>
          </p:cNvPr>
          <p:cNvSpPr txBox="1"/>
          <p:nvPr/>
        </p:nvSpPr>
        <p:spPr>
          <a:xfrm>
            <a:off x="533400" y="3004086"/>
            <a:ext cx="2286000" cy="369332"/>
          </a:xfrm>
          <a:prstGeom prst="rect">
            <a:avLst/>
          </a:prstGeom>
          <a:noFill/>
        </p:spPr>
        <p:txBody>
          <a:bodyPr wrap="square" rtlCol="0">
            <a:spAutoFit/>
          </a:bodyPr>
          <a:lstStyle/>
          <a:p>
            <a:r>
              <a:rPr lang="en-US" sz="1600" dirty="0"/>
              <a:t>1m res, 1 </a:t>
            </a:r>
            <a:r>
              <a:rPr lang="en-US" sz="1600" dirty="0" err="1"/>
              <a:t>pt</a:t>
            </a:r>
            <a:r>
              <a:rPr lang="en-US" sz="1600" dirty="0"/>
              <a:t>/</a:t>
            </a:r>
            <a:r>
              <a:rPr lang="en-US" dirty="0"/>
              <a:t>m</a:t>
            </a:r>
            <a:r>
              <a:rPr lang="en-US" baseline="30000" dirty="0"/>
              <a:t>3</a:t>
            </a:r>
            <a:r>
              <a:rPr lang="en-US" sz="1600" dirty="0"/>
              <a:t> density</a:t>
            </a:r>
          </a:p>
        </p:txBody>
      </p:sp>
      <p:sp>
        <p:nvSpPr>
          <p:cNvPr id="8" name="TextBox 7">
            <a:extLst>
              <a:ext uri="{FF2B5EF4-FFF2-40B4-BE49-F238E27FC236}">
                <a16:creationId xmlns:a16="http://schemas.microsoft.com/office/drawing/2014/main" id="{7C48F820-2D25-4977-A058-2BD90BAB4466}"/>
              </a:ext>
            </a:extLst>
          </p:cNvPr>
          <p:cNvSpPr txBox="1"/>
          <p:nvPr/>
        </p:nvSpPr>
        <p:spPr>
          <a:xfrm>
            <a:off x="3657600" y="3004086"/>
            <a:ext cx="2286000" cy="369332"/>
          </a:xfrm>
          <a:prstGeom prst="rect">
            <a:avLst/>
          </a:prstGeom>
          <a:noFill/>
        </p:spPr>
        <p:txBody>
          <a:bodyPr wrap="square" rtlCol="0">
            <a:spAutoFit/>
          </a:bodyPr>
          <a:lstStyle/>
          <a:p>
            <a:r>
              <a:rPr lang="en-US" sz="1600" dirty="0"/>
              <a:t>1m res, 5 pts/</a:t>
            </a:r>
            <a:r>
              <a:rPr lang="en-US" dirty="0"/>
              <a:t>m</a:t>
            </a:r>
            <a:r>
              <a:rPr lang="en-US" baseline="30000" dirty="0"/>
              <a:t>3</a:t>
            </a:r>
            <a:r>
              <a:rPr lang="en-US" sz="1600" dirty="0"/>
              <a:t> density</a:t>
            </a:r>
          </a:p>
        </p:txBody>
      </p:sp>
      <p:sp>
        <p:nvSpPr>
          <p:cNvPr id="9" name="TextBox 8">
            <a:extLst>
              <a:ext uri="{FF2B5EF4-FFF2-40B4-BE49-F238E27FC236}">
                <a16:creationId xmlns:a16="http://schemas.microsoft.com/office/drawing/2014/main" id="{25284BC0-3051-435D-89A7-F6E3C179AA4E}"/>
              </a:ext>
            </a:extLst>
          </p:cNvPr>
          <p:cNvSpPr txBox="1"/>
          <p:nvPr/>
        </p:nvSpPr>
        <p:spPr>
          <a:xfrm>
            <a:off x="6753756" y="3004086"/>
            <a:ext cx="2285999" cy="369332"/>
          </a:xfrm>
          <a:prstGeom prst="rect">
            <a:avLst/>
          </a:prstGeom>
          <a:noFill/>
        </p:spPr>
        <p:txBody>
          <a:bodyPr wrap="square" rtlCol="0">
            <a:spAutoFit/>
          </a:bodyPr>
          <a:lstStyle/>
          <a:p>
            <a:r>
              <a:rPr lang="en-US" sz="1600" dirty="0"/>
              <a:t>5m res, 1pt/</a:t>
            </a:r>
            <a:r>
              <a:rPr lang="en-US" dirty="0"/>
              <a:t>m</a:t>
            </a:r>
            <a:r>
              <a:rPr lang="en-US" baseline="30000" dirty="0"/>
              <a:t>3</a:t>
            </a:r>
            <a:r>
              <a:rPr lang="en-US" sz="1600" dirty="0"/>
              <a:t> density</a:t>
            </a:r>
          </a:p>
        </p:txBody>
      </p:sp>
    </p:spTree>
    <p:extLst>
      <p:ext uri="{BB962C8B-B14F-4D97-AF65-F5344CB8AC3E}">
        <p14:creationId xmlns:p14="http://schemas.microsoft.com/office/powerpoint/2010/main" val="3485752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red&#10;&#10;Description automatically generated">
            <a:extLst>
              <a:ext uri="{FF2B5EF4-FFF2-40B4-BE49-F238E27FC236}">
                <a16:creationId xmlns:a16="http://schemas.microsoft.com/office/drawing/2014/main" id="{4E64C8FA-38D2-4AC9-9CF7-AA280BEBFCD6}"/>
              </a:ext>
            </a:extLst>
          </p:cNvPr>
          <p:cNvPicPr>
            <a:picLocks noChangeAspect="1"/>
          </p:cNvPicPr>
          <p:nvPr/>
        </p:nvPicPr>
        <p:blipFill rotWithShape="1">
          <a:blip r:embed="rId3"/>
          <a:srcRect l="5496" t="7889" b="9716"/>
          <a:stretch/>
        </p:blipFill>
        <p:spPr>
          <a:xfrm>
            <a:off x="6256" y="819151"/>
            <a:ext cx="4673447" cy="2616430"/>
          </a:xfrm>
          <a:prstGeom prst="rect">
            <a:avLst/>
          </a:prstGeom>
        </p:spPr>
      </p:pic>
      <p:pic>
        <p:nvPicPr>
          <p:cNvPr id="5" name="Picture 4" descr="A picture containing ground, LEGO, toy, red&#10;&#10;Description automatically generated">
            <a:extLst>
              <a:ext uri="{FF2B5EF4-FFF2-40B4-BE49-F238E27FC236}">
                <a16:creationId xmlns:a16="http://schemas.microsoft.com/office/drawing/2014/main" id="{691B000D-B183-4D3F-BEA2-B1C159ECBCA9}"/>
              </a:ext>
            </a:extLst>
          </p:cNvPr>
          <p:cNvPicPr>
            <a:picLocks noChangeAspect="1"/>
          </p:cNvPicPr>
          <p:nvPr/>
        </p:nvPicPr>
        <p:blipFill>
          <a:blip r:embed="rId4"/>
          <a:stretch>
            <a:fillRect/>
          </a:stretch>
        </p:blipFill>
        <p:spPr>
          <a:xfrm>
            <a:off x="4709408" y="819150"/>
            <a:ext cx="4428336" cy="2616431"/>
          </a:xfrm>
          <a:prstGeom prst="rect">
            <a:avLst/>
          </a:prstGeom>
        </p:spPr>
      </p:pic>
      <p:sp>
        <p:nvSpPr>
          <p:cNvPr id="7" name="TextBox 6">
            <a:extLst>
              <a:ext uri="{FF2B5EF4-FFF2-40B4-BE49-F238E27FC236}">
                <a16:creationId xmlns:a16="http://schemas.microsoft.com/office/drawing/2014/main" id="{5C0558C3-C926-449E-998F-7C116150A0C1}"/>
              </a:ext>
            </a:extLst>
          </p:cNvPr>
          <p:cNvSpPr txBox="1"/>
          <p:nvPr/>
        </p:nvSpPr>
        <p:spPr>
          <a:xfrm>
            <a:off x="381000" y="3638550"/>
            <a:ext cx="3810000" cy="369332"/>
          </a:xfrm>
          <a:prstGeom prst="rect">
            <a:avLst/>
          </a:prstGeom>
          <a:noFill/>
        </p:spPr>
        <p:txBody>
          <a:bodyPr wrap="square" rtlCol="0">
            <a:spAutoFit/>
          </a:bodyPr>
          <a:lstStyle/>
          <a:p>
            <a:pPr algn="ctr"/>
            <a:r>
              <a:rPr lang="en-US" dirty="0"/>
              <a:t>Base of Roof Extrusion</a:t>
            </a:r>
          </a:p>
        </p:txBody>
      </p:sp>
      <p:sp>
        <p:nvSpPr>
          <p:cNvPr id="8" name="TextBox 7">
            <a:extLst>
              <a:ext uri="{FF2B5EF4-FFF2-40B4-BE49-F238E27FC236}">
                <a16:creationId xmlns:a16="http://schemas.microsoft.com/office/drawing/2014/main" id="{6A25EDC0-A9C8-4ACB-823A-582360794305}"/>
              </a:ext>
            </a:extLst>
          </p:cNvPr>
          <p:cNvSpPr txBox="1"/>
          <p:nvPr/>
        </p:nvSpPr>
        <p:spPr>
          <a:xfrm>
            <a:off x="5018576" y="3638550"/>
            <a:ext cx="3810000" cy="369332"/>
          </a:xfrm>
          <a:prstGeom prst="rect">
            <a:avLst/>
          </a:prstGeom>
          <a:noFill/>
        </p:spPr>
        <p:txBody>
          <a:bodyPr wrap="square" rtlCol="0">
            <a:spAutoFit/>
          </a:bodyPr>
          <a:lstStyle/>
          <a:p>
            <a:pPr algn="ctr"/>
            <a:r>
              <a:rPr lang="en-US" dirty="0"/>
              <a:t>Top of Roof Extrusion</a:t>
            </a:r>
          </a:p>
        </p:txBody>
      </p:sp>
    </p:spTree>
    <p:extLst>
      <p:ext uri="{BB962C8B-B14F-4D97-AF65-F5344CB8AC3E}">
        <p14:creationId xmlns:p14="http://schemas.microsoft.com/office/powerpoint/2010/main" val="401925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AFE60-E26E-4B57-B6B0-25B8E53C93B7}"/>
              </a:ext>
            </a:extLst>
          </p:cNvPr>
          <p:cNvSpPr>
            <a:spLocks noGrp="1"/>
          </p:cNvSpPr>
          <p:nvPr>
            <p:ph type="title"/>
          </p:nvPr>
        </p:nvSpPr>
        <p:spPr/>
        <p:txBody>
          <a:bodyP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3200" b="1" dirty="0">
                <a:latin typeface="+mj-lt"/>
              </a:rPr>
              <a:t>Introduction - Flooding</a:t>
            </a:r>
          </a:p>
        </p:txBody>
      </p:sp>
      <p:sp>
        <p:nvSpPr>
          <p:cNvPr id="4" name="Content Placeholder 3">
            <a:extLst>
              <a:ext uri="{FF2B5EF4-FFF2-40B4-BE49-F238E27FC236}">
                <a16:creationId xmlns:a16="http://schemas.microsoft.com/office/drawing/2014/main" id="{8404E327-D510-4E8E-BA13-C22F9412D32F}"/>
              </a:ext>
            </a:extLst>
          </p:cNvPr>
          <p:cNvSpPr>
            <a:spLocks noGrp="1"/>
          </p:cNvSpPr>
          <p:nvPr>
            <p:ph idx="1"/>
          </p:nvPr>
        </p:nvSpPr>
        <p:spPr/>
        <p:txBody>
          <a:bodyPr/>
          <a:lstStyle/>
          <a:p>
            <a:r>
              <a:rPr lang="en-US" sz="1600" dirty="0"/>
              <a:t>Risk of Severe Flooding Increasing</a:t>
            </a:r>
          </a:p>
          <a:p>
            <a:pPr lvl="1"/>
            <a:r>
              <a:rPr lang="en-US" sz="1400" dirty="0"/>
              <a:t>Climate change</a:t>
            </a:r>
          </a:p>
          <a:p>
            <a:pPr lvl="1"/>
            <a:r>
              <a:rPr lang="en-US" sz="1400" dirty="0"/>
              <a:t>Increase in population near water bodies and streams</a:t>
            </a:r>
          </a:p>
          <a:p>
            <a:r>
              <a:rPr lang="en-US" sz="1600" dirty="0"/>
              <a:t>Importance of emergency management</a:t>
            </a:r>
          </a:p>
          <a:p>
            <a:pPr lvl="1"/>
            <a:r>
              <a:rPr lang="en-US" sz="1400" dirty="0"/>
              <a:t>Mitigation</a:t>
            </a:r>
          </a:p>
          <a:p>
            <a:pPr lvl="2"/>
            <a:r>
              <a:rPr lang="en-US" sz="1200" dirty="0"/>
              <a:t>Structural</a:t>
            </a:r>
          </a:p>
          <a:p>
            <a:pPr lvl="2"/>
            <a:r>
              <a:rPr lang="en-US" sz="1200" dirty="0"/>
              <a:t>Non-structural</a:t>
            </a:r>
          </a:p>
          <a:p>
            <a:endParaRPr lang="en-US" dirty="0"/>
          </a:p>
        </p:txBody>
      </p:sp>
      <p:pic>
        <p:nvPicPr>
          <p:cNvPr id="6" name="Picture 5" descr="A flower arrangement in front of a fence&#10;&#10;Description automatically generated">
            <a:extLst>
              <a:ext uri="{FF2B5EF4-FFF2-40B4-BE49-F238E27FC236}">
                <a16:creationId xmlns:a16="http://schemas.microsoft.com/office/drawing/2014/main" id="{63D11442-C5C3-41BC-8D17-41E73ABD6B30}"/>
              </a:ext>
            </a:extLst>
          </p:cNvPr>
          <p:cNvPicPr>
            <a:picLocks noChangeAspect="1"/>
          </p:cNvPicPr>
          <p:nvPr/>
        </p:nvPicPr>
        <p:blipFill>
          <a:blip r:embed="rId3"/>
          <a:stretch>
            <a:fillRect/>
          </a:stretch>
        </p:blipFill>
        <p:spPr>
          <a:xfrm>
            <a:off x="3989635" y="3219347"/>
            <a:ext cx="5154365" cy="1924153"/>
          </a:xfrm>
          <a:prstGeom prst="rect">
            <a:avLst/>
          </a:prstGeom>
        </p:spPr>
      </p:pic>
      <p:pic>
        <p:nvPicPr>
          <p:cNvPr id="8" name="Picture 7" descr="A picture containing cat, sitting, oven, microwave&#10;&#10;Description automatically generated">
            <a:extLst>
              <a:ext uri="{FF2B5EF4-FFF2-40B4-BE49-F238E27FC236}">
                <a16:creationId xmlns:a16="http://schemas.microsoft.com/office/drawing/2014/main" id="{7EE1A967-6348-44FF-8BE9-4CB750525F5D}"/>
              </a:ext>
            </a:extLst>
          </p:cNvPr>
          <p:cNvPicPr>
            <a:picLocks noChangeAspect="1"/>
          </p:cNvPicPr>
          <p:nvPr/>
        </p:nvPicPr>
        <p:blipFill>
          <a:blip r:embed="rId4"/>
          <a:stretch>
            <a:fillRect/>
          </a:stretch>
        </p:blipFill>
        <p:spPr>
          <a:xfrm>
            <a:off x="5514596" y="801105"/>
            <a:ext cx="3515629" cy="2246096"/>
          </a:xfrm>
          <a:prstGeom prst="rect">
            <a:avLst/>
          </a:prstGeom>
        </p:spPr>
      </p:pic>
      <p:sp>
        <p:nvSpPr>
          <p:cNvPr id="9" name="Arrow: Right 8">
            <a:extLst>
              <a:ext uri="{FF2B5EF4-FFF2-40B4-BE49-F238E27FC236}">
                <a16:creationId xmlns:a16="http://schemas.microsoft.com/office/drawing/2014/main" id="{247C4C29-A57F-4618-A4C0-9148F0A312B1}"/>
              </a:ext>
            </a:extLst>
          </p:cNvPr>
          <p:cNvSpPr/>
          <p:nvPr/>
        </p:nvSpPr>
        <p:spPr>
          <a:xfrm rot="10800000">
            <a:off x="2865158" y="3028744"/>
            <a:ext cx="609600" cy="1906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30649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6A1519F-87B6-4D38-BA0D-1C976A0E2C92}"/>
              </a:ext>
            </a:extLst>
          </p:cNvPr>
          <p:cNvSpPr>
            <a:spLocks noGrp="1"/>
          </p:cNvSpPr>
          <p:nvPr>
            <p:ph type="title"/>
          </p:nvPr>
        </p:nvSpPr>
        <p:spPr/>
        <p:txBody>
          <a:bodyPr>
            <a:normAutofit/>
          </a:bodyPr>
          <a:lstStyle/>
          <a:p>
            <a:r>
              <a:rPr lang="en-US" sz="3200" b="1" dirty="0"/>
              <a:t>M6: Creating “3D”Water Depth Grids</a:t>
            </a:r>
          </a:p>
        </p:txBody>
      </p:sp>
      <p:sp>
        <p:nvSpPr>
          <p:cNvPr id="7" name="Content Placeholder 6">
            <a:extLst>
              <a:ext uri="{FF2B5EF4-FFF2-40B4-BE49-F238E27FC236}">
                <a16:creationId xmlns:a16="http://schemas.microsoft.com/office/drawing/2014/main" id="{CB0B6CC2-7EB7-4C3C-9D71-E23E190C9B8D}"/>
              </a:ext>
            </a:extLst>
          </p:cNvPr>
          <p:cNvSpPr>
            <a:spLocks noGrp="1"/>
          </p:cNvSpPr>
          <p:nvPr>
            <p:ph idx="1"/>
          </p:nvPr>
        </p:nvSpPr>
        <p:spPr>
          <a:xfrm>
            <a:off x="628650" y="1370013"/>
            <a:ext cx="7886700" cy="2878137"/>
          </a:xfrm>
        </p:spPr>
        <p:txBody>
          <a:bodyPr>
            <a:normAutofit/>
          </a:bodyPr>
          <a:lstStyle/>
          <a:p>
            <a:r>
              <a:rPr lang="en-US" sz="1800" dirty="0"/>
              <a:t>Need for conversion of 3D flood depth grid</a:t>
            </a:r>
          </a:p>
          <a:p>
            <a:pPr lvl="1"/>
            <a:r>
              <a:rPr lang="en-US" sz="1600" dirty="0"/>
              <a:t>However, raster data cannot become 3D</a:t>
            </a:r>
          </a:p>
          <a:p>
            <a:r>
              <a:rPr lang="en-US" sz="1800" dirty="0"/>
              <a:t>Options include conversion to extruded polygons or </a:t>
            </a:r>
            <a:r>
              <a:rPr lang="en-US" sz="1800" dirty="0" err="1"/>
              <a:t>multipatch</a:t>
            </a:r>
            <a:r>
              <a:rPr lang="en-US" sz="1800" dirty="0"/>
              <a:t> data</a:t>
            </a:r>
          </a:p>
          <a:p>
            <a:r>
              <a:rPr lang="en-US" sz="1800" dirty="0"/>
              <a:t>Creation of custom water surface (flood depth grid + ground elevation) for flood depth grid to be “3D”</a:t>
            </a:r>
          </a:p>
          <a:p>
            <a:r>
              <a:rPr lang="en-US" sz="1800" dirty="0"/>
              <a:t>Flaws in the flood depth data</a:t>
            </a:r>
          </a:p>
          <a:p>
            <a:r>
              <a:rPr lang="en-US" sz="1800" dirty="0"/>
              <a:t>To avoid “floating” depth grid, a “walled” depth grid was created</a:t>
            </a:r>
          </a:p>
        </p:txBody>
      </p:sp>
    </p:spTree>
    <p:extLst>
      <p:ext uri="{BB962C8B-B14F-4D97-AF65-F5344CB8AC3E}">
        <p14:creationId xmlns:p14="http://schemas.microsoft.com/office/powerpoint/2010/main" val="1220049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1EA5A5E9-1D06-4F22-B87A-8D0D3E5F1E31}"/>
              </a:ext>
            </a:extLst>
          </p:cNvPr>
          <p:cNvSpPr>
            <a:spLocks noGrp="1"/>
          </p:cNvSpPr>
          <p:nvPr>
            <p:ph idx="1"/>
          </p:nvPr>
        </p:nvSpPr>
        <p:spPr>
          <a:xfrm>
            <a:off x="634613" y="1123951"/>
            <a:ext cx="7886700" cy="2438400"/>
          </a:xfrm>
        </p:spPr>
        <p:txBody>
          <a:bodyPr>
            <a:normAutofit/>
          </a:bodyPr>
          <a:lstStyle/>
          <a:p>
            <a:r>
              <a:rPr lang="en-US" sz="1800" dirty="0"/>
              <a:t>Smoothing of the flood depth grid edges</a:t>
            </a:r>
          </a:p>
          <a:p>
            <a:r>
              <a:rPr lang="en-US" sz="1800" dirty="0"/>
              <a:t>20m buffer of floodplain boundaries</a:t>
            </a:r>
          </a:p>
          <a:p>
            <a:pPr lvl="1"/>
            <a:r>
              <a:rPr lang="en-US" sz="1600" dirty="0"/>
              <a:t>Converted to a raster based on newly created attribute</a:t>
            </a:r>
          </a:p>
          <a:p>
            <a:r>
              <a:rPr lang="en-US" sz="1800" dirty="0"/>
              <a:t>Flood depth grid and floodplain buffer raster grid were mosaiced</a:t>
            </a:r>
          </a:p>
          <a:p>
            <a:r>
              <a:rPr lang="en-US" sz="1800" dirty="0"/>
              <a:t>Water surface was created</a:t>
            </a:r>
          </a:p>
        </p:txBody>
      </p:sp>
    </p:spTree>
    <p:extLst>
      <p:ext uri="{BB962C8B-B14F-4D97-AF65-F5344CB8AC3E}">
        <p14:creationId xmlns:p14="http://schemas.microsoft.com/office/powerpoint/2010/main" val="2878405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E1DCA60-6733-4694-857A-36AEFB074B38}"/>
              </a:ext>
            </a:extLst>
          </p:cNvPr>
          <p:cNvPicPr>
            <a:picLocks noChangeAspect="1"/>
          </p:cNvPicPr>
          <p:nvPr/>
        </p:nvPicPr>
        <p:blipFill rotWithShape="1">
          <a:blip r:embed="rId3"/>
          <a:srcRect t="29259" r="4187"/>
          <a:stretch/>
        </p:blipFill>
        <p:spPr>
          <a:xfrm>
            <a:off x="711347" y="361950"/>
            <a:ext cx="7954505" cy="3713013"/>
          </a:xfrm>
          <a:prstGeom prst="rect">
            <a:avLst/>
          </a:prstGeom>
        </p:spPr>
      </p:pic>
      <p:pic>
        <p:nvPicPr>
          <p:cNvPr id="3" name="Picture 2">
            <a:extLst>
              <a:ext uri="{FF2B5EF4-FFF2-40B4-BE49-F238E27FC236}">
                <a16:creationId xmlns:a16="http://schemas.microsoft.com/office/drawing/2014/main" id="{87E82B14-E377-419E-A0E9-932CE5CB5418}"/>
              </a:ext>
            </a:extLst>
          </p:cNvPr>
          <p:cNvPicPr>
            <a:picLocks noChangeAspect="1"/>
          </p:cNvPicPr>
          <p:nvPr/>
        </p:nvPicPr>
        <p:blipFill rotWithShape="1">
          <a:blip r:embed="rId4"/>
          <a:srcRect t="26296"/>
          <a:stretch/>
        </p:blipFill>
        <p:spPr>
          <a:xfrm>
            <a:off x="711347" y="361950"/>
            <a:ext cx="7954505" cy="3700421"/>
          </a:xfrm>
          <a:prstGeom prst="rect">
            <a:avLst/>
          </a:prstGeom>
        </p:spPr>
      </p:pic>
    </p:spTree>
    <p:extLst>
      <p:ext uri="{BB962C8B-B14F-4D97-AF65-F5344CB8AC3E}">
        <p14:creationId xmlns:p14="http://schemas.microsoft.com/office/powerpoint/2010/main" val="4102965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3333C-6797-4A64-8EDB-0023E6E6BB02}"/>
              </a:ext>
            </a:extLst>
          </p:cNvPr>
          <p:cNvSpPr>
            <a:spLocks noGrp="1"/>
          </p:cNvSpPr>
          <p:nvPr>
            <p:ph type="title"/>
          </p:nvPr>
        </p:nvSpPr>
        <p:spPr>
          <a:xfrm>
            <a:off x="381000" y="133350"/>
            <a:ext cx="7886700" cy="993775"/>
          </a:xfrm>
        </p:spPr>
        <p:txBody>
          <a:bodyP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3200" b="1" dirty="0">
                <a:latin typeface="+mj-lt"/>
              </a:rPr>
              <a:t>M7: Symbolizing and Labelling Data</a:t>
            </a:r>
          </a:p>
        </p:txBody>
      </p:sp>
      <p:sp>
        <p:nvSpPr>
          <p:cNvPr id="5" name="Content Placeholder 4">
            <a:extLst>
              <a:ext uri="{FF2B5EF4-FFF2-40B4-BE49-F238E27FC236}">
                <a16:creationId xmlns:a16="http://schemas.microsoft.com/office/drawing/2014/main" id="{8E9084C4-33DA-4666-88AC-5721ECA00935}"/>
              </a:ext>
            </a:extLst>
          </p:cNvPr>
          <p:cNvSpPr>
            <a:spLocks noGrp="1"/>
          </p:cNvSpPr>
          <p:nvPr>
            <p:ph idx="1"/>
          </p:nvPr>
        </p:nvSpPr>
        <p:spPr>
          <a:xfrm>
            <a:off x="606121" y="971550"/>
            <a:ext cx="7886700" cy="3429000"/>
          </a:xfrm>
        </p:spPr>
        <p:txBody>
          <a:bodyPr>
            <a:normAutofit/>
          </a:bodyPr>
          <a:lstStyle/>
          <a:p>
            <a:r>
              <a:rPr lang="en-US" sz="1800" dirty="0"/>
              <a:t>Symbology</a:t>
            </a:r>
          </a:p>
          <a:p>
            <a:pPr lvl="1"/>
            <a:r>
              <a:rPr lang="en-US" sz="1600" dirty="0"/>
              <a:t>Flood depth grid</a:t>
            </a:r>
          </a:p>
          <a:p>
            <a:pPr lvl="1"/>
            <a:r>
              <a:rPr lang="en-US" sz="1600" dirty="0"/>
              <a:t>3D Building footprints</a:t>
            </a:r>
          </a:p>
          <a:p>
            <a:r>
              <a:rPr lang="en-US" sz="1800" dirty="0"/>
              <a:t>Labelling</a:t>
            </a:r>
          </a:p>
          <a:p>
            <a:pPr lvl="1"/>
            <a:r>
              <a:rPr lang="en-US" sz="1800" dirty="0"/>
              <a:t>Labels are not consistent in a 3D environment</a:t>
            </a:r>
          </a:p>
          <a:p>
            <a:pPr lvl="1"/>
            <a:r>
              <a:rPr lang="en-US" sz="1800" dirty="0"/>
              <a:t>Limited number of labelling options for 3D data</a:t>
            </a:r>
          </a:p>
          <a:p>
            <a:pPr lvl="1"/>
            <a:r>
              <a:rPr lang="en-US" sz="1800" dirty="0"/>
              <a:t>Workaround method using building count points for building footprints</a:t>
            </a:r>
          </a:p>
          <a:p>
            <a:pPr lvl="2"/>
            <a:r>
              <a:rPr lang="en-US" sz="1400" dirty="0"/>
              <a:t>Two layers of the building count</a:t>
            </a:r>
          </a:p>
          <a:p>
            <a:pPr lvl="3"/>
            <a:r>
              <a:rPr lang="en-US" sz="1200" dirty="0"/>
              <a:t>Anchor (Leader Line)</a:t>
            </a:r>
          </a:p>
          <a:p>
            <a:pPr lvl="3"/>
            <a:r>
              <a:rPr lang="en-US" sz="1200" dirty="0"/>
              <a:t>Label</a:t>
            </a:r>
          </a:p>
          <a:p>
            <a:pPr lvl="2"/>
            <a:r>
              <a:rPr lang="en-US" sz="1600" dirty="0"/>
              <a:t>Billboard effects</a:t>
            </a:r>
          </a:p>
          <a:p>
            <a:pPr lvl="1"/>
            <a:endParaRPr lang="en-US" sz="2000" dirty="0"/>
          </a:p>
          <a:p>
            <a:pPr lvl="1"/>
            <a:endParaRPr lang="en-US" dirty="0"/>
          </a:p>
        </p:txBody>
      </p:sp>
    </p:spTree>
    <p:extLst>
      <p:ext uri="{BB962C8B-B14F-4D97-AF65-F5344CB8AC3E}">
        <p14:creationId xmlns:p14="http://schemas.microsoft.com/office/powerpoint/2010/main" val="1425039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xEl>
                                              <p:pRg st="8" end="8"/>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951A72C-428D-4DDB-AC7D-CFEEEC5FBAA5}"/>
              </a:ext>
            </a:extLst>
          </p:cNvPr>
          <p:cNvSpPr>
            <a:spLocks noGrp="1"/>
          </p:cNvSpPr>
          <p:nvPr>
            <p:ph idx="1"/>
          </p:nvPr>
        </p:nvSpPr>
        <p:spPr>
          <a:xfrm>
            <a:off x="740134" y="514350"/>
            <a:ext cx="7886700" cy="3567112"/>
          </a:xfrm>
        </p:spPr>
        <p:txBody>
          <a:bodyPr/>
          <a:lstStyle/>
          <a:p>
            <a:r>
              <a:rPr lang="en-US" dirty="0"/>
              <a:t>Points of Interest data created</a:t>
            </a:r>
          </a:p>
          <a:p>
            <a:pPr lvl="1"/>
            <a:r>
              <a:rPr lang="en-US" dirty="0"/>
              <a:t>Workaround method</a:t>
            </a:r>
          </a:p>
          <a:p>
            <a:pPr lvl="1"/>
            <a:r>
              <a:rPr lang="en-US" dirty="0"/>
              <a:t>Visibility range set </a:t>
            </a:r>
          </a:p>
          <a:p>
            <a:r>
              <a:rPr lang="en-US" dirty="0"/>
              <a:t>Streams and Roads</a:t>
            </a:r>
          </a:p>
          <a:p>
            <a:pPr lvl="1"/>
            <a:r>
              <a:rPr lang="en-US" dirty="0"/>
              <a:t>Generate Points Along Line Tool</a:t>
            </a:r>
          </a:p>
          <a:p>
            <a:pPr lvl="1"/>
            <a:r>
              <a:rPr lang="en-US" dirty="0"/>
              <a:t>Workaround method used without the anchor</a:t>
            </a:r>
          </a:p>
        </p:txBody>
      </p:sp>
    </p:spTree>
    <p:extLst>
      <p:ext uri="{BB962C8B-B14F-4D97-AF65-F5344CB8AC3E}">
        <p14:creationId xmlns:p14="http://schemas.microsoft.com/office/powerpoint/2010/main" val="1292398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red, toy, colorful, several&#10;&#10;Description automatically generated">
            <a:extLst>
              <a:ext uri="{FF2B5EF4-FFF2-40B4-BE49-F238E27FC236}">
                <a16:creationId xmlns:a16="http://schemas.microsoft.com/office/drawing/2014/main" id="{59326F34-CE38-4DA5-9983-342E9094C2B0}"/>
              </a:ext>
            </a:extLst>
          </p:cNvPr>
          <p:cNvPicPr>
            <a:picLocks noChangeAspect="1"/>
          </p:cNvPicPr>
          <p:nvPr/>
        </p:nvPicPr>
        <p:blipFill>
          <a:blip r:embed="rId2"/>
          <a:stretch>
            <a:fillRect/>
          </a:stretch>
        </p:blipFill>
        <p:spPr>
          <a:xfrm>
            <a:off x="1117271" y="0"/>
            <a:ext cx="6909457" cy="4344535"/>
          </a:xfrm>
          <a:prstGeom prst="rect">
            <a:avLst/>
          </a:prstGeom>
        </p:spPr>
      </p:pic>
      <p:pic>
        <p:nvPicPr>
          <p:cNvPr id="6" name="Picture 5">
            <a:extLst>
              <a:ext uri="{FF2B5EF4-FFF2-40B4-BE49-F238E27FC236}">
                <a16:creationId xmlns:a16="http://schemas.microsoft.com/office/drawing/2014/main" id="{00620193-7D24-4351-B9DC-CDACF1EA3CD1}"/>
              </a:ext>
            </a:extLst>
          </p:cNvPr>
          <p:cNvPicPr>
            <a:picLocks noChangeAspect="1"/>
          </p:cNvPicPr>
          <p:nvPr/>
        </p:nvPicPr>
        <p:blipFill>
          <a:blip r:embed="rId3"/>
          <a:stretch>
            <a:fillRect/>
          </a:stretch>
        </p:blipFill>
        <p:spPr>
          <a:xfrm>
            <a:off x="609600" y="1"/>
            <a:ext cx="8038688" cy="4344534"/>
          </a:xfrm>
          <a:prstGeom prst="rect">
            <a:avLst/>
          </a:prstGeom>
        </p:spPr>
      </p:pic>
    </p:spTree>
    <p:extLst>
      <p:ext uri="{BB962C8B-B14F-4D97-AF65-F5344CB8AC3E}">
        <p14:creationId xmlns:p14="http://schemas.microsoft.com/office/powerpoint/2010/main" val="1977917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E5A187-8BB2-4237-9616-95E78283BDEF}"/>
              </a:ext>
            </a:extLst>
          </p:cNvPr>
          <p:cNvSpPr>
            <a:spLocks noGrp="1"/>
          </p:cNvSpPr>
          <p:nvPr>
            <p:ph type="title"/>
          </p:nvPr>
        </p:nvSpPr>
        <p:spPr>
          <a:xfrm>
            <a:off x="352425" y="274638"/>
            <a:ext cx="8439150" cy="993775"/>
          </a:xfrm>
        </p:spPr>
        <p:txBody>
          <a:bodyPr>
            <a:normAutofit fontScale="90000"/>
          </a:bodyPr>
          <a:lstStyle/>
          <a:p>
            <a:r>
              <a:rPr lang="en-US" b="1" dirty="0"/>
              <a:t>M8: Animation Creation and Exportation</a:t>
            </a:r>
          </a:p>
        </p:txBody>
      </p:sp>
      <p:sp>
        <p:nvSpPr>
          <p:cNvPr id="3" name="Content Placeholder 2">
            <a:extLst>
              <a:ext uri="{FF2B5EF4-FFF2-40B4-BE49-F238E27FC236}">
                <a16:creationId xmlns:a16="http://schemas.microsoft.com/office/drawing/2014/main" id="{DD9912DA-7026-4487-A9EB-CCDB388D524B}"/>
              </a:ext>
            </a:extLst>
          </p:cNvPr>
          <p:cNvSpPr>
            <a:spLocks noGrp="1"/>
          </p:cNvSpPr>
          <p:nvPr>
            <p:ph idx="1"/>
          </p:nvPr>
        </p:nvSpPr>
        <p:spPr>
          <a:xfrm>
            <a:off x="628650" y="1370013"/>
            <a:ext cx="5848350" cy="2954337"/>
          </a:xfrm>
        </p:spPr>
        <p:txBody>
          <a:bodyPr>
            <a:normAutofit/>
          </a:bodyPr>
          <a:lstStyle/>
          <a:p>
            <a:r>
              <a:rPr lang="en-US" sz="2000" dirty="0"/>
              <a:t>ESRI Animations</a:t>
            </a:r>
          </a:p>
          <a:p>
            <a:pPr lvl="1"/>
            <a:r>
              <a:rPr lang="en-US" sz="1800" dirty="0"/>
              <a:t>Video exportation settings</a:t>
            </a:r>
          </a:p>
          <a:p>
            <a:pPr lvl="2"/>
            <a:r>
              <a:rPr lang="en-US" sz="1600" dirty="0"/>
              <a:t>Media format</a:t>
            </a:r>
          </a:p>
          <a:p>
            <a:pPr lvl="2"/>
            <a:r>
              <a:rPr lang="en-US" sz="1600" dirty="0"/>
              <a:t>Frames per second (FPS)</a:t>
            </a:r>
          </a:p>
          <a:p>
            <a:pPr lvl="2"/>
            <a:r>
              <a:rPr lang="en-US" sz="1600" dirty="0"/>
              <a:t>Resolution</a:t>
            </a:r>
          </a:p>
          <a:p>
            <a:pPr lvl="2"/>
            <a:r>
              <a:rPr lang="en-US" sz="1600" dirty="0"/>
              <a:t>Quality (based on file size)</a:t>
            </a:r>
          </a:p>
          <a:p>
            <a:r>
              <a:rPr lang="en-US" sz="2400" dirty="0"/>
              <a:t>Comparison in video settings and computers used for export time and video quality</a:t>
            </a:r>
          </a:p>
        </p:txBody>
      </p:sp>
      <p:pic>
        <p:nvPicPr>
          <p:cNvPr id="5" name="Picture 4" descr="Graphical user interface, application&#10;&#10;Description automatically generated">
            <a:extLst>
              <a:ext uri="{FF2B5EF4-FFF2-40B4-BE49-F238E27FC236}">
                <a16:creationId xmlns:a16="http://schemas.microsoft.com/office/drawing/2014/main" id="{F6331D5E-DFA3-4E5E-86DB-A4E5E545A4D0}"/>
              </a:ext>
            </a:extLst>
          </p:cNvPr>
          <p:cNvPicPr>
            <a:picLocks noChangeAspect="1"/>
          </p:cNvPicPr>
          <p:nvPr/>
        </p:nvPicPr>
        <p:blipFill>
          <a:blip r:embed="rId3"/>
          <a:stretch>
            <a:fillRect/>
          </a:stretch>
        </p:blipFill>
        <p:spPr>
          <a:xfrm>
            <a:off x="6553200" y="1373526"/>
            <a:ext cx="2114006" cy="2500522"/>
          </a:xfrm>
          <a:prstGeom prst="rect">
            <a:avLst/>
          </a:prstGeom>
          <a:ln>
            <a:solidFill>
              <a:schemeClr val="bg2">
                <a:lumMod val="50000"/>
              </a:schemeClr>
            </a:solidFill>
          </a:ln>
        </p:spPr>
      </p:pic>
    </p:spTree>
    <p:extLst>
      <p:ext uri="{BB962C8B-B14F-4D97-AF65-F5344CB8AC3E}">
        <p14:creationId xmlns:p14="http://schemas.microsoft.com/office/powerpoint/2010/main" val="2023019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790C0B7-7082-42FF-9934-6A3157B9EFE7}"/>
              </a:ext>
            </a:extLst>
          </p:cNvPr>
          <p:cNvSpPr>
            <a:spLocks noGrp="1"/>
          </p:cNvSpPr>
          <p:nvPr>
            <p:ph idx="1"/>
          </p:nvPr>
        </p:nvSpPr>
        <p:spPr>
          <a:xfrm>
            <a:off x="628650" y="285750"/>
            <a:ext cx="7886700" cy="4346575"/>
          </a:xfrm>
        </p:spPr>
        <p:txBody>
          <a:bodyPr/>
          <a:lstStyle/>
          <a:p>
            <a:r>
              <a:rPr lang="en-US" sz="2400" dirty="0"/>
              <a:t>5 total animations</a:t>
            </a:r>
          </a:p>
          <a:p>
            <a:r>
              <a:rPr lang="en-US" sz="2400" dirty="0"/>
              <a:t>Length: 1 to 2 minutes</a:t>
            </a:r>
          </a:p>
          <a:p>
            <a:r>
              <a:rPr lang="en-US" sz="2400" dirty="0"/>
              <a:t>Overlays: title, legend image, text that describes the labels</a:t>
            </a:r>
          </a:p>
          <a:p>
            <a:r>
              <a:rPr lang="en-US" sz="2400" dirty="0"/>
              <a:t>Media format: MPEG-4 Part 14 (mp4)</a:t>
            </a:r>
          </a:p>
          <a:p>
            <a:r>
              <a:rPr lang="en-US" sz="2400" dirty="0"/>
              <a:t>FPS: 30 and 60</a:t>
            </a:r>
          </a:p>
          <a:p>
            <a:r>
              <a:rPr lang="en-US" sz="2400" dirty="0"/>
              <a:t>Resolution: 1080p and 720p HD Letterbox</a:t>
            </a:r>
          </a:p>
          <a:p>
            <a:r>
              <a:rPr lang="en-US" sz="2400" dirty="0"/>
              <a:t>Quality: small file (0%), small to medium (25%), medium (50%), and large (100%)</a:t>
            </a:r>
          </a:p>
          <a:p>
            <a:endParaRPr lang="en-US" dirty="0"/>
          </a:p>
        </p:txBody>
      </p:sp>
    </p:spTree>
    <p:extLst>
      <p:ext uri="{BB962C8B-B14F-4D97-AF65-F5344CB8AC3E}">
        <p14:creationId xmlns:p14="http://schemas.microsoft.com/office/powerpoint/2010/main" val="981066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2294A4-FFC1-4BBF-AEF2-DF1175450103}"/>
              </a:ext>
            </a:extLst>
          </p:cNvPr>
          <p:cNvSpPr/>
          <p:nvPr/>
        </p:nvSpPr>
        <p:spPr>
          <a:xfrm>
            <a:off x="381000" y="4019550"/>
            <a:ext cx="8686800" cy="369332"/>
          </a:xfrm>
          <a:prstGeom prst="rect">
            <a:avLst/>
          </a:prstGeom>
        </p:spPr>
        <p:txBody>
          <a:bodyPr wrap="square">
            <a:spAutoFit/>
          </a:bodyPr>
          <a:lstStyle/>
          <a:p>
            <a:r>
              <a:rPr lang="en-US" dirty="0">
                <a:hlinkClick r:id="rId3" action="ppaction://hlinkfile"/>
              </a:rPr>
              <a:t>\\gistc-filesrv2\ftp\pub\RA\_resources\3Dflood\Jefferson_All_3D_Flood_2020_mp4.mp4</a:t>
            </a:r>
            <a:endParaRPr lang="en-US" dirty="0"/>
          </a:p>
        </p:txBody>
      </p:sp>
      <p:pic>
        <p:nvPicPr>
          <p:cNvPr id="5" name="Picture 4" descr="Map&#10;&#10;Description automatically generated">
            <a:extLst>
              <a:ext uri="{FF2B5EF4-FFF2-40B4-BE49-F238E27FC236}">
                <a16:creationId xmlns:a16="http://schemas.microsoft.com/office/drawing/2014/main" id="{634E2DF4-34AA-4664-9971-0AE1E71FC31A}"/>
              </a:ext>
            </a:extLst>
          </p:cNvPr>
          <p:cNvPicPr>
            <a:picLocks noChangeAspect="1"/>
          </p:cNvPicPr>
          <p:nvPr/>
        </p:nvPicPr>
        <p:blipFill>
          <a:blip r:embed="rId4"/>
          <a:stretch>
            <a:fillRect/>
          </a:stretch>
        </p:blipFill>
        <p:spPr>
          <a:xfrm>
            <a:off x="952500" y="7881"/>
            <a:ext cx="7239000" cy="4059459"/>
          </a:xfrm>
          <a:prstGeom prst="rect">
            <a:avLst/>
          </a:prstGeom>
        </p:spPr>
      </p:pic>
    </p:spTree>
    <p:extLst>
      <p:ext uri="{BB962C8B-B14F-4D97-AF65-F5344CB8AC3E}">
        <p14:creationId xmlns:p14="http://schemas.microsoft.com/office/powerpoint/2010/main" val="38081956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C633C-EE92-4750-8E32-BB83DE25FBAB}"/>
              </a:ext>
            </a:extLst>
          </p:cNvPr>
          <p:cNvSpPr>
            <a:spLocks noGrp="1"/>
          </p:cNvSpPr>
          <p:nvPr>
            <p:ph type="title"/>
          </p:nvPr>
        </p:nvSpPr>
        <p:spPr/>
        <p:txBody>
          <a:bodyPr>
            <a:normAutofit fontScale="90000"/>
          </a:bodyPr>
          <a:lstStyle/>
          <a:p>
            <a:r>
              <a:rPr lang="en-US" b="1" dirty="0"/>
              <a:t>M9: Web Application Development</a:t>
            </a:r>
          </a:p>
        </p:txBody>
      </p:sp>
      <p:sp>
        <p:nvSpPr>
          <p:cNvPr id="3" name="Content Placeholder 2">
            <a:extLst>
              <a:ext uri="{FF2B5EF4-FFF2-40B4-BE49-F238E27FC236}">
                <a16:creationId xmlns:a16="http://schemas.microsoft.com/office/drawing/2014/main" id="{C61B673A-5BB9-483D-A31A-19DD0EC6047A}"/>
              </a:ext>
            </a:extLst>
          </p:cNvPr>
          <p:cNvSpPr>
            <a:spLocks noGrp="1"/>
          </p:cNvSpPr>
          <p:nvPr>
            <p:ph idx="1"/>
          </p:nvPr>
        </p:nvSpPr>
        <p:spPr/>
        <p:txBody>
          <a:bodyPr/>
          <a:lstStyle/>
          <a:p>
            <a:r>
              <a:rPr lang="en-US" dirty="0"/>
              <a:t>Interactive, opposed to 3D community videos</a:t>
            </a:r>
          </a:p>
          <a:p>
            <a:r>
              <a:rPr lang="en-US" dirty="0"/>
              <a:t>Displaying of 2D and 3D data</a:t>
            </a:r>
          </a:p>
          <a:p>
            <a:r>
              <a:rPr lang="en-US" dirty="0"/>
              <a:t>Widgets</a:t>
            </a:r>
          </a:p>
          <a:p>
            <a:r>
              <a:rPr lang="en-US" dirty="0"/>
              <a:t>Experience Builder and ArcGIS Online</a:t>
            </a:r>
          </a:p>
        </p:txBody>
      </p:sp>
    </p:spTree>
    <p:extLst>
      <p:ext uri="{BB962C8B-B14F-4D97-AF65-F5344CB8AC3E}">
        <p14:creationId xmlns:p14="http://schemas.microsoft.com/office/powerpoint/2010/main" val="3528460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94235-5738-48E4-BC0B-059F34435E70}"/>
              </a:ext>
            </a:extLst>
          </p:cNvPr>
          <p:cNvSpPr>
            <a:spLocks noGrp="1"/>
          </p:cNvSpPr>
          <p:nvPr>
            <p:ph type="title"/>
          </p:nvPr>
        </p:nvSpPr>
        <p:spPr/>
        <p:txBody>
          <a:bodyPr>
            <a:normAutofit/>
          </a:bodyPr>
          <a:lstStyle/>
          <a:p>
            <a:r>
              <a:rPr lang="en-US" sz="3200" b="1" dirty="0"/>
              <a:t>Non-structural Mitigation</a:t>
            </a:r>
          </a:p>
        </p:txBody>
      </p:sp>
      <p:sp>
        <p:nvSpPr>
          <p:cNvPr id="3" name="Content Placeholder 2">
            <a:extLst>
              <a:ext uri="{FF2B5EF4-FFF2-40B4-BE49-F238E27FC236}">
                <a16:creationId xmlns:a16="http://schemas.microsoft.com/office/drawing/2014/main" id="{2406D779-BDB3-4060-8A5C-39F8A62FE630}"/>
              </a:ext>
            </a:extLst>
          </p:cNvPr>
          <p:cNvSpPr>
            <a:spLocks noGrp="1"/>
          </p:cNvSpPr>
          <p:nvPr>
            <p:ph idx="1"/>
          </p:nvPr>
        </p:nvSpPr>
        <p:spPr/>
        <p:txBody>
          <a:bodyPr>
            <a:normAutofit/>
          </a:bodyPr>
          <a:lstStyle/>
          <a:p>
            <a:r>
              <a:rPr lang="en-US" sz="1800" dirty="0"/>
              <a:t>FEMA’s National Flood Insurance Program (NFIP)</a:t>
            </a:r>
          </a:p>
          <a:p>
            <a:pPr lvl="1"/>
            <a:r>
              <a:rPr lang="en-US" sz="1400" dirty="0"/>
              <a:t>Community Floodplain ordinances</a:t>
            </a:r>
          </a:p>
          <a:p>
            <a:pPr lvl="1"/>
            <a:r>
              <a:rPr lang="en-US" sz="1400" dirty="0"/>
              <a:t>Flood insurance availability</a:t>
            </a:r>
          </a:p>
          <a:p>
            <a:r>
              <a:rPr lang="en-US" sz="1800" dirty="0"/>
              <a:t>Public education and information dissemination</a:t>
            </a:r>
          </a:p>
          <a:p>
            <a:pPr lvl="1"/>
            <a:r>
              <a:rPr lang="en-US" sz="1400" dirty="0"/>
              <a:t>Trainings</a:t>
            </a:r>
          </a:p>
          <a:p>
            <a:pPr lvl="1"/>
            <a:r>
              <a:rPr lang="en-US" sz="1400" dirty="0"/>
              <a:t>Maps and Web Applications</a:t>
            </a:r>
          </a:p>
        </p:txBody>
      </p:sp>
      <p:sp>
        <p:nvSpPr>
          <p:cNvPr id="5" name="Arrow: Right 4">
            <a:extLst>
              <a:ext uri="{FF2B5EF4-FFF2-40B4-BE49-F238E27FC236}">
                <a16:creationId xmlns:a16="http://schemas.microsoft.com/office/drawing/2014/main" id="{22808F5A-B3B6-4E25-AA20-28CFC8D0160F}"/>
              </a:ext>
            </a:extLst>
          </p:cNvPr>
          <p:cNvSpPr/>
          <p:nvPr/>
        </p:nvSpPr>
        <p:spPr>
          <a:xfrm rot="10800000" flipV="1">
            <a:off x="3487156" y="2868944"/>
            <a:ext cx="6096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Logo, company name&#10;&#10;Description automatically generated">
            <a:extLst>
              <a:ext uri="{FF2B5EF4-FFF2-40B4-BE49-F238E27FC236}">
                <a16:creationId xmlns:a16="http://schemas.microsoft.com/office/drawing/2014/main" id="{CC25515C-AFE6-474F-AF72-766BBE67A48B}"/>
              </a:ext>
            </a:extLst>
          </p:cNvPr>
          <p:cNvPicPr>
            <a:picLocks noChangeAspect="1"/>
          </p:cNvPicPr>
          <p:nvPr/>
        </p:nvPicPr>
        <p:blipFill>
          <a:blip r:embed="rId3"/>
          <a:stretch>
            <a:fillRect/>
          </a:stretch>
        </p:blipFill>
        <p:spPr>
          <a:xfrm>
            <a:off x="6172200" y="1370013"/>
            <a:ext cx="2264939" cy="2264939"/>
          </a:xfrm>
          <a:prstGeom prst="rect">
            <a:avLst/>
          </a:prstGeom>
        </p:spPr>
      </p:pic>
    </p:spTree>
    <p:extLst>
      <p:ext uri="{BB962C8B-B14F-4D97-AF65-F5344CB8AC3E}">
        <p14:creationId xmlns:p14="http://schemas.microsoft.com/office/powerpoint/2010/main" val="1473184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0776219-39E3-461A-868A-1D7151CFF040}"/>
              </a:ext>
            </a:extLst>
          </p:cNvPr>
          <p:cNvSpPr>
            <a:spLocks noGrp="1"/>
          </p:cNvSpPr>
          <p:nvPr>
            <p:ph idx="1"/>
          </p:nvPr>
        </p:nvSpPr>
        <p:spPr>
          <a:xfrm>
            <a:off x="628650" y="590550"/>
            <a:ext cx="7886700" cy="4041775"/>
          </a:xfrm>
        </p:spPr>
        <p:txBody>
          <a:bodyPr>
            <a:normAutofit/>
          </a:bodyPr>
          <a:lstStyle/>
          <a:p>
            <a:r>
              <a:rPr lang="en-US" sz="2000" dirty="0"/>
              <a:t>Symbology and data are similar to Animations</a:t>
            </a:r>
          </a:p>
          <a:p>
            <a:pPr lvl="1"/>
            <a:r>
              <a:rPr lang="en-US" sz="1800" dirty="0"/>
              <a:t>Excluding building footprints and flood depth grid</a:t>
            </a:r>
          </a:p>
          <a:p>
            <a:r>
              <a:rPr lang="en-US" sz="2000" dirty="0"/>
              <a:t>Flood Depth Grid cannot use custom elevation for ArcGIS Online</a:t>
            </a:r>
          </a:p>
          <a:p>
            <a:pPr lvl="1"/>
            <a:r>
              <a:rPr lang="en-US" sz="1800" dirty="0"/>
              <a:t>Raster to Polygon to </a:t>
            </a:r>
            <a:r>
              <a:rPr lang="en-US" sz="1800" dirty="0" err="1"/>
              <a:t>Multipatch</a:t>
            </a:r>
            <a:endParaRPr lang="en-US" sz="1800" dirty="0"/>
          </a:p>
          <a:p>
            <a:pPr lvl="1"/>
            <a:r>
              <a:rPr lang="en-US" sz="1800" dirty="0"/>
              <a:t>Interpolate Polygon to </a:t>
            </a:r>
            <a:r>
              <a:rPr lang="en-US" sz="1800" dirty="0" err="1"/>
              <a:t>Multipatch</a:t>
            </a:r>
            <a:r>
              <a:rPr lang="en-US" sz="1800" dirty="0"/>
              <a:t> Tool</a:t>
            </a:r>
            <a:endParaRPr lang="en-US" sz="1600" dirty="0"/>
          </a:p>
          <a:p>
            <a:r>
              <a:rPr lang="en-US" sz="2000" dirty="0"/>
              <a:t>Published from ArcGIS Pro to ArcGIS Online</a:t>
            </a:r>
          </a:p>
          <a:p>
            <a:r>
              <a:rPr lang="en-US" sz="2000" dirty="0" err="1"/>
              <a:t>WebMap</a:t>
            </a:r>
            <a:r>
              <a:rPr lang="en-US" sz="2000" dirty="0"/>
              <a:t> (2D) and </a:t>
            </a:r>
            <a:r>
              <a:rPr lang="en-US" sz="2000" dirty="0" err="1"/>
              <a:t>WebScene</a:t>
            </a:r>
            <a:r>
              <a:rPr lang="en-US" sz="2000" dirty="0"/>
              <a:t> (2D and 3D)</a:t>
            </a:r>
          </a:p>
          <a:p>
            <a:r>
              <a:rPr lang="en-US" sz="2000" dirty="0"/>
              <a:t>Added to the Experience Builder and then customized</a:t>
            </a:r>
          </a:p>
        </p:txBody>
      </p:sp>
    </p:spTree>
    <p:extLst>
      <p:ext uri="{BB962C8B-B14F-4D97-AF65-F5344CB8AC3E}">
        <p14:creationId xmlns:p14="http://schemas.microsoft.com/office/powerpoint/2010/main" val="506644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9F5DDA7-D2B3-46AA-A827-FB997A21EB30}"/>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600200" y="514350"/>
            <a:ext cx="5943600" cy="3228975"/>
          </a:xfrm>
          <a:prstGeom prst="rect">
            <a:avLst/>
          </a:prstGeom>
          <a:noFill/>
          <a:ln>
            <a:noFill/>
          </a:ln>
        </p:spPr>
      </p:pic>
      <p:pic>
        <p:nvPicPr>
          <p:cNvPr id="13" name="Picture 12">
            <a:extLst>
              <a:ext uri="{FF2B5EF4-FFF2-40B4-BE49-F238E27FC236}">
                <a16:creationId xmlns:a16="http://schemas.microsoft.com/office/drawing/2014/main" id="{FC54D77E-A8D7-4D0B-A31A-8A1D337E2858}"/>
              </a:ext>
            </a:extLst>
          </p:cNvPr>
          <p:cNvPicPr/>
          <p:nvPr/>
        </p:nvPicPr>
        <p:blipFill rotWithShape="1">
          <a:blip r:embed="rId4">
            <a:extLst>
              <a:ext uri="{28A0092B-C50C-407E-A947-70E740481C1C}">
                <a14:useLocalDpi xmlns:a14="http://schemas.microsoft.com/office/drawing/2010/main" val="0"/>
              </a:ext>
            </a:extLst>
          </a:blip>
          <a:srcRect t="11443"/>
          <a:stretch/>
        </p:blipFill>
        <p:spPr bwMode="auto">
          <a:xfrm>
            <a:off x="1490662" y="938212"/>
            <a:ext cx="6162675" cy="2381250"/>
          </a:xfrm>
          <a:prstGeom prst="rect">
            <a:avLst/>
          </a:prstGeom>
          <a:noFill/>
          <a:ln>
            <a:noFill/>
          </a:ln>
          <a:extLst>
            <a:ext uri="{53640926-AAD7-44D8-BBD7-CCE9431645EC}">
              <a14:shadowObscured xmlns:a14="http://schemas.microsoft.com/office/drawing/2010/main"/>
            </a:ext>
          </a:extLst>
        </p:spPr>
      </p:pic>
      <p:pic>
        <p:nvPicPr>
          <p:cNvPr id="14" name="Picture 13">
            <a:extLst>
              <a:ext uri="{FF2B5EF4-FFF2-40B4-BE49-F238E27FC236}">
                <a16:creationId xmlns:a16="http://schemas.microsoft.com/office/drawing/2014/main" id="{155A8D26-3CEB-43A7-BBDF-4FE946B1C813}"/>
              </a:ext>
            </a:extLst>
          </p:cNvPr>
          <p:cNvPicPr/>
          <p:nvPr/>
        </p:nvPicPr>
        <p:blipFill rotWithShape="1">
          <a:blip r:embed="rId5" cstate="print">
            <a:extLst>
              <a:ext uri="{28A0092B-C50C-407E-A947-70E740481C1C}">
                <a14:useLocalDpi xmlns:a14="http://schemas.microsoft.com/office/drawing/2010/main" val="0"/>
              </a:ext>
            </a:extLst>
          </a:blip>
          <a:srcRect b="17647"/>
          <a:stretch/>
        </p:blipFill>
        <p:spPr bwMode="auto">
          <a:xfrm>
            <a:off x="1181099" y="514350"/>
            <a:ext cx="6781799" cy="3524250"/>
          </a:xfrm>
          <a:prstGeom prst="rect">
            <a:avLst/>
          </a:prstGeom>
          <a:noFill/>
          <a:ln>
            <a:noFill/>
          </a:ln>
          <a:extLst>
            <a:ext uri="{53640926-AAD7-44D8-BBD7-CCE9431645EC}">
              <a14:shadowObscured xmlns:a14="http://schemas.microsoft.com/office/drawing/2010/main"/>
            </a:ext>
          </a:extLst>
        </p:spPr>
      </p:pic>
      <p:pic>
        <p:nvPicPr>
          <p:cNvPr id="18" name="Picture 17" descr="A picture containing orange&#10;&#10;Description automatically generated">
            <a:extLst>
              <a:ext uri="{FF2B5EF4-FFF2-40B4-BE49-F238E27FC236}">
                <a16:creationId xmlns:a16="http://schemas.microsoft.com/office/drawing/2014/main" id="{B5150E28-8090-467C-85F8-15BAB350137A}"/>
              </a:ext>
            </a:extLst>
          </p:cNvPr>
          <p:cNvPicPr>
            <a:picLocks noChangeAspect="1"/>
          </p:cNvPicPr>
          <p:nvPr/>
        </p:nvPicPr>
        <p:blipFill rotWithShape="1">
          <a:blip r:embed="rId6"/>
          <a:srcRect t="19110"/>
          <a:stretch/>
        </p:blipFill>
        <p:spPr>
          <a:xfrm>
            <a:off x="1490662" y="666750"/>
            <a:ext cx="6460827" cy="2978163"/>
          </a:xfrm>
          <a:prstGeom prst="rect">
            <a:avLst/>
          </a:prstGeom>
        </p:spPr>
      </p:pic>
    </p:spTree>
    <p:extLst>
      <p:ext uri="{BB962C8B-B14F-4D97-AF65-F5344CB8AC3E}">
        <p14:creationId xmlns:p14="http://schemas.microsoft.com/office/powerpoint/2010/main" val="2573771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034CD9F-9B2B-4005-AB4C-7A79A4EDDCD5}"/>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285750"/>
            <a:ext cx="7315200" cy="3881804"/>
          </a:xfrm>
          <a:prstGeom prst="rect">
            <a:avLst/>
          </a:prstGeom>
          <a:noFill/>
          <a:ln>
            <a:noFill/>
          </a:ln>
        </p:spPr>
      </p:pic>
      <p:sp>
        <p:nvSpPr>
          <p:cNvPr id="7" name="Rectangle 6">
            <a:extLst>
              <a:ext uri="{FF2B5EF4-FFF2-40B4-BE49-F238E27FC236}">
                <a16:creationId xmlns:a16="http://schemas.microsoft.com/office/drawing/2014/main" id="{3EAB0CA3-B4BC-4F09-A665-9C853A025E09}"/>
              </a:ext>
            </a:extLst>
          </p:cNvPr>
          <p:cNvSpPr/>
          <p:nvPr/>
        </p:nvSpPr>
        <p:spPr>
          <a:xfrm>
            <a:off x="844943" y="4324350"/>
            <a:ext cx="5929533" cy="248209"/>
          </a:xfrm>
          <a:prstGeom prst="rect">
            <a:avLst/>
          </a:prstGeom>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013" dirty="0">
                <a:hlinkClick r:id="rId4"/>
              </a:rPr>
              <a:t>https://experience.arcgis.com/experience/5493618dcccd4dec912e106affc25005</a:t>
            </a:r>
            <a:endParaRPr lang="en-US" sz="1013" dirty="0"/>
          </a:p>
        </p:txBody>
      </p:sp>
      <p:sp>
        <p:nvSpPr>
          <p:cNvPr id="2" name="Rectangle 1">
            <a:extLst>
              <a:ext uri="{FF2B5EF4-FFF2-40B4-BE49-F238E27FC236}">
                <a16:creationId xmlns:a16="http://schemas.microsoft.com/office/drawing/2014/main" id="{31BE10D4-36CE-4070-AB7C-1A5FE82A6A13}"/>
              </a:ext>
            </a:extLst>
          </p:cNvPr>
          <p:cNvSpPr/>
          <p:nvPr/>
        </p:nvSpPr>
        <p:spPr>
          <a:xfrm>
            <a:off x="838200" y="4603834"/>
            <a:ext cx="9296400" cy="253916"/>
          </a:xfrm>
          <a:prstGeom prst="rect">
            <a:avLst/>
          </a:prstGeom>
        </p:spPr>
        <p:txBody>
          <a:bodyPr wrap="square">
            <a:spAutoFit/>
          </a:bodyPr>
          <a:lstStyle/>
          <a:p>
            <a:r>
              <a:rPr lang="en-US" sz="1050" dirty="0">
                <a:hlinkClick r:id="rId5"/>
              </a:rPr>
              <a:t>https://wvu.maps.arcgis.com/home/webscene/viewer.html?webscene=48d27ace33ef495e8865fe94851dde99</a:t>
            </a:r>
            <a:endParaRPr lang="en-US" sz="1050" dirty="0"/>
          </a:p>
        </p:txBody>
      </p:sp>
    </p:spTree>
    <p:extLst>
      <p:ext uri="{BB962C8B-B14F-4D97-AF65-F5344CB8AC3E}">
        <p14:creationId xmlns:p14="http://schemas.microsoft.com/office/powerpoint/2010/main" val="28736344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C0EE7-919B-42BE-99BD-708D934965D6}"/>
              </a:ext>
            </a:extLst>
          </p:cNvPr>
          <p:cNvSpPr>
            <a:spLocks noGrp="1"/>
          </p:cNvSpPr>
          <p:nvPr>
            <p:ph type="title"/>
          </p:nvPr>
        </p:nvSpPr>
        <p:spPr/>
        <p:txBody>
          <a:bodyPr>
            <a:normAutofit fontScale="90000"/>
          </a:bodyPr>
          <a:lstStyle/>
          <a:p>
            <a:r>
              <a:rPr lang="en-US" b="1" dirty="0"/>
              <a:t>M10: Documentation and Procedures</a:t>
            </a:r>
          </a:p>
        </p:txBody>
      </p:sp>
      <p:sp>
        <p:nvSpPr>
          <p:cNvPr id="3" name="Content Placeholder 2">
            <a:extLst>
              <a:ext uri="{FF2B5EF4-FFF2-40B4-BE49-F238E27FC236}">
                <a16:creationId xmlns:a16="http://schemas.microsoft.com/office/drawing/2014/main" id="{8C079739-E7EB-47D5-ACB3-7FD1396F8F84}"/>
              </a:ext>
            </a:extLst>
          </p:cNvPr>
          <p:cNvSpPr>
            <a:spLocks noGrp="1"/>
          </p:cNvSpPr>
          <p:nvPr>
            <p:ph idx="1"/>
          </p:nvPr>
        </p:nvSpPr>
        <p:spPr/>
        <p:txBody>
          <a:bodyPr/>
          <a:lstStyle/>
          <a:p>
            <a:r>
              <a:rPr lang="en-US" dirty="0"/>
              <a:t>Procedure Manual Developed</a:t>
            </a:r>
          </a:p>
          <a:p>
            <a:pPr lvl="1"/>
            <a:r>
              <a:rPr lang="en-US" dirty="0"/>
              <a:t>Detailed all methods, excluding web application development</a:t>
            </a:r>
          </a:p>
          <a:p>
            <a:r>
              <a:rPr lang="en-US" dirty="0"/>
              <a:t>Produced for replicability for the other 54 WV counties</a:t>
            </a:r>
          </a:p>
        </p:txBody>
      </p:sp>
    </p:spTree>
    <p:extLst>
      <p:ext uri="{BB962C8B-B14F-4D97-AF65-F5344CB8AC3E}">
        <p14:creationId xmlns:p14="http://schemas.microsoft.com/office/powerpoint/2010/main" val="491143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A0613-4900-4377-BDE9-1920E932C61A}"/>
              </a:ext>
            </a:extLst>
          </p:cNvPr>
          <p:cNvSpPr>
            <a:spLocks noGrp="1"/>
          </p:cNvSpPr>
          <p:nvPr>
            <p:ph type="title"/>
          </p:nvPr>
        </p:nvSpPr>
        <p:spPr>
          <a:xfrm>
            <a:off x="628650" y="66220"/>
            <a:ext cx="7886700" cy="993775"/>
          </a:xfrm>
        </p:spPr>
        <p:txBody>
          <a:bodyPr/>
          <a:lstStyle/>
          <a:p>
            <a:r>
              <a:rPr lang="en-US" b="1" dirty="0"/>
              <a:t>Result Summary</a:t>
            </a:r>
          </a:p>
        </p:txBody>
      </p:sp>
      <p:sp>
        <p:nvSpPr>
          <p:cNvPr id="3" name="Content Placeholder 2">
            <a:extLst>
              <a:ext uri="{FF2B5EF4-FFF2-40B4-BE49-F238E27FC236}">
                <a16:creationId xmlns:a16="http://schemas.microsoft.com/office/drawing/2014/main" id="{864C7150-DA06-4964-9A3A-347577A59B81}"/>
              </a:ext>
            </a:extLst>
          </p:cNvPr>
          <p:cNvSpPr>
            <a:spLocks noGrp="1"/>
          </p:cNvSpPr>
          <p:nvPr>
            <p:ph idx="1"/>
          </p:nvPr>
        </p:nvSpPr>
        <p:spPr>
          <a:xfrm>
            <a:off x="628650" y="1047751"/>
            <a:ext cx="7886700" cy="3352800"/>
          </a:xfrm>
        </p:spPr>
        <p:txBody>
          <a:bodyPr>
            <a:normAutofit fontScale="92500" lnSpcReduction="10000"/>
          </a:bodyPr>
          <a:lstStyle/>
          <a:p>
            <a:r>
              <a:rPr lang="en-US" sz="1800" dirty="0"/>
              <a:t>Sugar Cube building footprints chosen</a:t>
            </a:r>
          </a:p>
          <a:p>
            <a:pPr lvl="1"/>
            <a:r>
              <a:rPr lang="en-US" sz="1600" dirty="0"/>
              <a:t>Realistic footprints failed to replicate rooftops</a:t>
            </a:r>
          </a:p>
          <a:p>
            <a:r>
              <a:rPr lang="en-US" sz="1800" dirty="0"/>
              <a:t>“Walled” and water elevation conforming flood depth grid</a:t>
            </a:r>
          </a:p>
          <a:p>
            <a:r>
              <a:rPr lang="en-US" sz="1800" dirty="0"/>
              <a:t>Workaround method for “3D” Labels</a:t>
            </a:r>
          </a:p>
          <a:p>
            <a:r>
              <a:rPr lang="en-US" sz="1800" dirty="0"/>
              <a:t>Community Videos</a:t>
            </a:r>
          </a:p>
          <a:p>
            <a:pPr lvl="1"/>
            <a:r>
              <a:rPr lang="en-US" sz="1600" dirty="0"/>
              <a:t>WVU G&amp;G Computer</a:t>
            </a:r>
          </a:p>
          <a:p>
            <a:pPr lvl="1"/>
            <a:r>
              <a:rPr lang="en-US" sz="1600" dirty="0"/>
              <a:t>MP4, 1080p, 60 FPS, and small to medium file (25%)</a:t>
            </a:r>
          </a:p>
          <a:p>
            <a:pPr lvl="1"/>
            <a:r>
              <a:rPr lang="en-US" sz="1600" dirty="0"/>
              <a:t>Slow exports no matter the settings</a:t>
            </a:r>
          </a:p>
          <a:p>
            <a:r>
              <a:rPr lang="en-US" sz="2000" dirty="0"/>
              <a:t>Jefferson County Flood Viewer (Experience Builder)</a:t>
            </a:r>
          </a:p>
          <a:p>
            <a:pPr lvl="1"/>
            <a:r>
              <a:rPr lang="en-US" sz="1600" dirty="0"/>
              <a:t>Works great, limited on widgets, </a:t>
            </a:r>
            <a:r>
              <a:rPr lang="en-US" sz="1600" dirty="0" err="1"/>
              <a:t>WebMap</a:t>
            </a:r>
            <a:r>
              <a:rPr lang="en-US" sz="1600" dirty="0"/>
              <a:t> and </a:t>
            </a:r>
            <a:r>
              <a:rPr lang="en-US" sz="1600" dirty="0" err="1"/>
              <a:t>WebScene</a:t>
            </a:r>
            <a:r>
              <a:rPr lang="en-US" sz="1600" dirty="0"/>
              <a:t> linked</a:t>
            </a:r>
          </a:p>
          <a:p>
            <a:r>
              <a:rPr lang="en-US" sz="2000" dirty="0"/>
              <a:t>35-page procedure manual</a:t>
            </a:r>
          </a:p>
          <a:p>
            <a:pPr lvl="1"/>
            <a:endParaRPr lang="en-US" dirty="0"/>
          </a:p>
        </p:txBody>
      </p:sp>
    </p:spTree>
    <p:extLst>
      <p:ext uri="{BB962C8B-B14F-4D97-AF65-F5344CB8AC3E}">
        <p14:creationId xmlns:p14="http://schemas.microsoft.com/office/powerpoint/2010/main" val="262408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144C6-7816-4CB9-B91A-B18813720BD1}"/>
              </a:ext>
            </a:extLst>
          </p:cNvPr>
          <p:cNvSpPr>
            <a:spLocks noGrp="1"/>
          </p:cNvSpPr>
          <p:nvPr>
            <p:ph type="title"/>
          </p:nvPr>
        </p:nvSpPr>
        <p:spPr/>
        <p:txBody>
          <a:bodyPr/>
          <a:lstStyle/>
          <a:p>
            <a:r>
              <a:rPr lang="en-US" b="1" dirty="0"/>
              <a:t>Objectives Evaluation</a:t>
            </a:r>
          </a:p>
        </p:txBody>
      </p:sp>
      <p:sp>
        <p:nvSpPr>
          <p:cNvPr id="3" name="Content Placeholder 2">
            <a:extLst>
              <a:ext uri="{FF2B5EF4-FFF2-40B4-BE49-F238E27FC236}">
                <a16:creationId xmlns:a16="http://schemas.microsoft.com/office/drawing/2014/main" id="{FF008B67-EC7B-479E-AB10-E4E9D63480AD}"/>
              </a:ext>
            </a:extLst>
          </p:cNvPr>
          <p:cNvSpPr>
            <a:spLocks noGrp="1"/>
          </p:cNvSpPr>
          <p:nvPr>
            <p:ph idx="1"/>
          </p:nvPr>
        </p:nvSpPr>
        <p:spPr>
          <a:xfrm>
            <a:off x="628650" y="1268413"/>
            <a:ext cx="7886700" cy="3092933"/>
          </a:xfrm>
        </p:spPr>
        <p:txBody>
          <a:bodyPr>
            <a:normAutofit fontScale="55000" lnSpcReduction="20000"/>
          </a:bodyPr>
          <a:lstStyle/>
          <a:p>
            <a:pPr lvl="0"/>
            <a:r>
              <a:rPr lang="en-US" sz="2900" dirty="0"/>
              <a:t>Create new and adjust current 2D Building footprints to accurately match the shape of structures overlapping with the 1-percent annual chance floodplain</a:t>
            </a:r>
          </a:p>
          <a:p>
            <a:pPr lvl="0"/>
            <a:r>
              <a:rPr lang="en-US" sz="2900" dirty="0"/>
              <a:t>Use ESRI based tools and R libraries for converting 2D building footprints to 3D features</a:t>
            </a:r>
          </a:p>
          <a:p>
            <a:pPr lvl="0"/>
            <a:r>
              <a:rPr lang="en-US" sz="2900" dirty="0"/>
              <a:t>Transform the 2D 1-percent annual chance floodplain depth grid into 3D data</a:t>
            </a:r>
          </a:p>
          <a:p>
            <a:pPr lvl="0"/>
            <a:r>
              <a:rPr lang="en-US" sz="2900" dirty="0"/>
              <a:t>Employ ESRI ArcGIS Pro to symbolize and label data for more effective communication in a 3D environment</a:t>
            </a:r>
          </a:p>
          <a:p>
            <a:pPr lvl="0"/>
            <a:r>
              <a:rPr lang="en-US" sz="2900" dirty="0"/>
              <a:t>Use ArcGIS Pro to create exported video animations of each 3D visualization community scene</a:t>
            </a:r>
          </a:p>
          <a:p>
            <a:pPr lvl="0"/>
            <a:r>
              <a:rPr lang="en-US" sz="2900" dirty="0"/>
              <a:t>Use ArcGIS Online to create a web application to interact with the 3D data in each community</a:t>
            </a:r>
          </a:p>
          <a:p>
            <a:pPr lvl="0"/>
            <a:r>
              <a:rPr lang="en-US" sz="2900" dirty="0"/>
              <a:t>Establish a workflow for replicability that is both detailed, structured, and time efficient</a:t>
            </a:r>
          </a:p>
          <a:p>
            <a:endParaRPr lang="en-US" dirty="0"/>
          </a:p>
        </p:txBody>
      </p:sp>
      <p:pic>
        <p:nvPicPr>
          <p:cNvPr id="14" name="Graphic 13" descr="Add">
            <a:extLst>
              <a:ext uri="{FF2B5EF4-FFF2-40B4-BE49-F238E27FC236}">
                <a16:creationId xmlns:a16="http://schemas.microsoft.com/office/drawing/2014/main" id="{DA004797-975E-456A-8212-51DD2FCACDA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48498" y="1204962"/>
            <a:ext cx="312737" cy="312737"/>
          </a:xfrm>
          <a:prstGeom prst="rect">
            <a:avLst/>
          </a:prstGeom>
        </p:spPr>
      </p:pic>
      <p:pic>
        <p:nvPicPr>
          <p:cNvPr id="15" name="Graphic 14" descr="Add">
            <a:extLst>
              <a:ext uri="{FF2B5EF4-FFF2-40B4-BE49-F238E27FC236}">
                <a16:creationId xmlns:a16="http://schemas.microsoft.com/office/drawing/2014/main" id="{9BED7F2E-2560-4171-9CEA-91A8197F38F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67211" y="1670099"/>
            <a:ext cx="312737" cy="312737"/>
          </a:xfrm>
          <a:prstGeom prst="rect">
            <a:avLst/>
          </a:prstGeom>
        </p:spPr>
      </p:pic>
      <p:pic>
        <p:nvPicPr>
          <p:cNvPr id="16" name="Graphic 15" descr="Add">
            <a:extLst>
              <a:ext uri="{FF2B5EF4-FFF2-40B4-BE49-F238E27FC236}">
                <a16:creationId xmlns:a16="http://schemas.microsoft.com/office/drawing/2014/main" id="{BE9E92AF-AB56-4176-8FD6-EB3607C454F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15200" y="1982836"/>
            <a:ext cx="312737" cy="312737"/>
          </a:xfrm>
          <a:prstGeom prst="rect">
            <a:avLst/>
          </a:prstGeom>
        </p:spPr>
      </p:pic>
      <p:pic>
        <p:nvPicPr>
          <p:cNvPr id="17" name="Graphic 16" descr="Add">
            <a:extLst>
              <a:ext uri="{FF2B5EF4-FFF2-40B4-BE49-F238E27FC236}">
                <a16:creationId xmlns:a16="http://schemas.microsoft.com/office/drawing/2014/main" id="{23ABA19F-07CA-45D0-B500-4B1BA05D567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57266" y="2291654"/>
            <a:ext cx="312737" cy="312737"/>
          </a:xfrm>
          <a:prstGeom prst="rect">
            <a:avLst/>
          </a:prstGeom>
        </p:spPr>
      </p:pic>
      <p:pic>
        <p:nvPicPr>
          <p:cNvPr id="18" name="Graphic 17" descr="Add">
            <a:extLst>
              <a:ext uri="{FF2B5EF4-FFF2-40B4-BE49-F238E27FC236}">
                <a16:creationId xmlns:a16="http://schemas.microsoft.com/office/drawing/2014/main" id="{2EE2F635-670F-4929-9E79-304F963B113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95334" y="2756840"/>
            <a:ext cx="312737" cy="312737"/>
          </a:xfrm>
          <a:prstGeom prst="rect">
            <a:avLst/>
          </a:prstGeom>
        </p:spPr>
      </p:pic>
      <p:pic>
        <p:nvPicPr>
          <p:cNvPr id="19" name="Graphic 18" descr="Add">
            <a:extLst>
              <a:ext uri="{FF2B5EF4-FFF2-40B4-BE49-F238E27FC236}">
                <a16:creationId xmlns:a16="http://schemas.microsoft.com/office/drawing/2014/main" id="{9087980A-F4CF-4F9D-93AA-C308F4C92AE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72400" y="3257550"/>
            <a:ext cx="312737" cy="312737"/>
          </a:xfrm>
          <a:prstGeom prst="rect">
            <a:avLst/>
          </a:prstGeom>
        </p:spPr>
      </p:pic>
      <p:pic>
        <p:nvPicPr>
          <p:cNvPr id="20" name="Graphic 19" descr="Add">
            <a:extLst>
              <a:ext uri="{FF2B5EF4-FFF2-40B4-BE49-F238E27FC236}">
                <a16:creationId xmlns:a16="http://schemas.microsoft.com/office/drawing/2014/main" id="{B784A383-D3C2-417F-815B-9B9EC42DF71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02613" y="3687212"/>
            <a:ext cx="312737" cy="312737"/>
          </a:xfrm>
          <a:prstGeom prst="rect">
            <a:avLst/>
          </a:prstGeom>
        </p:spPr>
      </p:pic>
    </p:spTree>
    <p:extLst>
      <p:ext uri="{BB962C8B-B14F-4D97-AF65-F5344CB8AC3E}">
        <p14:creationId xmlns:p14="http://schemas.microsoft.com/office/powerpoint/2010/main" val="1541002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39199-A559-4F3A-8B92-D3EE226AC96A}"/>
              </a:ext>
            </a:extLst>
          </p:cNvPr>
          <p:cNvSpPr>
            <a:spLocks noGrp="1"/>
          </p:cNvSpPr>
          <p:nvPr>
            <p:ph type="title"/>
          </p:nvPr>
        </p:nvSpPr>
        <p:spPr>
          <a:xfrm>
            <a:off x="628650" y="300857"/>
            <a:ext cx="7886700" cy="419100"/>
          </a:xfrm>
        </p:spPr>
        <p:txBody>
          <a:bodyP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3600" b="1" dirty="0">
                <a:latin typeface="+mj-lt"/>
                <a:ea typeface="+mj-ea"/>
                <a:cs typeface="+mj-cs"/>
              </a:rPr>
              <a:t>Limitations</a:t>
            </a:r>
          </a:p>
        </p:txBody>
      </p:sp>
      <p:sp>
        <p:nvSpPr>
          <p:cNvPr id="3" name="Content Placeholder 2">
            <a:extLst>
              <a:ext uri="{FF2B5EF4-FFF2-40B4-BE49-F238E27FC236}">
                <a16:creationId xmlns:a16="http://schemas.microsoft.com/office/drawing/2014/main" id="{F3CA8C89-D2FE-410A-82E4-C56AA6A3F479}"/>
              </a:ext>
            </a:extLst>
          </p:cNvPr>
          <p:cNvSpPr>
            <a:spLocks noGrp="1"/>
          </p:cNvSpPr>
          <p:nvPr>
            <p:ph type="body" idx="1"/>
          </p:nvPr>
        </p:nvSpPr>
        <p:spPr>
          <a:xfrm>
            <a:off x="628650" y="2314337"/>
            <a:ext cx="7886700" cy="1125538"/>
          </a:xfrm>
        </p:spPr>
        <p:txBody>
          <a:bodyP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285750" indent="-285750">
              <a:buFont typeface="Arial" panose="020B0604020202020204" pitchFamily="34" charset="0"/>
              <a:buChar char="•"/>
            </a:pPr>
            <a:r>
              <a:rPr lang="en-US" sz="1800" dirty="0"/>
              <a:t>Non-ESRI Open-Source Software</a:t>
            </a:r>
          </a:p>
          <a:p>
            <a:pPr marL="285750" indent="-285750">
              <a:buFont typeface="Arial" panose="020B0604020202020204" pitchFamily="34" charset="0"/>
              <a:buChar char="•"/>
            </a:pPr>
            <a:r>
              <a:rPr lang="en-US" sz="1800" dirty="0"/>
              <a:t>Voice-over Narration</a:t>
            </a:r>
          </a:p>
          <a:p>
            <a:pPr marL="285750" indent="-285750">
              <a:buFont typeface="Arial" panose="020B0604020202020204" pitchFamily="34" charset="0"/>
              <a:buChar char="•"/>
            </a:pPr>
            <a:r>
              <a:rPr lang="en-US" sz="1800" dirty="0"/>
              <a:t>LiDAR Derived Footprints</a:t>
            </a:r>
          </a:p>
          <a:p>
            <a:pPr marL="285750" indent="-285750">
              <a:buFont typeface="Arial" panose="020B0604020202020204" pitchFamily="34" charset="0"/>
              <a:buChar char="•"/>
            </a:pPr>
            <a:r>
              <a:rPr lang="en-US" sz="1800" dirty="0"/>
              <a:t>3D Extruded 2D Data for </a:t>
            </a:r>
            <a:r>
              <a:rPr lang="en-US" sz="1800" dirty="0" err="1"/>
              <a:t>WebScene</a:t>
            </a:r>
            <a:endParaRPr lang="en-US" sz="1800" dirty="0"/>
          </a:p>
          <a:p>
            <a:pPr marL="285750" indent="-285750">
              <a:buFont typeface="Arial" panose="020B0604020202020204" pitchFamily="34" charset="0"/>
              <a:buChar char="•"/>
            </a:pPr>
            <a:r>
              <a:rPr lang="en-US" sz="1800" dirty="0"/>
              <a:t>Community Outreach and Feedback</a:t>
            </a:r>
          </a:p>
        </p:txBody>
      </p:sp>
      <p:sp>
        <p:nvSpPr>
          <p:cNvPr id="4" name="Title 1">
            <a:extLst>
              <a:ext uri="{FF2B5EF4-FFF2-40B4-BE49-F238E27FC236}">
                <a16:creationId xmlns:a16="http://schemas.microsoft.com/office/drawing/2014/main" id="{95A3B061-03A9-4740-8AB2-03B8792D0AB3}"/>
              </a:ext>
            </a:extLst>
          </p:cNvPr>
          <p:cNvSpPr txBox="1">
            <a:spLocks/>
          </p:cNvSpPr>
          <p:nvPr/>
        </p:nvSpPr>
        <p:spPr>
          <a:xfrm>
            <a:off x="533400" y="1652375"/>
            <a:ext cx="7886700" cy="58462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b="1" dirty="0"/>
              <a:t>Future Research</a:t>
            </a:r>
          </a:p>
        </p:txBody>
      </p:sp>
      <p:sp>
        <p:nvSpPr>
          <p:cNvPr id="5" name="Content Placeholder 2">
            <a:extLst>
              <a:ext uri="{FF2B5EF4-FFF2-40B4-BE49-F238E27FC236}">
                <a16:creationId xmlns:a16="http://schemas.microsoft.com/office/drawing/2014/main" id="{4B25E65B-E575-4C2C-93D8-04248CFEA46E}"/>
              </a:ext>
            </a:extLst>
          </p:cNvPr>
          <p:cNvSpPr txBox="1">
            <a:spLocks/>
          </p:cNvSpPr>
          <p:nvPr/>
        </p:nvSpPr>
        <p:spPr>
          <a:xfrm>
            <a:off x="723900" y="819150"/>
            <a:ext cx="7886700" cy="1125538"/>
          </a:xfrm>
          <a:prstGeom prst="rect">
            <a:avLst/>
          </a:prstGeom>
        </p:spPr>
        <p:txBody>
          <a:bodyPr vert="horz" lIns="91440" tIns="45720" rIns="91440" bIns="45720" rtlCol="0">
            <a:noAutofit/>
          </a:bodyPr>
          <a:lstStyle>
            <a:defPPr>
              <a:defRPr lang="en-US"/>
            </a:defPPr>
            <a:lvl1pPr marL="0" indent="0" algn="l" defTabSz="685800" rtl="0" eaLnBrk="1" latinLnBrk="0" hangingPunct="1">
              <a:lnSpc>
                <a:spcPct val="90000"/>
              </a:lnSpc>
              <a:spcBef>
                <a:spcPts val="1000"/>
              </a:spcBef>
              <a:buFont typeface="Arial"/>
              <a:buNone/>
              <a:defRPr sz="1350" kern="1200">
                <a:solidFill>
                  <a:schemeClr val="tx1"/>
                </a:solidFill>
                <a:latin typeface="+mn-lt"/>
                <a:ea typeface="+mn-ea"/>
                <a:cs typeface="+mn-cs"/>
              </a:defRPr>
            </a:lvl1pPr>
            <a:lvl2pPr marL="342900" indent="0" algn="l" defTabSz="685800" rtl="0" eaLnBrk="1" latinLnBrk="0" hangingPunct="1">
              <a:lnSpc>
                <a:spcPct val="90000"/>
              </a:lnSpc>
              <a:spcBef>
                <a:spcPts val="500"/>
              </a:spcBef>
              <a:buFont typeface="Arial"/>
              <a:buNone/>
              <a:defRPr sz="1350" kern="1200">
                <a:solidFill>
                  <a:schemeClr val="tx1"/>
                </a:solidFill>
                <a:latin typeface="+mn-lt"/>
                <a:ea typeface="+mn-ea"/>
                <a:cs typeface="+mn-cs"/>
              </a:defRPr>
            </a:lvl2pPr>
            <a:lvl3pPr marL="685800" indent="0" algn="l" defTabSz="685800" rtl="0" eaLnBrk="1" latinLnBrk="0" hangingPunct="1">
              <a:lnSpc>
                <a:spcPct val="90000"/>
              </a:lnSpc>
              <a:spcBef>
                <a:spcPts val="500"/>
              </a:spcBef>
              <a:buFont typeface="Arial"/>
              <a:buNone/>
              <a:defRPr sz="1350" kern="1200">
                <a:solidFill>
                  <a:schemeClr val="tx1"/>
                </a:solidFill>
                <a:latin typeface="+mn-lt"/>
                <a:ea typeface="+mn-ea"/>
                <a:cs typeface="+mn-cs"/>
              </a:defRPr>
            </a:lvl3pPr>
            <a:lvl4pPr marL="1028700" indent="0" algn="l" defTabSz="685800" rtl="0" eaLnBrk="1" latinLnBrk="0" hangingPunct="1">
              <a:lnSpc>
                <a:spcPct val="90000"/>
              </a:lnSpc>
              <a:spcBef>
                <a:spcPts val="500"/>
              </a:spcBef>
              <a:buFont typeface="Arial"/>
              <a:buNone/>
              <a:defRPr sz="1350" kern="1200">
                <a:solidFill>
                  <a:schemeClr val="tx1"/>
                </a:solidFill>
                <a:latin typeface="+mn-lt"/>
                <a:ea typeface="+mn-ea"/>
                <a:cs typeface="+mn-cs"/>
              </a:defRPr>
            </a:lvl4pPr>
            <a:lvl5pPr marL="1371600" indent="0" algn="l" defTabSz="685800" rtl="0" eaLnBrk="1" latinLnBrk="0" hangingPunct="1">
              <a:lnSpc>
                <a:spcPct val="90000"/>
              </a:lnSpc>
              <a:spcBef>
                <a:spcPts val="500"/>
              </a:spcBef>
              <a:buFont typeface="Arial"/>
              <a:buNone/>
              <a:defRPr sz="1350" kern="1200">
                <a:solidFill>
                  <a:schemeClr val="tx1"/>
                </a:solidFill>
                <a:latin typeface="+mn-lt"/>
                <a:ea typeface="+mn-ea"/>
                <a:cs typeface="+mn-cs"/>
              </a:defRPr>
            </a:lvl5pPr>
            <a:lvl6pPr marL="1714500" indent="0" algn="l" defTabSz="685800" rtl="0" eaLnBrk="1" latinLnBrk="0" hangingPunct="1">
              <a:lnSpc>
                <a:spcPct val="90000"/>
              </a:lnSpc>
              <a:spcBef>
                <a:spcPts val="500"/>
              </a:spcBef>
              <a:buFont typeface="Arial"/>
              <a:buNone/>
              <a:defRPr sz="1350" kern="1200">
                <a:solidFill>
                  <a:schemeClr val="tx1"/>
                </a:solidFill>
                <a:latin typeface="+mn-lt"/>
                <a:ea typeface="+mn-ea"/>
                <a:cs typeface="+mn-cs"/>
              </a:defRPr>
            </a:lvl6pPr>
            <a:lvl7pPr marL="2057400" indent="0" algn="l" defTabSz="685800" rtl="0" eaLnBrk="1" latinLnBrk="0" hangingPunct="1">
              <a:lnSpc>
                <a:spcPct val="90000"/>
              </a:lnSpc>
              <a:spcBef>
                <a:spcPts val="500"/>
              </a:spcBef>
              <a:buFont typeface="Arial"/>
              <a:buNone/>
              <a:defRPr sz="1350" kern="1200">
                <a:solidFill>
                  <a:schemeClr val="tx1"/>
                </a:solidFill>
                <a:latin typeface="+mn-lt"/>
                <a:ea typeface="+mn-ea"/>
                <a:cs typeface="+mn-cs"/>
              </a:defRPr>
            </a:lvl7pPr>
            <a:lvl8pPr marL="2400300" indent="0" algn="l" defTabSz="685800" rtl="0" eaLnBrk="1" latinLnBrk="0" hangingPunct="1">
              <a:lnSpc>
                <a:spcPct val="90000"/>
              </a:lnSpc>
              <a:spcBef>
                <a:spcPts val="500"/>
              </a:spcBef>
              <a:buFont typeface="Arial"/>
              <a:buNone/>
              <a:defRPr sz="1350" kern="1200">
                <a:solidFill>
                  <a:schemeClr val="tx1"/>
                </a:solidFill>
                <a:latin typeface="+mn-lt"/>
                <a:ea typeface="+mn-ea"/>
                <a:cs typeface="+mn-cs"/>
              </a:defRPr>
            </a:lvl8pPr>
            <a:lvl9pPr marL="2743200" indent="0" algn="l" defTabSz="685800" rtl="0" eaLnBrk="1" latinLnBrk="0" hangingPunct="1">
              <a:lnSpc>
                <a:spcPct val="90000"/>
              </a:lnSpc>
              <a:spcBef>
                <a:spcPts val="500"/>
              </a:spcBef>
              <a:buFont typeface="Arial"/>
              <a:buNone/>
              <a:defRPr sz="1350" kern="1200">
                <a:solidFill>
                  <a:schemeClr val="tx1"/>
                </a:solidFill>
                <a:latin typeface="+mn-lt"/>
                <a:ea typeface="+mn-ea"/>
                <a:cs typeface="+mn-cs"/>
              </a:defRPr>
            </a:lvl9pPr>
          </a:lstStyle>
          <a:p>
            <a:pPr marL="285750" indent="-285750">
              <a:buFont typeface="Arial" panose="020B0604020202020204" pitchFamily="34" charset="0"/>
              <a:buChar char="•"/>
            </a:pPr>
            <a:r>
              <a:rPr lang="en-US" sz="1800" dirty="0"/>
              <a:t>Data Inaccuracies and Inconsistencies</a:t>
            </a:r>
          </a:p>
          <a:p>
            <a:pPr marL="285750" indent="-285750">
              <a:buFont typeface="Arial" panose="020B0604020202020204" pitchFamily="34" charset="0"/>
              <a:buChar char="•"/>
            </a:pPr>
            <a:r>
              <a:rPr lang="en-US" sz="1800" dirty="0"/>
              <a:t>ESRI Software</a:t>
            </a:r>
          </a:p>
        </p:txBody>
      </p:sp>
    </p:spTree>
    <p:extLst>
      <p:ext uri="{BB962C8B-B14F-4D97-AF65-F5344CB8AC3E}">
        <p14:creationId xmlns:p14="http://schemas.microsoft.com/office/powerpoint/2010/main" val="145535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EDA6E9-9E20-4D45-9F4D-194614597A77}"/>
              </a:ext>
            </a:extLst>
          </p:cNvPr>
          <p:cNvSpPr>
            <a:spLocks noGrp="1"/>
          </p:cNvSpPr>
          <p:nvPr>
            <p:ph type="title"/>
          </p:nvPr>
        </p:nvSpPr>
        <p:spPr>
          <a:xfrm>
            <a:off x="304800" y="57150"/>
            <a:ext cx="7886700" cy="993775"/>
          </a:xfrm>
        </p:spPr>
        <p:txBody>
          <a:bodyP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3200" dirty="0">
                <a:solidFill>
                  <a:schemeClr val="accent4">
                    <a:lumMod val="75000"/>
                  </a:schemeClr>
                </a:solidFill>
              </a:rPr>
              <a:t>Acknowledgments </a:t>
            </a:r>
          </a:p>
        </p:txBody>
      </p:sp>
      <p:sp>
        <p:nvSpPr>
          <p:cNvPr id="4" name="TextBox 3">
            <a:extLst>
              <a:ext uri="{FF2B5EF4-FFF2-40B4-BE49-F238E27FC236}">
                <a16:creationId xmlns:a16="http://schemas.microsoft.com/office/drawing/2014/main" id="{17856AD2-22C5-4750-AACD-53DF890B0311}"/>
              </a:ext>
            </a:extLst>
          </p:cNvPr>
          <p:cNvSpPr txBox="1"/>
          <p:nvPr/>
        </p:nvSpPr>
        <p:spPr>
          <a:xfrm>
            <a:off x="533400" y="971550"/>
            <a:ext cx="2667000" cy="369332"/>
          </a:xfrm>
          <a:prstGeom prst="rect">
            <a:avLst/>
          </a:prstGeom>
          <a:noFill/>
        </p:spPr>
        <p:txBody>
          <a:bodyPr wrap="square" rtlCol="0">
            <a:spAutoFit/>
          </a:bodyPr>
          <a:lstStyle/>
          <a:p>
            <a:r>
              <a:rPr lang="en-US" dirty="0">
                <a:solidFill>
                  <a:schemeClr val="accent4">
                    <a:lumMod val="75000"/>
                  </a:schemeClr>
                </a:solidFill>
              </a:rPr>
              <a:t>Aaron Maxwell</a:t>
            </a:r>
          </a:p>
        </p:txBody>
      </p:sp>
      <p:sp>
        <p:nvSpPr>
          <p:cNvPr id="5" name="TextBox 4">
            <a:extLst>
              <a:ext uri="{FF2B5EF4-FFF2-40B4-BE49-F238E27FC236}">
                <a16:creationId xmlns:a16="http://schemas.microsoft.com/office/drawing/2014/main" id="{5211F650-1F55-4DC9-B1C7-203F4ED9B217}"/>
              </a:ext>
            </a:extLst>
          </p:cNvPr>
          <p:cNvSpPr txBox="1"/>
          <p:nvPr/>
        </p:nvSpPr>
        <p:spPr>
          <a:xfrm>
            <a:off x="457200" y="2070616"/>
            <a:ext cx="2667000" cy="369332"/>
          </a:xfrm>
          <a:prstGeom prst="rect">
            <a:avLst/>
          </a:prstGeom>
          <a:noFill/>
        </p:spPr>
        <p:txBody>
          <a:bodyPr wrap="square" rtlCol="0">
            <a:spAutoFit/>
          </a:bodyPr>
          <a:lstStyle/>
          <a:p>
            <a:r>
              <a:rPr lang="en-US" dirty="0">
                <a:solidFill>
                  <a:schemeClr val="accent4">
                    <a:lumMod val="75000"/>
                  </a:schemeClr>
                </a:solidFill>
              </a:rPr>
              <a:t>Maneesh Sharma</a:t>
            </a:r>
          </a:p>
        </p:txBody>
      </p:sp>
      <p:sp>
        <p:nvSpPr>
          <p:cNvPr id="6" name="TextBox 5">
            <a:extLst>
              <a:ext uri="{FF2B5EF4-FFF2-40B4-BE49-F238E27FC236}">
                <a16:creationId xmlns:a16="http://schemas.microsoft.com/office/drawing/2014/main" id="{430FBBA5-27D2-4F0F-9A01-D5DF3C517A4E}"/>
              </a:ext>
            </a:extLst>
          </p:cNvPr>
          <p:cNvSpPr txBox="1"/>
          <p:nvPr/>
        </p:nvSpPr>
        <p:spPr>
          <a:xfrm>
            <a:off x="427383" y="3329392"/>
            <a:ext cx="2667000" cy="369332"/>
          </a:xfrm>
          <a:prstGeom prst="rect">
            <a:avLst/>
          </a:prstGeom>
          <a:noFill/>
        </p:spPr>
        <p:txBody>
          <a:bodyPr wrap="square" rtlCol="0">
            <a:spAutoFit/>
          </a:bodyPr>
          <a:lstStyle/>
          <a:p>
            <a:r>
              <a:rPr lang="en-US" dirty="0">
                <a:solidFill>
                  <a:schemeClr val="accent4">
                    <a:lumMod val="75000"/>
                  </a:schemeClr>
                </a:solidFill>
              </a:rPr>
              <a:t>Jamison Conley</a:t>
            </a:r>
          </a:p>
        </p:txBody>
      </p:sp>
      <p:sp>
        <p:nvSpPr>
          <p:cNvPr id="7" name="TextBox 6">
            <a:extLst>
              <a:ext uri="{FF2B5EF4-FFF2-40B4-BE49-F238E27FC236}">
                <a16:creationId xmlns:a16="http://schemas.microsoft.com/office/drawing/2014/main" id="{779E82C4-67D8-4161-8D1E-380E997AC07C}"/>
              </a:ext>
            </a:extLst>
          </p:cNvPr>
          <p:cNvSpPr txBox="1"/>
          <p:nvPr/>
        </p:nvSpPr>
        <p:spPr>
          <a:xfrm>
            <a:off x="6096000" y="914439"/>
            <a:ext cx="2667000" cy="646331"/>
          </a:xfrm>
          <a:prstGeom prst="rect">
            <a:avLst/>
          </a:prstGeom>
          <a:noFill/>
        </p:spPr>
        <p:txBody>
          <a:bodyPr wrap="square" rtlCol="0">
            <a:spAutoFit/>
          </a:bodyPr>
          <a:lstStyle/>
          <a:p>
            <a:r>
              <a:rPr lang="en-US" dirty="0">
                <a:solidFill>
                  <a:schemeClr val="accent4">
                    <a:lumMod val="75000"/>
                  </a:schemeClr>
                </a:solidFill>
              </a:rPr>
              <a:t>Kurt Donaldson and the rest of the WVGISTC</a:t>
            </a:r>
          </a:p>
        </p:txBody>
      </p:sp>
      <p:sp>
        <p:nvSpPr>
          <p:cNvPr id="8" name="TextBox 7">
            <a:extLst>
              <a:ext uri="{FF2B5EF4-FFF2-40B4-BE49-F238E27FC236}">
                <a16:creationId xmlns:a16="http://schemas.microsoft.com/office/drawing/2014/main" id="{64AE6D9D-8E5B-46EC-A80F-14BE52D19F4D}"/>
              </a:ext>
            </a:extLst>
          </p:cNvPr>
          <p:cNvSpPr txBox="1"/>
          <p:nvPr/>
        </p:nvSpPr>
        <p:spPr>
          <a:xfrm>
            <a:off x="5867400" y="1971585"/>
            <a:ext cx="2667000" cy="1200329"/>
          </a:xfrm>
          <a:prstGeom prst="rect">
            <a:avLst/>
          </a:prstGeom>
          <a:noFill/>
        </p:spPr>
        <p:txBody>
          <a:bodyPr wrap="square" rtlCol="0">
            <a:spAutoFit/>
          </a:bodyPr>
          <a:lstStyle/>
          <a:p>
            <a:pPr algn="ctr"/>
            <a:r>
              <a:rPr lang="en-US" dirty="0">
                <a:solidFill>
                  <a:schemeClr val="accent4">
                    <a:lumMod val="75000"/>
                  </a:schemeClr>
                </a:solidFill>
              </a:rPr>
              <a:t>Caleb Malay, David Coleman, Liz Hanwell, and Rachel </a:t>
            </a:r>
            <a:r>
              <a:rPr lang="en-US" dirty="0" err="1">
                <a:solidFill>
                  <a:schemeClr val="accent4">
                    <a:lumMod val="75000"/>
                  </a:schemeClr>
                </a:solidFill>
              </a:rPr>
              <a:t>Yesenchak</a:t>
            </a:r>
            <a:r>
              <a:rPr lang="en-US" dirty="0">
                <a:solidFill>
                  <a:schemeClr val="accent4">
                    <a:lumMod val="75000"/>
                  </a:schemeClr>
                </a:solidFill>
              </a:rPr>
              <a:t>, and Rachael Taylor</a:t>
            </a:r>
          </a:p>
        </p:txBody>
      </p:sp>
      <p:sp>
        <p:nvSpPr>
          <p:cNvPr id="9" name="TextBox 8">
            <a:extLst>
              <a:ext uri="{FF2B5EF4-FFF2-40B4-BE49-F238E27FC236}">
                <a16:creationId xmlns:a16="http://schemas.microsoft.com/office/drawing/2014/main" id="{D8DDCAFB-840A-44E4-B005-8F9BE3B7FF64}"/>
              </a:ext>
            </a:extLst>
          </p:cNvPr>
          <p:cNvSpPr txBox="1"/>
          <p:nvPr/>
        </p:nvSpPr>
        <p:spPr>
          <a:xfrm>
            <a:off x="5491039" y="3907908"/>
            <a:ext cx="3306417" cy="461665"/>
          </a:xfrm>
          <a:prstGeom prst="rect">
            <a:avLst/>
          </a:prstGeom>
          <a:noFill/>
        </p:spPr>
        <p:txBody>
          <a:bodyPr wrap="square" rtlCol="0">
            <a:spAutoFit/>
          </a:bodyPr>
          <a:lstStyle/>
          <a:p>
            <a:pPr algn="ctr"/>
            <a:r>
              <a:rPr lang="en-US" sz="2400" dirty="0">
                <a:solidFill>
                  <a:schemeClr val="accent4">
                    <a:lumMod val="75000"/>
                  </a:schemeClr>
                </a:solidFill>
              </a:rPr>
              <a:t>Thank you!</a:t>
            </a:r>
          </a:p>
        </p:txBody>
      </p:sp>
    </p:spTree>
    <p:extLst>
      <p:ext uri="{BB962C8B-B14F-4D97-AF65-F5344CB8AC3E}">
        <p14:creationId xmlns:p14="http://schemas.microsoft.com/office/powerpoint/2010/main" val="2954869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648DA-C002-431A-87E5-683085312122}"/>
              </a:ext>
            </a:extLst>
          </p:cNvPr>
          <p:cNvSpPr>
            <a:spLocks noGrp="1"/>
          </p:cNvSpPr>
          <p:nvPr>
            <p:ph type="title"/>
          </p:nvPr>
        </p:nvSpPr>
        <p:spPr>
          <a:xfrm>
            <a:off x="409575" y="26988"/>
            <a:ext cx="7886700" cy="993775"/>
          </a:xfrm>
        </p:spPr>
        <p:txBody>
          <a:bodyPr/>
          <a:lstStyle/>
          <a:p>
            <a:r>
              <a:rPr lang="en-US" dirty="0">
                <a:solidFill>
                  <a:schemeClr val="accent4">
                    <a:lumMod val="75000"/>
                  </a:schemeClr>
                </a:solidFill>
              </a:rPr>
              <a:t>References</a:t>
            </a:r>
          </a:p>
        </p:txBody>
      </p:sp>
      <p:sp>
        <p:nvSpPr>
          <p:cNvPr id="3" name="Rectangle 2">
            <a:extLst>
              <a:ext uri="{FF2B5EF4-FFF2-40B4-BE49-F238E27FC236}">
                <a16:creationId xmlns:a16="http://schemas.microsoft.com/office/drawing/2014/main" id="{6C971C6D-D231-4D2C-B2A1-2FD3A526F867}"/>
              </a:ext>
            </a:extLst>
          </p:cNvPr>
          <p:cNvSpPr/>
          <p:nvPr/>
        </p:nvSpPr>
        <p:spPr>
          <a:xfrm>
            <a:off x="381000" y="913630"/>
            <a:ext cx="8763000" cy="4202882"/>
          </a:xfrm>
          <a:prstGeom prst="rect">
            <a:avLst/>
          </a:prstGeom>
        </p:spPr>
        <p:txBody>
          <a:bodyPr wrap="square">
            <a:spAutoFit/>
          </a:bodyPr>
          <a:lstStyle/>
          <a:p>
            <a:pPr>
              <a:lnSpc>
                <a:spcPct val="106000"/>
              </a:lnSpc>
              <a:spcAft>
                <a:spcPts val="800"/>
              </a:spcAft>
            </a:pPr>
            <a:r>
              <a:rPr lang="en-US" sz="900" dirty="0">
                <a:solidFill>
                  <a:schemeClr val="accent4">
                    <a:lumMod val="75000"/>
                  </a:schemeClr>
                </a:solidFill>
                <a:latin typeface="Calibri" panose="020F0502020204030204" pitchFamily="34" charset="0"/>
                <a:ea typeface="Calibri" panose="020F0502020204030204" pitchFamily="34" charset="0"/>
                <a:cs typeface="Calibri" panose="020F0502020204030204" pitchFamily="34" charset="0"/>
              </a:rPr>
              <a:t>Ashley, S. T., &amp; Ashley, W. S. (2008). Flood fatalities in the United States. </a:t>
            </a:r>
            <a:r>
              <a:rPr lang="en-US" sz="900" i="1" dirty="0">
                <a:solidFill>
                  <a:schemeClr val="accent4">
                    <a:lumMod val="75000"/>
                  </a:schemeClr>
                </a:solidFill>
                <a:latin typeface="Calibri" panose="020F0502020204030204" pitchFamily="34" charset="0"/>
                <a:ea typeface="Calibri" panose="020F0502020204030204" pitchFamily="34" charset="0"/>
                <a:cs typeface="Calibri" panose="020F0502020204030204" pitchFamily="34" charset="0"/>
              </a:rPr>
              <a:t>Journal of Applied Meteorology and Climatology</a:t>
            </a:r>
            <a:r>
              <a:rPr lang="en-US" sz="900" dirty="0">
                <a:solidFill>
                  <a:schemeClr val="accent4">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900" i="1" dirty="0">
                <a:solidFill>
                  <a:schemeClr val="accent4">
                    <a:lumMod val="75000"/>
                  </a:schemeClr>
                </a:solidFill>
                <a:latin typeface="Calibri" panose="020F0502020204030204" pitchFamily="34" charset="0"/>
                <a:ea typeface="Calibri" panose="020F0502020204030204" pitchFamily="34" charset="0"/>
                <a:cs typeface="Calibri" panose="020F0502020204030204" pitchFamily="34" charset="0"/>
              </a:rPr>
              <a:t>47</a:t>
            </a:r>
            <a:r>
              <a:rPr lang="en-US" sz="900" dirty="0">
                <a:solidFill>
                  <a:schemeClr val="accent4">
                    <a:lumMod val="75000"/>
                  </a:schemeClr>
                </a:solidFill>
                <a:latin typeface="Calibri" panose="020F0502020204030204" pitchFamily="34" charset="0"/>
                <a:ea typeface="Calibri" panose="020F0502020204030204" pitchFamily="34" charset="0"/>
                <a:cs typeface="Calibri" panose="020F0502020204030204" pitchFamily="34" charset="0"/>
              </a:rPr>
              <a:t>(3), 805-818.</a:t>
            </a:r>
          </a:p>
          <a:p>
            <a:pPr>
              <a:lnSpc>
                <a:spcPct val="106000"/>
              </a:lnSpc>
              <a:spcAft>
                <a:spcPts val="800"/>
              </a:spcAft>
            </a:pPr>
            <a:r>
              <a:rPr lang="en-US" sz="900" dirty="0">
                <a:solidFill>
                  <a:schemeClr val="accent4">
                    <a:lumMod val="75000"/>
                  </a:schemeClr>
                </a:solidFill>
              </a:rPr>
              <a:t>FEMA. (2019). Flood Insurance Reform. https://www.fema.gov/flood-insurance-reform on October 14, 2019.</a:t>
            </a:r>
          </a:p>
          <a:p>
            <a:pPr>
              <a:lnSpc>
                <a:spcPct val="106000"/>
              </a:lnSpc>
              <a:spcAft>
                <a:spcPts val="800"/>
              </a:spcAft>
            </a:pPr>
            <a:r>
              <a:rPr lang="en-US" sz="900" dirty="0">
                <a:solidFill>
                  <a:schemeClr val="accent4">
                    <a:lumMod val="75000"/>
                  </a:schemeClr>
                </a:solidFill>
                <a:latin typeface="Calibri" panose="020F0502020204030204" pitchFamily="34" charset="0"/>
                <a:ea typeface="Calibri" panose="020F0502020204030204" pitchFamily="34" charset="0"/>
                <a:cs typeface="Calibri" panose="020F0502020204030204" pitchFamily="34" charset="0"/>
              </a:rPr>
              <a:t>Goble, M., &amp; Wright, L.. (2018). Conduct Clearing Operations with Military Tools for ArcGIS. </a:t>
            </a:r>
            <a:r>
              <a:rPr lang="en-US" sz="900" i="1" dirty="0">
                <a:solidFill>
                  <a:schemeClr val="accent4">
                    <a:lumMod val="75000"/>
                  </a:schemeClr>
                </a:solidFill>
                <a:latin typeface="Calibri" panose="020F0502020204030204" pitchFamily="34" charset="0"/>
                <a:ea typeface="Calibri" panose="020F0502020204030204" pitchFamily="34" charset="0"/>
                <a:cs typeface="Calibri" panose="020F0502020204030204" pitchFamily="34" charset="0"/>
              </a:rPr>
              <a:t>ArcGIS Blog</a:t>
            </a:r>
            <a:r>
              <a:rPr lang="en-US" sz="900" dirty="0">
                <a:solidFill>
                  <a:schemeClr val="accent4">
                    <a:lumMod val="75000"/>
                  </a:schemeClr>
                </a:solidFill>
                <a:latin typeface="Calibri" panose="020F0502020204030204" pitchFamily="34" charset="0"/>
                <a:ea typeface="Calibri" panose="020F0502020204030204" pitchFamily="34" charset="0"/>
                <a:cs typeface="Calibri" panose="020F0502020204030204" pitchFamily="34" charset="0"/>
              </a:rPr>
              <a:t>. Access at https://www.esri.com/arcgis-blog/products/arcgis-pro/national-government/conduct-clearing-operations-with-military-tools-for-arcgis/?adumkts=product&amp;adupro=ArcGIS_Pro&amp;aduc=email&amp;adum=list&amp;utm_Source=email&amp;aduca=ArcGIS_Pro_Announcements&amp;aduat=newsletter&amp;adut=308027-ArcGIS_Pro_News_-_Winter_2018-2019&amp;adupt=community&amp;sf_id=701f2000000rpgnAAA&amp;aducp=newsletter_tertiary_body_cta on October 19, 2020.</a:t>
            </a:r>
            <a:endParaRPr lang="en-US" sz="900" i="1" dirty="0">
              <a:solidFill>
                <a:schemeClr val="accent4">
                  <a:lumMod val="75000"/>
                </a:schemeClr>
              </a:solidFill>
              <a:latin typeface="Calibri" panose="020F0502020204030204" pitchFamily="34" charset="0"/>
              <a:ea typeface="Calibri" panose="020F0502020204030204" pitchFamily="34" charset="0"/>
              <a:cs typeface="Calibri" panose="020F0502020204030204" pitchFamily="34" charset="0"/>
            </a:endParaRPr>
          </a:p>
          <a:p>
            <a:pPr>
              <a:lnSpc>
                <a:spcPct val="106000"/>
              </a:lnSpc>
              <a:spcAft>
                <a:spcPts val="800"/>
              </a:spcAft>
            </a:pPr>
            <a:r>
              <a:rPr lang="en-US" sz="900" dirty="0" err="1">
                <a:solidFill>
                  <a:schemeClr val="accent4">
                    <a:lumMod val="75000"/>
                  </a:schemeClr>
                </a:solidFill>
              </a:rPr>
              <a:t>Highfield</a:t>
            </a:r>
            <a:r>
              <a:rPr lang="en-US" sz="900" dirty="0">
                <a:solidFill>
                  <a:schemeClr val="accent4">
                    <a:lumMod val="75000"/>
                  </a:schemeClr>
                </a:solidFill>
              </a:rPr>
              <a:t>, W. E., &amp; Brody, S. D. (2012). Evaluating the effectiveness of local mitigation activities in reducing flood losses. </a:t>
            </a:r>
            <a:r>
              <a:rPr lang="en-US" sz="900" i="1" dirty="0">
                <a:solidFill>
                  <a:schemeClr val="accent4">
                    <a:lumMod val="75000"/>
                  </a:schemeClr>
                </a:solidFill>
              </a:rPr>
              <a:t>Natural Hazards Review</a:t>
            </a:r>
            <a:r>
              <a:rPr lang="en-US" sz="900" dirty="0">
                <a:solidFill>
                  <a:schemeClr val="accent4">
                    <a:lumMod val="75000"/>
                  </a:schemeClr>
                </a:solidFill>
              </a:rPr>
              <a:t>, </a:t>
            </a:r>
            <a:r>
              <a:rPr lang="en-US" sz="900" i="1" dirty="0">
                <a:solidFill>
                  <a:schemeClr val="accent4">
                    <a:lumMod val="75000"/>
                  </a:schemeClr>
                </a:solidFill>
              </a:rPr>
              <a:t>14</a:t>
            </a:r>
            <a:r>
              <a:rPr lang="en-US" sz="900" dirty="0">
                <a:solidFill>
                  <a:schemeClr val="accent4">
                    <a:lumMod val="75000"/>
                  </a:schemeClr>
                </a:solidFill>
              </a:rPr>
              <a:t>(4), 229-236.</a:t>
            </a:r>
          </a:p>
          <a:p>
            <a:pPr>
              <a:lnSpc>
                <a:spcPct val="106000"/>
              </a:lnSpc>
              <a:spcAft>
                <a:spcPts val="800"/>
              </a:spcAft>
            </a:pPr>
            <a:r>
              <a:rPr lang="en-US" sz="900" dirty="0" err="1">
                <a:solidFill>
                  <a:schemeClr val="accent4">
                    <a:lumMod val="75000"/>
                  </a:schemeClr>
                </a:solidFill>
              </a:rPr>
              <a:t>LaFone</a:t>
            </a:r>
            <a:r>
              <a:rPr lang="en-US" sz="900" dirty="0">
                <a:solidFill>
                  <a:schemeClr val="accent4">
                    <a:lumMod val="75000"/>
                  </a:schemeClr>
                </a:solidFill>
              </a:rPr>
              <a:t>, H. F. &amp; Harris, T. M., (2019) (in press). Communicating flood risk in Appalachia through 3D GIS visualization and Virtual Reality</a:t>
            </a:r>
          </a:p>
          <a:p>
            <a:pPr>
              <a:lnSpc>
                <a:spcPct val="106000"/>
              </a:lnSpc>
              <a:spcAft>
                <a:spcPts val="800"/>
              </a:spcAft>
            </a:pPr>
            <a:r>
              <a:rPr lang="en-US" sz="900" dirty="0">
                <a:solidFill>
                  <a:schemeClr val="accent4">
                    <a:lumMod val="75000"/>
                  </a:schemeClr>
                </a:solidFill>
              </a:rPr>
              <a:t>Parker, D. J. (2014). </a:t>
            </a:r>
            <a:r>
              <a:rPr lang="en-US" sz="900" i="1" dirty="0">
                <a:solidFill>
                  <a:schemeClr val="accent4">
                    <a:lumMod val="75000"/>
                  </a:schemeClr>
                </a:solidFill>
              </a:rPr>
              <a:t>Floods</a:t>
            </a:r>
            <a:r>
              <a:rPr lang="en-US" sz="900" dirty="0">
                <a:solidFill>
                  <a:schemeClr val="accent4">
                    <a:lumMod val="75000"/>
                  </a:schemeClr>
                </a:solidFill>
              </a:rPr>
              <a:t>. Routledge.</a:t>
            </a:r>
          </a:p>
          <a:p>
            <a:pPr>
              <a:lnSpc>
                <a:spcPct val="106000"/>
              </a:lnSpc>
              <a:spcAft>
                <a:spcPts val="800"/>
              </a:spcAft>
            </a:pPr>
            <a:r>
              <a:rPr lang="en-US" sz="900" dirty="0">
                <a:solidFill>
                  <a:schemeClr val="accent4">
                    <a:lumMod val="75000"/>
                  </a:schemeClr>
                </a:solidFill>
              </a:rPr>
              <a:t>Stevens, A. J., Clarke, D., &amp; Nicholls, R. J. (2016). Trends in reported flooding in the UK: 1884–2013. </a:t>
            </a:r>
            <a:r>
              <a:rPr lang="en-US" sz="900" i="1" dirty="0">
                <a:solidFill>
                  <a:schemeClr val="accent4">
                    <a:lumMod val="75000"/>
                  </a:schemeClr>
                </a:solidFill>
              </a:rPr>
              <a:t>Hydrological Sciences Journal</a:t>
            </a:r>
            <a:r>
              <a:rPr lang="en-US" sz="900" dirty="0">
                <a:solidFill>
                  <a:schemeClr val="accent4">
                    <a:lumMod val="75000"/>
                  </a:schemeClr>
                </a:solidFill>
              </a:rPr>
              <a:t>, </a:t>
            </a:r>
            <a:r>
              <a:rPr lang="en-US" sz="900" i="1" dirty="0">
                <a:solidFill>
                  <a:schemeClr val="accent4">
                    <a:lumMod val="75000"/>
                  </a:schemeClr>
                </a:solidFill>
              </a:rPr>
              <a:t>61</a:t>
            </a:r>
            <a:r>
              <a:rPr lang="en-US" sz="900" dirty="0">
                <a:solidFill>
                  <a:schemeClr val="accent4">
                    <a:lumMod val="75000"/>
                  </a:schemeClr>
                </a:solidFill>
              </a:rPr>
              <a:t>(1), 50-63.</a:t>
            </a:r>
            <a:endParaRPr lang="en-US" sz="900" dirty="0">
              <a:solidFill>
                <a:schemeClr val="accent4">
                  <a:lumMod val="75000"/>
                </a:schemeClr>
              </a:solidFill>
              <a:latin typeface="Calibri" panose="020F0502020204030204" pitchFamily="34" charset="0"/>
              <a:ea typeface="Calibri" panose="020F0502020204030204" pitchFamily="34" charset="0"/>
              <a:cs typeface="Calibri" panose="020F0502020204030204" pitchFamily="34" charset="0"/>
            </a:endParaRPr>
          </a:p>
          <a:p>
            <a:pPr>
              <a:lnSpc>
                <a:spcPct val="106000"/>
              </a:lnSpc>
              <a:spcAft>
                <a:spcPts val="800"/>
              </a:spcAft>
            </a:pPr>
            <a:r>
              <a:rPr lang="en-US" sz="900" dirty="0">
                <a:solidFill>
                  <a:schemeClr val="accent4">
                    <a:lumMod val="75000"/>
                  </a:schemeClr>
                </a:solidFill>
              </a:rPr>
              <a:t>University of Colorado Boulder Center for Science and Technology Policy Research (2019).  Flood Damage in the United States, 1926-2003 A Reanalysis of National Weather Service Estimates. Accessed at https://sciencepolicy.colorado.edu/flooddamagedata/use_interpretation.html on October 7, 2019</a:t>
            </a:r>
          </a:p>
          <a:p>
            <a:pPr>
              <a:lnSpc>
                <a:spcPct val="106000"/>
              </a:lnSpc>
              <a:spcAft>
                <a:spcPts val="800"/>
              </a:spcAft>
            </a:pPr>
            <a:r>
              <a:rPr lang="en-US" sz="900" dirty="0">
                <a:solidFill>
                  <a:schemeClr val="accent4">
                    <a:lumMod val="75000"/>
                  </a:schemeClr>
                </a:solidFill>
              </a:rPr>
              <a:t>University of Nebraska Omaha Cartography and GIS Laboratory. (n.d.). Cartographic Abstraction and Generalization. Access at http://maps.unomaha.edu/Peterson/carta/Notes/CARTABS.HTM on December 4, 2019</a:t>
            </a:r>
          </a:p>
          <a:p>
            <a:pPr>
              <a:lnSpc>
                <a:spcPct val="106000"/>
              </a:lnSpc>
              <a:spcAft>
                <a:spcPts val="800"/>
              </a:spcAft>
            </a:pPr>
            <a:r>
              <a:rPr lang="en-US" sz="900" dirty="0">
                <a:solidFill>
                  <a:schemeClr val="accent4">
                    <a:lumMod val="75000"/>
                  </a:schemeClr>
                </a:solidFill>
              </a:rPr>
              <a:t>West Virginia Division of Homeland Security and Emergency Management (DHSEM). (2018). 2018 West Virginia Statewide Standard Hazard Mitigation Plan. Accessed at https://emd.wv.gov/MitigationRecovery/Documents/WV%20State%20Hazard%20Mitigation%20Plan%20FINAL%2011-2018.pdf on November 19, 2020.</a:t>
            </a:r>
          </a:p>
          <a:p>
            <a:pPr>
              <a:lnSpc>
                <a:spcPct val="106000"/>
              </a:lnSpc>
              <a:spcAft>
                <a:spcPts val="800"/>
              </a:spcAft>
            </a:pPr>
            <a:r>
              <a:rPr lang="en-US" sz="900" dirty="0">
                <a:solidFill>
                  <a:schemeClr val="accent4">
                    <a:lumMod val="75000"/>
                  </a:schemeClr>
                </a:solidFill>
              </a:rPr>
              <a:t>West Virginia GIS Technical Center (WVGISTC). (2020). WV Flood Tool. https://www.mapwv.gov/flood/map/.</a:t>
            </a:r>
          </a:p>
          <a:p>
            <a:pPr>
              <a:lnSpc>
                <a:spcPct val="106000"/>
              </a:lnSpc>
              <a:spcAft>
                <a:spcPts val="800"/>
              </a:spcAft>
            </a:pPr>
            <a:endParaRPr lang="en-US" sz="1200" dirty="0">
              <a:solidFill>
                <a:schemeClr val="accent4">
                  <a:lumMod val="75000"/>
                </a:schemeClr>
              </a:solidFill>
            </a:endParaRPr>
          </a:p>
          <a:p>
            <a:pPr>
              <a:lnSpc>
                <a:spcPct val="106000"/>
              </a:lnSpc>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131629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FB5F2-6ADF-43CB-A1DE-D8BECCEE464E}"/>
              </a:ext>
            </a:extLst>
          </p:cNvPr>
          <p:cNvSpPr>
            <a:spLocks noGrp="1"/>
          </p:cNvSpPr>
          <p:nvPr>
            <p:ph type="title"/>
          </p:nvPr>
        </p:nvSpPr>
        <p:spPr>
          <a:xfrm>
            <a:off x="3048000" y="1733550"/>
            <a:ext cx="3200400" cy="993775"/>
          </a:xfrm>
        </p:spPr>
        <p:txBody>
          <a:bodyPr/>
          <a:lstStyle/>
          <a:p>
            <a:r>
              <a:rPr lang="en-US" dirty="0">
                <a:solidFill>
                  <a:schemeClr val="accent5">
                    <a:lumMod val="50000"/>
                  </a:schemeClr>
                </a:solidFill>
              </a:rPr>
              <a:t>Questions?</a:t>
            </a:r>
          </a:p>
        </p:txBody>
      </p:sp>
    </p:spTree>
    <p:extLst>
      <p:ext uri="{BB962C8B-B14F-4D97-AF65-F5344CB8AC3E}">
        <p14:creationId xmlns:p14="http://schemas.microsoft.com/office/powerpoint/2010/main" val="35718498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19433-F7EA-46F3-B01D-6CAC2FE4229E}"/>
              </a:ext>
            </a:extLst>
          </p:cNvPr>
          <p:cNvSpPr>
            <a:spLocks noGrp="1"/>
          </p:cNvSpPr>
          <p:nvPr>
            <p:ph type="title"/>
          </p:nvPr>
        </p:nvSpPr>
        <p:spPr/>
        <p:txBody>
          <a:bodyPr>
            <a:normAutofit/>
          </a:bodyPr>
          <a:lstStyle/>
          <a:p>
            <a:r>
              <a:rPr lang="en-US" sz="3200" b="1" dirty="0"/>
              <a:t>Flood Insurance Rate Map (FIRM)</a:t>
            </a:r>
          </a:p>
        </p:txBody>
      </p:sp>
      <p:sp>
        <p:nvSpPr>
          <p:cNvPr id="3" name="Content Placeholder 2">
            <a:extLst>
              <a:ext uri="{FF2B5EF4-FFF2-40B4-BE49-F238E27FC236}">
                <a16:creationId xmlns:a16="http://schemas.microsoft.com/office/drawing/2014/main" id="{DDC941B7-B68B-4822-AD08-529F45BFA3E5}"/>
              </a:ext>
            </a:extLst>
          </p:cNvPr>
          <p:cNvSpPr>
            <a:spLocks noGrp="1"/>
          </p:cNvSpPr>
          <p:nvPr>
            <p:ph idx="1"/>
          </p:nvPr>
        </p:nvSpPr>
        <p:spPr>
          <a:xfrm>
            <a:off x="457200" y="1123950"/>
            <a:ext cx="7886700" cy="3262312"/>
          </a:xfrm>
        </p:spPr>
        <p:txBody>
          <a:bodyPr/>
          <a:lstStyle/>
          <a:p>
            <a:r>
              <a:rPr lang="en-US" sz="2000" dirty="0"/>
              <a:t>Indication of the special flood hazard area and the level of risk for the community</a:t>
            </a:r>
          </a:p>
          <a:p>
            <a:r>
              <a:rPr lang="en-US" sz="2000" dirty="0"/>
              <a:t>Most often a 2D Map</a:t>
            </a:r>
          </a:p>
          <a:p>
            <a:r>
              <a:rPr lang="en-US" sz="2000" dirty="0"/>
              <a:t>Problems exist with data and the presentation medium</a:t>
            </a:r>
          </a:p>
          <a:p>
            <a:r>
              <a:rPr lang="en-US" sz="2000" dirty="0"/>
              <a:t>Not new user friendly</a:t>
            </a:r>
          </a:p>
        </p:txBody>
      </p:sp>
      <p:pic>
        <p:nvPicPr>
          <p:cNvPr id="5" name="Picture 4" descr="Map&#10;&#10;Description automatically generated">
            <a:extLst>
              <a:ext uri="{FF2B5EF4-FFF2-40B4-BE49-F238E27FC236}">
                <a16:creationId xmlns:a16="http://schemas.microsoft.com/office/drawing/2014/main" id="{C72E3A29-DFF5-4277-8A0A-A3309FAF858E}"/>
              </a:ext>
            </a:extLst>
          </p:cNvPr>
          <p:cNvPicPr>
            <a:picLocks noChangeAspect="1"/>
          </p:cNvPicPr>
          <p:nvPr/>
        </p:nvPicPr>
        <p:blipFill>
          <a:blip r:embed="rId3"/>
          <a:stretch>
            <a:fillRect/>
          </a:stretch>
        </p:blipFill>
        <p:spPr>
          <a:xfrm>
            <a:off x="3352800" y="1657350"/>
            <a:ext cx="5702458" cy="3143582"/>
          </a:xfrm>
          <a:prstGeom prst="rect">
            <a:avLst/>
          </a:prstGeom>
        </p:spPr>
      </p:pic>
      <p:pic>
        <p:nvPicPr>
          <p:cNvPr id="7" name="Picture 6" descr="Text&#10;&#10;Description automatically generated">
            <a:extLst>
              <a:ext uri="{FF2B5EF4-FFF2-40B4-BE49-F238E27FC236}">
                <a16:creationId xmlns:a16="http://schemas.microsoft.com/office/drawing/2014/main" id="{D3D92DEB-8844-4EC5-BFB6-FEC84402F714}"/>
              </a:ext>
            </a:extLst>
          </p:cNvPr>
          <p:cNvPicPr>
            <a:picLocks noChangeAspect="1"/>
          </p:cNvPicPr>
          <p:nvPr/>
        </p:nvPicPr>
        <p:blipFill>
          <a:blip r:embed="rId4"/>
          <a:stretch>
            <a:fillRect/>
          </a:stretch>
        </p:blipFill>
        <p:spPr>
          <a:xfrm>
            <a:off x="466725" y="1123950"/>
            <a:ext cx="7962900" cy="2380934"/>
          </a:xfrm>
          <a:prstGeom prst="rect">
            <a:avLst/>
          </a:prstGeom>
        </p:spPr>
      </p:pic>
    </p:spTree>
    <p:extLst>
      <p:ext uri="{BB962C8B-B14F-4D97-AF65-F5344CB8AC3E}">
        <p14:creationId xmlns:p14="http://schemas.microsoft.com/office/powerpoint/2010/main" val="109409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6E4A05-39B0-4BA4-966D-0C063C8179A3}"/>
              </a:ext>
            </a:extLst>
          </p:cNvPr>
          <p:cNvSpPr>
            <a:spLocks noGrp="1"/>
          </p:cNvSpPr>
          <p:nvPr>
            <p:ph type="title"/>
          </p:nvPr>
        </p:nvSpPr>
        <p:spPr/>
        <p:txBody>
          <a:bodyP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3200" b="1" dirty="0">
                <a:latin typeface="+mj-lt"/>
              </a:rPr>
              <a:t>FEMA FIRM and Riverine Flood Terminology </a:t>
            </a:r>
          </a:p>
        </p:txBody>
      </p:sp>
      <p:sp>
        <p:nvSpPr>
          <p:cNvPr id="3" name="Content Placeholder 2">
            <a:extLst>
              <a:ext uri="{FF2B5EF4-FFF2-40B4-BE49-F238E27FC236}">
                <a16:creationId xmlns:a16="http://schemas.microsoft.com/office/drawing/2014/main" id="{1FFDECC8-81E9-4371-9503-EE116F4D4170}"/>
              </a:ext>
            </a:extLst>
          </p:cNvPr>
          <p:cNvSpPr>
            <a:spLocks noGrp="1"/>
          </p:cNvSpPr>
          <p:nvPr>
            <p:ph idx="1"/>
          </p:nvPr>
        </p:nvSpPr>
        <p:spPr>
          <a:xfrm>
            <a:off x="628650" y="1123950"/>
            <a:ext cx="7886700" cy="3262312"/>
          </a:xfrm>
        </p:spPr>
        <p:txBody>
          <a:bodyPr>
            <a:normAutofit fontScale="92500"/>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228600"/>
            <a:r>
              <a:rPr lang="en-US" b="1" dirty="0"/>
              <a:t>Floodplain: </a:t>
            </a:r>
            <a:r>
              <a:rPr lang="en-US" dirty="0"/>
              <a:t>areas near a stream where naturally occurring flooding occurs</a:t>
            </a:r>
          </a:p>
          <a:p>
            <a:pPr marL="228600"/>
            <a:r>
              <a:rPr lang="en-US" b="1" dirty="0"/>
              <a:t>1% annual chance (100-year or Base Flood) floodplain</a:t>
            </a:r>
            <a:r>
              <a:rPr lang="en-US" dirty="0"/>
              <a:t>: a flood that has a 1-percent chance of occurring any given year</a:t>
            </a:r>
          </a:p>
          <a:p>
            <a:r>
              <a:rPr lang="en-US" b="1" dirty="0"/>
              <a:t>Special Flood Hazard Area</a:t>
            </a:r>
            <a:r>
              <a:rPr lang="en-US" dirty="0"/>
              <a:t>: area inundated by the base flood</a:t>
            </a:r>
          </a:p>
          <a:p>
            <a:pPr marL="228600"/>
            <a:r>
              <a:rPr lang="en-US" b="1" dirty="0"/>
              <a:t>Floodway</a:t>
            </a:r>
            <a:r>
              <a:rPr lang="en-US" dirty="0"/>
              <a:t>: channel of the stream and areas adjacent to the channel; area where the highest water flow velocities will occur</a:t>
            </a:r>
          </a:p>
          <a:p>
            <a:pPr marL="228600" lvl="1"/>
            <a:r>
              <a:rPr lang="en-US" b="1" dirty="0"/>
              <a:t>Fringe</a:t>
            </a:r>
            <a:r>
              <a:rPr lang="en-US" dirty="0"/>
              <a:t>: areas on either side of the floodway; inundation with little to no water flow velocity</a:t>
            </a:r>
          </a:p>
          <a:p>
            <a:r>
              <a:rPr lang="en-US" b="1" dirty="0"/>
              <a:t>Regulatory (Effective): </a:t>
            </a:r>
            <a:r>
              <a:rPr lang="en-US" dirty="0"/>
              <a:t>current FEMA-approved 1% annual chance floodplain boundaries</a:t>
            </a:r>
          </a:p>
          <a:p>
            <a:pPr marL="571500" lvl="1"/>
            <a:r>
              <a:rPr lang="en-US" b="1" dirty="0"/>
              <a:t>Zone AE </a:t>
            </a:r>
            <a:r>
              <a:rPr lang="en-US" dirty="0"/>
              <a:t>– determined using detailed hydrologic and hydraulic engineering studies; includes base flood heights and floodway</a:t>
            </a:r>
          </a:p>
          <a:p>
            <a:pPr marL="571500" lvl="1"/>
            <a:r>
              <a:rPr lang="en-US" b="1" dirty="0"/>
              <a:t>Zone A (Approximate): </a:t>
            </a:r>
            <a:r>
              <a:rPr lang="en-US" dirty="0"/>
              <a:t>determined using an approximate study; delineates the extent of the floodplain but does not determine base flood heights or floodway</a:t>
            </a:r>
          </a:p>
          <a:p>
            <a:pPr marL="228600"/>
            <a:r>
              <a:rPr lang="en-US" b="1" dirty="0"/>
              <a:t>Non-regulatory (Advisory/Preliminary): </a:t>
            </a:r>
            <a:r>
              <a:rPr lang="en-US" dirty="0"/>
              <a:t>newly calculated boundaries that have yet to be approved by FEMA (Advisory) or within a 6-month window for community review (Preliminary); once approved, boundaries will become effective</a:t>
            </a:r>
          </a:p>
          <a:p>
            <a:pPr marL="228600"/>
            <a:endParaRPr lang="en-US" dirty="0"/>
          </a:p>
        </p:txBody>
      </p:sp>
    </p:spTree>
    <p:extLst>
      <p:ext uri="{BB962C8B-B14F-4D97-AF65-F5344CB8AC3E}">
        <p14:creationId xmlns:p14="http://schemas.microsoft.com/office/powerpoint/2010/main" val="1431749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iagram&#10;&#10;Description automatically generated">
            <a:extLst>
              <a:ext uri="{FF2B5EF4-FFF2-40B4-BE49-F238E27FC236}">
                <a16:creationId xmlns:a16="http://schemas.microsoft.com/office/drawing/2014/main" id="{2430B340-56FA-4235-BC73-F0F1EE19CD42}"/>
              </a:ext>
            </a:extLst>
          </p:cNvPr>
          <p:cNvPicPr>
            <a:picLocks noChangeAspect="1"/>
          </p:cNvPicPr>
          <p:nvPr/>
        </p:nvPicPr>
        <p:blipFill>
          <a:blip r:embed="rId3"/>
          <a:stretch>
            <a:fillRect/>
          </a:stretch>
        </p:blipFill>
        <p:spPr>
          <a:xfrm>
            <a:off x="1828800" y="1123950"/>
            <a:ext cx="5301441" cy="2424164"/>
          </a:xfrm>
          <a:prstGeom prst="rect">
            <a:avLst/>
          </a:prstGeom>
        </p:spPr>
      </p:pic>
      <p:pic>
        <p:nvPicPr>
          <p:cNvPr id="8" name="Picture 7" descr="A map with a mountain in the background&#10;&#10;Description automatically generated">
            <a:extLst>
              <a:ext uri="{FF2B5EF4-FFF2-40B4-BE49-F238E27FC236}">
                <a16:creationId xmlns:a16="http://schemas.microsoft.com/office/drawing/2014/main" id="{C21841C5-96BE-4D15-9C9F-110BED0AD5D5}"/>
              </a:ext>
            </a:extLst>
          </p:cNvPr>
          <p:cNvPicPr>
            <a:picLocks noChangeAspect="1"/>
          </p:cNvPicPr>
          <p:nvPr/>
        </p:nvPicPr>
        <p:blipFill>
          <a:blip r:embed="rId4"/>
          <a:stretch>
            <a:fillRect/>
          </a:stretch>
        </p:blipFill>
        <p:spPr>
          <a:xfrm>
            <a:off x="762000" y="0"/>
            <a:ext cx="7459116" cy="4343835"/>
          </a:xfrm>
          <a:prstGeom prst="rect">
            <a:avLst/>
          </a:prstGeom>
        </p:spPr>
      </p:pic>
    </p:spTree>
    <p:extLst>
      <p:ext uri="{BB962C8B-B14F-4D97-AF65-F5344CB8AC3E}">
        <p14:creationId xmlns:p14="http://schemas.microsoft.com/office/powerpoint/2010/main" val="3724659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02568-0142-4183-9B90-B8BACD9F5130}"/>
              </a:ext>
            </a:extLst>
          </p:cNvPr>
          <p:cNvSpPr>
            <a:spLocks noGrp="1"/>
          </p:cNvSpPr>
          <p:nvPr>
            <p:ph type="title"/>
          </p:nvPr>
        </p:nvSpPr>
        <p:spPr/>
        <p:txBody>
          <a:bodyPr/>
          <a:lstStyle/>
          <a:p>
            <a:r>
              <a:rPr lang="en-US" b="1" dirty="0"/>
              <a:t>2D and 3D</a:t>
            </a:r>
          </a:p>
        </p:txBody>
      </p:sp>
      <p:sp>
        <p:nvSpPr>
          <p:cNvPr id="3" name="Content Placeholder 2">
            <a:extLst>
              <a:ext uri="{FF2B5EF4-FFF2-40B4-BE49-F238E27FC236}">
                <a16:creationId xmlns:a16="http://schemas.microsoft.com/office/drawing/2014/main" id="{ADA00113-6FCB-4EEB-A0BA-312911451350}"/>
              </a:ext>
            </a:extLst>
          </p:cNvPr>
          <p:cNvSpPr>
            <a:spLocks noGrp="1"/>
          </p:cNvSpPr>
          <p:nvPr>
            <p:ph idx="1"/>
          </p:nvPr>
        </p:nvSpPr>
        <p:spPr>
          <a:xfrm>
            <a:off x="628650" y="1370013"/>
            <a:ext cx="7886700" cy="2725737"/>
          </a:xfrm>
        </p:spPr>
        <p:txBody>
          <a:bodyPr>
            <a:normAutofit/>
          </a:bodyPr>
          <a:lstStyle/>
          <a:p>
            <a:r>
              <a:rPr lang="en-US" dirty="0"/>
              <a:t>2D limitations</a:t>
            </a:r>
          </a:p>
          <a:p>
            <a:r>
              <a:rPr lang="en-US" dirty="0"/>
              <a:t>People experience and live in 3D world</a:t>
            </a:r>
          </a:p>
          <a:p>
            <a:r>
              <a:rPr lang="en-US" dirty="0"/>
              <a:t>By using a 3D form, there is a way for both non-experts and experts to associate representation with reality more clearly</a:t>
            </a:r>
          </a:p>
        </p:txBody>
      </p:sp>
    </p:spTree>
    <p:extLst>
      <p:ext uri="{BB962C8B-B14F-4D97-AF65-F5344CB8AC3E}">
        <p14:creationId xmlns:p14="http://schemas.microsoft.com/office/powerpoint/2010/main" val="3902290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18DDD-6EA0-4CE1-BB3D-165D4DF25870}"/>
              </a:ext>
            </a:extLst>
          </p:cNvPr>
          <p:cNvSpPr>
            <a:spLocks noGrp="1"/>
          </p:cNvSpPr>
          <p:nvPr>
            <p:ph type="title"/>
          </p:nvPr>
        </p:nvSpPr>
        <p:spPr/>
        <p:txBody>
          <a:bodyPr/>
          <a:lstStyle/>
          <a:p>
            <a:r>
              <a:rPr lang="en-US" b="1" dirty="0"/>
              <a:t>Infusion of GIS</a:t>
            </a:r>
          </a:p>
        </p:txBody>
      </p:sp>
      <p:sp>
        <p:nvSpPr>
          <p:cNvPr id="3" name="Content Placeholder 2">
            <a:extLst>
              <a:ext uri="{FF2B5EF4-FFF2-40B4-BE49-F238E27FC236}">
                <a16:creationId xmlns:a16="http://schemas.microsoft.com/office/drawing/2014/main" id="{5D04A65A-6355-4B36-816F-7373D872CF41}"/>
              </a:ext>
            </a:extLst>
          </p:cNvPr>
          <p:cNvSpPr>
            <a:spLocks noGrp="1"/>
          </p:cNvSpPr>
          <p:nvPr>
            <p:ph idx="1"/>
          </p:nvPr>
        </p:nvSpPr>
        <p:spPr/>
        <p:txBody>
          <a:bodyPr/>
          <a:lstStyle/>
          <a:p>
            <a:r>
              <a:rPr lang="en-US" dirty="0"/>
              <a:t>Use of GIS and GIS-based software allows for the infusion of different cartographic representations with additional functionality</a:t>
            </a:r>
          </a:p>
          <a:p>
            <a:pPr lvl="1"/>
            <a:r>
              <a:rPr lang="en-US" dirty="0"/>
              <a:t>GIS-linked attribute information</a:t>
            </a:r>
          </a:p>
          <a:p>
            <a:pPr lvl="1"/>
            <a:r>
              <a:rPr lang="en-US" dirty="0"/>
              <a:t>Conversion of 2D Maps to 3D Scenes</a:t>
            </a:r>
          </a:p>
          <a:p>
            <a:pPr lvl="1"/>
            <a:r>
              <a:rPr lang="en-US" dirty="0"/>
              <a:t>Representing 2D data in a 3D environment</a:t>
            </a:r>
          </a:p>
          <a:p>
            <a:pPr lvl="1"/>
            <a:r>
              <a:rPr lang="en-US" dirty="0"/>
              <a:t>Greater interactivity</a:t>
            </a:r>
          </a:p>
          <a:p>
            <a:pPr lvl="1"/>
            <a:endParaRPr lang="en-US" dirty="0"/>
          </a:p>
        </p:txBody>
      </p:sp>
    </p:spTree>
    <p:extLst>
      <p:ext uri="{BB962C8B-B14F-4D97-AF65-F5344CB8AC3E}">
        <p14:creationId xmlns:p14="http://schemas.microsoft.com/office/powerpoint/2010/main" val="1898155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WVUBrand.thmx</Template>
  <TotalTime>6042</TotalTime>
  <Words>6086</Words>
  <Application>Microsoft Office PowerPoint</Application>
  <PresentationFormat>On-screen Show (16:9)</PresentationFormat>
  <Paragraphs>565</Paragraphs>
  <Slides>49</Slides>
  <Notes>45</Notes>
  <HiddenSlides>0</HiddenSlides>
  <MMClips>0</MMClips>
  <ScaleCrop>false</ScaleCrop>
  <HeadingPairs>
    <vt:vector size="6" baseType="variant">
      <vt:variant>
        <vt:lpstr>Fonts Used</vt:lpstr>
      </vt:variant>
      <vt:variant>
        <vt:i4>4</vt:i4>
      </vt:variant>
      <vt:variant>
        <vt:lpstr>Theme</vt:lpstr>
      </vt:variant>
      <vt:variant>
        <vt:i4>7</vt:i4>
      </vt:variant>
      <vt:variant>
        <vt:lpstr>Slide Titles</vt:lpstr>
      </vt:variant>
      <vt:variant>
        <vt:i4>49</vt:i4>
      </vt:variant>
    </vt:vector>
  </HeadingPairs>
  <TitlesOfParts>
    <vt:vector size="60" baseType="lpstr">
      <vt:lpstr>Arial</vt:lpstr>
      <vt:lpstr>Arial Narrow</vt:lpstr>
      <vt:lpstr>Calibri</vt:lpstr>
      <vt:lpstr>Calibri Light</vt:lpstr>
      <vt:lpstr>1_Custom Design</vt:lpstr>
      <vt:lpstr>5_Custom Design</vt:lpstr>
      <vt:lpstr>2_Custom Design</vt:lpstr>
      <vt:lpstr>Custom Design</vt:lpstr>
      <vt:lpstr>3_Custom Design</vt:lpstr>
      <vt:lpstr>4_Custom Design</vt:lpstr>
      <vt:lpstr>Office Theme</vt:lpstr>
      <vt:lpstr>Creating 3D Flood Visualizations Using GIS for West Virginia Community Information Dissemination</vt:lpstr>
      <vt:lpstr>Outline</vt:lpstr>
      <vt:lpstr>Introduction - Flooding</vt:lpstr>
      <vt:lpstr>Non-structural Mitigation</vt:lpstr>
      <vt:lpstr>Flood Insurance Rate Map (FIRM)</vt:lpstr>
      <vt:lpstr>FEMA FIRM and Riverine Flood Terminology </vt:lpstr>
      <vt:lpstr>PowerPoint Presentation</vt:lpstr>
      <vt:lpstr>2D and 3D</vt:lpstr>
      <vt:lpstr>Infusion of GIS</vt:lpstr>
      <vt:lpstr>PowerPoint Presentation</vt:lpstr>
      <vt:lpstr>Flooding in West Virginia</vt:lpstr>
      <vt:lpstr>PowerPoint Presentation</vt:lpstr>
      <vt:lpstr>Goal</vt:lpstr>
      <vt:lpstr>Objectives</vt:lpstr>
      <vt:lpstr>Study Area – Jefferson County</vt:lpstr>
      <vt:lpstr>Data</vt:lpstr>
      <vt:lpstr>PowerPoint Presentation</vt:lpstr>
      <vt:lpstr>Hardware and Software</vt:lpstr>
      <vt:lpstr>Methods (M) Outline</vt:lpstr>
      <vt:lpstr>Product Summary</vt:lpstr>
      <vt:lpstr>M1: Adding and Clipping Data to Community Boundaries </vt:lpstr>
      <vt:lpstr>PowerPoint Presentation</vt:lpstr>
      <vt:lpstr>M3: Editing Building Footprints</vt:lpstr>
      <vt:lpstr>M4: Joining Additional Data with Building Footprints </vt:lpstr>
      <vt:lpstr>M5: 3D Building Footprint Extraction</vt:lpstr>
      <vt:lpstr>PowerPoint Presentation</vt:lpstr>
      <vt:lpstr>PowerPoint Presentation</vt:lpstr>
      <vt:lpstr>PowerPoint Presentation</vt:lpstr>
      <vt:lpstr>PowerPoint Presentation</vt:lpstr>
      <vt:lpstr>M6: Creating “3D”Water Depth Grids</vt:lpstr>
      <vt:lpstr>PowerPoint Presentation</vt:lpstr>
      <vt:lpstr>PowerPoint Presentation</vt:lpstr>
      <vt:lpstr>M7: Symbolizing and Labelling Data</vt:lpstr>
      <vt:lpstr>PowerPoint Presentation</vt:lpstr>
      <vt:lpstr>PowerPoint Presentation</vt:lpstr>
      <vt:lpstr>M8: Animation Creation and Exportation</vt:lpstr>
      <vt:lpstr>PowerPoint Presentation</vt:lpstr>
      <vt:lpstr>PowerPoint Presentation</vt:lpstr>
      <vt:lpstr>M9: Web Application Development</vt:lpstr>
      <vt:lpstr>PowerPoint Presentation</vt:lpstr>
      <vt:lpstr>PowerPoint Presentation</vt:lpstr>
      <vt:lpstr>PowerPoint Presentation</vt:lpstr>
      <vt:lpstr>M10: Documentation and Procedures</vt:lpstr>
      <vt:lpstr>Result Summary</vt:lpstr>
      <vt:lpstr>Objectives Evaluation</vt:lpstr>
      <vt:lpstr>Limitations</vt:lpstr>
      <vt:lpstr>Acknowledgments </vt:lpstr>
      <vt:lpstr>References</vt:lpstr>
      <vt:lpstr>Questions?</vt:lpstr>
    </vt:vector>
  </TitlesOfParts>
  <Manager/>
  <Company>West Virginia University</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
  <dc:creator>Chris Schwer</dc:creator>
  <cp:keywords/>
  <dc:description/>
  <cp:lastModifiedBy>Kevin Shrader</cp:lastModifiedBy>
  <cp:revision>267</cp:revision>
  <cp:lastPrinted>2011-03-15T19:57:48Z</cp:lastPrinted>
  <dcterms:created xsi:type="dcterms:W3CDTF">2011-03-24T20:59:43Z</dcterms:created>
  <dcterms:modified xsi:type="dcterms:W3CDTF">2020-12-10T19:29:43Z</dcterms:modified>
  <cp:category/>
</cp:coreProperties>
</file>