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909" r:id="rId2"/>
    <p:sldId id="296" r:id="rId3"/>
    <p:sldId id="758" r:id="rId4"/>
    <p:sldId id="565" r:id="rId5"/>
    <p:sldId id="752" r:id="rId6"/>
    <p:sldId id="847" r:id="rId7"/>
    <p:sldId id="748" r:id="rId8"/>
    <p:sldId id="907" r:id="rId9"/>
    <p:sldId id="906" r:id="rId10"/>
    <p:sldId id="837" r:id="rId11"/>
    <p:sldId id="855" r:id="rId12"/>
    <p:sldId id="856" r:id="rId13"/>
    <p:sldId id="746" r:id="rId14"/>
    <p:sldId id="277" r:id="rId15"/>
    <p:sldId id="911" r:id="rId16"/>
    <p:sldId id="910" r:id="rId17"/>
    <p:sldId id="912" r:id="rId18"/>
    <p:sldId id="908" r:id="rId19"/>
    <p:sldId id="915" r:id="rId20"/>
    <p:sldId id="916" r:id="rId21"/>
    <p:sldId id="917" r:id="rId22"/>
    <p:sldId id="918" r:id="rId23"/>
    <p:sldId id="919" r:id="rId24"/>
    <p:sldId id="899" r:id="rId25"/>
    <p:sldId id="257" r:id="rId26"/>
    <p:sldId id="913" r:id="rId27"/>
    <p:sldId id="743" r:id="rId28"/>
    <p:sldId id="91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8" autoAdjust="0"/>
    <p:restoredTop sz="94795" autoAdjust="0"/>
  </p:normalViewPr>
  <p:slideViewPr>
    <p:cSldViewPr snapToGrid="0">
      <p:cViewPr varScale="1">
        <p:scale>
          <a:sx n="115" d="100"/>
          <a:sy n="115" d="100"/>
        </p:scale>
        <p:origin x="108"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D:\2025%20Tax%20Presentation\Stats_TY20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Daniel's Law Redacted</a:t>
            </a:r>
            <a:r>
              <a:rPr lang="en-US" b="1" baseline="0"/>
              <a:t> Parcel Records (n=20)</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'Daniel''s Law'!$B$1</c:f>
              <c:strCache>
                <c:ptCount val="1"/>
                <c:pt idx="0">
                  <c:v>Count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'Daniel''s Law'!$A$2:$A$11</c:f>
              <c:strCache>
                <c:ptCount val="10"/>
                <c:pt idx="0">
                  <c:v>Berkeley</c:v>
                </c:pt>
                <c:pt idx="1">
                  <c:v>Cabell</c:v>
                </c:pt>
                <c:pt idx="2">
                  <c:v>Greenbrier</c:v>
                </c:pt>
                <c:pt idx="3">
                  <c:v>Jefferson</c:v>
                </c:pt>
                <c:pt idx="4">
                  <c:v>Kanawha</c:v>
                </c:pt>
                <c:pt idx="5">
                  <c:v>Mercer</c:v>
                </c:pt>
                <c:pt idx="6">
                  <c:v>Morgan</c:v>
                </c:pt>
                <c:pt idx="7">
                  <c:v>Ohio</c:v>
                </c:pt>
                <c:pt idx="8">
                  <c:v>Pocahontas</c:v>
                </c:pt>
                <c:pt idx="9">
                  <c:v>Putnam</c:v>
                </c:pt>
              </c:strCache>
            </c:strRef>
          </c:cat>
          <c:val>
            <c:numRef>
              <c:f>'Daniel''s Law'!$B$2:$B$11</c:f>
              <c:numCache>
                <c:formatCode>General</c:formatCode>
                <c:ptCount val="10"/>
                <c:pt idx="0">
                  <c:v>2</c:v>
                </c:pt>
                <c:pt idx="1">
                  <c:v>7</c:v>
                </c:pt>
                <c:pt idx="2">
                  <c:v>1</c:v>
                </c:pt>
                <c:pt idx="3">
                  <c:v>1</c:v>
                </c:pt>
                <c:pt idx="4">
                  <c:v>2</c:v>
                </c:pt>
                <c:pt idx="5">
                  <c:v>1</c:v>
                </c:pt>
                <c:pt idx="6">
                  <c:v>1</c:v>
                </c:pt>
                <c:pt idx="7">
                  <c:v>3</c:v>
                </c:pt>
                <c:pt idx="8">
                  <c:v>1</c:v>
                </c:pt>
                <c:pt idx="9">
                  <c:v>1</c:v>
                </c:pt>
              </c:numCache>
            </c:numRef>
          </c:val>
          <c:smooth val="0"/>
          <c:extLst>
            <c:ext xmlns:c16="http://schemas.microsoft.com/office/drawing/2014/chart" uri="{C3380CC4-5D6E-409C-BE32-E72D297353CC}">
              <c16:uniqueId val="{00000000-F556-43B7-B4E4-22658F985ABC}"/>
            </c:ext>
          </c:extLst>
        </c:ser>
        <c:dLbls>
          <c:showLegendKey val="0"/>
          <c:showVal val="0"/>
          <c:showCatName val="0"/>
          <c:showSerName val="0"/>
          <c:showPercent val="0"/>
          <c:showBubbleSize val="0"/>
        </c:dLbls>
        <c:marker val="1"/>
        <c:smooth val="0"/>
        <c:axId val="515602152"/>
        <c:axId val="515610792"/>
      </c:lineChart>
      <c:catAx>
        <c:axId val="515602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5610792"/>
        <c:crosses val="autoZero"/>
        <c:auto val="1"/>
        <c:lblAlgn val="ctr"/>
        <c:lblOffset val="100"/>
        <c:noMultiLvlLbl val="0"/>
      </c:catAx>
      <c:valAx>
        <c:axId val="515610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5602152"/>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FFFFCC"/>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dgm:t>
        <a:bodyPr/>
        <a:lstStyle/>
        <a:p>
          <a:r>
            <a:rPr lang="en-US" dirty="0"/>
            <a:t>SOURCE:</a:t>
          </a:r>
          <a:br>
            <a:rPr lang="en-US" dirty="0"/>
          </a:br>
          <a:r>
            <a:rPr lang="en-US" dirty="0"/>
            <a:t>County Assessors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dgm:t>
        <a:bodyPr/>
        <a:lstStyle/>
        <a:p>
          <a:endParaRPr lang="en-US"/>
        </a:p>
      </dgm:t>
    </dgm:pt>
    <dgm:pt modelId="{FC5BD009-3A81-4739-8717-4A08E2A5F265}">
      <dgm:prSet phldrT="[Text]"/>
      <dgm:spPr/>
      <dgm:t>
        <a:bodyPr/>
        <a:lstStyle/>
        <a:p>
          <a:r>
            <a:rPr lang="en-US" dirty="0"/>
            <a:t>WV Property Tax Division</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dgm:t>
        <a:bodyPr/>
        <a:lstStyle/>
        <a:p>
          <a:endParaRPr lang="en-US"/>
        </a:p>
      </dgm:t>
    </dgm:pt>
    <dgm:pt modelId="{AD8660EB-4F32-40BB-9615-4C33CAA1C37A}">
      <dgm:prSet phldrT="[Text]"/>
      <dgm:spPr/>
      <dgm:t>
        <a:bodyPr/>
        <a:lstStyle/>
        <a:p>
          <a:r>
            <a:rPr lang="en-US" dirty="0"/>
            <a:t>Statewide Master Parcel File / IAS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2">
            <a:lumMod val="75000"/>
          </a:schemeClr>
        </a:solidFill>
      </dgm:spPr>
      <dgm:t>
        <a:bodyPr/>
        <a:lstStyle/>
        <a:p>
          <a:r>
            <a:rPr lang="en-US" dirty="0"/>
            <a:t>SOURCE:</a:t>
          </a:r>
          <a:br>
            <a:rPr lang="en-US" dirty="0"/>
          </a:br>
          <a:r>
            <a:rPr lang="en-US" dirty="0"/>
            <a:t>Local Addressing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2">
            <a:lumMod val="75000"/>
            <a:alpha val="70000"/>
          </a:schemeClr>
        </a:solidFill>
      </dgm:spPr>
      <dgm:t>
        <a:bodyPr/>
        <a:lstStyle/>
        <a:p>
          <a:endParaRPr lang="en-US"/>
        </a:p>
      </dgm:t>
    </dgm:pt>
    <dgm:pt modelId="{FC5BD009-3A81-4739-8717-4A08E2A5F265}">
      <dgm:prSet phldrT="[Text]"/>
      <dgm:spPr>
        <a:solidFill>
          <a:schemeClr val="accent2">
            <a:lumMod val="75000"/>
          </a:schemeClr>
        </a:solidFill>
      </dgm:spPr>
      <dgm:t>
        <a:bodyPr/>
        <a:lstStyle/>
        <a:p>
          <a:r>
            <a:rPr lang="en-US" dirty="0"/>
            <a:t>WV Emergency Management Division</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2">
            <a:lumMod val="75000"/>
            <a:alpha val="70000"/>
          </a:schemeClr>
        </a:solidFill>
      </dgm:spPr>
      <dgm:t>
        <a:bodyPr/>
        <a:lstStyle/>
        <a:p>
          <a:endParaRPr lang="en-US"/>
        </a:p>
      </dgm:t>
    </dgm:pt>
    <dgm:pt modelId="{AD8660EB-4F32-40BB-9615-4C33CAA1C37A}">
      <dgm:prSet phldrT="[Text]"/>
      <dgm:spPr>
        <a:solidFill>
          <a:schemeClr val="accent2">
            <a:lumMod val="75000"/>
          </a:schemeClr>
        </a:solidFill>
      </dgm:spPr>
      <dgm:t>
        <a:bodyPr/>
        <a:lstStyle/>
        <a:p>
          <a:r>
            <a:rPr lang="en-US" dirty="0"/>
            <a:t>Statewide</a:t>
          </a:r>
          <a:br>
            <a:rPr lang="en-US" dirty="0"/>
          </a:br>
          <a:r>
            <a:rPr lang="en-US" dirty="0"/>
            <a:t> Addressing &amp; Mapping System</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6">
            <a:lumMod val="50000"/>
          </a:schemeClr>
        </a:solidFill>
      </dgm:spPr>
      <dgm:t>
        <a:bodyPr/>
        <a:lstStyle/>
        <a:p>
          <a:r>
            <a:rPr lang="en-US" dirty="0"/>
            <a:t>SOURCE: </a:t>
          </a:r>
          <a:br>
            <a:rPr lang="en-US" dirty="0"/>
          </a:br>
          <a:br>
            <a:rPr lang="en-US" dirty="0"/>
          </a:br>
          <a:r>
            <a:rPr lang="en-US" dirty="0"/>
            <a:t>County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6">
            <a:lumMod val="75000"/>
            <a:alpha val="70000"/>
          </a:schemeClr>
        </a:solidFill>
      </dgm:spPr>
      <dgm:t>
        <a:bodyPr/>
        <a:lstStyle/>
        <a:p>
          <a:endParaRPr lang="en-US"/>
        </a:p>
      </dgm:t>
    </dgm:pt>
    <dgm:pt modelId="{FC5BD009-3A81-4739-8717-4A08E2A5F265}">
      <dgm:prSet phldrT="[Text]"/>
      <dgm:spPr>
        <a:solidFill>
          <a:schemeClr val="accent6">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6">
            <a:lumMod val="75000"/>
            <a:alpha val="70000"/>
          </a:schemeClr>
        </a:solidFill>
      </dgm:spPr>
      <dgm:t>
        <a:bodyPr/>
        <a:lstStyle/>
        <a:p>
          <a:endParaRPr lang="en-US"/>
        </a:p>
      </dgm:t>
    </dgm:pt>
    <dgm:pt modelId="{AD8660EB-4F32-40BB-9615-4C33CAA1C37A}">
      <dgm:prSet phldrT="[Text]"/>
      <dgm:spPr>
        <a:solidFill>
          <a:schemeClr val="accent6">
            <a:lumMod val="50000"/>
          </a:schemeClr>
        </a:solidFill>
      </dgm:spPr>
      <dgm:t>
        <a:bodyPr/>
        <a:lstStyle/>
        <a:p>
          <a:r>
            <a:rPr lang="en-US" dirty="0"/>
            <a:t>Statewide</a:t>
          </a:r>
          <a:br>
            <a:rPr lang="en-US" dirty="0"/>
          </a:br>
          <a:r>
            <a:rPr lang="en-US" dirty="0"/>
            <a:t> Leaf-Off Imagery Service </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custLinFactNeighborX="-1064">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bg1">
            <a:lumMod val="50000"/>
          </a:schemeClr>
        </a:solidFill>
      </dgm:spPr>
      <dgm:t>
        <a:bodyPr/>
        <a:lstStyle/>
        <a:p>
          <a:r>
            <a:rPr lang="en-US" dirty="0"/>
            <a:t>SOURCE:</a:t>
          </a:r>
          <a:br>
            <a:rPr lang="en-US" dirty="0"/>
          </a:br>
          <a:r>
            <a:rPr lang="en-US" dirty="0"/>
            <a:t>Local, State, Federal</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bg1">
            <a:lumMod val="65000"/>
            <a:alpha val="70000"/>
          </a:schemeClr>
        </a:solidFill>
      </dgm:spPr>
      <dgm:t>
        <a:bodyPr/>
        <a:lstStyle/>
        <a:p>
          <a:endParaRPr lang="en-US"/>
        </a:p>
      </dgm:t>
    </dgm:pt>
    <dgm:pt modelId="{FC5BD009-3A81-4739-8717-4A08E2A5F265}">
      <dgm:prSet phldrT="[Text]"/>
      <dgm:spPr>
        <a:solidFill>
          <a:schemeClr val="bg1">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bg1">
            <a:lumMod val="65000"/>
            <a:alpha val="70000"/>
          </a:schemeClr>
        </a:solidFill>
      </dgm:spPr>
      <dgm:t>
        <a:bodyPr/>
        <a:lstStyle/>
        <a:p>
          <a:endParaRPr lang="en-US"/>
        </a:p>
      </dgm:t>
    </dgm:pt>
    <dgm:pt modelId="{AD8660EB-4F32-40BB-9615-4C33CAA1C37A}">
      <dgm:prSet phldrT="[Text]"/>
      <dgm:spPr>
        <a:solidFill>
          <a:schemeClr val="bg1">
            <a:lumMod val="50000"/>
          </a:schemeClr>
        </a:solidFill>
      </dgm:spPr>
      <dgm:t>
        <a:bodyPr/>
        <a:lstStyle/>
        <a:p>
          <a:r>
            <a:rPr lang="en-US" dirty="0"/>
            <a:t>Statewide Elevation</a:t>
          </a:r>
          <a:br>
            <a:rPr lang="en-US" dirty="0"/>
          </a:br>
          <a:r>
            <a:rPr lang="en-US" dirty="0"/>
            <a:t> Web Services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5">
            <a:lumMod val="75000"/>
          </a:schemeClr>
        </a:solidFill>
      </dgm:spPr>
      <dgm:t>
        <a:bodyPr/>
        <a:lstStyle/>
        <a:p>
          <a:r>
            <a:rPr lang="en-US" dirty="0"/>
            <a:t>SOURCE:</a:t>
          </a:r>
          <a:br>
            <a:rPr lang="en-US" dirty="0"/>
          </a:br>
          <a:r>
            <a:rPr lang="en-US" dirty="0"/>
            <a:t>Local Offices, County Clerks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5">
            <a:lumMod val="75000"/>
            <a:alpha val="70000"/>
          </a:schemeClr>
        </a:solidFill>
      </dgm:spPr>
      <dgm:t>
        <a:bodyPr/>
        <a:lstStyle/>
        <a:p>
          <a:endParaRPr lang="en-US"/>
        </a:p>
      </dgm:t>
    </dgm:pt>
    <dgm:pt modelId="{FC5BD009-3A81-4739-8717-4A08E2A5F265}">
      <dgm:prSet phldrT="[Text]"/>
      <dgm:spPr>
        <a:solidFill>
          <a:schemeClr val="accent5">
            <a:lumMod val="75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5">
            <a:lumMod val="75000"/>
            <a:alpha val="70000"/>
          </a:schemeClr>
        </a:solidFill>
      </dgm:spPr>
      <dgm:t>
        <a:bodyPr/>
        <a:lstStyle/>
        <a:p>
          <a:endParaRPr lang="en-US"/>
        </a:p>
      </dgm:t>
    </dgm:pt>
    <dgm:pt modelId="{AD8660EB-4F32-40BB-9615-4C33CAA1C37A}">
      <dgm:prSet phldrT="[Text]"/>
      <dgm:spPr>
        <a:solidFill>
          <a:schemeClr val="accent5">
            <a:lumMod val="75000"/>
          </a:schemeClr>
        </a:solidFill>
      </dgm:spPr>
      <dgm:t>
        <a:bodyPr/>
        <a:lstStyle/>
        <a:p>
          <a:r>
            <a:rPr lang="en-US" dirty="0"/>
            <a:t>Statewide Boundary</a:t>
          </a:r>
          <a:br>
            <a:rPr lang="en-US" dirty="0"/>
          </a:br>
          <a:r>
            <a:rPr lang="en-US" dirty="0"/>
            <a:t> Web Services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269921" y="0"/>
          <a:ext cx="1828800" cy="1016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a:t>
          </a:r>
          <a:br>
            <a:rPr lang="en-US" sz="1900" kern="1200" dirty="0"/>
          </a:br>
          <a:r>
            <a:rPr lang="en-US" sz="1900" kern="1200" dirty="0"/>
            <a:t>County Assessors</a:t>
          </a:r>
        </a:p>
      </dsp:txBody>
      <dsp:txXfrm>
        <a:off x="299679" y="29758"/>
        <a:ext cx="1769284" cy="956484"/>
      </dsp:txXfrm>
    </dsp:sp>
    <dsp:sp modelId="{AE46269E-4070-4BE1-89D1-747A78CF9C2B}">
      <dsp:nvSpPr>
        <dsp:cNvPr id="0" name=""/>
        <dsp:cNvSpPr/>
      </dsp:nvSpPr>
      <dsp:spPr>
        <a:xfrm rot="5400000">
          <a:off x="993821"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47161" y="1079499"/>
        <a:ext cx="274320" cy="266699"/>
      </dsp:txXfrm>
    </dsp:sp>
    <dsp:sp modelId="{2C2517C8-850A-43AC-B7E7-7DC2C00D7D4D}">
      <dsp:nvSpPr>
        <dsp:cNvPr id="0" name=""/>
        <dsp:cNvSpPr/>
      </dsp:nvSpPr>
      <dsp:spPr>
        <a:xfrm>
          <a:off x="269921" y="1523999"/>
          <a:ext cx="1828800" cy="1016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WV Property Tax Division</a:t>
          </a:r>
        </a:p>
      </dsp:txBody>
      <dsp:txXfrm>
        <a:off x="299679" y="1553757"/>
        <a:ext cx="1769284" cy="956484"/>
      </dsp:txXfrm>
    </dsp:sp>
    <dsp:sp modelId="{B57088E2-C7FC-42EF-94DC-793428AB6475}">
      <dsp:nvSpPr>
        <dsp:cNvPr id="0" name=""/>
        <dsp:cNvSpPr/>
      </dsp:nvSpPr>
      <dsp:spPr>
        <a:xfrm rot="5400000">
          <a:off x="993821"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47161" y="2603499"/>
        <a:ext cx="274320" cy="266700"/>
      </dsp:txXfrm>
    </dsp:sp>
    <dsp:sp modelId="{99BFB0D2-FE15-40C2-B9FA-0ADA6238DCFE}">
      <dsp:nvSpPr>
        <dsp:cNvPr id="0" name=""/>
        <dsp:cNvSpPr/>
      </dsp:nvSpPr>
      <dsp:spPr>
        <a:xfrm>
          <a:off x="269921" y="3047999"/>
          <a:ext cx="1828800" cy="1016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 Master Parcel File / IAS</a:t>
          </a:r>
        </a:p>
      </dsp:txBody>
      <dsp:txXfrm>
        <a:off x="299679" y="3077757"/>
        <a:ext cx="1769284" cy="956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184029" y="0"/>
          <a:ext cx="1898649" cy="1016000"/>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SOURCE:</a:t>
          </a:r>
          <a:br>
            <a:rPr lang="en-US" sz="1800" kern="1200" dirty="0"/>
          </a:br>
          <a:r>
            <a:rPr lang="en-US" sz="1800" kern="1200" dirty="0"/>
            <a:t>Local Addressing Offices</a:t>
          </a:r>
        </a:p>
      </dsp:txBody>
      <dsp:txXfrm>
        <a:off x="213787" y="29758"/>
        <a:ext cx="1839133" cy="956484"/>
      </dsp:txXfrm>
    </dsp:sp>
    <dsp:sp modelId="{AE46269E-4070-4BE1-89D1-747A78CF9C2B}">
      <dsp:nvSpPr>
        <dsp:cNvPr id="0" name=""/>
        <dsp:cNvSpPr/>
      </dsp:nvSpPr>
      <dsp:spPr>
        <a:xfrm rot="5400000">
          <a:off x="942854" y="1041399"/>
          <a:ext cx="380999"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996194" y="1079499"/>
        <a:ext cx="274320" cy="266699"/>
      </dsp:txXfrm>
    </dsp:sp>
    <dsp:sp modelId="{2C2517C8-850A-43AC-B7E7-7DC2C00D7D4D}">
      <dsp:nvSpPr>
        <dsp:cNvPr id="0" name=""/>
        <dsp:cNvSpPr/>
      </dsp:nvSpPr>
      <dsp:spPr>
        <a:xfrm>
          <a:off x="184029" y="1523999"/>
          <a:ext cx="1898649" cy="1016000"/>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WV Emergency Management Division</a:t>
          </a:r>
        </a:p>
      </dsp:txBody>
      <dsp:txXfrm>
        <a:off x="213787" y="1553757"/>
        <a:ext cx="1839133" cy="956484"/>
      </dsp:txXfrm>
    </dsp:sp>
    <dsp:sp modelId="{B57088E2-C7FC-42EF-94DC-793428AB6475}">
      <dsp:nvSpPr>
        <dsp:cNvPr id="0" name=""/>
        <dsp:cNvSpPr/>
      </dsp:nvSpPr>
      <dsp:spPr>
        <a:xfrm rot="5400000">
          <a:off x="942854" y="2565399"/>
          <a:ext cx="381000"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996194" y="2603499"/>
        <a:ext cx="274320" cy="266700"/>
      </dsp:txXfrm>
    </dsp:sp>
    <dsp:sp modelId="{99BFB0D2-FE15-40C2-B9FA-0ADA6238DCFE}">
      <dsp:nvSpPr>
        <dsp:cNvPr id="0" name=""/>
        <dsp:cNvSpPr/>
      </dsp:nvSpPr>
      <dsp:spPr>
        <a:xfrm>
          <a:off x="184029" y="3047999"/>
          <a:ext cx="1898649" cy="1016000"/>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Statewide</a:t>
          </a:r>
          <a:br>
            <a:rPr lang="en-US" sz="1800" kern="1200" dirty="0"/>
          </a:br>
          <a:r>
            <a:rPr lang="en-US" sz="1800" kern="1200" dirty="0"/>
            <a:t> Addressing &amp; Mapping System</a:t>
          </a:r>
        </a:p>
      </dsp:txBody>
      <dsp:txXfrm>
        <a:off x="213787" y="3077757"/>
        <a:ext cx="1839133" cy="95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321421" y="0"/>
          <a:ext cx="1828800" cy="1016000"/>
        </a:xfrm>
        <a:prstGeom prst="roundRect">
          <a:avLst>
            <a:gd name="adj" fmla="val 10000"/>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SOURCE: </a:t>
          </a:r>
          <a:br>
            <a:rPr lang="en-US" sz="1800" kern="1200" dirty="0"/>
          </a:br>
          <a:br>
            <a:rPr lang="en-US" sz="1800" kern="1200" dirty="0"/>
          </a:br>
          <a:r>
            <a:rPr lang="en-US" sz="1800" kern="1200" dirty="0"/>
            <a:t>County Offices</a:t>
          </a:r>
        </a:p>
      </dsp:txBody>
      <dsp:txXfrm>
        <a:off x="351179" y="29758"/>
        <a:ext cx="1769284" cy="956484"/>
      </dsp:txXfrm>
    </dsp:sp>
    <dsp:sp modelId="{AE46269E-4070-4BE1-89D1-747A78CF9C2B}">
      <dsp:nvSpPr>
        <dsp:cNvPr id="0" name=""/>
        <dsp:cNvSpPr/>
      </dsp:nvSpPr>
      <dsp:spPr>
        <a:xfrm rot="5356109">
          <a:off x="1055035" y="1041399"/>
          <a:ext cx="381031"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107661" y="1079488"/>
        <a:ext cx="274320" cy="266722"/>
      </dsp:txXfrm>
    </dsp:sp>
    <dsp:sp modelId="{2C2517C8-850A-43AC-B7E7-7DC2C00D7D4D}">
      <dsp:nvSpPr>
        <dsp:cNvPr id="0" name=""/>
        <dsp:cNvSpPr/>
      </dsp:nvSpPr>
      <dsp:spPr>
        <a:xfrm>
          <a:off x="340880" y="1523999"/>
          <a:ext cx="1828800" cy="1016000"/>
        </a:xfrm>
        <a:prstGeom prst="roundRect">
          <a:avLst>
            <a:gd name="adj" fmla="val 10000"/>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WV GIS Technical Center</a:t>
          </a:r>
        </a:p>
      </dsp:txBody>
      <dsp:txXfrm>
        <a:off x="370638" y="1553757"/>
        <a:ext cx="1769284" cy="956484"/>
      </dsp:txXfrm>
    </dsp:sp>
    <dsp:sp modelId="{B57088E2-C7FC-42EF-94DC-793428AB6475}">
      <dsp:nvSpPr>
        <dsp:cNvPr id="0" name=""/>
        <dsp:cNvSpPr/>
      </dsp:nvSpPr>
      <dsp:spPr>
        <a:xfrm rot="5400000">
          <a:off x="1064780" y="2565399"/>
          <a:ext cx="381000"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118120" y="2603499"/>
        <a:ext cx="274320" cy="266700"/>
      </dsp:txXfrm>
    </dsp:sp>
    <dsp:sp modelId="{99BFB0D2-FE15-40C2-B9FA-0ADA6238DCFE}">
      <dsp:nvSpPr>
        <dsp:cNvPr id="0" name=""/>
        <dsp:cNvSpPr/>
      </dsp:nvSpPr>
      <dsp:spPr>
        <a:xfrm>
          <a:off x="340880" y="3047999"/>
          <a:ext cx="1828800" cy="1016000"/>
        </a:xfrm>
        <a:prstGeom prst="roundRect">
          <a:avLst>
            <a:gd name="adj" fmla="val 10000"/>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Statewide</a:t>
          </a:r>
          <a:br>
            <a:rPr lang="en-US" sz="1800" kern="1200" dirty="0"/>
          </a:br>
          <a:r>
            <a:rPr lang="en-US" sz="1800" kern="1200" dirty="0"/>
            <a:t> Leaf-Off Imagery Service </a:t>
          </a:r>
        </a:p>
      </dsp:txBody>
      <dsp:txXfrm>
        <a:off x="370638" y="3077757"/>
        <a:ext cx="1769284" cy="956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513020" y="0"/>
          <a:ext cx="1828800" cy="1016000"/>
        </a:xfrm>
        <a:prstGeom prst="roundRect">
          <a:avLst>
            <a:gd name="adj" fmla="val 10000"/>
          </a:avLst>
        </a:prstGeom>
        <a:solidFill>
          <a:schemeClr val="bg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a:t>
          </a:r>
          <a:br>
            <a:rPr lang="en-US" sz="1900" kern="1200" dirty="0"/>
          </a:br>
          <a:r>
            <a:rPr lang="en-US" sz="1900" kern="1200" dirty="0"/>
            <a:t>Local, State, Federal</a:t>
          </a:r>
        </a:p>
      </dsp:txBody>
      <dsp:txXfrm>
        <a:off x="542778" y="29758"/>
        <a:ext cx="1769284" cy="956484"/>
      </dsp:txXfrm>
    </dsp:sp>
    <dsp:sp modelId="{AE46269E-4070-4BE1-89D1-747A78CF9C2B}">
      <dsp:nvSpPr>
        <dsp:cNvPr id="0" name=""/>
        <dsp:cNvSpPr/>
      </dsp:nvSpPr>
      <dsp:spPr>
        <a:xfrm rot="5400000">
          <a:off x="1236920" y="1041399"/>
          <a:ext cx="380999"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290260" y="1079499"/>
        <a:ext cx="274320" cy="266699"/>
      </dsp:txXfrm>
    </dsp:sp>
    <dsp:sp modelId="{2C2517C8-850A-43AC-B7E7-7DC2C00D7D4D}">
      <dsp:nvSpPr>
        <dsp:cNvPr id="0" name=""/>
        <dsp:cNvSpPr/>
      </dsp:nvSpPr>
      <dsp:spPr>
        <a:xfrm>
          <a:off x="513020" y="1523999"/>
          <a:ext cx="1828800" cy="1016000"/>
        </a:xfrm>
        <a:prstGeom prst="roundRect">
          <a:avLst>
            <a:gd name="adj" fmla="val 10000"/>
          </a:avLst>
        </a:prstGeom>
        <a:solidFill>
          <a:schemeClr val="bg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WV GIS Technical Center</a:t>
          </a:r>
        </a:p>
      </dsp:txBody>
      <dsp:txXfrm>
        <a:off x="542778" y="1553757"/>
        <a:ext cx="1769284" cy="956484"/>
      </dsp:txXfrm>
    </dsp:sp>
    <dsp:sp modelId="{B57088E2-C7FC-42EF-94DC-793428AB6475}">
      <dsp:nvSpPr>
        <dsp:cNvPr id="0" name=""/>
        <dsp:cNvSpPr/>
      </dsp:nvSpPr>
      <dsp:spPr>
        <a:xfrm rot="5400000">
          <a:off x="1236919" y="2565399"/>
          <a:ext cx="381000"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290259" y="2603499"/>
        <a:ext cx="274320" cy="266700"/>
      </dsp:txXfrm>
    </dsp:sp>
    <dsp:sp modelId="{99BFB0D2-FE15-40C2-B9FA-0ADA6238DCFE}">
      <dsp:nvSpPr>
        <dsp:cNvPr id="0" name=""/>
        <dsp:cNvSpPr/>
      </dsp:nvSpPr>
      <dsp:spPr>
        <a:xfrm>
          <a:off x="513020" y="3047999"/>
          <a:ext cx="1828800" cy="1016000"/>
        </a:xfrm>
        <a:prstGeom prst="roundRect">
          <a:avLst>
            <a:gd name="adj" fmla="val 10000"/>
          </a:avLst>
        </a:prstGeom>
        <a:solidFill>
          <a:schemeClr val="bg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 Elevation</a:t>
          </a:r>
          <a:br>
            <a:rPr lang="en-US" sz="1900" kern="1200" dirty="0"/>
          </a:br>
          <a:r>
            <a:rPr lang="en-US" sz="1900" kern="1200" dirty="0"/>
            <a:t> Web Services</a:t>
          </a:r>
        </a:p>
      </dsp:txBody>
      <dsp:txXfrm>
        <a:off x="542778" y="3077757"/>
        <a:ext cx="1769284" cy="956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513020" y="0"/>
          <a:ext cx="1828800" cy="1016000"/>
        </a:xfrm>
        <a:prstGeom prst="roundRect">
          <a:avLst>
            <a:gd name="adj" fmla="val 10000"/>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a:t>
          </a:r>
          <a:br>
            <a:rPr lang="en-US" sz="1900" kern="1200" dirty="0"/>
          </a:br>
          <a:r>
            <a:rPr lang="en-US" sz="1900" kern="1200" dirty="0"/>
            <a:t>Local Offices, County Clerks</a:t>
          </a:r>
        </a:p>
      </dsp:txBody>
      <dsp:txXfrm>
        <a:off x="542778" y="29758"/>
        <a:ext cx="1769284" cy="956484"/>
      </dsp:txXfrm>
    </dsp:sp>
    <dsp:sp modelId="{AE46269E-4070-4BE1-89D1-747A78CF9C2B}">
      <dsp:nvSpPr>
        <dsp:cNvPr id="0" name=""/>
        <dsp:cNvSpPr/>
      </dsp:nvSpPr>
      <dsp:spPr>
        <a:xfrm rot="5400000">
          <a:off x="1236920" y="1041399"/>
          <a:ext cx="380999" cy="457200"/>
        </a:xfrm>
        <a:prstGeom prst="rightArrow">
          <a:avLst>
            <a:gd name="adj1" fmla="val 60000"/>
            <a:gd name="adj2" fmla="val 50000"/>
          </a:avLst>
        </a:prstGeom>
        <a:solidFill>
          <a:schemeClr val="accent5">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290260" y="1079499"/>
        <a:ext cx="274320" cy="266699"/>
      </dsp:txXfrm>
    </dsp:sp>
    <dsp:sp modelId="{2C2517C8-850A-43AC-B7E7-7DC2C00D7D4D}">
      <dsp:nvSpPr>
        <dsp:cNvPr id="0" name=""/>
        <dsp:cNvSpPr/>
      </dsp:nvSpPr>
      <dsp:spPr>
        <a:xfrm>
          <a:off x="513020" y="1523999"/>
          <a:ext cx="1828800" cy="1016000"/>
        </a:xfrm>
        <a:prstGeom prst="roundRect">
          <a:avLst>
            <a:gd name="adj" fmla="val 10000"/>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WV GIS Technical Center</a:t>
          </a:r>
        </a:p>
      </dsp:txBody>
      <dsp:txXfrm>
        <a:off x="542778" y="1553757"/>
        <a:ext cx="1769284" cy="956484"/>
      </dsp:txXfrm>
    </dsp:sp>
    <dsp:sp modelId="{B57088E2-C7FC-42EF-94DC-793428AB6475}">
      <dsp:nvSpPr>
        <dsp:cNvPr id="0" name=""/>
        <dsp:cNvSpPr/>
      </dsp:nvSpPr>
      <dsp:spPr>
        <a:xfrm rot="5400000">
          <a:off x="1236919" y="2565399"/>
          <a:ext cx="381000" cy="457200"/>
        </a:xfrm>
        <a:prstGeom prst="rightArrow">
          <a:avLst>
            <a:gd name="adj1" fmla="val 60000"/>
            <a:gd name="adj2" fmla="val 50000"/>
          </a:avLst>
        </a:prstGeom>
        <a:solidFill>
          <a:schemeClr val="accent5">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290259" y="2603499"/>
        <a:ext cx="274320" cy="266700"/>
      </dsp:txXfrm>
    </dsp:sp>
    <dsp:sp modelId="{99BFB0D2-FE15-40C2-B9FA-0ADA6238DCFE}">
      <dsp:nvSpPr>
        <dsp:cNvPr id="0" name=""/>
        <dsp:cNvSpPr/>
      </dsp:nvSpPr>
      <dsp:spPr>
        <a:xfrm>
          <a:off x="513020" y="3047999"/>
          <a:ext cx="1828800" cy="1016000"/>
        </a:xfrm>
        <a:prstGeom prst="roundRect">
          <a:avLst>
            <a:gd name="adj" fmla="val 10000"/>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 Boundary</a:t>
          </a:r>
          <a:br>
            <a:rPr lang="en-US" sz="1900" kern="1200" dirty="0"/>
          </a:br>
          <a:r>
            <a:rPr lang="en-US" sz="1900" kern="1200" dirty="0"/>
            <a:t> Web Services</a:t>
          </a:r>
        </a:p>
      </dsp:txBody>
      <dsp:txXfrm>
        <a:off x="542778" y="3077757"/>
        <a:ext cx="1769284" cy="9564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5FA10-DAB1-45B1-BEE5-93026AEEECAC}" type="datetimeFigureOut">
              <a:rPr lang="en-US" smtClean="0"/>
              <a:t>5/23/2025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CBFF99-1438-4145-AB92-1CE1B6CD7277}" type="slidenum">
              <a:rPr lang="en-US" smtClean="0"/>
              <a:t>‹#›</a:t>
            </a:fld>
            <a:endParaRPr lang="en-US"/>
          </a:p>
        </p:txBody>
      </p:sp>
    </p:spTree>
    <p:extLst>
      <p:ext uri="{BB962C8B-B14F-4D97-AF65-F5344CB8AC3E}">
        <p14:creationId xmlns:p14="http://schemas.microsoft.com/office/powerpoint/2010/main" val="2843056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a:p>
        </p:txBody>
      </p:sp>
      <p:sp>
        <p:nvSpPr>
          <p:cNvPr id="48132" name="Header Placeholder 3"/>
          <p:cNvSpPr>
            <a:spLocks noGrp="1"/>
          </p:cNvSpPr>
          <p:nvPr>
            <p:ph type="hdr" sz="quarter"/>
          </p:nvPr>
        </p:nvSpPr>
        <p:spPr>
          <a:noFill/>
        </p:spPr>
        <p:txBody>
          <a:bodyPr/>
          <a:lstStyle/>
          <a:p>
            <a:pPr defTabSz="920750"/>
            <a:r>
              <a:rPr lang="en-US"/>
              <a:t>Tax Map Advisory Committee</a:t>
            </a:r>
          </a:p>
        </p:txBody>
      </p:sp>
      <p:sp>
        <p:nvSpPr>
          <p:cNvPr id="48133" name="Date Placeholder 4"/>
          <p:cNvSpPr>
            <a:spLocks noGrp="1"/>
          </p:cNvSpPr>
          <p:nvPr>
            <p:ph type="dt" sz="quarter" idx="1"/>
          </p:nvPr>
        </p:nvSpPr>
        <p:spPr>
          <a:noFill/>
        </p:spPr>
        <p:txBody>
          <a:bodyPr/>
          <a:lstStyle/>
          <a:p>
            <a:pPr defTabSz="920750"/>
            <a:fld id="{862222E7-17DE-441C-A352-57944E291FE7}" type="datetime1">
              <a:rPr lang="en-US" smtClean="0"/>
              <a:t>5/23/2025</a:t>
            </a:fld>
            <a:endParaRPr lang="en-US"/>
          </a:p>
        </p:txBody>
      </p:sp>
      <p:sp>
        <p:nvSpPr>
          <p:cNvPr id="48135" name="Slide Number Placeholder 6"/>
          <p:cNvSpPr>
            <a:spLocks noGrp="1"/>
          </p:cNvSpPr>
          <p:nvPr>
            <p:ph type="sldNum" sz="quarter" idx="5"/>
          </p:nvPr>
        </p:nvSpPr>
        <p:spPr>
          <a:noFill/>
        </p:spPr>
        <p:txBody>
          <a:bodyPr/>
          <a:lstStyle/>
          <a:p>
            <a:pPr defTabSz="920750"/>
            <a:fld id="{41A4AC87-7AE0-409B-9BA9-D623DC018CF1}" type="slidenum">
              <a:rPr lang="en-US" smtClean="0"/>
              <a:pPr defTabSz="920750"/>
              <a:t>1</a:t>
            </a:fld>
            <a:endParaRPr lang="en-US"/>
          </a:p>
        </p:txBody>
      </p:sp>
      <p:sp>
        <p:nvSpPr>
          <p:cNvPr id="2" name="Footer Placeholder 1"/>
          <p:cNvSpPr>
            <a:spLocks noGrp="1"/>
          </p:cNvSpPr>
          <p:nvPr>
            <p:ph type="ftr" sz="quarter" idx="10"/>
          </p:nvPr>
        </p:nvSpPr>
        <p:spPr/>
        <p:txBody>
          <a:bodyPr/>
          <a:lstStyle/>
          <a:p>
            <a:pPr>
              <a:defRPr/>
            </a:pPr>
            <a:r>
              <a:rPr lang="en-US"/>
              <a:t>PVC Subcommittee Presentation</a:t>
            </a:r>
          </a:p>
        </p:txBody>
      </p:sp>
    </p:spTree>
    <p:extLst>
      <p:ext uri="{BB962C8B-B14F-4D97-AF65-F5344CB8AC3E}">
        <p14:creationId xmlns:p14="http://schemas.microsoft.com/office/powerpoint/2010/main" val="1276484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471D4-5F81-7064-630C-06C866F83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AFDCA-7983-E6D3-AFD2-8532D6EA4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77637-A778-C91A-3B7D-687B49BB9D0B}"/>
              </a:ext>
            </a:extLst>
          </p:cNvPr>
          <p:cNvSpPr>
            <a:spLocks noGrp="1"/>
          </p:cNvSpPr>
          <p:nvPr>
            <p:ph type="body" idx="1"/>
          </p:nvPr>
        </p:nvSpPr>
        <p:spPr/>
        <p:txBody>
          <a:bodyPr/>
          <a:lstStyle/>
          <a:p>
            <a:pPr lvl="1"/>
            <a:endParaRPr lang="en-US" dirty="0">
              <a:latin typeface="Arial" charset="0"/>
            </a:endParaRPr>
          </a:p>
        </p:txBody>
      </p:sp>
      <p:sp>
        <p:nvSpPr>
          <p:cNvPr id="4" name="Slide Number Placeholder 3">
            <a:extLst>
              <a:ext uri="{FF2B5EF4-FFF2-40B4-BE49-F238E27FC236}">
                <a16:creationId xmlns:a16="http://schemas.microsoft.com/office/drawing/2014/main" id="{6698ED3E-C22B-3BDA-799C-B859769B7EA4}"/>
              </a:ext>
            </a:extLst>
          </p:cNvPr>
          <p:cNvSpPr>
            <a:spLocks noGrp="1"/>
          </p:cNvSpPr>
          <p:nvPr>
            <p:ph type="sldNum" sz="quarter" idx="10"/>
          </p:nvPr>
        </p:nvSpPr>
        <p:spPr/>
        <p:txBody>
          <a:bodyPr/>
          <a:lstStyle/>
          <a:p>
            <a:pPr defTabSz="924458" fontAlgn="base">
              <a:spcBef>
                <a:spcPct val="0"/>
              </a:spcBef>
              <a:spcAft>
                <a:spcPct val="0"/>
              </a:spcAft>
              <a:defRPr/>
            </a:pPr>
            <a:fld id="{0333581A-E74A-463F-A3CD-98B2B544D5D7}" type="slidenum">
              <a:rPr lang="en-US">
                <a:solidFill>
                  <a:srgbClr val="FFFF00"/>
                </a:solidFill>
                <a:latin typeface="Times New Roman" pitchFamily="18" charset="0"/>
              </a:rPr>
              <a:pPr defTabSz="924458" fontAlgn="base">
                <a:spcBef>
                  <a:spcPct val="0"/>
                </a:spcBef>
                <a:spcAft>
                  <a:spcPct val="0"/>
                </a:spcAft>
                <a:defRPr/>
              </a:pPr>
              <a:t>16</a:t>
            </a:fld>
            <a:endParaRPr lang="en-US">
              <a:solidFill>
                <a:srgbClr val="FFFF00"/>
              </a:solidFill>
              <a:latin typeface="Times New Roman" pitchFamily="18" charset="0"/>
            </a:endParaRPr>
          </a:p>
        </p:txBody>
      </p:sp>
    </p:spTree>
    <p:extLst>
      <p:ext uri="{BB962C8B-B14F-4D97-AF65-F5344CB8AC3E}">
        <p14:creationId xmlns:p14="http://schemas.microsoft.com/office/powerpoint/2010/main" val="1302620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D079D-47B5-45D4-3382-13009A03D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C2F12-2A7C-3496-2B48-D9F63C6B92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580EA-524F-FF1F-0CBF-33D2B61AE6B9}"/>
              </a:ext>
            </a:extLst>
          </p:cNvPr>
          <p:cNvSpPr>
            <a:spLocks noGrp="1"/>
          </p:cNvSpPr>
          <p:nvPr>
            <p:ph type="body" idx="1"/>
          </p:nvPr>
        </p:nvSpPr>
        <p:spPr/>
        <p:txBody>
          <a:bodyPr/>
          <a:lstStyle/>
          <a:p>
            <a:pPr lvl="1"/>
            <a:endParaRPr lang="en-US" dirty="0">
              <a:latin typeface="Arial" charset="0"/>
            </a:endParaRPr>
          </a:p>
        </p:txBody>
      </p:sp>
      <p:sp>
        <p:nvSpPr>
          <p:cNvPr id="4" name="Slide Number Placeholder 3">
            <a:extLst>
              <a:ext uri="{FF2B5EF4-FFF2-40B4-BE49-F238E27FC236}">
                <a16:creationId xmlns:a16="http://schemas.microsoft.com/office/drawing/2014/main" id="{E350D6FD-260C-713B-683B-2EEF1C9F1067}"/>
              </a:ext>
            </a:extLst>
          </p:cNvPr>
          <p:cNvSpPr>
            <a:spLocks noGrp="1"/>
          </p:cNvSpPr>
          <p:nvPr>
            <p:ph type="sldNum" sz="quarter" idx="10"/>
          </p:nvPr>
        </p:nvSpPr>
        <p:spPr/>
        <p:txBody>
          <a:bodyPr/>
          <a:lstStyle/>
          <a:p>
            <a:pPr defTabSz="924458" fontAlgn="base">
              <a:spcBef>
                <a:spcPct val="0"/>
              </a:spcBef>
              <a:spcAft>
                <a:spcPct val="0"/>
              </a:spcAft>
              <a:defRPr/>
            </a:pPr>
            <a:fld id="{0333581A-E74A-463F-A3CD-98B2B544D5D7}" type="slidenum">
              <a:rPr lang="en-US">
                <a:solidFill>
                  <a:srgbClr val="FFFF00"/>
                </a:solidFill>
                <a:latin typeface="Times New Roman" pitchFamily="18" charset="0"/>
              </a:rPr>
              <a:pPr defTabSz="924458" fontAlgn="base">
                <a:spcBef>
                  <a:spcPct val="0"/>
                </a:spcBef>
                <a:spcAft>
                  <a:spcPct val="0"/>
                </a:spcAft>
                <a:defRPr/>
              </a:pPr>
              <a:t>17</a:t>
            </a:fld>
            <a:endParaRPr lang="en-US">
              <a:solidFill>
                <a:srgbClr val="FFFF00"/>
              </a:solidFill>
              <a:latin typeface="Times New Roman" pitchFamily="18" charset="0"/>
            </a:endParaRPr>
          </a:p>
        </p:txBody>
      </p:sp>
    </p:spTree>
    <p:extLst>
      <p:ext uri="{BB962C8B-B14F-4D97-AF65-F5344CB8AC3E}">
        <p14:creationId xmlns:p14="http://schemas.microsoft.com/office/powerpoint/2010/main" val="664011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2B113-F0F8-94A3-A337-6D0439933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62723-95D0-B4B6-EAF4-B625F3E9D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A8A242-C513-3F17-5E88-BD872B863930}"/>
              </a:ext>
            </a:extLst>
          </p:cNvPr>
          <p:cNvSpPr>
            <a:spLocks noGrp="1"/>
          </p:cNvSpPr>
          <p:nvPr>
            <p:ph type="body" idx="1"/>
          </p:nvPr>
        </p:nvSpPr>
        <p:spPr/>
        <p:txBody>
          <a:bodyPr/>
          <a:lstStyle/>
          <a:p>
            <a:pPr lvl="1"/>
            <a:endParaRPr lang="en-US" dirty="0">
              <a:latin typeface="Arial" charset="0"/>
            </a:endParaRPr>
          </a:p>
        </p:txBody>
      </p:sp>
      <p:sp>
        <p:nvSpPr>
          <p:cNvPr id="4" name="Slide Number Placeholder 3">
            <a:extLst>
              <a:ext uri="{FF2B5EF4-FFF2-40B4-BE49-F238E27FC236}">
                <a16:creationId xmlns:a16="http://schemas.microsoft.com/office/drawing/2014/main" id="{E6117350-85D4-52B4-6DF2-9657EF091CDA}"/>
              </a:ext>
            </a:extLst>
          </p:cNvPr>
          <p:cNvSpPr>
            <a:spLocks noGrp="1"/>
          </p:cNvSpPr>
          <p:nvPr>
            <p:ph type="sldNum" sz="quarter" idx="10"/>
          </p:nvPr>
        </p:nvSpPr>
        <p:spPr/>
        <p:txBody>
          <a:bodyPr/>
          <a:lstStyle/>
          <a:p>
            <a:pPr defTabSz="924458" fontAlgn="base">
              <a:spcBef>
                <a:spcPct val="0"/>
              </a:spcBef>
              <a:spcAft>
                <a:spcPct val="0"/>
              </a:spcAft>
              <a:defRPr/>
            </a:pPr>
            <a:fld id="{0333581A-E74A-463F-A3CD-98B2B544D5D7}" type="slidenum">
              <a:rPr lang="en-US">
                <a:solidFill>
                  <a:srgbClr val="FFFF00"/>
                </a:solidFill>
                <a:latin typeface="Times New Roman" pitchFamily="18" charset="0"/>
              </a:rPr>
              <a:pPr defTabSz="924458" fontAlgn="base">
                <a:spcBef>
                  <a:spcPct val="0"/>
                </a:spcBef>
                <a:spcAft>
                  <a:spcPct val="0"/>
                </a:spcAft>
                <a:defRPr/>
              </a:pPr>
              <a:t>18</a:t>
            </a:fld>
            <a:endParaRPr lang="en-US">
              <a:solidFill>
                <a:srgbClr val="FFFF00"/>
              </a:solidFill>
              <a:latin typeface="Times New Roman" pitchFamily="18" charset="0"/>
            </a:endParaRPr>
          </a:p>
        </p:txBody>
      </p:sp>
    </p:spTree>
    <p:extLst>
      <p:ext uri="{BB962C8B-B14F-4D97-AF65-F5344CB8AC3E}">
        <p14:creationId xmlns:p14="http://schemas.microsoft.com/office/powerpoint/2010/main" val="241773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C500F-C7C6-85F1-37BB-FA2FFAF70E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BD92A-02DD-A59C-E96F-76F6EBEA4B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23D8D7-38F8-2DB7-1EE9-62D56141EB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06D904-050A-D863-51E7-3880F38BE02D}"/>
              </a:ext>
            </a:extLst>
          </p:cNvPr>
          <p:cNvSpPr>
            <a:spLocks noGrp="1"/>
          </p:cNvSpPr>
          <p:nvPr>
            <p:ph type="sldNum" sz="quarter" idx="5"/>
          </p:nvPr>
        </p:nvSpPr>
        <p:spPr/>
        <p:txBody>
          <a:bodyPr/>
          <a:lstStyle/>
          <a:p>
            <a:fld id="{2E68E02A-DC5B-42DD-897E-06D8301A16EE}" type="slidenum">
              <a:rPr lang="en-US" smtClean="0"/>
              <a:t>19</a:t>
            </a:fld>
            <a:endParaRPr lang="en-US"/>
          </a:p>
        </p:txBody>
      </p:sp>
    </p:spTree>
    <p:extLst>
      <p:ext uri="{BB962C8B-B14F-4D97-AF65-F5344CB8AC3E}">
        <p14:creationId xmlns:p14="http://schemas.microsoft.com/office/powerpoint/2010/main" val="2274755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C10C6-1371-0018-44AF-1757C49C6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EC0BF-CFF2-7D0F-B104-C937956F9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7830F-EEC6-7951-78C5-833D333B44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5FA912-D303-47F5-FCD0-C27D9068835B}"/>
              </a:ext>
            </a:extLst>
          </p:cNvPr>
          <p:cNvSpPr>
            <a:spLocks noGrp="1"/>
          </p:cNvSpPr>
          <p:nvPr>
            <p:ph type="sldNum" sz="quarter" idx="5"/>
          </p:nvPr>
        </p:nvSpPr>
        <p:spPr/>
        <p:txBody>
          <a:bodyPr/>
          <a:lstStyle/>
          <a:p>
            <a:fld id="{2E68E02A-DC5B-42DD-897E-06D8301A16EE}" type="slidenum">
              <a:rPr lang="en-US" smtClean="0"/>
              <a:t>20</a:t>
            </a:fld>
            <a:endParaRPr lang="en-US"/>
          </a:p>
        </p:txBody>
      </p:sp>
    </p:spTree>
    <p:extLst>
      <p:ext uri="{BB962C8B-B14F-4D97-AF65-F5344CB8AC3E}">
        <p14:creationId xmlns:p14="http://schemas.microsoft.com/office/powerpoint/2010/main" val="251836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58C01-AC7F-06F2-6F1A-4E9D9AEB5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3AAA7-6349-02FA-E3EE-3511AC18C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9C282-A221-5F7F-E6AE-D4368B3F63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D4F4D2-CDA7-31E3-A9BE-262C785A9984}"/>
              </a:ext>
            </a:extLst>
          </p:cNvPr>
          <p:cNvSpPr>
            <a:spLocks noGrp="1"/>
          </p:cNvSpPr>
          <p:nvPr>
            <p:ph type="sldNum" sz="quarter" idx="5"/>
          </p:nvPr>
        </p:nvSpPr>
        <p:spPr/>
        <p:txBody>
          <a:bodyPr/>
          <a:lstStyle/>
          <a:p>
            <a:fld id="{2E68E02A-DC5B-42DD-897E-06D8301A16EE}" type="slidenum">
              <a:rPr lang="en-US" smtClean="0"/>
              <a:t>21</a:t>
            </a:fld>
            <a:endParaRPr lang="en-US"/>
          </a:p>
        </p:txBody>
      </p:sp>
    </p:spTree>
    <p:extLst>
      <p:ext uri="{BB962C8B-B14F-4D97-AF65-F5344CB8AC3E}">
        <p14:creationId xmlns:p14="http://schemas.microsoft.com/office/powerpoint/2010/main" val="3335510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0CBE6-BFE0-B14E-A121-EAD137D1E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FCA7C-1EAC-81C0-F70D-0DFDC87A1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94591-E177-C145-E0A7-46691A8DF2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6970AA-399B-E324-8A5C-0FA7ECB9BF0B}"/>
              </a:ext>
            </a:extLst>
          </p:cNvPr>
          <p:cNvSpPr>
            <a:spLocks noGrp="1"/>
          </p:cNvSpPr>
          <p:nvPr>
            <p:ph type="sldNum" sz="quarter" idx="5"/>
          </p:nvPr>
        </p:nvSpPr>
        <p:spPr/>
        <p:txBody>
          <a:bodyPr/>
          <a:lstStyle/>
          <a:p>
            <a:fld id="{2E68E02A-DC5B-42DD-897E-06D8301A16EE}" type="slidenum">
              <a:rPr lang="en-US" smtClean="0"/>
              <a:t>22</a:t>
            </a:fld>
            <a:endParaRPr lang="en-US"/>
          </a:p>
        </p:txBody>
      </p:sp>
    </p:spTree>
    <p:extLst>
      <p:ext uri="{BB962C8B-B14F-4D97-AF65-F5344CB8AC3E}">
        <p14:creationId xmlns:p14="http://schemas.microsoft.com/office/powerpoint/2010/main" val="2750588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02897-3434-DF0B-F1C1-528620962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DC2C7-6EA1-F738-FCAB-723A1E61C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57D5B-9563-9873-4C48-3A0306C375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728A2A-D264-CDFD-14AA-CA57BC38DEB7}"/>
              </a:ext>
            </a:extLst>
          </p:cNvPr>
          <p:cNvSpPr>
            <a:spLocks noGrp="1"/>
          </p:cNvSpPr>
          <p:nvPr>
            <p:ph type="sldNum" sz="quarter" idx="5"/>
          </p:nvPr>
        </p:nvSpPr>
        <p:spPr/>
        <p:txBody>
          <a:bodyPr/>
          <a:lstStyle/>
          <a:p>
            <a:fld id="{2E68E02A-DC5B-42DD-897E-06D8301A16EE}" type="slidenum">
              <a:rPr lang="en-US" smtClean="0"/>
              <a:t>23</a:t>
            </a:fld>
            <a:endParaRPr lang="en-US"/>
          </a:p>
        </p:txBody>
      </p:sp>
    </p:spTree>
    <p:extLst>
      <p:ext uri="{BB962C8B-B14F-4D97-AF65-F5344CB8AC3E}">
        <p14:creationId xmlns:p14="http://schemas.microsoft.com/office/powerpoint/2010/main" val="157294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CBFF99-1438-4145-AB92-1CE1B6CD7277}" type="slidenum">
              <a:rPr lang="en-US" smtClean="0"/>
              <a:t>27</a:t>
            </a:fld>
            <a:endParaRPr lang="en-US"/>
          </a:p>
        </p:txBody>
      </p:sp>
    </p:spTree>
    <p:extLst>
      <p:ext uri="{BB962C8B-B14F-4D97-AF65-F5344CB8AC3E}">
        <p14:creationId xmlns:p14="http://schemas.microsoft.com/office/powerpoint/2010/main" val="620713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805BB-702C-BAEA-046D-6FDB18D3A14B}"/>
            </a:ext>
          </a:extLst>
        </p:cNvPr>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7C59542B-BA1E-B3DF-A322-FE9DE6856841}"/>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B97C1814-0DD0-CFBA-D071-5AA747063706}"/>
              </a:ext>
            </a:extLst>
          </p:cNvPr>
          <p:cNvSpPr>
            <a:spLocks noGrp="1"/>
          </p:cNvSpPr>
          <p:nvPr>
            <p:ph type="body" idx="1"/>
          </p:nvPr>
        </p:nvSpPr>
        <p:spPr>
          <a:noFill/>
          <a:ln/>
        </p:spPr>
        <p:txBody>
          <a:bodyPr/>
          <a:lstStyle/>
          <a:p>
            <a:endParaRPr lang="en-US"/>
          </a:p>
        </p:txBody>
      </p:sp>
      <p:sp>
        <p:nvSpPr>
          <p:cNvPr id="48132" name="Header Placeholder 3">
            <a:extLst>
              <a:ext uri="{FF2B5EF4-FFF2-40B4-BE49-F238E27FC236}">
                <a16:creationId xmlns:a16="http://schemas.microsoft.com/office/drawing/2014/main" id="{2F868506-CD86-5BA6-F0CC-B2F159BBBEB8}"/>
              </a:ext>
            </a:extLst>
          </p:cNvPr>
          <p:cNvSpPr>
            <a:spLocks noGrp="1"/>
          </p:cNvSpPr>
          <p:nvPr>
            <p:ph type="hdr" sz="quarter"/>
          </p:nvPr>
        </p:nvSpPr>
        <p:spPr>
          <a:noFill/>
        </p:spPr>
        <p:txBody>
          <a:bodyPr/>
          <a:lstStyle/>
          <a:p>
            <a:pPr defTabSz="920750"/>
            <a:r>
              <a:rPr lang="en-US"/>
              <a:t>Tax Map Advisory Committee</a:t>
            </a:r>
          </a:p>
        </p:txBody>
      </p:sp>
      <p:sp>
        <p:nvSpPr>
          <p:cNvPr id="48133" name="Date Placeholder 4">
            <a:extLst>
              <a:ext uri="{FF2B5EF4-FFF2-40B4-BE49-F238E27FC236}">
                <a16:creationId xmlns:a16="http://schemas.microsoft.com/office/drawing/2014/main" id="{8C5B8BB0-7D15-BA5E-63CF-04D4FCA7F9DF}"/>
              </a:ext>
            </a:extLst>
          </p:cNvPr>
          <p:cNvSpPr>
            <a:spLocks noGrp="1"/>
          </p:cNvSpPr>
          <p:nvPr>
            <p:ph type="dt" sz="quarter" idx="1"/>
          </p:nvPr>
        </p:nvSpPr>
        <p:spPr>
          <a:noFill/>
        </p:spPr>
        <p:txBody>
          <a:bodyPr/>
          <a:lstStyle/>
          <a:p>
            <a:pPr defTabSz="920750"/>
            <a:fld id="{862222E7-17DE-441C-A352-57944E291FE7}" type="datetime1">
              <a:rPr lang="en-US" smtClean="0"/>
              <a:t>5/23/2025</a:t>
            </a:fld>
            <a:endParaRPr lang="en-US"/>
          </a:p>
        </p:txBody>
      </p:sp>
      <p:sp>
        <p:nvSpPr>
          <p:cNvPr id="48135" name="Slide Number Placeholder 6">
            <a:extLst>
              <a:ext uri="{FF2B5EF4-FFF2-40B4-BE49-F238E27FC236}">
                <a16:creationId xmlns:a16="http://schemas.microsoft.com/office/drawing/2014/main" id="{45355D64-574D-76E9-96FF-D79B5E4D9996}"/>
              </a:ext>
            </a:extLst>
          </p:cNvPr>
          <p:cNvSpPr>
            <a:spLocks noGrp="1"/>
          </p:cNvSpPr>
          <p:nvPr>
            <p:ph type="sldNum" sz="quarter" idx="5"/>
          </p:nvPr>
        </p:nvSpPr>
        <p:spPr>
          <a:noFill/>
        </p:spPr>
        <p:txBody>
          <a:bodyPr/>
          <a:lstStyle/>
          <a:p>
            <a:pPr defTabSz="920750"/>
            <a:fld id="{41A4AC87-7AE0-409B-9BA9-D623DC018CF1}" type="slidenum">
              <a:rPr lang="en-US" smtClean="0"/>
              <a:pPr defTabSz="920750"/>
              <a:t>28</a:t>
            </a:fld>
            <a:endParaRPr lang="en-US"/>
          </a:p>
        </p:txBody>
      </p:sp>
      <p:sp>
        <p:nvSpPr>
          <p:cNvPr id="2" name="Footer Placeholder 1">
            <a:extLst>
              <a:ext uri="{FF2B5EF4-FFF2-40B4-BE49-F238E27FC236}">
                <a16:creationId xmlns:a16="http://schemas.microsoft.com/office/drawing/2014/main" id="{CAD88B02-27FA-68CB-021D-E15DAF757167}"/>
              </a:ext>
            </a:extLst>
          </p:cNvPr>
          <p:cNvSpPr>
            <a:spLocks noGrp="1"/>
          </p:cNvSpPr>
          <p:nvPr>
            <p:ph type="ftr" sz="quarter" idx="10"/>
          </p:nvPr>
        </p:nvSpPr>
        <p:spPr/>
        <p:txBody>
          <a:bodyPr/>
          <a:lstStyle/>
          <a:p>
            <a:pPr>
              <a:defRPr/>
            </a:pPr>
            <a:r>
              <a:rPr lang="en-US"/>
              <a:t>PVC Subcommittee Presentation</a:t>
            </a:r>
          </a:p>
        </p:txBody>
      </p:sp>
    </p:spTree>
    <p:extLst>
      <p:ext uri="{BB962C8B-B14F-4D97-AF65-F5344CB8AC3E}">
        <p14:creationId xmlns:p14="http://schemas.microsoft.com/office/powerpoint/2010/main" val="1078828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CBFF99-1438-4145-AB92-1CE1B6CD7277}" type="slidenum">
              <a:rPr lang="en-US" smtClean="0"/>
              <a:t>4</a:t>
            </a:fld>
            <a:endParaRPr lang="en-US"/>
          </a:p>
        </p:txBody>
      </p:sp>
    </p:spTree>
    <p:extLst>
      <p:ext uri="{BB962C8B-B14F-4D97-AF65-F5344CB8AC3E}">
        <p14:creationId xmlns:p14="http://schemas.microsoft.com/office/powerpoint/2010/main" val="1234207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E73D3-070A-4963-8324-D41CC8A35EC6}" type="slidenum">
              <a:rPr lang="en-US" smtClean="0"/>
              <a:t>6</a:t>
            </a:fld>
            <a:endParaRPr lang="en-US"/>
          </a:p>
        </p:txBody>
      </p:sp>
    </p:spTree>
    <p:extLst>
      <p:ext uri="{BB962C8B-B14F-4D97-AF65-F5344CB8AC3E}">
        <p14:creationId xmlns:p14="http://schemas.microsoft.com/office/powerpoint/2010/main" val="1968025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CBFF99-1438-4145-AB92-1CE1B6CD7277}" type="slidenum">
              <a:rPr lang="en-US" smtClean="0"/>
              <a:t>10</a:t>
            </a:fld>
            <a:endParaRPr lang="en-US"/>
          </a:p>
        </p:txBody>
      </p:sp>
    </p:spTree>
    <p:extLst>
      <p:ext uri="{BB962C8B-B14F-4D97-AF65-F5344CB8AC3E}">
        <p14:creationId xmlns:p14="http://schemas.microsoft.com/office/powerpoint/2010/main" val="1130306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a:t>
            </a:fld>
            <a:endParaRPr lang="en-US"/>
          </a:p>
        </p:txBody>
      </p:sp>
    </p:spTree>
    <p:extLst>
      <p:ext uri="{BB962C8B-B14F-4D97-AF65-F5344CB8AC3E}">
        <p14:creationId xmlns:p14="http://schemas.microsoft.com/office/powerpoint/2010/main" val="1413406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3272131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13</a:t>
            </a:fld>
            <a:endParaRPr lang="en-US"/>
          </a:p>
        </p:txBody>
      </p:sp>
    </p:spTree>
    <p:extLst>
      <p:ext uri="{BB962C8B-B14F-4D97-AF65-F5344CB8AC3E}">
        <p14:creationId xmlns:p14="http://schemas.microsoft.com/office/powerpoint/2010/main" val="296935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latin typeface="Arial" charset="0"/>
            </a:endParaRPr>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0333581A-E74A-463F-A3CD-98B2B544D5D7}" type="slidenum">
              <a:rPr lang="en-US">
                <a:solidFill>
                  <a:srgbClr val="FFFF00"/>
                </a:solidFill>
                <a:latin typeface="Times New Roman" pitchFamily="18" charset="0"/>
              </a:rPr>
              <a:pPr defTabSz="924458" fontAlgn="base">
                <a:spcBef>
                  <a:spcPct val="0"/>
                </a:spcBef>
                <a:spcAft>
                  <a:spcPct val="0"/>
                </a:spcAft>
                <a:defRPr/>
              </a:pPr>
              <a:t>14</a:t>
            </a:fld>
            <a:endParaRPr lang="en-US">
              <a:solidFill>
                <a:srgbClr val="FFFF00"/>
              </a:solidFill>
              <a:latin typeface="Times New Roman" pitchFamily="18" charset="0"/>
            </a:endParaRPr>
          </a:p>
        </p:txBody>
      </p:sp>
    </p:spTree>
    <p:extLst>
      <p:ext uri="{BB962C8B-B14F-4D97-AF65-F5344CB8AC3E}">
        <p14:creationId xmlns:p14="http://schemas.microsoft.com/office/powerpoint/2010/main" val="1713259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D91B9-66DC-B16D-E227-AF92BC8D2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AB94A-C9F9-8B32-2729-B6261D724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3D05D-3EF4-7149-9536-A85157D3FC80}"/>
              </a:ext>
            </a:extLst>
          </p:cNvPr>
          <p:cNvSpPr>
            <a:spLocks noGrp="1"/>
          </p:cNvSpPr>
          <p:nvPr>
            <p:ph type="body" idx="1"/>
          </p:nvPr>
        </p:nvSpPr>
        <p:spPr/>
        <p:txBody>
          <a:bodyPr/>
          <a:lstStyle/>
          <a:p>
            <a:pPr lvl="1"/>
            <a:endParaRPr lang="en-US" dirty="0">
              <a:latin typeface="Arial" charset="0"/>
            </a:endParaRPr>
          </a:p>
        </p:txBody>
      </p:sp>
      <p:sp>
        <p:nvSpPr>
          <p:cNvPr id="4" name="Slide Number Placeholder 3">
            <a:extLst>
              <a:ext uri="{FF2B5EF4-FFF2-40B4-BE49-F238E27FC236}">
                <a16:creationId xmlns:a16="http://schemas.microsoft.com/office/drawing/2014/main" id="{B7072474-25B6-0DDE-F5B5-B03759229B02}"/>
              </a:ext>
            </a:extLst>
          </p:cNvPr>
          <p:cNvSpPr>
            <a:spLocks noGrp="1"/>
          </p:cNvSpPr>
          <p:nvPr>
            <p:ph type="sldNum" sz="quarter" idx="10"/>
          </p:nvPr>
        </p:nvSpPr>
        <p:spPr/>
        <p:txBody>
          <a:bodyPr/>
          <a:lstStyle/>
          <a:p>
            <a:pPr defTabSz="924458" fontAlgn="base">
              <a:spcBef>
                <a:spcPct val="0"/>
              </a:spcBef>
              <a:spcAft>
                <a:spcPct val="0"/>
              </a:spcAft>
              <a:defRPr/>
            </a:pPr>
            <a:fld id="{0333581A-E74A-463F-A3CD-98B2B544D5D7}" type="slidenum">
              <a:rPr lang="en-US">
                <a:solidFill>
                  <a:srgbClr val="FFFF00"/>
                </a:solidFill>
                <a:latin typeface="Times New Roman" pitchFamily="18" charset="0"/>
              </a:rPr>
              <a:pPr defTabSz="924458" fontAlgn="base">
                <a:spcBef>
                  <a:spcPct val="0"/>
                </a:spcBef>
                <a:spcAft>
                  <a:spcPct val="0"/>
                </a:spcAft>
                <a:defRPr/>
              </a:pPr>
              <a:t>15</a:t>
            </a:fld>
            <a:endParaRPr lang="en-US">
              <a:solidFill>
                <a:srgbClr val="FFFF00"/>
              </a:solidFill>
              <a:latin typeface="Times New Roman" pitchFamily="18" charset="0"/>
            </a:endParaRPr>
          </a:p>
        </p:txBody>
      </p:sp>
    </p:spTree>
    <p:extLst>
      <p:ext uri="{BB962C8B-B14F-4D97-AF65-F5344CB8AC3E}">
        <p14:creationId xmlns:p14="http://schemas.microsoft.com/office/powerpoint/2010/main" val="695430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5DE9-36A5-17EF-A4E7-1421CE8E15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2DD2D1-978A-10E5-97EA-201E2AF609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A8A500-6A03-9094-59FC-52945ED5E873}"/>
              </a:ext>
            </a:extLst>
          </p:cNvPr>
          <p:cNvSpPr>
            <a:spLocks noGrp="1"/>
          </p:cNvSpPr>
          <p:nvPr>
            <p:ph type="dt" sz="half" idx="10"/>
          </p:nvPr>
        </p:nvSpPr>
        <p:spPr/>
        <p:txBody>
          <a:bodyPr/>
          <a:lstStyle/>
          <a:p>
            <a:fld id="{FECA037A-1E27-48E4-8C60-5567F0BF7746}" type="datetimeFigureOut">
              <a:rPr lang="en-US" smtClean="0"/>
              <a:t>5/23/2025</a:t>
            </a:fld>
            <a:endParaRPr lang="en-US"/>
          </a:p>
        </p:txBody>
      </p:sp>
      <p:sp>
        <p:nvSpPr>
          <p:cNvPr id="5" name="Footer Placeholder 4">
            <a:extLst>
              <a:ext uri="{FF2B5EF4-FFF2-40B4-BE49-F238E27FC236}">
                <a16:creationId xmlns:a16="http://schemas.microsoft.com/office/drawing/2014/main" id="{25B4C6F3-92A8-0CD3-BB1C-587E2B57F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58650-57C7-67F2-AF6D-AE209EA6FA21}"/>
              </a:ext>
            </a:extLst>
          </p:cNvPr>
          <p:cNvSpPr>
            <a:spLocks noGrp="1"/>
          </p:cNvSpPr>
          <p:nvPr>
            <p:ph type="sldNum" sz="quarter" idx="12"/>
          </p:nvPr>
        </p:nvSpPr>
        <p:spPr/>
        <p:txBody>
          <a:bodyPr/>
          <a:lstStyle/>
          <a:p>
            <a:fld id="{E6DC1E4F-C209-42A6-AE27-F0C38B926279}" type="slidenum">
              <a:rPr lang="en-US" smtClean="0"/>
              <a:t>‹#›</a:t>
            </a:fld>
            <a:endParaRPr lang="en-US"/>
          </a:p>
        </p:txBody>
      </p:sp>
    </p:spTree>
    <p:extLst>
      <p:ext uri="{BB962C8B-B14F-4D97-AF65-F5344CB8AC3E}">
        <p14:creationId xmlns:p14="http://schemas.microsoft.com/office/powerpoint/2010/main" val="1068902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CDC40-62A0-8F57-B015-BABCEB4F76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540E23-8C9B-6E02-B22F-804B47B3C3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842BE-006B-66EA-625D-CB856016F3E4}"/>
              </a:ext>
            </a:extLst>
          </p:cNvPr>
          <p:cNvSpPr>
            <a:spLocks noGrp="1"/>
          </p:cNvSpPr>
          <p:nvPr>
            <p:ph type="dt" sz="half" idx="10"/>
          </p:nvPr>
        </p:nvSpPr>
        <p:spPr/>
        <p:txBody>
          <a:bodyPr/>
          <a:lstStyle/>
          <a:p>
            <a:fld id="{FECA037A-1E27-48E4-8C60-5567F0BF7746}" type="datetimeFigureOut">
              <a:rPr lang="en-US" smtClean="0"/>
              <a:t>5/23/2025</a:t>
            </a:fld>
            <a:endParaRPr lang="en-US"/>
          </a:p>
        </p:txBody>
      </p:sp>
      <p:sp>
        <p:nvSpPr>
          <p:cNvPr id="5" name="Footer Placeholder 4">
            <a:extLst>
              <a:ext uri="{FF2B5EF4-FFF2-40B4-BE49-F238E27FC236}">
                <a16:creationId xmlns:a16="http://schemas.microsoft.com/office/drawing/2014/main" id="{D14C029B-BBD5-AA70-1BD5-C9E4D93B05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3FADA-F56F-D2A7-E238-C57A4D563070}"/>
              </a:ext>
            </a:extLst>
          </p:cNvPr>
          <p:cNvSpPr>
            <a:spLocks noGrp="1"/>
          </p:cNvSpPr>
          <p:nvPr>
            <p:ph type="sldNum" sz="quarter" idx="12"/>
          </p:nvPr>
        </p:nvSpPr>
        <p:spPr/>
        <p:txBody>
          <a:bodyPr/>
          <a:lstStyle/>
          <a:p>
            <a:fld id="{E6DC1E4F-C209-42A6-AE27-F0C38B926279}" type="slidenum">
              <a:rPr lang="en-US" smtClean="0"/>
              <a:t>‹#›</a:t>
            </a:fld>
            <a:endParaRPr lang="en-US"/>
          </a:p>
        </p:txBody>
      </p:sp>
    </p:spTree>
    <p:extLst>
      <p:ext uri="{BB962C8B-B14F-4D97-AF65-F5344CB8AC3E}">
        <p14:creationId xmlns:p14="http://schemas.microsoft.com/office/powerpoint/2010/main" val="3241080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B4D142-41E1-1705-7338-44A6008689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0FC2F3-239D-CD72-0C97-873795ADD2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4901B-4116-3DD1-D3D1-8D48839EB819}"/>
              </a:ext>
            </a:extLst>
          </p:cNvPr>
          <p:cNvSpPr>
            <a:spLocks noGrp="1"/>
          </p:cNvSpPr>
          <p:nvPr>
            <p:ph type="dt" sz="half" idx="10"/>
          </p:nvPr>
        </p:nvSpPr>
        <p:spPr/>
        <p:txBody>
          <a:bodyPr/>
          <a:lstStyle/>
          <a:p>
            <a:fld id="{FECA037A-1E27-48E4-8C60-5567F0BF7746}" type="datetimeFigureOut">
              <a:rPr lang="en-US" smtClean="0"/>
              <a:t>5/23/2025</a:t>
            </a:fld>
            <a:endParaRPr lang="en-US"/>
          </a:p>
        </p:txBody>
      </p:sp>
      <p:sp>
        <p:nvSpPr>
          <p:cNvPr id="5" name="Footer Placeholder 4">
            <a:extLst>
              <a:ext uri="{FF2B5EF4-FFF2-40B4-BE49-F238E27FC236}">
                <a16:creationId xmlns:a16="http://schemas.microsoft.com/office/drawing/2014/main" id="{BAA3F9FA-4894-FC7E-A51E-9E5BCAB48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E8025-2D66-BEEA-718E-4CD2751ABBAC}"/>
              </a:ext>
            </a:extLst>
          </p:cNvPr>
          <p:cNvSpPr>
            <a:spLocks noGrp="1"/>
          </p:cNvSpPr>
          <p:nvPr>
            <p:ph type="sldNum" sz="quarter" idx="12"/>
          </p:nvPr>
        </p:nvSpPr>
        <p:spPr/>
        <p:txBody>
          <a:bodyPr/>
          <a:lstStyle/>
          <a:p>
            <a:fld id="{E6DC1E4F-C209-42A6-AE27-F0C38B926279}" type="slidenum">
              <a:rPr lang="en-US" smtClean="0"/>
              <a:t>‹#›</a:t>
            </a:fld>
            <a:endParaRPr lang="en-US"/>
          </a:p>
        </p:txBody>
      </p:sp>
    </p:spTree>
    <p:extLst>
      <p:ext uri="{BB962C8B-B14F-4D97-AF65-F5344CB8AC3E}">
        <p14:creationId xmlns:p14="http://schemas.microsoft.com/office/powerpoint/2010/main" val="3301839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42C5C-3A31-ECE5-0AEE-59F9C5128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8EA247-1B92-2031-D56F-408E2625FA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6D0EC-F96A-5DED-1C08-051AC4ACD330}"/>
              </a:ext>
            </a:extLst>
          </p:cNvPr>
          <p:cNvSpPr>
            <a:spLocks noGrp="1"/>
          </p:cNvSpPr>
          <p:nvPr>
            <p:ph type="dt" sz="half" idx="10"/>
          </p:nvPr>
        </p:nvSpPr>
        <p:spPr/>
        <p:txBody>
          <a:bodyPr/>
          <a:lstStyle/>
          <a:p>
            <a:fld id="{FECA037A-1E27-48E4-8C60-5567F0BF7746}" type="datetimeFigureOut">
              <a:rPr lang="en-US" smtClean="0"/>
              <a:t>5/23/2025</a:t>
            </a:fld>
            <a:endParaRPr lang="en-US"/>
          </a:p>
        </p:txBody>
      </p:sp>
      <p:sp>
        <p:nvSpPr>
          <p:cNvPr id="5" name="Footer Placeholder 4">
            <a:extLst>
              <a:ext uri="{FF2B5EF4-FFF2-40B4-BE49-F238E27FC236}">
                <a16:creationId xmlns:a16="http://schemas.microsoft.com/office/drawing/2014/main" id="{23B1315A-1031-6352-1530-F5C5FB0C0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99760-B643-1543-1A0E-F037AA39FED8}"/>
              </a:ext>
            </a:extLst>
          </p:cNvPr>
          <p:cNvSpPr>
            <a:spLocks noGrp="1"/>
          </p:cNvSpPr>
          <p:nvPr>
            <p:ph type="sldNum" sz="quarter" idx="12"/>
          </p:nvPr>
        </p:nvSpPr>
        <p:spPr/>
        <p:txBody>
          <a:bodyPr/>
          <a:lstStyle/>
          <a:p>
            <a:fld id="{E6DC1E4F-C209-42A6-AE27-F0C38B926279}" type="slidenum">
              <a:rPr lang="en-US" smtClean="0"/>
              <a:t>‹#›</a:t>
            </a:fld>
            <a:endParaRPr lang="en-US"/>
          </a:p>
        </p:txBody>
      </p:sp>
    </p:spTree>
    <p:extLst>
      <p:ext uri="{BB962C8B-B14F-4D97-AF65-F5344CB8AC3E}">
        <p14:creationId xmlns:p14="http://schemas.microsoft.com/office/powerpoint/2010/main" val="127813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7D30D-EE32-953A-7ED2-AA909D5121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2911A4-93BF-F944-65D8-1D620DDA7D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1C9B37-9633-3C58-6120-F59F47B71801}"/>
              </a:ext>
            </a:extLst>
          </p:cNvPr>
          <p:cNvSpPr>
            <a:spLocks noGrp="1"/>
          </p:cNvSpPr>
          <p:nvPr>
            <p:ph type="dt" sz="half" idx="10"/>
          </p:nvPr>
        </p:nvSpPr>
        <p:spPr/>
        <p:txBody>
          <a:bodyPr/>
          <a:lstStyle/>
          <a:p>
            <a:fld id="{FECA037A-1E27-48E4-8C60-5567F0BF7746}" type="datetimeFigureOut">
              <a:rPr lang="en-US" smtClean="0"/>
              <a:t>5/23/2025</a:t>
            </a:fld>
            <a:endParaRPr lang="en-US"/>
          </a:p>
        </p:txBody>
      </p:sp>
      <p:sp>
        <p:nvSpPr>
          <p:cNvPr id="5" name="Footer Placeholder 4">
            <a:extLst>
              <a:ext uri="{FF2B5EF4-FFF2-40B4-BE49-F238E27FC236}">
                <a16:creationId xmlns:a16="http://schemas.microsoft.com/office/drawing/2014/main" id="{D3B9BFFA-3522-3959-A2C5-F794524C3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C1E0D-06D7-AC01-FF48-1191F9B3FE8C}"/>
              </a:ext>
            </a:extLst>
          </p:cNvPr>
          <p:cNvSpPr>
            <a:spLocks noGrp="1"/>
          </p:cNvSpPr>
          <p:nvPr>
            <p:ph type="sldNum" sz="quarter" idx="12"/>
          </p:nvPr>
        </p:nvSpPr>
        <p:spPr/>
        <p:txBody>
          <a:bodyPr/>
          <a:lstStyle/>
          <a:p>
            <a:fld id="{E6DC1E4F-C209-42A6-AE27-F0C38B926279}" type="slidenum">
              <a:rPr lang="en-US" smtClean="0"/>
              <a:t>‹#›</a:t>
            </a:fld>
            <a:endParaRPr lang="en-US"/>
          </a:p>
        </p:txBody>
      </p:sp>
    </p:spTree>
    <p:extLst>
      <p:ext uri="{BB962C8B-B14F-4D97-AF65-F5344CB8AC3E}">
        <p14:creationId xmlns:p14="http://schemas.microsoft.com/office/powerpoint/2010/main" val="2112950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837C-6E24-A1DD-BEAF-AE1296550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C0CDA-F395-554D-40A6-4ED77C2644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DB59B5-BB3D-8B56-4B04-2EE9BDB883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1ED11E-BB06-5F08-7A7A-F8EDAB71C239}"/>
              </a:ext>
            </a:extLst>
          </p:cNvPr>
          <p:cNvSpPr>
            <a:spLocks noGrp="1"/>
          </p:cNvSpPr>
          <p:nvPr>
            <p:ph type="dt" sz="half" idx="10"/>
          </p:nvPr>
        </p:nvSpPr>
        <p:spPr/>
        <p:txBody>
          <a:bodyPr/>
          <a:lstStyle/>
          <a:p>
            <a:fld id="{FECA037A-1E27-48E4-8C60-5567F0BF7746}" type="datetimeFigureOut">
              <a:rPr lang="en-US" smtClean="0"/>
              <a:t>5/23/2025</a:t>
            </a:fld>
            <a:endParaRPr lang="en-US"/>
          </a:p>
        </p:txBody>
      </p:sp>
      <p:sp>
        <p:nvSpPr>
          <p:cNvPr id="6" name="Footer Placeholder 5">
            <a:extLst>
              <a:ext uri="{FF2B5EF4-FFF2-40B4-BE49-F238E27FC236}">
                <a16:creationId xmlns:a16="http://schemas.microsoft.com/office/drawing/2014/main" id="{DA272120-56E5-22A2-52E7-1ACB49C4CB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62829-39F3-D316-59DC-05F2D6EF9FC5}"/>
              </a:ext>
            </a:extLst>
          </p:cNvPr>
          <p:cNvSpPr>
            <a:spLocks noGrp="1"/>
          </p:cNvSpPr>
          <p:nvPr>
            <p:ph type="sldNum" sz="quarter" idx="12"/>
          </p:nvPr>
        </p:nvSpPr>
        <p:spPr/>
        <p:txBody>
          <a:bodyPr/>
          <a:lstStyle/>
          <a:p>
            <a:fld id="{E6DC1E4F-C209-42A6-AE27-F0C38B926279}" type="slidenum">
              <a:rPr lang="en-US" smtClean="0"/>
              <a:t>‹#›</a:t>
            </a:fld>
            <a:endParaRPr lang="en-US"/>
          </a:p>
        </p:txBody>
      </p:sp>
    </p:spTree>
    <p:extLst>
      <p:ext uri="{BB962C8B-B14F-4D97-AF65-F5344CB8AC3E}">
        <p14:creationId xmlns:p14="http://schemas.microsoft.com/office/powerpoint/2010/main" val="11718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A42EC-9B28-7F65-8064-255EC509D6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1620E6-3D51-A108-F02C-3F528FA21F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B4724A-D490-5798-C9CC-E68BF95F7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736A3-A86D-74A6-8DF6-5B0C9AF3CC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ABA6A6-ECFC-93B1-BCFE-BCDD321DAB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DCD454-8389-7C9D-C200-0BEBFD223889}"/>
              </a:ext>
            </a:extLst>
          </p:cNvPr>
          <p:cNvSpPr>
            <a:spLocks noGrp="1"/>
          </p:cNvSpPr>
          <p:nvPr>
            <p:ph type="dt" sz="half" idx="10"/>
          </p:nvPr>
        </p:nvSpPr>
        <p:spPr/>
        <p:txBody>
          <a:bodyPr/>
          <a:lstStyle/>
          <a:p>
            <a:fld id="{FECA037A-1E27-48E4-8C60-5567F0BF7746}" type="datetimeFigureOut">
              <a:rPr lang="en-US" smtClean="0"/>
              <a:t>5/23/2025</a:t>
            </a:fld>
            <a:endParaRPr lang="en-US"/>
          </a:p>
        </p:txBody>
      </p:sp>
      <p:sp>
        <p:nvSpPr>
          <p:cNvPr id="8" name="Footer Placeholder 7">
            <a:extLst>
              <a:ext uri="{FF2B5EF4-FFF2-40B4-BE49-F238E27FC236}">
                <a16:creationId xmlns:a16="http://schemas.microsoft.com/office/drawing/2014/main" id="{59DF593F-656A-0832-5ED4-F9BF702845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2F8370-2EDF-1950-AAD8-EC85AD31E2C7}"/>
              </a:ext>
            </a:extLst>
          </p:cNvPr>
          <p:cNvSpPr>
            <a:spLocks noGrp="1"/>
          </p:cNvSpPr>
          <p:nvPr>
            <p:ph type="sldNum" sz="quarter" idx="12"/>
          </p:nvPr>
        </p:nvSpPr>
        <p:spPr/>
        <p:txBody>
          <a:bodyPr/>
          <a:lstStyle/>
          <a:p>
            <a:fld id="{E6DC1E4F-C209-42A6-AE27-F0C38B926279}" type="slidenum">
              <a:rPr lang="en-US" smtClean="0"/>
              <a:t>‹#›</a:t>
            </a:fld>
            <a:endParaRPr lang="en-US"/>
          </a:p>
        </p:txBody>
      </p:sp>
    </p:spTree>
    <p:extLst>
      <p:ext uri="{BB962C8B-B14F-4D97-AF65-F5344CB8AC3E}">
        <p14:creationId xmlns:p14="http://schemas.microsoft.com/office/powerpoint/2010/main" val="268958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752D-60BE-4E0C-F40E-517100972D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BBB7D4-0E2B-C105-94BE-3773AB9C7F9F}"/>
              </a:ext>
            </a:extLst>
          </p:cNvPr>
          <p:cNvSpPr>
            <a:spLocks noGrp="1"/>
          </p:cNvSpPr>
          <p:nvPr>
            <p:ph type="dt" sz="half" idx="10"/>
          </p:nvPr>
        </p:nvSpPr>
        <p:spPr/>
        <p:txBody>
          <a:bodyPr/>
          <a:lstStyle/>
          <a:p>
            <a:fld id="{FECA037A-1E27-48E4-8C60-5567F0BF7746}" type="datetimeFigureOut">
              <a:rPr lang="en-US" smtClean="0"/>
              <a:t>5/23/2025</a:t>
            </a:fld>
            <a:endParaRPr lang="en-US"/>
          </a:p>
        </p:txBody>
      </p:sp>
      <p:sp>
        <p:nvSpPr>
          <p:cNvPr id="4" name="Footer Placeholder 3">
            <a:extLst>
              <a:ext uri="{FF2B5EF4-FFF2-40B4-BE49-F238E27FC236}">
                <a16:creationId xmlns:a16="http://schemas.microsoft.com/office/drawing/2014/main" id="{28767265-4D45-C5E5-7647-B4013F7F4C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D52EC4-0FDD-49DE-E14C-28B2DC8CE80C}"/>
              </a:ext>
            </a:extLst>
          </p:cNvPr>
          <p:cNvSpPr>
            <a:spLocks noGrp="1"/>
          </p:cNvSpPr>
          <p:nvPr>
            <p:ph type="sldNum" sz="quarter" idx="12"/>
          </p:nvPr>
        </p:nvSpPr>
        <p:spPr/>
        <p:txBody>
          <a:bodyPr/>
          <a:lstStyle/>
          <a:p>
            <a:fld id="{E6DC1E4F-C209-42A6-AE27-F0C38B926279}" type="slidenum">
              <a:rPr lang="en-US" smtClean="0"/>
              <a:t>‹#›</a:t>
            </a:fld>
            <a:endParaRPr lang="en-US"/>
          </a:p>
        </p:txBody>
      </p:sp>
    </p:spTree>
    <p:extLst>
      <p:ext uri="{BB962C8B-B14F-4D97-AF65-F5344CB8AC3E}">
        <p14:creationId xmlns:p14="http://schemas.microsoft.com/office/powerpoint/2010/main" val="418229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346906-90A9-72D2-9AFA-9DAAC2F536E9}"/>
              </a:ext>
            </a:extLst>
          </p:cNvPr>
          <p:cNvSpPr>
            <a:spLocks noGrp="1"/>
          </p:cNvSpPr>
          <p:nvPr>
            <p:ph type="dt" sz="half" idx="10"/>
          </p:nvPr>
        </p:nvSpPr>
        <p:spPr/>
        <p:txBody>
          <a:bodyPr/>
          <a:lstStyle/>
          <a:p>
            <a:fld id="{FECA037A-1E27-48E4-8C60-5567F0BF7746}" type="datetimeFigureOut">
              <a:rPr lang="en-US" smtClean="0"/>
              <a:t>5/23/2025</a:t>
            </a:fld>
            <a:endParaRPr lang="en-US"/>
          </a:p>
        </p:txBody>
      </p:sp>
      <p:sp>
        <p:nvSpPr>
          <p:cNvPr id="3" name="Footer Placeholder 2">
            <a:extLst>
              <a:ext uri="{FF2B5EF4-FFF2-40B4-BE49-F238E27FC236}">
                <a16:creationId xmlns:a16="http://schemas.microsoft.com/office/drawing/2014/main" id="{90B8768D-1DB4-5C7B-1D51-1D81E4BD7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C1AA61-55BC-4F24-C9D5-2499B22A68A1}"/>
              </a:ext>
            </a:extLst>
          </p:cNvPr>
          <p:cNvSpPr>
            <a:spLocks noGrp="1"/>
          </p:cNvSpPr>
          <p:nvPr>
            <p:ph type="sldNum" sz="quarter" idx="12"/>
          </p:nvPr>
        </p:nvSpPr>
        <p:spPr/>
        <p:txBody>
          <a:bodyPr/>
          <a:lstStyle/>
          <a:p>
            <a:fld id="{E6DC1E4F-C209-42A6-AE27-F0C38B926279}" type="slidenum">
              <a:rPr lang="en-US" smtClean="0"/>
              <a:t>‹#›</a:t>
            </a:fld>
            <a:endParaRPr lang="en-US"/>
          </a:p>
        </p:txBody>
      </p:sp>
    </p:spTree>
    <p:extLst>
      <p:ext uri="{BB962C8B-B14F-4D97-AF65-F5344CB8AC3E}">
        <p14:creationId xmlns:p14="http://schemas.microsoft.com/office/powerpoint/2010/main" val="364151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F3850-3909-1A80-4E47-16D3A75246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BFC36A-4A6D-AC99-62EB-9E9D398B19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DD5CF1-2475-F95D-FE47-02FC633A0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B83FD5-F872-88C7-7C2A-6AD944447978}"/>
              </a:ext>
            </a:extLst>
          </p:cNvPr>
          <p:cNvSpPr>
            <a:spLocks noGrp="1"/>
          </p:cNvSpPr>
          <p:nvPr>
            <p:ph type="dt" sz="half" idx="10"/>
          </p:nvPr>
        </p:nvSpPr>
        <p:spPr/>
        <p:txBody>
          <a:bodyPr/>
          <a:lstStyle/>
          <a:p>
            <a:fld id="{FECA037A-1E27-48E4-8C60-5567F0BF7746}" type="datetimeFigureOut">
              <a:rPr lang="en-US" smtClean="0"/>
              <a:t>5/23/2025</a:t>
            </a:fld>
            <a:endParaRPr lang="en-US"/>
          </a:p>
        </p:txBody>
      </p:sp>
      <p:sp>
        <p:nvSpPr>
          <p:cNvPr id="6" name="Footer Placeholder 5">
            <a:extLst>
              <a:ext uri="{FF2B5EF4-FFF2-40B4-BE49-F238E27FC236}">
                <a16:creationId xmlns:a16="http://schemas.microsoft.com/office/drawing/2014/main" id="{F4EF99CB-8E4B-2D6B-3BE0-626A9E501E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51A5CD-02CE-C620-405A-7E86A4F467AF}"/>
              </a:ext>
            </a:extLst>
          </p:cNvPr>
          <p:cNvSpPr>
            <a:spLocks noGrp="1"/>
          </p:cNvSpPr>
          <p:nvPr>
            <p:ph type="sldNum" sz="quarter" idx="12"/>
          </p:nvPr>
        </p:nvSpPr>
        <p:spPr/>
        <p:txBody>
          <a:bodyPr/>
          <a:lstStyle/>
          <a:p>
            <a:fld id="{E6DC1E4F-C209-42A6-AE27-F0C38B926279}" type="slidenum">
              <a:rPr lang="en-US" smtClean="0"/>
              <a:t>‹#›</a:t>
            </a:fld>
            <a:endParaRPr lang="en-US"/>
          </a:p>
        </p:txBody>
      </p:sp>
    </p:spTree>
    <p:extLst>
      <p:ext uri="{BB962C8B-B14F-4D97-AF65-F5344CB8AC3E}">
        <p14:creationId xmlns:p14="http://schemas.microsoft.com/office/powerpoint/2010/main" val="883916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0996-084C-68F3-56D4-B51FFE5B4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149260-BDD8-A1AA-2C2A-08090A7EC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E2A304-5222-310F-4896-1A0FE36B5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9A8B38-A97C-E312-710D-FE52CB65A762}"/>
              </a:ext>
            </a:extLst>
          </p:cNvPr>
          <p:cNvSpPr>
            <a:spLocks noGrp="1"/>
          </p:cNvSpPr>
          <p:nvPr>
            <p:ph type="dt" sz="half" idx="10"/>
          </p:nvPr>
        </p:nvSpPr>
        <p:spPr/>
        <p:txBody>
          <a:bodyPr/>
          <a:lstStyle/>
          <a:p>
            <a:fld id="{FECA037A-1E27-48E4-8C60-5567F0BF7746}" type="datetimeFigureOut">
              <a:rPr lang="en-US" smtClean="0"/>
              <a:t>5/23/2025</a:t>
            </a:fld>
            <a:endParaRPr lang="en-US"/>
          </a:p>
        </p:txBody>
      </p:sp>
      <p:sp>
        <p:nvSpPr>
          <p:cNvPr id="6" name="Footer Placeholder 5">
            <a:extLst>
              <a:ext uri="{FF2B5EF4-FFF2-40B4-BE49-F238E27FC236}">
                <a16:creationId xmlns:a16="http://schemas.microsoft.com/office/drawing/2014/main" id="{74CDA441-5250-89ED-39BA-6766D3214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9D0F10-7CDD-78CC-AC5B-3688C2E5B3AD}"/>
              </a:ext>
            </a:extLst>
          </p:cNvPr>
          <p:cNvSpPr>
            <a:spLocks noGrp="1"/>
          </p:cNvSpPr>
          <p:nvPr>
            <p:ph type="sldNum" sz="quarter" idx="12"/>
          </p:nvPr>
        </p:nvSpPr>
        <p:spPr/>
        <p:txBody>
          <a:bodyPr/>
          <a:lstStyle/>
          <a:p>
            <a:fld id="{E6DC1E4F-C209-42A6-AE27-F0C38B926279}" type="slidenum">
              <a:rPr lang="en-US" smtClean="0"/>
              <a:t>‹#›</a:t>
            </a:fld>
            <a:endParaRPr lang="en-US"/>
          </a:p>
        </p:txBody>
      </p:sp>
    </p:spTree>
    <p:extLst>
      <p:ext uri="{BB962C8B-B14F-4D97-AF65-F5344CB8AC3E}">
        <p14:creationId xmlns:p14="http://schemas.microsoft.com/office/powerpoint/2010/main" val="418151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DCAF96-0ADD-5E99-F758-109AB87F6F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F5EB62-D6E8-6760-A452-B23EE4E90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BACB4-6581-5B4C-0BE2-2A7179CAF0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CA037A-1E27-48E4-8C60-5567F0BF7746}" type="datetimeFigureOut">
              <a:rPr lang="en-US" smtClean="0"/>
              <a:t>5/23/2025</a:t>
            </a:fld>
            <a:endParaRPr lang="en-US"/>
          </a:p>
        </p:txBody>
      </p:sp>
      <p:sp>
        <p:nvSpPr>
          <p:cNvPr id="5" name="Footer Placeholder 4">
            <a:extLst>
              <a:ext uri="{FF2B5EF4-FFF2-40B4-BE49-F238E27FC236}">
                <a16:creationId xmlns:a16="http://schemas.microsoft.com/office/drawing/2014/main" id="{116A8DF7-7EFF-FE9B-57D9-A0CE07C192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C09244-19D8-8397-2F9D-58D716999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DC1E4F-C209-42A6-AE27-F0C38B926279}" type="slidenum">
              <a:rPr lang="en-US" smtClean="0"/>
              <a:t>‹#›</a:t>
            </a:fld>
            <a:endParaRPr lang="en-US"/>
          </a:p>
        </p:txBody>
      </p:sp>
    </p:spTree>
    <p:extLst>
      <p:ext uri="{BB962C8B-B14F-4D97-AF65-F5344CB8AC3E}">
        <p14:creationId xmlns:p14="http://schemas.microsoft.com/office/powerpoint/2010/main" val="711148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ata.wvgis.wvu.edu/pub/RA/_resources/status/countyImageryResolution.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mapwv.gov/flood/map/?wkid=102100&amp;x=-9176629&amp;y=4583554&amp;l=13&amp;v=1"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data.wvgis.wvu.edu/pub/RA/_resources/status/CountyTaxMapVendorAssistance.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data.wvgis.wvu.edu/pub/Clearinghouse/hazards/BldgPhotos/50-08-043A-0012-0000_48762.jpg" TargetMode="External"/><Relationship Id="rId3" Type="http://schemas.openxmlformats.org/officeDocument/2006/relationships/hyperlink" Target="https://data.wvgis.wvu.edu/pub/Clearinghouse/hazards/BldgPhotos/50-08-043A-0022-0000_48748.jpg" TargetMode="External"/><Relationship Id="rId7" Type="http://schemas.openxmlformats.org/officeDocument/2006/relationships/image" Target="../media/image23.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data.wvgis.wvu.edu/pub/Clearinghouse/hazards/BldgPhotos/50-08-043A-0011-0000_48770.jpg" TargetMode="External"/><Relationship Id="rId10" Type="http://schemas.openxmlformats.org/officeDocument/2006/relationships/hyperlink" Target="https://data.wvgis.wvu.edu/pub/RA/_resources/USACE/Wayne_County_Section_202_NonStructuralProject_2006_O&amp;M_Manual.pdf#page=96" TargetMode="External"/><Relationship Id="rId4" Type="http://schemas.openxmlformats.org/officeDocument/2006/relationships/image" Target="../media/image21.png"/><Relationship Id="rId9" Type="http://schemas.openxmlformats.org/officeDocument/2006/relationships/hyperlink" Target="https://data.wvgis.wvu.edu/pub/Clearinghouse/hazards/BldgPhotos/50-08-043A-0025-0001_48732.jp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png"/><Relationship Id="rId7" Type="http://schemas.openxmlformats.org/officeDocument/2006/relationships/hyperlink" Target="https://data.wvgis.wvu.edu/pub/VTD/SOS/report/QC/TaxParcel-Issues/Putnam-Cabell-guidelines-to-correct-ouside-parcels_20240229.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data.wvgis.wvu.edu/pub/VTD/SOS/report/QC/TaxParcel-Issues/Statewide_OutsideCountyAppAcr.pdf" TargetMode="External"/><Relationship Id="rId5" Type="http://schemas.openxmlformats.org/officeDocument/2006/relationships/hyperlink" Target="https://data.wvgis.wvu.edu/pub/VTD/SOS/report/QC/TaxParcel-Issues/Statewide_OutsideCountyCluster_VoterPts.pdf" TargetMode="External"/><Relationship Id="rId4" Type="http://schemas.openxmlformats.org/officeDocument/2006/relationships/hyperlink" Target="http://www.mapwv.gov/outside-parce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ata.wvgis.wvu.edu/pub/RA/_resources/Status/FEMA-purchased_LidarCoverage.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ata.wvgis.wvu.edu/pub/RA/_resources/status/countyImageryYearAcquired.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data.wvgis.wvu.edu/pub/RA/_resources/status/countyImageryYearAcquired.pdf" TargetMode="External"/><Relationship Id="rId1" Type="http://schemas.openxmlformats.org/officeDocument/2006/relationships/slideLayout" Target="../slideLayouts/slideLayout2.xml"/><Relationship Id="rId4" Type="http://schemas.openxmlformats.org/officeDocument/2006/relationships/hyperlink" Target="https://services.wvgis.wvu.edu/arcgis/rest/services/Imagery_BaseMaps_EarthCover/wv_imagery_WVGISTC_leaf_off_mosaic/MapServer?f=jsapi"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ata.wvgis.wvu.edu/pub/RA/_resources/status/countyImageryVendor.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9"/>
          <p:cNvSpPr txBox="1">
            <a:spLocks noChangeArrowheads="1"/>
          </p:cNvSpPr>
          <p:nvPr/>
        </p:nvSpPr>
        <p:spPr bwMode="auto">
          <a:xfrm>
            <a:off x="3505200" y="5181601"/>
            <a:ext cx="4495800" cy="646113"/>
          </a:xfrm>
          <a:prstGeom prst="rect">
            <a:avLst/>
          </a:prstGeom>
          <a:noFill/>
          <a:ln w="9525">
            <a:noFill/>
            <a:miter lim="800000"/>
            <a:headEnd/>
            <a:tailEnd/>
          </a:ln>
        </p:spPr>
        <p:txBody>
          <a:bodyPr>
            <a:spAutoFit/>
          </a:bodyPr>
          <a:lstStyle/>
          <a:p>
            <a:pPr>
              <a:spcBef>
                <a:spcPct val="50000"/>
              </a:spcBef>
            </a:pPr>
            <a:r>
              <a:rPr lang="en-US" dirty="0"/>
              <a:t>Kurt Donaldson, GISP, CFM</a:t>
            </a:r>
            <a:br>
              <a:rPr lang="en-US" dirty="0"/>
            </a:br>
            <a:endParaRPr lang="en-US" dirty="0"/>
          </a:p>
        </p:txBody>
      </p:sp>
      <p:sp>
        <p:nvSpPr>
          <p:cNvPr id="3077" name="Text Box 10"/>
          <p:cNvSpPr txBox="1">
            <a:spLocks noChangeArrowheads="1"/>
          </p:cNvSpPr>
          <p:nvPr/>
        </p:nvSpPr>
        <p:spPr bwMode="auto">
          <a:xfrm>
            <a:off x="0" y="6537325"/>
            <a:ext cx="12192000" cy="369332"/>
          </a:xfrm>
          <a:prstGeom prst="rect">
            <a:avLst/>
          </a:prstGeom>
          <a:solidFill>
            <a:schemeClr val="accent1">
              <a:lumMod val="50000"/>
            </a:schemeClr>
          </a:solidFill>
          <a:ln w="9525">
            <a:noFill/>
            <a:miter lim="800000"/>
            <a:headEnd/>
            <a:tailEnd/>
          </a:ln>
        </p:spPr>
        <p:txBody>
          <a:bodyPr wrap="square">
            <a:spAutoFit/>
          </a:bodyPr>
          <a:lstStyle/>
          <a:p>
            <a:pPr>
              <a:spcBef>
                <a:spcPct val="50000"/>
              </a:spcBef>
            </a:pPr>
            <a:r>
              <a:rPr lang="en-US" dirty="0">
                <a:solidFill>
                  <a:schemeClr val="bg1"/>
                </a:solidFill>
              </a:rPr>
              <a:t>5/20/2025                                                                                                                                                                                 WV Assessors Conference</a:t>
            </a:r>
          </a:p>
        </p:txBody>
      </p:sp>
      <p:sp>
        <p:nvSpPr>
          <p:cNvPr id="3078" name="Text Box 9"/>
          <p:cNvSpPr txBox="1">
            <a:spLocks noChangeArrowheads="1"/>
          </p:cNvSpPr>
          <p:nvPr/>
        </p:nvSpPr>
        <p:spPr bwMode="auto">
          <a:xfrm>
            <a:off x="3352800" y="5638800"/>
            <a:ext cx="6324600" cy="707886"/>
          </a:xfrm>
          <a:prstGeom prst="rect">
            <a:avLst/>
          </a:prstGeom>
          <a:noFill/>
          <a:ln w="9525">
            <a:noFill/>
            <a:miter lim="800000"/>
            <a:headEnd/>
            <a:tailEnd/>
          </a:ln>
        </p:spPr>
        <p:txBody>
          <a:bodyPr>
            <a:spAutoFit/>
          </a:bodyPr>
          <a:lstStyle/>
          <a:p>
            <a:pPr>
              <a:spcBef>
                <a:spcPct val="50000"/>
              </a:spcBef>
              <a:buFont typeface="Arial" charset="0"/>
              <a:buChar char="•"/>
            </a:pPr>
            <a:r>
              <a:rPr lang="en-US" sz="1600" dirty="0"/>
              <a:t>  Member, Property Valuation Training &amp; Procedures Commission</a:t>
            </a:r>
          </a:p>
          <a:p>
            <a:pPr>
              <a:spcBef>
                <a:spcPct val="50000"/>
              </a:spcBef>
              <a:buFont typeface="Arial" charset="0"/>
              <a:buChar char="•"/>
            </a:pPr>
            <a:r>
              <a:rPr lang="en-US" sz="1600" dirty="0"/>
              <a:t>  Manager, WV GIS Technical Center, WVU (kdonalds@wvu.edu)</a:t>
            </a:r>
          </a:p>
        </p:txBody>
      </p:sp>
      <p:sp>
        <p:nvSpPr>
          <p:cNvPr id="3" name="Title 1">
            <a:extLst>
              <a:ext uri="{FF2B5EF4-FFF2-40B4-BE49-F238E27FC236}">
                <a16:creationId xmlns:a16="http://schemas.microsoft.com/office/drawing/2014/main" id="{FA7C6B85-5D60-C915-6C31-65EB33A72D0C}"/>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Data Development </a:t>
            </a:r>
          </a:p>
        </p:txBody>
      </p:sp>
      <p:pic>
        <p:nvPicPr>
          <p:cNvPr id="7" name="Picture 7" descr="WVGISTC_FancyWV">
            <a:extLst>
              <a:ext uri="{FF2B5EF4-FFF2-40B4-BE49-F238E27FC236}">
                <a16:creationId xmlns:a16="http://schemas.microsoft.com/office/drawing/2014/main" id="{CFD25446-5A56-C6A9-7261-E2114314DE8D}"/>
              </a:ext>
            </a:extLst>
          </p:cNvPr>
          <p:cNvPicPr>
            <a:picLocks noChangeAspect="1" noChangeArrowheads="1"/>
          </p:cNvPicPr>
          <p:nvPr/>
        </p:nvPicPr>
        <p:blipFill>
          <a:blip r:embed="rId3" cstate="print"/>
          <a:srcRect/>
          <a:stretch>
            <a:fillRect/>
          </a:stretch>
        </p:blipFill>
        <p:spPr bwMode="auto">
          <a:xfrm>
            <a:off x="3505200" y="985533"/>
            <a:ext cx="5422557" cy="465326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E47884-6AC5-07FD-C726-400502D4DECD}"/>
              </a:ext>
            </a:extLst>
          </p:cNvPr>
          <p:cNvPicPr>
            <a:picLocks noChangeAspect="1"/>
          </p:cNvPicPr>
          <p:nvPr/>
        </p:nvPicPr>
        <p:blipFill>
          <a:blip r:embed="rId3"/>
          <a:stretch>
            <a:fillRect/>
          </a:stretch>
        </p:blipFill>
        <p:spPr>
          <a:xfrm>
            <a:off x="385556" y="918899"/>
            <a:ext cx="7676624" cy="5900464"/>
          </a:xfrm>
          <a:prstGeom prst="rect">
            <a:avLst/>
          </a:prstGeom>
        </p:spPr>
      </p:pic>
      <p:sp>
        <p:nvSpPr>
          <p:cNvPr id="5" name="Title 1"/>
          <p:cNvSpPr txBox="1">
            <a:spLocks/>
          </p:cNvSpPr>
          <p:nvPr/>
        </p:nvSpPr>
        <p:spPr>
          <a:xfrm>
            <a:off x="-1" y="1"/>
            <a:ext cx="11990231"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Aerial Imagery: </a:t>
            </a:r>
            <a:r>
              <a:rPr lang="en-US" b="1" dirty="0">
                <a:solidFill>
                  <a:schemeClr val="bg1"/>
                </a:solidFill>
                <a:latin typeface="Arial" panose="020B0604020202020204" pitchFamily="34" charset="0"/>
                <a:cs typeface="Arial" panose="020B0604020202020204" pitchFamily="34" charset="0"/>
              </a:rPr>
              <a:t>Resolution</a:t>
            </a:r>
          </a:p>
        </p:txBody>
      </p:sp>
      <p:sp>
        <p:nvSpPr>
          <p:cNvPr id="7" name="Rectangle 6">
            <a:extLst>
              <a:ext uri="{FF2B5EF4-FFF2-40B4-BE49-F238E27FC236}">
                <a16:creationId xmlns:a16="http://schemas.microsoft.com/office/drawing/2014/main" id="{24DB9CD3-E37C-4726-BBB3-CC5B920EB57F}"/>
              </a:ext>
            </a:extLst>
          </p:cNvPr>
          <p:cNvSpPr/>
          <p:nvPr/>
        </p:nvSpPr>
        <p:spPr>
          <a:xfrm>
            <a:off x="8293994" y="1317126"/>
            <a:ext cx="3512450" cy="1200329"/>
          </a:xfrm>
          <a:prstGeom prst="rect">
            <a:avLst/>
          </a:prstGeom>
          <a:solidFill>
            <a:schemeClr val="accent1">
              <a:lumMod val="20000"/>
              <a:lumOff val="80000"/>
            </a:schemeClr>
          </a:solidFill>
        </p:spPr>
        <p:txBody>
          <a:bodyPr wrap="square">
            <a:spAutoFit/>
          </a:bodyPr>
          <a:lstStyle/>
          <a:p>
            <a:pPr>
              <a:tabLst>
                <a:tab pos="457200" algn="l"/>
                <a:tab pos="914400" algn="l"/>
                <a:tab pos="4114800" algn="l"/>
                <a:tab pos="457200" algn="l"/>
              </a:tabLst>
            </a:pPr>
            <a:r>
              <a:rPr lang="en-US" dirty="0">
                <a:ea typeface="Times New Roman" panose="02020603050405020304" pitchFamily="18" charset="0"/>
                <a:cs typeface="Times New Roman" panose="02020603050405020304" pitchFamily="18" charset="0"/>
              </a:rPr>
              <a:t>Aerial Imagery of most counties (98%) is captured at a </a:t>
            </a:r>
            <a:r>
              <a:rPr lang="en-US" i="1" dirty="0">
                <a:ea typeface="Times New Roman" panose="02020603050405020304" pitchFamily="18" charset="0"/>
                <a:cs typeface="Times New Roman" panose="02020603050405020304" pitchFamily="18" charset="0"/>
              </a:rPr>
              <a:t>countywide</a:t>
            </a:r>
            <a:r>
              <a:rPr lang="en-US" dirty="0">
                <a:ea typeface="Times New Roman" panose="02020603050405020304" pitchFamily="18" charset="0"/>
                <a:cs typeface="Times New Roman" panose="02020603050405020304" pitchFamily="18" charset="0"/>
              </a:rPr>
              <a:t> spatial cell resolution of </a:t>
            </a:r>
            <a:r>
              <a:rPr lang="en-US" b="1" dirty="0">
                <a:ea typeface="Times New Roman" panose="02020603050405020304" pitchFamily="18" charset="0"/>
                <a:cs typeface="Times New Roman" panose="02020603050405020304" pitchFamily="18" charset="0"/>
              </a:rPr>
              <a:t>6 inches</a:t>
            </a:r>
            <a:r>
              <a:rPr lang="en-US" dirty="0">
                <a:ea typeface="Times New Roman" panose="02020603050405020304" pitchFamily="18" charset="0"/>
                <a:cs typeface="Times New Roman" panose="02020603050405020304" pitchFamily="18" charset="0"/>
              </a:rPr>
              <a:t> or higher</a:t>
            </a:r>
          </a:p>
        </p:txBody>
      </p:sp>
      <p:sp>
        <p:nvSpPr>
          <p:cNvPr id="8" name="Rectangle 7">
            <a:extLst>
              <a:ext uri="{FF2B5EF4-FFF2-40B4-BE49-F238E27FC236}">
                <a16:creationId xmlns:a16="http://schemas.microsoft.com/office/drawing/2014/main" id="{1562B9A1-85D4-46CE-8804-35B00E5B950B}"/>
              </a:ext>
            </a:extLst>
          </p:cNvPr>
          <p:cNvSpPr/>
          <p:nvPr/>
        </p:nvSpPr>
        <p:spPr>
          <a:xfrm>
            <a:off x="468144" y="6487283"/>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2019-22 received funding support through HMGP grant</a:t>
            </a:r>
            <a:endParaRPr lang="en-US" sz="1100" i="1" dirty="0"/>
          </a:p>
        </p:txBody>
      </p:sp>
      <p:sp>
        <p:nvSpPr>
          <p:cNvPr id="9" name="TextBox 8"/>
          <p:cNvSpPr txBox="1"/>
          <p:nvPr/>
        </p:nvSpPr>
        <p:spPr>
          <a:xfrm>
            <a:off x="5338550" y="6455346"/>
            <a:ext cx="1126649" cy="276999"/>
          </a:xfrm>
          <a:prstGeom prst="rect">
            <a:avLst/>
          </a:prstGeom>
          <a:noFill/>
        </p:spPr>
        <p:txBody>
          <a:bodyPr wrap="square" rtlCol="0">
            <a:spAutoFit/>
          </a:bodyPr>
          <a:lstStyle/>
          <a:p>
            <a:r>
              <a:rPr lang="en-US" sz="1200" dirty="0">
                <a:hlinkClick r:id="rId4"/>
              </a:rPr>
              <a:t>PDF Map</a:t>
            </a:r>
            <a:endParaRPr lang="en-US" sz="1200" dirty="0"/>
          </a:p>
        </p:txBody>
      </p:sp>
      <p:sp>
        <p:nvSpPr>
          <p:cNvPr id="10" name="Rectangle 9">
            <a:extLst>
              <a:ext uri="{FF2B5EF4-FFF2-40B4-BE49-F238E27FC236}">
                <a16:creationId xmlns:a16="http://schemas.microsoft.com/office/drawing/2014/main" id="{24DB9CD3-E37C-4726-BBB3-CC5B920EB57F}"/>
              </a:ext>
            </a:extLst>
          </p:cNvPr>
          <p:cNvSpPr/>
          <p:nvPr/>
        </p:nvSpPr>
        <p:spPr>
          <a:xfrm>
            <a:off x="8293994" y="2923368"/>
            <a:ext cx="3512451" cy="923330"/>
          </a:xfrm>
          <a:prstGeom prst="rect">
            <a:avLst/>
          </a:prstGeom>
          <a:solidFill>
            <a:schemeClr val="accent4">
              <a:lumMod val="20000"/>
              <a:lumOff val="80000"/>
            </a:schemeClr>
          </a:solidFill>
        </p:spPr>
        <p:txBody>
          <a:bodyPr wrap="square">
            <a:spAutoFit/>
          </a:bodyPr>
          <a:lstStyle/>
          <a:p>
            <a:pPr>
              <a:tabLst>
                <a:tab pos="457200" algn="l"/>
                <a:tab pos="914400" algn="l"/>
                <a:tab pos="4114800" algn="l"/>
                <a:tab pos="457200" algn="l"/>
              </a:tabLst>
            </a:pPr>
            <a:r>
              <a:rPr lang="en-US" b="1" dirty="0">
                <a:ea typeface="Times New Roman" panose="02020603050405020304" pitchFamily="18" charset="0"/>
                <a:cs typeface="Times New Roman" panose="02020603050405020304" pitchFamily="18" charset="0"/>
              </a:rPr>
              <a:t>Trend:  </a:t>
            </a:r>
            <a:r>
              <a:rPr lang="en-US" dirty="0">
                <a:ea typeface="Times New Roman" panose="02020603050405020304" pitchFamily="18" charset="0"/>
                <a:cs typeface="Times New Roman" panose="02020603050405020304" pitchFamily="18" charset="0"/>
              </a:rPr>
              <a:t>Past decade spatial resolution has increased from 12” to  6”, with more counties flying 3”</a:t>
            </a:r>
          </a:p>
        </p:txBody>
      </p:sp>
      <p:sp>
        <p:nvSpPr>
          <p:cNvPr id="12" name="Rectangle 11">
            <a:extLst>
              <a:ext uri="{FF2B5EF4-FFF2-40B4-BE49-F238E27FC236}">
                <a16:creationId xmlns:a16="http://schemas.microsoft.com/office/drawing/2014/main" id="{7009BF9D-293A-84F7-5217-C46E02ADEBF7}"/>
              </a:ext>
            </a:extLst>
          </p:cNvPr>
          <p:cNvSpPr/>
          <p:nvPr/>
        </p:nvSpPr>
        <p:spPr>
          <a:xfrm>
            <a:off x="8293994" y="4340545"/>
            <a:ext cx="3512450" cy="923330"/>
          </a:xfrm>
          <a:prstGeom prst="rect">
            <a:avLst/>
          </a:prstGeom>
          <a:solidFill>
            <a:schemeClr val="accent1">
              <a:lumMod val="20000"/>
              <a:lumOff val="80000"/>
            </a:schemeClr>
          </a:solidFill>
        </p:spPr>
        <p:txBody>
          <a:bodyPr wrap="square">
            <a:spAutoFit/>
          </a:bodyPr>
          <a:lstStyle/>
          <a:p>
            <a:r>
              <a:rPr lang="en-US" sz="1800" i="1" dirty="0">
                <a:effectLst/>
                <a:ea typeface="Calibri" panose="020F0502020204030204" pitchFamily="34" charset="0"/>
              </a:rPr>
              <a:t>A target spatial resolution of 6” is recommended for counties that can afford this level of detail</a:t>
            </a:r>
            <a:endParaRPr lang="en-US" i="1" dirty="0"/>
          </a:p>
        </p:txBody>
      </p:sp>
    </p:spTree>
    <p:extLst>
      <p:ext uri="{BB962C8B-B14F-4D97-AF65-F5344CB8AC3E}">
        <p14:creationId xmlns:p14="http://schemas.microsoft.com/office/powerpoint/2010/main" val="328178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7942" t="23852" r="1029" b="5762"/>
          <a:stretch/>
        </p:blipFill>
        <p:spPr>
          <a:xfrm>
            <a:off x="1856240" y="972603"/>
            <a:ext cx="8293600" cy="4629275"/>
          </a:xfrm>
          <a:prstGeom prst="rect">
            <a:avLst/>
          </a:prstGeom>
          <a:ln>
            <a:solidFill>
              <a:schemeClr val="tx1"/>
            </a:solidFill>
          </a:ln>
        </p:spPr>
      </p:pic>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Resolution (Cows in Wayne Co.)</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D44766-61A6-4054-87E7-CB3C553AD281}"/>
              </a:ext>
            </a:extLst>
          </p:cNvPr>
          <p:cNvSpPr txBox="1"/>
          <p:nvPr/>
        </p:nvSpPr>
        <p:spPr>
          <a:xfrm>
            <a:off x="6807201" y="5883870"/>
            <a:ext cx="3251933" cy="923330"/>
          </a:xfrm>
          <a:prstGeom prst="rect">
            <a:avLst/>
          </a:prstGeom>
          <a:solidFill>
            <a:schemeClr val="accent1">
              <a:lumMod val="50000"/>
            </a:schemeClr>
          </a:solidFill>
        </p:spPr>
        <p:txBody>
          <a:bodyPr wrap="square" rtlCol="0">
            <a:spAutoFit/>
          </a:bodyPr>
          <a:lstStyle/>
          <a:p>
            <a:pPr algn="ctr"/>
            <a:r>
              <a:rPr lang="en-US" b="1" dirty="0">
                <a:solidFill>
                  <a:schemeClr val="bg1"/>
                </a:solidFill>
              </a:rPr>
              <a:t>Cows in the Floodway</a:t>
            </a:r>
          </a:p>
          <a:p>
            <a:pPr algn="ctr"/>
            <a:r>
              <a:rPr lang="en-US" dirty="0">
                <a:solidFill>
                  <a:srgbClr val="FFC000"/>
                </a:solidFill>
              </a:rPr>
              <a:t>West Fork Twelvepole Creek, Wayne County</a:t>
            </a:r>
            <a:endParaRPr lang="en-US" b="1" dirty="0">
              <a:solidFill>
                <a:srgbClr val="FFFF00"/>
              </a:solidFill>
            </a:endParaRPr>
          </a:p>
        </p:txBody>
      </p:sp>
      <p:pic>
        <p:nvPicPr>
          <p:cNvPr id="9" name="Picture 8"/>
          <p:cNvPicPr>
            <a:picLocks noChangeAspect="1"/>
          </p:cNvPicPr>
          <p:nvPr/>
        </p:nvPicPr>
        <p:blipFill>
          <a:blip r:embed="rId4"/>
          <a:stretch>
            <a:fillRect/>
          </a:stretch>
        </p:blipFill>
        <p:spPr>
          <a:xfrm>
            <a:off x="1938706" y="5810250"/>
            <a:ext cx="3362325" cy="1047750"/>
          </a:xfrm>
          <a:prstGeom prst="rect">
            <a:avLst/>
          </a:prstGeom>
        </p:spPr>
      </p:pic>
      <p:sp>
        <p:nvSpPr>
          <p:cNvPr id="10" name="TextBox 9"/>
          <p:cNvSpPr txBox="1"/>
          <p:nvPr/>
        </p:nvSpPr>
        <p:spPr>
          <a:xfrm>
            <a:off x="1870961" y="5592665"/>
            <a:ext cx="3755847" cy="338554"/>
          </a:xfrm>
          <a:prstGeom prst="rect">
            <a:avLst/>
          </a:prstGeom>
          <a:noFill/>
        </p:spPr>
        <p:txBody>
          <a:bodyPr wrap="square" rtlCol="0">
            <a:spAutoFit/>
          </a:bodyPr>
          <a:lstStyle/>
          <a:p>
            <a:r>
              <a:rPr lang="en-US" sz="1600" dirty="0"/>
              <a:t>Choose </a:t>
            </a:r>
            <a:r>
              <a:rPr lang="en-US" sz="1600" b="1" dirty="0"/>
              <a:t>WV Best Leaves Off </a:t>
            </a:r>
            <a:r>
              <a:rPr lang="en-US" sz="1600" dirty="0"/>
              <a:t>Base Map </a:t>
            </a:r>
          </a:p>
        </p:txBody>
      </p:sp>
      <p:sp>
        <p:nvSpPr>
          <p:cNvPr id="11" name="TextBox 10">
            <a:extLst>
              <a:ext uri="{FF2B5EF4-FFF2-40B4-BE49-F238E27FC236}">
                <a16:creationId xmlns:a16="http://schemas.microsoft.com/office/drawing/2014/main" id="{207FCDD4-BA26-40FF-B287-CE37C1783BDF}"/>
              </a:ext>
            </a:extLst>
          </p:cNvPr>
          <p:cNvSpPr txBox="1"/>
          <p:nvPr/>
        </p:nvSpPr>
        <p:spPr>
          <a:xfrm>
            <a:off x="4712565" y="1161189"/>
            <a:ext cx="2366127" cy="646331"/>
          </a:xfrm>
          <a:prstGeom prst="rect">
            <a:avLst/>
          </a:prstGeom>
          <a:solidFill>
            <a:schemeClr val="tx1"/>
          </a:solidFill>
        </p:spPr>
        <p:txBody>
          <a:bodyPr wrap="square" rtlCol="0">
            <a:spAutoFit/>
          </a:bodyPr>
          <a:lstStyle/>
          <a:p>
            <a:r>
              <a:rPr lang="en-US" b="1" dirty="0">
                <a:solidFill>
                  <a:srgbClr val="FFFF00"/>
                </a:solidFill>
              </a:rPr>
              <a:t>4-Inch Pixel Resolution</a:t>
            </a:r>
          </a:p>
        </p:txBody>
      </p:sp>
      <p:sp>
        <p:nvSpPr>
          <p:cNvPr id="5" name="TextBox 4"/>
          <p:cNvSpPr txBox="1"/>
          <p:nvPr/>
        </p:nvSpPr>
        <p:spPr>
          <a:xfrm>
            <a:off x="6096000" y="5309119"/>
            <a:ext cx="3962400" cy="338554"/>
          </a:xfrm>
          <a:prstGeom prst="rect">
            <a:avLst/>
          </a:prstGeom>
          <a:solidFill>
            <a:schemeClr val="bg1">
              <a:lumMod val="65000"/>
            </a:schemeClr>
          </a:solidFill>
        </p:spPr>
        <p:txBody>
          <a:bodyPr wrap="square" rtlCol="0">
            <a:spAutoFit/>
          </a:bodyPr>
          <a:lstStyle/>
          <a:p>
            <a:r>
              <a:rPr lang="en-US" sz="800" dirty="0">
                <a:hlinkClick r:id="rId5"/>
              </a:rPr>
              <a:t>https://www.mapwv.gov/flood/map/?wkid=102100&amp;x=-9176629&amp;y=4583554&amp;l=13&amp;v=1</a:t>
            </a:r>
            <a:endParaRPr lang="en-US" sz="800" dirty="0"/>
          </a:p>
        </p:txBody>
      </p:sp>
    </p:spTree>
    <p:extLst>
      <p:ext uri="{BB962C8B-B14F-4D97-AF65-F5344CB8AC3E}">
        <p14:creationId xmlns:p14="http://schemas.microsoft.com/office/powerpoint/2010/main" val="1693641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401" y="1161188"/>
            <a:ext cx="8130915" cy="51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Resolution (Eagle in Pendleton Co.)</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D44766-61A6-4054-87E7-CB3C553AD281}"/>
              </a:ext>
            </a:extLst>
          </p:cNvPr>
          <p:cNvSpPr txBox="1"/>
          <p:nvPr/>
        </p:nvSpPr>
        <p:spPr>
          <a:xfrm>
            <a:off x="3052714" y="6391893"/>
            <a:ext cx="6086573" cy="369332"/>
          </a:xfrm>
          <a:prstGeom prst="rect">
            <a:avLst/>
          </a:prstGeom>
          <a:solidFill>
            <a:schemeClr val="accent1">
              <a:lumMod val="50000"/>
            </a:schemeClr>
          </a:solidFill>
        </p:spPr>
        <p:txBody>
          <a:bodyPr wrap="square" rtlCol="0">
            <a:spAutoFit/>
          </a:bodyPr>
          <a:lstStyle/>
          <a:p>
            <a:pPr algn="ctr"/>
            <a:r>
              <a:rPr lang="en-US" b="1" dirty="0">
                <a:solidFill>
                  <a:schemeClr val="bg1"/>
                </a:solidFill>
              </a:rPr>
              <a:t>Bald Eagle in Pendleton County</a:t>
            </a:r>
            <a:endParaRPr lang="en-US" b="1" dirty="0">
              <a:solidFill>
                <a:srgbClr val="FFFF00"/>
              </a:solidFill>
            </a:endParaRPr>
          </a:p>
        </p:txBody>
      </p:sp>
      <p:sp>
        <p:nvSpPr>
          <p:cNvPr id="11" name="TextBox 10">
            <a:extLst>
              <a:ext uri="{FF2B5EF4-FFF2-40B4-BE49-F238E27FC236}">
                <a16:creationId xmlns:a16="http://schemas.microsoft.com/office/drawing/2014/main" id="{207FCDD4-BA26-40FF-B287-CE37C1783BDF}"/>
              </a:ext>
            </a:extLst>
          </p:cNvPr>
          <p:cNvSpPr txBox="1"/>
          <p:nvPr/>
        </p:nvSpPr>
        <p:spPr>
          <a:xfrm>
            <a:off x="4812794" y="1323749"/>
            <a:ext cx="2366127" cy="646331"/>
          </a:xfrm>
          <a:prstGeom prst="rect">
            <a:avLst/>
          </a:prstGeom>
          <a:solidFill>
            <a:schemeClr val="tx1"/>
          </a:solidFill>
        </p:spPr>
        <p:txBody>
          <a:bodyPr wrap="square" rtlCol="0">
            <a:spAutoFit/>
          </a:bodyPr>
          <a:lstStyle/>
          <a:p>
            <a:r>
              <a:rPr lang="en-US" b="1" dirty="0">
                <a:solidFill>
                  <a:srgbClr val="FFFF00"/>
                </a:solidFill>
              </a:rPr>
              <a:t>6-Inch Pixel Resolution</a:t>
            </a:r>
          </a:p>
        </p:txBody>
      </p:sp>
    </p:spTree>
    <p:extLst>
      <p:ext uri="{BB962C8B-B14F-4D97-AF65-F5344CB8AC3E}">
        <p14:creationId xmlns:p14="http://schemas.microsoft.com/office/powerpoint/2010/main" val="3565432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Reference Layers</a:t>
            </a:r>
          </a:p>
        </p:txBody>
      </p:sp>
      <p:sp>
        <p:nvSpPr>
          <p:cNvPr id="3" name="TextBox 2"/>
          <p:cNvSpPr txBox="1"/>
          <p:nvPr/>
        </p:nvSpPr>
        <p:spPr>
          <a:xfrm>
            <a:off x="2354232"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Parcels / Assessment Records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448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descr="C:\data\shared\web_updates\Tax\assessors_survey_graphic_jan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342" y="528951"/>
            <a:ext cx="7712572" cy="595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2"/>
            <a:ext cx="12192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Digital Parcel Mapping in </a:t>
            </a:r>
            <a:r>
              <a:rPr lang="en-US" b="1" dirty="0">
                <a:solidFill>
                  <a:srgbClr val="FFFF00"/>
                </a:solidFill>
                <a:latin typeface="Arial" panose="020B0604020202020204" pitchFamily="34" charset="0"/>
                <a:cs typeface="Arial" panose="020B0604020202020204" pitchFamily="34" charset="0"/>
              </a:rPr>
              <a:t>2004</a:t>
            </a:r>
          </a:p>
        </p:txBody>
      </p:sp>
      <p:sp>
        <p:nvSpPr>
          <p:cNvPr id="7" name="TextBox 6"/>
          <p:cNvSpPr txBox="1"/>
          <p:nvPr/>
        </p:nvSpPr>
        <p:spPr>
          <a:xfrm>
            <a:off x="8831484" y="2648765"/>
            <a:ext cx="3032567" cy="2585323"/>
          </a:xfrm>
          <a:prstGeom prst="rect">
            <a:avLst/>
          </a:prstGeom>
          <a:solidFill>
            <a:schemeClr val="accent2">
              <a:lumMod val="20000"/>
              <a:lumOff val="80000"/>
            </a:schemeClr>
          </a:solidFill>
        </p:spPr>
        <p:txBody>
          <a:bodyPr wrap="square" rtlCol="0">
            <a:spAutoFit/>
          </a:bodyPr>
          <a:lstStyle/>
          <a:p>
            <a:pPr algn="ctr"/>
            <a:r>
              <a:rPr lang="en-US" dirty="0"/>
              <a:t>In 2004 only </a:t>
            </a:r>
            <a:r>
              <a:rPr lang="en-US" b="1" dirty="0"/>
              <a:t>five counties </a:t>
            </a:r>
            <a:r>
              <a:rPr lang="en-US" dirty="0"/>
              <a:t>had GIS parcels. </a:t>
            </a:r>
          </a:p>
          <a:p>
            <a:pPr algn="ctr"/>
            <a:endParaRPr lang="en-US" dirty="0"/>
          </a:p>
          <a:p>
            <a:pPr algn="ctr"/>
            <a:r>
              <a:rPr lang="en-US" dirty="0"/>
              <a:t> Early digital parcels systems were </a:t>
            </a:r>
            <a:r>
              <a:rPr lang="en-US" b="1" dirty="0"/>
              <a:t>CAD</a:t>
            </a:r>
            <a:r>
              <a:rPr lang="en-US" dirty="0"/>
              <a:t> and not </a:t>
            </a:r>
            <a:r>
              <a:rPr lang="en-US" b="1" dirty="0"/>
              <a:t>GIS. </a:t>
            </a:r>
          </a:p>
          <a:p>
            <a:pPr algn="ctr"/>
            <a:endParaRPr lang="en-US" b="1" u="sng" dirty="0"/>
          </a:p>
          <a:p>
            <a:pPr algn="ctr"/>
            <a:r>
              <a:rPr lang="en-US" b="1" u="sng" dirty="0"/>
              <a:t> </a:t>
            </a:r>
            <a:r>
              <a:rPr lang="en-US" u="sng" dirty="0"/>
              <a:t>GIS ADVANTAGE</a:t>
            </a:r>
          </a:p>
          <a:p>
            <a:pPr algn="ctr"/>
            <a:r>
              <a:rPr lang="en-US" dirty="0"/>
              <a:t>Geographic Information Systems (GIS) link to IAS</a:t>
            </a:r>
          </a:p>
        </p:txBody>
      </p:sp>
      <p:sp>
        <p:nvSpPr>
          <p:cNvPr id="8" name="TextBox 7"/>
          <p:cNvSpPr txBox="1"/>
          <p:nvPr/>
        </p:nvSpPr>
        <p:spPr>
          <a:xfrm>
            <a:off x="1124159" y="6329049"/>
            <a:ext cx="8031416" cy="369332"/>
          </a:xfrm>
          <a:prstGeom prst="rect">
            <a:avLst/>
          </a:prstGeom>
          <a:noFill/>
        </p:spPr>
        <p:txBody>
          <a:bodyPr wrap="square" rtlCol="0">
            <a:spAutoFit/>
          </a:bodyPr>
          <a:lstStyle/>
          <a:p>
            <a:r>
              <a:rPr lang="en-US" b="1" i="1" dirty="0">
                <a:solidFill>
                  <a:schemeClr val="accent1">
                    <a:lumMod val="50000"/>
                  </a:schemeClr>
                </a:solidFill>
              </a:rPr>
              <a:t>By 2021 all 55 counties had converted their tax maps from paper to digital</a:t>
            </a:r>
            <a:endParaRPr lang="en-US" i="1" dirty="0">
              <a:solidFill>
                <a:schemeClr val="accent1">
                  <a:lumMod val="50000"/>
                </a:schemeClr>
              </a:solidFill>
            </a:endParaRPr>
          </a:p>
        </p:txBody>
      </p:sp>
      <p:sp>
        <p:nvSpPr>
          <p:cNvPr id="2" name="TextBox 1">
            <a:extLst>
              <a:ext uri="{FF2B5EF4-FFF2-40B4-BE49-F238E27FC236}">
                <a16:creationId xmlns:a16="http://schemas.microsoft.com/office/drawing/2014/main" id="{D3C9215A-DC35-6001-31D6-B43A7517BB0B}"/>
              </a:ext>
            </a:extLst>
          </p:cNvPr>
          <p:cNvSpPr txBox="1"/>
          <p:nvPr/>
        </p:nvSpPr>
        <p:spPr>
          <a:xfrm>
            <a:off x="5756658" y="1630193"/>
            <a:ext cx="1770927" cy="369332"/>
          </a:xfrm>
          <a:prstGeom prst="rect">
            <a:avLst/>
          </a:prstGeom>
          <a:solidFill>
            <a:schemeClr val="bg1"/>
          </a:solidFill>
        </p:spPr>
        <p:txBody>
          <a:bodyPr wrap="square" rtlCol="0">
            <a:spAutoFit/>
          </a:bodyPr>
          <a:lstStyle/>
          <a:p>
            <a:pPr algn="ctr"/>
            <a:r>
              <a:rPr lang="en-US" dirty="0">
                <a:solidFill>
                  <a:srgbClr val="FF0000"/>
                </a:solidFill>
              </a:rPr>
              <a:t>January 2004</a:t>
            </a:r>
          </a:p>
        </p:txBody>
      </p:sp>
    </p:spTree>
    <p:extLst>
      <p:ext uri="{BB962C8B-B14F-4D97-AF65-F5344CB8AC3E}">
        <p14:creationId xmlns:p14="http://schemas.microsoft.com/office/powerpoint/2010/main" val="4097434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5870B-53D0-285F-24F0-738F1A34835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3E45573-2894-D1B1-3211-2F61E1A8A400}"/>
              </a:ext>
            </a:extLst>
          </p:cNvPr>
          <p:cNvSpPr txBox="1">
            <a:spLocks/>
          </p:cNvSpPr>
          <p:nvPr/>
        </p:nvSpPr>
        <p:spPr>
          <a:xfrm>
            <a:off x="0" y="2"/>
            <a:ext cx="12192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Tax Map Maintenance in </a:t>
            </a:r>
            <a:r>
              <a:rPr lang="en-US" b="1" dirty="0">
                <a:solidFill>
                  <a:srgbClr val="FFFF00"/>
                </a:solidFill>
                <a:latin typeface="Arial" panose="020B0604020202020204" pitchFamily="34" charset="0"/>
                <a:cs typeface="Arial" panose="020B0604020202020204" pitchFamily="34" charset="0"/>
              </a:rPr>
              <a:t>2013</a:t>
            </a:r>
          </a:p>
        </p:txBody>
      </p:sp>
      <p:sp>
        <p:nvSpPr>
          <p:cNvPr id="7" name="TextBox 6">
            <a:extLst>
              <a:ext uri="{FF2B5EF4-FFF2-40B4-BE49-F238E27FC236}">
                <a16:creationId xmlns:a16="http://schemas.microsoft.com/office/drawing/2014/main" id="{E42F0806-97F2-8615-76B6-0E095E07FA97}"/>
              </a:ext>
            </a:extLst>
          </p:cNvPr>
          <p:cNvSpPr txBox="1"/>
          <p:nvPr/>
        </p:nvSpPr>
        <p:spPr>
          <a:xfrm>
            <a:off x="8011391" y="2637190"/>
            <a:ext cx="3969327" cy="1477328"/>
          </a:xfrm>
          <a:prstGeom prst="rect">
            <a:avLst/>
          </a:prstGeom>
          <a:solidFill>
            <a:schemeClr val="accent2">
              <a:lumMod val="20000"/>
              <a:lumOff val="80000"/>
            </a:schemeClr>
          </a:solidFill>
        </p:spPr>
        <p:txBody>
          <a:bodyPr wrap="square" rtlCol="0">
            <a:spAutoFit/>
          </a:bodyPr>
          <a:lstStyle/>
          <a:p>
            <a:pPr algn="ctr"/>
            <a:r>
              <a:rPr lang="en-US" dirty="0"/>
              <a:t>In 2013, </a:t>
            </a:r>
            <a:r>
              <a:rPr lang="en-US" b="1" dirty="0"/>
              <a:t>20 counties </a:t>
            </a:r>
            <a:r>
              <a:rPr lang="en-US" dirty="0"/>
              <a:t>outsourced their tax map maintenance</a:t>
            </a:r>
          </a:p>
          <a:p>
            <a:pPr algn="ctr"/>
            <a:endParaRPr lang="en-US" b="1" dirty="0"/>
          </a:p>
          <a:p>
            <a:pPr algn="ctr"/>
            <a:r>
              <a:rPr lang="en-US" dirty="0"/>
              <a:t>In 2025, </a:t>
            </a:r>
            <a:r>
              <a:rPr lang="en-US" b="1" dirty="0"/>
              <a:t>37counties </a:t>
            </a:r>
            <a:r>
              <a:rPr lang="en-US" dirty="0"/>
              <a:t>outsource their tax map maintenance</a:t>
            </a:r>
          </a:p>
        </p:txBody>
      </p:sp>
      <p:pic>
        <p:nvPicPr>
          <p:cNvPr id="4" name="Picture 3">
            <a:extLst>
              <a:ext uri="{FF2B5EF4-FFF2-40B4-BE49-F238E27FC236}">
                <a16:creationId xmlns:a16="http://schemas.microsoft.com/office/drawing/2014/main" id="{B8647ACE-6D23-61BF-B113-11B5E9A7982F}"/>
              </a:ext>
            </a:extLst>
          </p:cNvPr>
          <p:cNvPicPr>
            <a:picLocks noChangeAspect="1"/>
          </p:cNvPicPr>
          <p:nvPr/>
        </p:nvPicPr>
        <p:blipFill>
          <a:blip r:embed="rId3"/>
          <a:stretch>
            <a:fillRect/>
          </a:stretch>
        </p:blipFill>
        <p:spPr>
          <a:xfrm>
            <a:off x="211282" y="976183"/>
            <a:ext cx="7592874" cy="5696465"/>
          </a:xfrm>
          <a:prstGeom prst="rect">
            <a:avLst/>
          </a:prstGeom>
          <a:ln>
            <a:solidFill>
              <a:schemeClr val="tx1"/>
            </a:solidFill>
          </a:ln>
        </p:spPr>
      </p:pic>
    </p:spTree>
    <p:extLst>
      <p:ext uri="{BB962C8B-B14F-4D97-AF65-F5344CB8AC3E}">
        <p14:creationId xmlns:p14="http://schemas.microsoft.com/office/powerpoint/2010/main" val="4185362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1EE3-280C-E132-2C1D-341A644EE11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BAAECB5-D236-2BFC-DC4F-A3B0AAE78B4F}"/>
              </a:ext>
            </a:extLst>
          </p:cNvPr>
          <p:cNvSpPr txBox="1">
            <a:spLocks/>
          </p:cNvSpPr>
          <p:nvPr/>
        </p:nvSpPr>
        <p:spPr>
          <a:xfrm>
            <a:off x="0" y="2"/>
            <a:ext cx="12192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Digital Parcel Mapping in </a:t>
            </a:r>
            <a:r>
              <a:rPr lang="en-US" b="1" dirty="0">
                <a:solidFill>
                  <a:srgbClr val="FFFF00"/>
                </a:solidFill>
                <a:latin typeface="Arial" panose="020B0604020202020204" pitchFamily="34" charset="0"/>
                <a:cs typeface="Arial" panose="020B0604020202020204" pitchFamily="34" charset="0"/>
              </a:rPr>
              <a:t>2014</a:t>
            </a:r>
          </a:p>
        </p:txBody>
      </p:sp>
      <p:sp>
        <p:nvSpPr>
          <p:cNvPr id="7" name="TextBox 6">
            <a:extLst>
              <a:ext uri="{FF2B5EF4-FFF2-40B4-BE49-F238E27FC236}">
                <a16:creationId xmlns:a16="http://schemas.microsoft.com/office/drawing/2014/main" id="{BBB47E7B-245A-BD59-1668-5058BA776E6B}"/>
              </a:ext>
            </a:extLst>
          </p:cNvPr>
          <p:cNvSpPr txBox="1"/>
          <p:nvPr/>
        </p:nvSpPr>
        <p:spPr>
          <a:xfrm>
            <a:off x="8669438" y="2648765"/>
            <a:ext cx="3287210" cy="1754326"/>
          </a:xfrm>
          <a:prstGeom prst="rect">
            <a:avLst/>
          </a:prstGeom>
          <a:solidFill>
            <a:schemeClr val="accent2">
              <a:lumMod val="20000"/>
              <a:lumOff val="80000"/>
            </a:schemeClr>
          </a:solidFill>
        </p:spPr>
        <p:txBody>
          <a:bodyPr wrap="square" rtlCol="0">
            <a:spAutoFit/>
          </a:bodyPr>
          <a:lstStyle/>
          <a:p>
            <a:pPr algn="ctr"/>
            <a:r>
              <a:rPr lang="en-US" dirty="0"/>
              <a:t>In 2014, </a:t>
            </a:r>
            <a:r>
              <a:rPr lang="en-US" b="1" dirty="0"/>
              <a:t>39 counties </a:t>
            </a:r>
            <a:r>
              <a:rPr lang="en-US" dirty="0"/>
              <a:t>had GIS parcels</a:t>
            </a:r>
          </a:p>
          <a:p>
            <a:pPr algn="ctr"/>
            <a:endParaRPr lang="en-US" dirty="0"/>
          </a:p>
          <a:p>
            <a:pPr algn="ctr"/>
            <a:r>
              <a:rPr lang="en-US" dirty="0"/>
              <a:t> By 2021, all </a:t>
            </a:r>
            <a:r>
              <a:rPr lang="en-US" b="1" dirty="0"/>
              <a:t>55 counties </a:t>
            </a:r>
            <a:r>
              <a:rPr lang="en-US" dirty="0"/>
              <a:t>had converted their tax maps from paper to digital</a:t>
            </a:r>
          </a:p>
        </p:txBody>
      </p:sp>
      <p:pic>
        <p:nvPicPr>
          <p:cNvPr id="4" name="Picture 3">
            <a:extLst>
              <a:ext uri="{FF2B5EF4-FFF2-40B4-BE49-F238E27FC236}">
                <a16:creationId xmlns:a16="http://schemas.microsoft.com/office/drawing/2014/main" id="{3BA3DB0F-FBEC-EACC-37B3-5573865E3DE7}"/>
              </a:ext>
            </a:extLst>
          </p:cNvPr>
          <p:cNvPicPr>
            <a:picLocks noChangeAspect="1"/>
          </p:cNvPicPr>
          <p:nvPr/>
        </p:nvPicPr>
        <p:blipFill>
          <a:blip r:embed="rId3"/>
          <a:stretch>
            <a:fillRect/>
          </a:stretch>
        </p:blipFill>
        <p:spPr>
          <a:xfrm>
            <a:off x="273310" y="895865"/>
            <a:ext cx="7872412" cy="5784742"/>
          </a:xfrm>
          <a:prstGeom prst="rect">
            <a:avLst/>
          </a:prstGeom>
          <a:ln>
            <a:solidFill>
              <a:schemeClr val="tx1"/>
            </a:solidFill>
          </a:ln>
        </p:spPr>
      </p:pic>
    </p:spTree>
    <p:extLst>
      <p:ext uri="{BB962C8B-B14F-4D97-AF65-F5344CB8AC3E}">
        <p14:creationId xmlns:p14="http://schemas.microsoft.com/office/powerpoint/2010/main" val="3911591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0DE13-D87F-D03B-4CC3-BE2DEDB901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4B7349A-3FA2-F941-CC64-03768BF40E73}"/>
              </a:ext>
            </a:extLst>
          </p:cNvPr>
          <p:cNvSpPr txBox="1">
            <a:spLocks/>
          </p:cNvSpPr>
          <p:nvPr/>
        </p:nvSpPr>
        <p:spPr>
          <a:xfrm>
            <a:off x="0" y="2"/>
            <a:ext cx="12192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In </a:t>
            </a:r>
            <a:r>
              <a:rPr lang="en-US" b="1" dirty="0">
                <a:solidFill>
                  <a:srgbClr val="FFFF00"/>
                </a:solidFill>
                <a:latin typeface="Arial" panose="020B0604020202020204" pitchFamily="34" charset="0"/>
                <a:cs typeface="Arial" panose="020B0604020202020204" pitchFamily="34" charset="0"/>
              </a:rPr>
              <a:t>2015</a:t>
            </a:r>
            <a:r>
              <a:rPr lang="en-US" b="1" dirty="0">
                <a:solidFill>
                  <a:schemeClr val="bg1"/>
                </a:solidFill>
                <a:latin typeface="Arial" panose="020B0604020202020204" pitchFamily="34" charset="0"/>
                <a:cs typeface="Arial" panose="020B0604020202020204" pitchFamily="34" charset="0"/>
              </a:rPr>
              <a:t>… F</a:t>
            </a:r>
            <a:r>
              <a:rPr lang="en-US" dirty="0">
                <a:solidFill>
                  <a:schemeClr val="bg1"/>
                </a:solidFill>
                <a:latin typeface="Arial" panose="020B0604020202020204" pitchFamily="34" charset="0"/>
                <a:cs typeface="Arial" panose="020B0604020202020204" pitchFamily="34" charset="0"/>
              </a:rPr>
              <a:t>uture Mapping 15-YR Predictions</a:t>
            </a:r>
            <a:endParaRPr lang="en-US" b="1" dirty="0">
              <a:solidFill>
                <a:srgbClr val="FFFF00"/>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E431B7BC-72D3-1C22-4AB0-AA6E5A7C95FB}"/>
              </a:ext>
            </a:extLst>
          </p:cNvPr>
          <p:cNvSpPr>
            <a:spLocks noGrp="1"/>
          </p:cNvSpPr>
          <p:nvPr>
            <p:ph idx="1"/>
          </p:nvPr>
        </p:nvSpPr>
        <p:spPr>
          <a:xfrm>
            <a:off x="324091" y="1302343"/>
            <a:ext cx="11678856" cy="4809089"/>
          </a:xfrm>
          <a:solidFill>
            <a:schemeClr val="accent2">
              <a:lumMod val="20000"/>
              <a:lumOff val="80000"/>
            </a:schemeClr>
          </a:solidFill>
        </p:spPr>
        <p:txBody>
          <a:bodyPr/>
          <a:lstStyle/>
          <a:p>
            <a:pPr>
              <a:buFont typeface="Arial" pitchFamily="34" charset="0"/>
              <a:buChar char="•"/>
            </a:pPr>
            <a:r>
              <a:rPr lang="en-US" dirty="0"/>
              <a:t>All 55 counties will have adopted GIS mapping</a:t>
            </a:r>
          </a:p>
          <a:p>
            <a:pPr lvl="1"/>
            <a:r>
              <a:rPr lang="en-US" dirty="0"/>
              <a:t>Successful State Digital Maintenance Program</a:t>
            </a:r>
          </a:p>
          <a:p>
            <a:pPr lvl="1"/>
            <a:r>
              <a:rPr lang="en-US" dirty="0"/>
              <a:t>Digital Conversion Funding Support from State</a:t>
            </a:r>
            <a:br>
              <a:rPr lang="en-US" dirty="0"/>
            </a:br>
            <a:endParaRPr lang="en-US" dirty="0"/>
          </a:p>
          <a:p>
            <a:r>
              <a:rPr lang="en-US" dirty="0"/>
              <a:t>The Property Tax Division will have integrated all 55 counties into a seamless GIS database linked to the IAS and viewable to authorized users</a:t>
            </a:r>
            <a:br>
              <a:rPr lang="en-US" dirty="0"/>
            </a:br>
            <a:br>
              <a:rPr lang="en-US" dirty="0"/>
            </a:br>
            <a:br>
              <a:rPr lang="en-US" dirty="0"/>
            </a:br>
            <a:endParaRPr lang="en-US" dirty="0"/>
          </a:p>
          <a:p>
            <a:r>
              <a:rPr lang="en-US" dirty="0"/>
              <a:t>Map maintenance and publishing standards for manually drafting paper tax maps will be dropped</a:t>
            </a:r>
          </a:p>
          <a:p>
            <a:pPr marL="457200" lvl="1" indent="0">
              <a:buNone/>
            </a:pPr>
            <a:endParaRPr lang="en-US" dirty="0"/>
          </a:p>
          <a:p>
            <a:pPr lvl="1"/>
            <a:endParaRPr lang="en-US" dirty="0"/>
          </a:p>
        </p:txBody>
      </p:sp>
      <p:sp>
        <p:nvSpPr>
          <p:cNvPr id="12" name="Speech Bubble: Rectangle 11">
            <a:extLst>
              <a:ext uri="{FF2B5EF4-FFF2-40B4-BE49-F238E27FC236}">
                <a16:creationId xmlns:a16="http://schemas.microsoft.com/office/drawing/2014/main" id="{81B4C653-5B49-9E99-676D-B768EECB443A}"/>
              </a:ext>
            </a:extLst>
          </p:cNvPr>
          <p:cNvSpPr/>
          <p:nvPr/>
        </p:nvSpPr>
        <p:spPr>
          <a:xfrm>
            <a:off x="7793182" y="2025570"/>
            <a:ext cx="4074727" cy="437075"/>
          </a:xfrm>
          <a:prstGeom prst="wedgeRectCallout">
            <a:avLst>
              <a:gd name="adj1" fmla="val -63523"/>
              <a:gd name="adj2" fmla="val 30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Funding from FEMA Grant (2019-2021)</a:t>
            </a:r>
          </a:p>
        </p:txBody>
      </p:sp>
      <p:sp>
        <p:nvSpPr>
          <p:cNvPr id="13" name="Speech Bubble: Rectangle 12">
            <a:extLst>
              <a:ext uri="{FF2B5EF4-FFF2-40B4-BE49-F238E27FC236}">
                <a16:creationId xmlns:a16="http://schemas.microsoft.com/office/drawing/2014/main" id="{950CA57C-7A26-88DF-BE7B-FFF9BE80CD89}"/>
              </a:ext>
            </a:extLst>
          </p:cNvPr>
          <p:cNvSpPr/>
          <p:nvPr/>
        </p:nvSpPr>
        <p:spPr>
          <a:xfrm>
            <a:off x="7546694" y="3946967"/>
            <a:ext cx="2617805" cy="590309"/>
          </a:xfrm>
          <a:prstGeom prst="wedgeRectCallout">
            <a:avLst>
              <a:gd name="adj1" fmla="val 58938"/>
              <a:gd name="adj2" fmla="val -8652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Open Public Access</a:t>
            </a:r>
          </a:p>
        </p:txBody>
      </p:sp>
      <p:sp>
        <p:nvSpPr>
          <p:cNvPr id="14" name="Speech Bubble: Rectangle 13">
            <a:extLst>
              <a:ext uri="{FF2B5EF4-FFF2-40B4-BE49-F238E27FC236}">
                <a16:creationId xmlns:a16="http://schemas.microsoft.com/office/drawing/2014/main" id="{502C98C0-67FC-353B-FCCD-1AE5DF72609E}"/>
              </a:ext>
            </a:extLst>
          </p:cNvPr>
          <p:cNvSpPr/>
          <p:nvPr/>
        </p:nvSpPr>
        <p:spPr>
          <a:xfrm>
            <a:off x="5347504" y="5413286"/>
            <a:ext cx="4816996" cy="590309"/>
          </a:xfrm>
          <a:prstGeom prst="wedgeRectCallout">
            <a:avLst>
              <a:gd name="adj1" fmla="val -67876"/>
              <a:gd name="adj2" fmla="val -19853"/>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Revised Tax Map Procedural Rule 189-3 standard needs to be published</a:t>
            </a:r>
          </a:p>
        </p:txBody>
      </p:sp>
    </p:spTree>
    <p:extLst>
      <p:ext uri="{BB962C8B-B14F-4D97-AF65-F5344CB8AC3E}">
        <p14:creationId xmlns:p14="http://schemas.microsoft.com/office/powerpoint/2010/main" val="134421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DA6BD-D2F2-149B-9048-7A474723ED0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EED4EB8-A05C-1869-6286-5341093B1150}"/>
              </a:ext>
            </a:extLst>
          </p:cNvPr>
          <p:cNvSpPr txBox="1">
            <a:spLocks/>
          </p:cNvSpPr>
          <p:nvPr/>
        </p:nvSpPr>
        <p:spPr>
          <a:xfrm>
            <a:off x="0" y="2"/>
            <a:ext cx="12192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Digital Parcel Mapping in </a:t>
            </a:r>
            <a:r>
              <a:rPr lang="en-US" b="1" dirty="0">
                <a:solidFill>
                  <a:srgbClr val="FFFF00"/>
                </a:solidFill>
                <a:latin typeface="Arial" panose="020B0604020202020204" pitchFamily="34" charset="0"/>
                <a:cs typeface="Arial" panose="020B0604020202020204" pitchFamily="34" charset="0"/>
              </a:rPr>
              <a:t>2025</a:t>
            </a:r>
          </a:p>
        </p:txBody>
      </p:sp>
      <p:sp>
        <p:nvSpPr>
          <p:cNvPr id="3" name="Rounded Rectangle 2">
            <a:extLst>
              <a:ext uri="{FF2B5EF4-FFF2-40B4-BE49-F238E27FC236}">
                <a16:creationId xmlns:a16="http://schemas.microsoft.com/office/drawing/2014/main" id="{4A34C76B-D7D5-1306-E020-54B0275D9111}"/>
              </a:ext>
            </a:extLst>
          </p:cNvPr>
          <p:cNvSpPr/>
          <p:nvPr/>
        </p:nvSpPr>
        <p:spPr>
          <a:xfrm>
            <a:off x="2070266" y="1402484"/>
            <a:ext cx="2553195" cy="16257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82FED6A-08E8-6AF9-4C18-BBDEAF449C27}"/>
              </a:ext>
            </a:extLst>
          </p:cNvPr>
          <p:cNvPicPr>
            <a:picLocks noChangeAspect="1"/>
          </p:cNvPicPr>
          <p:nvPr/>
        </p:nvPicPr>
        <p:blipFill>
          <a:blip r:embed="rId3"/>
          <a:stretch>
            <a:fillRect/>
          </a:stretch>
        </p:blipFill>
        <p:spPr>
          <a:xfrm>
            <a:off x="104367" y="837245"/>
            <a:ext cx="7777993" cy="5962878"/>
          </a:xfrm>
          <a:prstGeom prst="rect">
            <a:avLst/>
          </a:prstGeom>
        </p:spPr>
      </p:pic>
      <p:sp>
        <p:nvSpPr>
          <p:cNvPr id="10" name="Rectangle 9">
            <a:extLst>
              <a:ext uri="{FF2B5EF4-FFF2-40B4-BE49-F238E27FC236}">
                <a16:creationId xmlns:a16="http://schemas.microsoft.com/office/drawing/2014/main" id="{BE1973F0-1110-2E06-E911-7E0F15E84E84}"/>
              </a:ext>
            </a:extLst>
          </p:cNvPr>
          <p:cNvSpPr/>
          <p:nvPr/>
        </p:nvSpPr>
        <p:spPr>
          <a:xfrm>
            <a:off x="8027774" y="3389941"/>
            <a:ext cx="3851512" cy="1477328"/>
          </a:xfrm>
          <a:prstGeom prst="rect">
            <a:avLst/>
          </a:prstGeom>
          <a:solidFill>
            <a:schemeClr val="accent1">
              <a:lumMod val="20000"/>
              <a:lumOff val="80000"/>
            </a:schemeClr>
          </a:solidFill>
        </p:spPr>
        <p:txBody>
          <a:bodyPr wrap="square">
            <a:spAutoFit/>
          </a:bodyPr>
          <a:lstStyle/>
          <a:p>
            <a:pPr algn="ctr">
              <a:tabLst>
                <a:tab pos="457200" algn="l"/>
                <a:tab pos="914400" algn="l"/>
                <a:tab pos="4114800" algn="l"/>
                <a:tab pos="457200" algn="l"/>
              </a:tabLst>
            </a:pPr>
            <a:r>
              <a:rPr lang="en-US" u="sng" dirty="0">
                <a:ea typeface="Times New Roman" panose="02020603050405020304" pitchFamily="18" charset="0"/>
                <a:cs typeface="Times New Roman" panose="02020603050405020304" pitchFamily="18" charset="0"/>
              </a:rPr>
              <a:t>MAP MAINTENANCE</a:t>
            </a:r>
          </a:p>
          <a:p>
            <a:pPr>
              <a:tabLst>
                <a:tab pos="457200" algn="l"/>
                <a:tab pos="914400" algn="l"/>
                <a:tab pos="4114800" algn="l"/>
                <a:tab pos="457200" algn="l"/>
              </a:tabLst>
            </a:pPr>
            <a:endParaRPr lang="en-US"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457200" algn="l"/>
                <a:tab pos="914400" algn="l"/>
                <a:tab pos="4114800" algn="l"/>
                <a:tab pos="457200" algn="l"/>
              </a:tabLst>
            </a:pPr>
            <a:r>
              <a:rPr lang="en-US" dirty="0">
                <a:ea typeface="Times New Roman" panose="02020603050405020304" pitchFamily="18" charset="0"/>
                <a:cs typeface="Times New Roman" panose="02020603050405020304" pitchFamily="18" charset="0"/>
              </a:rPr>
              <a:t>All counties use GIS</a:t>
            </a:r>
          </a:p>
          <a:p>
            <a:pPr marL="285750" indent="-285750">
              <a:buFont typeface="Arial" panose="020B0604020202020204" pitchFamily="34" charset="0"/>
              <a:buChar char="•"/>
              <a:tabLst>
                <a:tab pos="457200" algn="l"/>
                <a:tab pos="914400" algn="l"/>
                <a:tab pos="4114800" algn="l"/>
                <a:tab pos="457200" algn="l"/>
              </a:tabLst>
            </a:pPr>
            <a:r>
              <a:rPr lang="en-US" dirty="0">
                <a:ea typeface="Times New Roman" panose="02020603050405020304" pitchFamily="18" charset="0"/>
                <a:cs typeface="Times New Roman" panose="02020603050405020304" pitchFamily="18" charset="0"/>
              </a:rPr>
              <a:t>67% of counties outsource map maintenance</a:t>
            </a:r>
          </a:p>
        </p:txBody>
      </p:sp>
      <p:sp>
        <p:nvSpPr>
          <p:cNvPr id="11" name="Rectangle 10">
            <a:extLst>
              <a:ext uri="{FF2B5EF4-FFF2-40B4-BE49-F238E27FC236}">
                <a16:creationId xmlns:a16="http://schemas.microsoft.com/office/drawing/2014/main" id="{7A6575B0-9A30-2C0F-E1DE-A272763BA77D}"/>
              </a:ext>
            </a:extLst>
          </p:cNvPr>
          <p:cNvSpPr/>
          <p:nvPr/>
        </p:nvSpPr>
        <p:spPr>
          <a:xfrm>
            <a:off x="8027774" y="4910534"/>
            <a:ext cx="3851512" cy="646331"/>
          </a:xfrm>
          <a:prstGeom prst="rect">
            <a:avLst/>
          </a:prstGeom>
          <a:solidFill>
            <a:schemeClr val="accent4">
              <a:lumMod val="20000"/>
              <a:lumOff val="80000"/>
            </a:schemeClr>
          </a:solidFill>
        </p:spPr>
        <p:txBody>
          <a:bodyPr wrap="square">
            <a:spAutoFit/>
          </a:bodyPr>
          <a:lstStyle/>
          <a:p>
            <a:pPr>
              <a:tabLst>
                <a:tab pos="457200" algn="l"/>
                <a:tab pos="914400" algn="l"/>
                <a:tab pos="4114800" algn="l"/>
                <a:tab pos="457200" algn="l"/>
              </a:tabLst>
            </a:pPr>
            <a:r>
              <a:rPr lang="en-US" b="1" dirty="0">
                <a:ea typeface="Times New Roman" panose="02020603050405020304" pitchFamily="18" charset="0"/>
                <a:cs typeface="Times New Roman" panose="02020603050405020304" pitchFamily="18" charset="0"/>
              </a:rPr>
              <a:t>Trend:  </a:t>
            </a:r>
            <a:r>
              <a:rPr lang="en-US" dirty="0">
                <a:ea typeface="Times New Roman" panose="02020603050405020304" pitchFamily="18" charset="0"/>
                <a:cs typeface="Times New Roman" panose="02020603050405020304" pitchFamily="18" charset="0"/>
              </a:rPr>
              <a:t>More counties are outsourcing their tax maintenance</a:t>
            </a:r>
          </a:p>
        </p:txBody>
      </p:sp>
      <p:sp>
        <p:nvSpPr>
          <p:cNvPr id="22" name="Rectangle 21">
            <a:extLst>
              <a:ext uri="{FF2B5EF4-FFF2-40B4-BE49-F238E27FC236}">
                <a16:creationId xmlns:a16="http://schemas.microsoft.com/office/drawing/2014/main" id="{3206F8E3-4CC0-D912-3FD8-01563B4493DB}"/>
              </a:ext>
            </a:extLst>
          </p:cNvPr>
          <p:cNvSpPr/>
          <p:nvPr/>
        </p:nvSpPr>
        <p:spPr>
          <a:xfrm>
            <a:off x="8027774" y="1529067"/>
            <a:ext cx="3851512" cy="1200329"/>
          </a:xfrm>
          <a:prstGeom prst="rect">
            <a:avLst/>
          </a:prstGeom>
          <a:solidFill>
            <a:schemeClr val="accent1">
              <a:lumMod val="20000"/>
              <a:lumOff val="80000"/>
            </a:schemeClr>
          </a:solidFill>
        </p:spPr>
        <p:txBody>
          <a:bodyPr wrap="square">
            <a:spAutoFit/>
          </a:bodyPr>
          <a:lstStyle/>
          <a:p>
            <a:pPr algn="ctr">
              <a:tabLst>
                <a:tab pos="457200" algn="l"/>
                <a:tab pos="914400" algn="l"/>
                <a:tab pos="4114800" algn="l"/>
                <a:tab pos="457200" algn="l"/>
              </a:tabLst>
            </a:pPr>
            <a:r>
              <a:rPr lang="en-US" u="sng" dirty="0">
                <a:ea typeface="Times New Roman" panose="02020603050405020304" pitchFamily="18" charset="0"/>
                <a:cs typeface="Times New Roman" panose="02020603050405020304" pitchFamily="18" charset="0"/>
              </a:rPr>
              <a:t>COUNTY TAX MAP VIEWER</a:t>
            </a:r>
          </a:p>
          <a:p>
            <a:pPr>
              <a:tabLst>
                <a:tab pos="457200" algn="l"/>
                <a:tab pos="914400" algn="l"/>
                <a:tab pos="4114800" algn="l"/>
                <a:tab pos="457200" algn="l"/>
              </a:tabLst>
            </a:pPr>
            <a:endParaRPr lang="en-US"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457200" algn="l"/>
                <a:tab pos="914400" algn="l"/>
                <a:tab pos="4114800" algn="l"/>
                <a:tab pos="457200" algn="l"/>
              </a:tabLst>
            </a:pPr>
            <a:r>
              <a:rPr lang="en-US" dirty="0">
                <a:ea typeface="Times New Roman" panose="02020603050405020304" pitchFamily="18" charset="0"/>
                <a:cs typeface="Times New Roman" panose="02020603050405020304" pitchFamily="18" charset="0"/>
              </a:rPr>
              <a:t>85% of counties have public online viewers</a:t>
            </a:r>
          </a:p>
        </p:txBody>
      </p:sp>
      <p:sp>
        <p:nvSpPr>
          <p:cNvPr id="23" name="TextBox 22">
            <a:extLst>
              <a:ext uri="{FF2B5EF4-FFF2-40B4-BE49-F238E27FC236}">
                <a16:creationId xmlns:a16="http://schemas.microsoft.com/office/drawing/2014/main" id="{AA926D80-98EE-92C3-38E5-7B6170B5DAFB}"/>
              </a:ext>
            </a:extLst>
          </p:cNvPr>
          <p:cNvSpPr txBox="1"/>
          <p:nvPr/>
        </p:nvSpPr>
        <p:spPr>
          <a:xfrm>
            <a:off x="4343128" y="6385899"/>
            <a:ext cx="853906" cy="276999"/>
          </a:xfrm>
          <a:prstGeom prst="rect">
            <a:avLst/>
          </a:prstGeom>
          <a:noFill/>
        </p:spPr>
        <p:txBody>
          <a:bodyPr wrap="square" rtlCol="0">
            <a:spAutoFit/>
          </a:bodyPr>
          <a:lstStyle/>
          <a:p>
            <a:r>
              <a:rPr lang="en-US" sz="1200" dirty="0">
                <a:hlinkClick r:id="rId4"/>
              </a:rPr>
              <a:t>PDF Map</a:t>
            </a:r>
            <a:endParaRPr lang="en-US" sz="1200" dirty="0"/>
          </a:p>
        </p:txBody>
      </p:sp>
    </p:spTree>
    <p:extLst>
      <p:ext uri="{BB962C8B-B14F-4D97-AF65-F5344CB8AC3E}">
        <p14:creationId xmlns:p14="http://schemas.microsoft.com/office/powerpoint/2010/main" val="150304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2080D-7021-8F34-8C5D-07F04CFCC5C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9F41C7C-89BF-51EB-F838-31CFFDBCCF76}"/>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Tax Map Issue 1:  </a:t>
            </a:r>
            <a:r>
              <a:rPr lang="en-US" b="1" dirty="0">
                <a:solidFill>
                  <a:schemeClr val="bg1"/>
                </a:solidFill>
                <a:latin typeface="Arial" panose="020B0604020202020204" pitchFamily="34" charset="0"/>
                <a:cs typeface="Arial" panose="020B0604020202020204" pitchFamily="34" charset="0"/>
              </a:rPr>
              <a:t>Parcel Misalignment</a:t>
            </a:r>
          </a:p>
        </p:txBody>
      </p:sp>
      <p:sp>
        <p:nvSpPr>
          <p:cNvPr id="2" name="Rectangle 1">
            <a:extLst>
              <a:ext uri="{FF2B5EF4-FFF2-40B4-BE49-F238E27FC236}">
                <a16:creationId xmlns:a16="http://schemas.microsoft.com/office/drawing/2014/main" id="{802323A9-1B1C-E320-34F9-745E3D443C53}"/>
              </a:ext>
            </a:extLst>
          </p:cNvPr>
          <p:cNvSpPr/>
          <p:nvPr/>
        </p:nvSpPr>
        <p:spPr>
          <a:xfrm>
            <a:off x="7507543" y="1203751"/>
            <a:ext cx="4508866" cy="2862322"/>
          </a:xfrm>
          <a:prstGeom prst="rect">
            <a:avLst/>
          </a:prstGeom>
          <a:solidFill>
            <a:schemeClr val="accent2">
              <a:lumMod val="20000"/>
              <a:lumOff val="80000"/>
            </a:schemeClr>
          </a:solidFill>
        </p:spPr>
        <p:txBody>
          <a:bodyPr wrap="square">
            <a:spAutoFit/>
          </a:bodyPr>
          <a:lstStyle/>
          <a:p>
            <a:pPr algn="ctr">
              <a:tabLst>
                <a:tab pos="457200" algn="l"/>
                <a:tab pos="914400" algn="l"/>
                <a:tab pos="4114800" algn="l"/>
                <a:tab pos="457200" algn="l"/>
              </a:tabLst>
            </a:pPr>
            <a:r>
              <a:rPr lang="en-US" u="sng" dirty="0">
                <a:ea typeface="Times New Roman" panose="02020603050405020304" pitchFamily="18" charset="0"/>
                <a:cs typeface="Times New Roman" panose="02020603050405020304" pitchFamily="18" charset="0"/>
              </a:rPr>
              <a:t>Parcel Shift</a:t>
            </a:r>
          </a:p>
          <a:p>
            <a:pPr>
              <a:tabLst>
                <a:tab pos="457200" algn="l"/>
                <a:tab pos="914400" algn="l"/>
                <a:tab pos="4114800" algn="l"/>
                <a:tab pos="457200" algn="l"/>
              </a:tabLst>
            </a:pPr>
            <a:endParaRPr lang="en-US"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457200" algn="l"/>
                <a:tab pos="914400" algn="l"/>
                <a:tab pos="4114800" algn="l"/>
                <a:tab pos="457200" algn="l"/>
              </a:tabLst>
            </a:pPr>
            <a:r>
              <a:rPr lang="en-US" dirty="0">
                <a:ea typeface="Times New Roman" panose="02020603050405020304" pitchFamily="18" charset="0"/>
                <a:cs typeface="Times New Roman" panose="02020603050405020304" pitchFamily="18" charset="0"/>
              </a:rPr>
              <a:t>Tax </a:t>
            </a:r>
            <a:r>
              <a:rPr lang="en-US" b="1" dirty="0">
                <a:ea typeface="Times New Roman" panose="02020603050405020304" pitchFamily="18" charset="0"/>
                <a:cs typeface="Times New Roman" panose="02020603050405020304" pitchFamily="18" charset="0"/>
              </a:rPr>
              <a:t>parcel geometry shifted </a:t>
            </a:r>
            <a:r>
              <a:rPr lang="en-US" dirty="0">
                <a:ea typeface="Times New Roman" panose="02020603050405020304" pitchFamily="18" charset="0"/>
                <a:cs typeface="Times New Roman" panose="02020603050405020304" pitchFamily="18" charset="0"/>
              </a:rPr>
              <a:t>or misaligned</a:t>
            </a:r>
          </a:p>
          <a:p>
            <a:pPr marL="285750" indent="-285750">
              <a:buFont typeface="Arial" panose="020B0604020202020204" pitchFamily="34" charset="0"/>
              <a:buChar char="•"/>
              <a:tabLst>
                <a:tab pos="457200" algn="l"/>
                <a:tab pos="914400" algn="l"/>
                <a:tab pos="4114800" algn="l"/>
                <a:tab pos="457200" algn="l"/>
              </a:tabLst>
            </a:pPr>
            <a:endParaRPr lang="en-US"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457200" algn="l"/>
                <a:tab pos="914400" algn="l"/>
                <a:tab pos="4114800" algn="l"/>
                <a:tab pos="457200" algn="l"/>
              </a:tabLst>
            </a:pPr>
            <a:r>
              <a:rPr lang="en-US" dirty="0">
                <a:ea typeface="Times New Roman" panose="02020603050405020304" pitchFamily="18" charset="0"/>
                <a:cs typeface="Times New Roman" panose="02020603050405020304" pitchFamily="18" charset="0"/>
              </a:rPr>
              <a:t>Tax maps do not represent legal boundaries but should be </a:t>
            </a:r>
            <a:r>
              <a:rPr lang="en-US" b="1" dirty="0">
                <a:ea typeface="Times New Roman" panose="02020603050405020304" pitchFamily="18" charset="0"/>
                <a:cs typeface="Times New Roman" panose="02020603050405020304" pitchFamily="18" charset="0"/>
              </a:rPr>
              <a:t>remapped </a:t>
            </a:r>
            <a:r>
              <a:rPr lang="en-US" dirty="0">
                <a:ea typeface="Times New Roman" panose="02020603050405020304" pitchFamily="18" charset="0"/>
                <a:cs typeface="Times New Roman" panose="02020603050405020304" pitchFamily="18" charset="0"/>
              </a:rPr>
              <a:t>when parcels are shifted and do not align with the correct structure on accurately geo-referenced aerial photography</a:t>
            </a:r>
          </a:p>
        </p:txBody>
      </p:sp>
      <p:pic>
        <p:nvPicPr>
          <p:cNvPr id="7" name="Picture 6" descr="Aerial view of a neighborhood&#10;&#10;AI-generated content may be incorrect.">
            <a:extLst>
              <a:ext uri="{FF2B5EF4-FFF2-40B4-BE49-F238E27FC236}">
                <a16:creationId xmlns:a16="http://schemas.microsoft.com/office/drawing/2014/main" id="{4F9C651D-3803-C4EF-AA73-F5DD7E8D6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05" y="1167780"/>
            <a:ext cx="6942073" cy="5280442"/>
          </a:xfrm>
          <a:prstGeom prst="rect">
            <a:avLst/>
          </a:prstGeom>
        </p:spPr>
      </p:pic>
      <p:pic>
        <p:nvPicPr>
          <p:cNvPr id="9" name="Picture 8" descr="A house with a driveway and a driveway&#10;&#10;AI-generated content may be incorrect.">
            <a:extLst>
              <a:ext uri="{FF2B5EF4-FFF2-40B4-BE49-F238E27FC236}">
                <a16:creationId xmlns:a16="http://schemas.microsoft.com/office/drawing/2014/main" id="{166108B4-8F12-2362-1A36-E3666AF33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7543" y="4154557"/>
            <a:ext cx="4508866" cy="2293665"/>
          </a:xfrm>
          <a:prstGeom prst="rect">
            <a:avLst/>
          </a:prstGeom>
        </p:spPr>
      </p:pic>
    </p:spTree>
    <p:extLst>
      <p:ext uri="{BB962C8B-B14F-4D97-AF65-F5344CB8AC3E}">
        <p14:creationId xmlns:p14="http://schemas.microsoft.com/office/powerpoint/2010/main" val="411455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Key Reference Layers: GIS Data Development</a:t>
            </a:r>
          </a:p>
        </p:txBody>
      </p:sp>
      <p:pic>
        <p:nvPicPr>
          <p:cNvPr id="2" name="Picture 1"/>
          <p:cNvPicPr>
            <a:picLocks noChangeAspect="1"/>
          </p:cNvPicPr>
          <p:nvPr/>
        </p:nvPicPr>
        <p:blipFill rotWithShape="1">
          <a:blip r:embed="rId2"/>
          <a:srcRect r="13793"/>
          <a:stretch/>
        </p:blipFill>
        <p:spPr>
          <a:xfrm>
            <a:off x="2747696" y="1806320"/>
            <a:ext cx="1997649"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7209" r="9890"/>
          <a:stretch/>
        </p:blipFill>
        <p:spPr>
          <a:xfrm>
            <a:off x="9928704" y="1806319"/>
            <a:ext cx="1908388" cy="246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srcRect l="20356" t="-3661" r="13359" b="32264"/>
          <a:stretch/>
        </p:blipFill>
        <p:spPr>
          <a:xfrm>
            <a:off x="5176430" y="1806320"/>
            <a:ext cx="2054578"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384473" y="1146118"/>
            <a:ext cx="11229390" cy="369332"/>
          </a:xfrm>
          <a:prstGeom prst="rect">
            <a:avLst/>
          </a:prstGeom>
          <a:noFill/>
        </p:spPr>
        <p:txBody>
          <a:bodyPr wrap="square" rtlCol="0">
            <a:spAutoFit/>
          </a:bodyPr>
          <a:lstStyle/>
          <a:p>
            <a:r>
              <a:rPr lang="en-US" dirty="0"/>
              <a:t>        Parcels                                  Addresses                           Aerial Imagery                       Boundaries                           Elevation</a:t>
            </a:r>
          </a:p>
        </p:txBody>
      </p:sp>
      <p:sp>
        <p:nvSpPr>
          <p:cNvPr id="15" name="TextBox 14"/>
          <p:cNvSpPr txBox="1"/>
          <p:nvPr/>
        </p:nvSpPr>
        <p:spPr>
          <a:xfrm>
            <a:off x="2603092" y="6237856"/>
            <a:ext cx="6985816" cy="523220"/>
          </a:xfrm>
          <a:prstGeom prst="rect">
            <a:avLst/>
          </a:prstGeom>
          <a:noFill/>
        </p:spPr>
        <p:txBody>
          <a:bodyPr wrap="square" rtlCol="0">
            <a:spAutoFit/>
          </a:bodyPr>
          <a:lstStyle/>
          <a:p>
            <a:r>
              <a:rPr lang="en-US" sz="2800" i="1" dirty="0">
                <a:solidFill>
                  <a:schemeClr val="tx2">
                    <a:lumMod val="50000"/>
                  </a:schemeClr>
                </a:solidFill>
              </a:rPr>
              <a:t>Local and State Spatial Data Infrastructures </a:t>
            </a:r>
          </a:p>
        </p:txBody>
      </p:sp>
      <p:pic>
        <p:nvPicPr>
          <p:cNvPr id="10" name="Picture 6" descr="C:\gis_data\tax\Powerpoint\scanned_tax_ma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20"/>
          <a:stretch/>
        </p:blipFill>
        <p:spPr bwMode="auto">
          <a:xfrm>
            <a:off x="287355" y="1806321"/>
            <a:ext cx="1849245"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12974" y="4446463"/>
            <a:ext cx="2033594" cy="1600438"/>
          </a:xfrm>
          <a:prstGeom prst="rect">
            <a:avLst/>
          </a:prstGeom>
          <a:noFill/>
        </p:spPr>
        <p:txBody>
          <a:bodyPr wrap="square" rtlCol="0">
            <a:spAutoFit/>
          </a:bodyPr>
          <a:lstStyle/>
          <a:p>
            <a:r>
              <a:rPr lang="en-US" sz="1400" i="1" dirty="0"/>
              <a:t>Parcel geometry not misaligned or shifted  </a:t>
            </a:r>
          </a:p>
          <a:p>
            <a:endParaRPr lang="en-US" sz="1400" i="1" dirty="0"/>
          </a:p>
          <a:p>
            <a:r>
              <a:rPr lang="en-US" sz="1400" i="1" dirty="0"/>
              <a:t>Assessment attributes of improvements or structures tagged to correct parcel </a:t>
            </a:r>
          </a:p>
        </p:txBody>
      </p:sp>
      <p:sp>
        <p:nvSpPr>
          <p:cNvPr id="12" name="TextBox 11"/>
          <p:cNvSpPr txBox="1"/>
          <p:nvPr/>
        </p:nvSpPr>
        <p:spPr>
          <a:xfrm>
            <a:off x="2872010" y="4520622"/>
            <a:ext cx="1997649" cy="523220"/>
          </a:xfrm>
          <a:prstGeom prst="rect">
            <a:avLst/>
          </a:prstGeom>
          <a:noFill/>
        </p:spPr>
        <p:txBody>
          <a:bodyPr wrap="square" rtlCol="0">
            <a:spAutoFit/>
          </a:bodyPr>
          <a:lstStyle/>
          <a:p>
            <a:r>
              <a:rPr lang="en-US" sz="1400" i="1" dirty="0"/>
              <a:t>E-911 addresses current and accurate</a:t>
            </a:r>
          </a:p>
        </p:txBody>
      </p:sp>
      <p:sp>
        <p:nvSpPr>
          <p:cNvPr id="13" name="TextBox 12"/>
          <p:cNvSpPr txBox="1"/>
          <p:nvPr/>
        </p:nvSpPr>
        <p:spPr>
          <a:xfrm>
            <a:off x="5283049" y="4520622"/>
            <a:ext cx="1997649" cy="523220"/>
          </a:xfrm>
          <a:prstGeom prst="rect">
            <a:avLst/>
          </a:prstGeom>
          <a:noFill/>
        </p:spPr>
        <p:txBody>
          <a:bodyPr wrap="square" rtlCol="0">
            <a:spAutoFit/>
          </a:bodyPr>
          <a:lstStyle/>
          <a:p>
            <a:r>
              <a:rPr lang="en-US" sz="1400" i="1" dirty="0"/>
              <a:t>County Leaf-off imagery &lt; than 5 years</a:t>
            </a:r>
          </a:p>
        </p:txBody>
      </p:sp>
      <p:sp>
        <p:nvSpPr>
          <p:cNvPr id="14" name="TextBox 13"/>
          <p:cNvSpPr txBox="1"/>
          <p:nvPr/>
        </p:nvSpPr>
        <p:spPr>
          <a:xfrm>
            <a:off x="9928704" y="4538860"/>
            <a:ext cx="2033594" cy="523220"/>
          </a:xfrm>
          <a:prstGeom prst="rect">
            <a:avLst/>
          </a:prstGeom>
          <a:noFill/>
        </p:spPr>
        <p:txBody>
          <a:bodyPr wrap="square" rtlCol="0">
            <a:spAutoFit/>
          </a:bodyPr>
          <a:lstStyle/>
          <a:p>
            <a:r>
              <a:rPr lang="en-US" sz="1400" i="1" dirty="0"/>
              <a:t>Statewide 1-meter DEM and 1-ft. contours.  </a:t>
            </a:r>
          </a:p>
        </p:txBody>
      </p:sp>
      <p:sp>
        <p:nvSpPr>
          <p:cNvPr id="3" name="TextBox 2">
            <a:extLst>
              <a:ext uri="{FF2B5EF4-FFF2-40B4-BE49-F238E27FC236}">
                <a16:creationId xmlns:a16="http://schemas.microsoft.com/office/drawing/2014/main" id="{17EAE503-4AAA-EC23-98B3-1EC326CB9121}"/>
              </a:ext>
            </a:extLst>
          </p:cNvPr>
          <p:cNvSpPr txBox="1"/>
          <p:nvPr/>
        </p:nvSpPr>
        <p:spPr>
          <a:xfrm>
            <a:off x="7594301" y="4538860"/>
            <a:ext cx="1997649" cy="738664"/>
          </a:xfrm>
          <a:prstGeom prst="rect">
            <a:avLst/>
          </a:prstGeom>
          <a:noFill/>
        </p:spPr>
        <p:txBody>
          <a:bodyPr wrap="square" rtlCol="0">
            <a:spAutoFit/>
          </a:bodyPr>
          <a:lstStyle/>
          <a:p>
            <a:r>
              <a:rPr lang="en-US" sz="1400" i="1" dirty="0"/>
              <a:t>Current and Accurate Cadastral, Legal, &amp; Election Boundaries</a:t>
            </a:r>
          </a:p>
        </p:txBody>
      </p:sp>
      <p:pic>
        <p:nvPicPr>
          <p:cNvPr id="17" name="Picture 16">
            <a:extLst>
              <a:ext uri="{FF2B5EF4-FFF2-40B4-BE49-F238E27FC236}">
                <a16:creationId xmlns:a16="http://schemas.microsoft.com/office/drawing/2014/main" id="{4F95907D-5857-0F67-568A-CF3C47EE1686}"/>
              </a:ext>
            </a:extLst>
          </p:cNvPr>
          <p:cNvPicPr>
            <a:picLocks noChangeAspect="1"/>
          </p:cNvPicPr>
          <p:nvPr/>
        </p:nvPicPr>
        <p:blipFill>
          <a:blip r:embed="rId6"/>
          <a:stretch>
            <a:fillRect/>
          </a:stretch>
        </p:blipFill>
        <p:spPr>
          <a:xfrm>
            <a:off x="7594301" y="1823023"/>
            <a:ext cx="1997649"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33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1259-F64A-54D6-1B94-4D18D5FD208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004FE3C-5E74-F63C-BE64-7EA47D4CAB50}"/>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Tax Map Issue 2:  </a:t>
            </a:r>
            <a:r>
              <a:rPr lang="en-US" b="1" dirty="0">
                <a:solidFill>
                  <a:schemeClr val="bg1"/>
                </a:solidFill>
                <a:latin typeface="Arial" panose="020B0604020202020204" pitchFamily="34" charset="0"/>
                <a:cs typeface="Arial" panose="020B0604020202020204" pitchFamily="34" charset="0"/>
              </a:rPr>
              <a:t>IAS-Parcel Mismatches</a:t>
            </a:r>
          </a:p>
        </p:txBody>
      </p:sp>
      <p:pic>
        <p:nvPicPr>
          <p:cNvPr id="3" name="Picture 2">
            <a:hlinkClick r:id="rId3"/>
            <a:extLst>
              <a:ext uri="{FF2B5EF4-FFF2-40B4-BE49-F238E27FC236}">
                <a16:creationId xmlns:a16="http://schemas.microsoft.com/office/drawing/2014/main" id="{0EAD0541-E6BF-AEC2-3B13-1B2A214B61B9}"/>
              </a:ext>
            </a:extLst>
          </p:cNvPr>
          <p:cNvPicPr>
            <a:picLocks noChangeAspect="1"/>
          </p:cNvPicPr>
          <p:nvPr/>
        </p:nvPicPr>
        <p:blipFill>
          <a:blip r:embed="rId4"/>
          <a:stretch>
            <a:fillRect/>
          </a:stretch>
        </p:blipFill>
        <p:spPr>
          <a:xfrm>
            <a:off x="74532" y="1429165"/>
            <a:ext cx="11894633" cy="5428833"/>
          </a:xfrm>
          <a:prstGeom prst="rect">
            <a:avLst/>
          </a:prstGeom>
        </p:spPr>
      </p:pic>
      <p:sp>
        <p:nvSpPr>
          <p:cNvPr id="4" name="Arrow: Left-Right 3">
            <a:extLst>
              <a:ext uri="{FF2B5EF4-FFF2-40B4-BE49-F238E27FC236}">
                <a16:creationId xmlns:a16="http://schemas.microsoft.com/office/drawing/2014/main" id="{6FA47E01-5856-B5B0-D3F8-55874A7B1C4C}"/>
              </a:ext>
            </a:extLst>
          </p:cNvPr>
          <p:cNvSpPr/>
          <p:nvPr/>
        </p:nvSpPr>
        <p:spPr>
          <a:xfrm rot="2607200">
            <a:off x="4876080" y="4531960"/>
            <a:ext cx="1780032" cy="19442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Curved Up 5">
            <a:extLst>
              <a:ext uri="{FF2B5EF4-FFF2-40B4-BE49-F238E27FC236}">
                <a16:creationId xmlns:a16="http://schemas.microsoft.com/office/drawing/2014/main" id="{02F6F019-5F56-9A5B-D012-6B4D97009D76}"/>
              </a:ext>
            </a:extLst>
          </p:cNvPr>
          <p:cNvSpPr/>
          <p:nvPr/>
        </p:nvSpPr>
        <p:spPr>
          <a:xfrm>
            <a:off x="7349921" y="5790897"/>
            <a:ext cx="1063752" cy="433612"/>
          </a:xfrm>
          <a:prstGeom prst="curvedUpArrow">
            <a:avLst>
              <a:gd name="adj1" fmla="val 25000"/>
              <a:gd name="adj2" fmla="val 50000"/>
              <a:gd name="adj3" fmla="val 352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E6072A67-BC48-B056-A243-2642DC721AD4}"/>
              </a:ext>
            </a:extLst>
          </p:cNvPr>
          <p:cNvSpPr txBox="1"/>
          <p:nvPr/>
        </p:nvSpPr>
        <p:spPr>
          <a:xfrm>
            <a:off x="4336974" y="5751642"/>
            <a:ext cx="612648" cy="276999"/>
          </a:xfrm>
          <a:prstGeom prst="rect">
            <a:avLst/>
          </a:prstGeom>
          <a:noFill/>
        </p:spPr>
        <p:txBody>
          <a:bodyPr wrap="square" rtlCol="0">
            <a:spAutoFit/>
          </a:bodyPr>
          <a:lstStyle/>
          <a:p>
            <a:r>
              <a:rPr lang="en-US" sz="1200" dirty="0">
                <a:solidFill>
                  <a:srgbClr val="FF0000"/>
                </a:solidFill>
              </a:rPr>
              <a:t>816FP</a:t>
            </a:r>
          </a:p>
        </p:txBody>
      </p:sp>
      <p:sp>
        <p:nvSpPr>
          <p:cNvPr id="10" name="TextBox 9">
            <a:extLst>
              <a:ext uri="{FF2B5EF4-FFF2-40B4-BE49-F238E27FC236}">
                <a16:creationId xmlns:a16="http://schemas.microsoft.com/office/drawing/2014/main" id="{06D8A9CC-92AF-FBFC-3B0B-5FEEB0C84948}"/>
              </a:ext>
            </a:extLst>
          </p:cNvPr>
          <p:cNvSpPr txBox="1"/>
          <p:nvPr/>
        </p:nvSpPr>
        <p:spPr>
          <a:xfrm>
            <a:off x="3823814" y="5869203"/>
            <a:ext cx="612648" cy="276999"/>
          </a:xfrm>
          <a:prstGeom prst="rect">
            <a:avLst/>
          </a:prstGeom>
          <a:noFill/>
        </p:spPr>
        <p:txBody>
          <a:bodyPr wrap="square" rtlCol="0">
            <a:spAutoFit/>
          </a:bodyPr>
          <a:lstStyle/>
          <a:p>
            <a:r>
              <a:rPr lang="en-US" sz="1200" dirty="0">
                <a:solidFill>
                  <a:srgbClr val="FF0000"/>
                </a:solidFill>
              </a:rPr>
              <a:t>817</a:t>
            </a:r>
          </a:p>
        </p:txBody>
      </p:sp>
      <p:sp>
        <p:nvSpPr>
          <p:cNvPr id="11" name="TextBox 10">
            <a:extLst>
              <a:ext uri="{FF2B5EF4-FFF2-40B4-BE49-F238E27FC236}">
                <a16:creationId xmlns:a16="http://schemas.microsoft.com/office/drawing/2014/main" id="{795FD74B-5DAC-D2E9-033B-46488347113C}"/>
              </a:ext>
            </a:extLst>
          </p:cNvPr>
          <p:cNvSpPr txBox="1"/>
          <p:nvPr/>
        </p:nvSpPr>
        <p:spPr>
          <a:xfrm>
            <a:off x="1613774" y="6493272"/>
            <a:ext cx="612648" cy="276999"/>
          </a:xfrm>
          <a:prstGeom prst="rect">
            <a:avLst/>
          </a:prstGeom>
          <a:noFill/>
        </p:spPr>
        <p:txBody>
          <a:bodyPr wrap="square" rtlCol="0">
            <a:spAutoFit/>
          </a:bodyPr>
          <a:lstStyle/>
          <a:p>
            <a:r>
              <a:rPr lang="en-US" sz="1200" dirty="0">
                <a:solidFill>
                  <a:srgbClr val="FF0000"/>
                </a:solidFill>
              </a:rPr>
              <a:t>819FP</a:t>
            </a:r>
          </a:p>
        </p:txBody>
      </p:sp>
      <p:sp>
        <p:nvSpPr>
          <p:cNvPr id="12" name="TextBox 11">
            <a:extLst>
              <a:ext uri="{FF2B5EF4-FFF2-40B4-BE49-F238E27FC236}">
                <a16:creationId xmlns:a16="http://schemas.microsoft.com/office/drawing/2014/main" id="{DEF15BC2-348A-DF63-6EE1-4C58AED1C7AA}"/>
              </a:ext>
            </a:extLst>
          </p:cNvPr>
          <p:cNvSpPr txBox="1"/>
          <p:nvPr/>
        </p:nvSpPr>
        <p:spPr>
          <a:xfrm>
            <a:off x="2565845" y="6306852"/>
            <a:ext cx="612648" cy="276999"/>
          </a:xfrm>
          <a:prstGeom prst="rect">
            <a:avLst/>
          </a:prstGeom>
          <a:noFill/>
        </p:spPr>
        <p:txBody>
          <a:bodyPr wrap="square" rtlCol="0">
            <a:spAutoFit/>
          </a:bodyPr>
          <a:lstStyle/>
          <a:p>
            <a:r>
              <a:rPr lang="en-US" sz="1200" dirty="0">
                <a:solidFill>
                  <a:srgbClr val="FF0000"/>
                </a:solidFill>
              </a:rPr>
              <a:t>824FP</a:t>
            </a:r>
          </a:p>
        </p:txBody>
      </p:sp>
      <p:sp>
        <p:nvSpPr>
          <p:cNvPr id="13" name="TextBox 12">
            <a:extLst>
              <a:ext uri="{FF2B5EF4-FFF2-40B4-BE49-F238E27FC236}">
                <a16:creationId xmlns:a16="http://schemas.microsoft.com/office/drawing/2014/main" id="{299FB4F6-881F-9C36-6F5E-8B732D93910A}"/>
              </a:ext>
            </a:extLst>
          </p:cNvPr>
          <p:cNvSpPr txBox="1"/>
          <p:nvPr/>
        </p:nvSpPr>
        <p:spPr>
          <a:xfrm>
            <a:off x="1110760" y="6108101"/>
            <a:ext cx="612648" cy="276999"/>
          </a:xfrm>
          <a:prstGeom prst="rect">
            <a:avLst/>
          </a:prstGeom>
          <a:solidFill>
            <a:srgbClr val="FFFFFF">
              <a:alpha val="50196"/>
            </a:srgbClr>
          </a:solidFill>
        </p:spPr>
        <p:txBody>
          <a:bodyPr wrap="square" rtlCol="0">
            <a:spAutoFit/>
          </a:bodyPr>
          <a:lstStyle/>
          <a:p>
            <a:r>
              <a:rPr lang="en-US" sz="1200" dirty="0">
                <a:solidFill>
                  <a:srgbClr val="FF0000"/>
                </a:solidFill>
              </a:rPr>
              <a:t>826FP</a:t>
            </a:r>
          </a:p>
        </p:txBody>
      </p:sp>
      <p:sp>
        <p:nvSpPr>
          <p:cNvPr id="14" name="TextBox 13">
            <a:extLst>
              <a:ext uri="{FF2B5EF4-FFF2-40B4-BE49-F238E27FC236}">
                <a16:creationId xmlns:a16="http://schemas.microsoft.com/office/drawing/2014/main" id="{9D08A426-AEEE-A48F-1E4A-92B190309C7E}"/>
              </a:ext>
            </a:extLst>
          </p:cNvPr>
          <p:cNvSpPr txBox="1"/>
          <p:nvPr/>
        </p:nvSpPr>
        <p:spPr>
          <a:xfrm>
            <a:off x="5299903" y="5613142"/>
            <a:ext cx="612648" cy="276999"/>
          </a:xfrm>
          <a:prstGeom prst="rect">
            <a:avLst/>
          </a:prstGeom>
          <a:solidFill>
            <a:srgbClr val="FFFFFF">
              <a:alpha val="69804"/>
            </a:srgbClr>
          </a:solidFill>
        </p:spPr>
        <p:txBody>
          <a:bodyPr wrap="square" rtlCol="0">
            <a:spAutoFit/>
          </a:bodyPr>
          <a:lstStyle/>
          <a:p>
            <a:r>
              <a:rPr lang="en-US" sz="1200" dirty="0">
                <a:solidFill>
                  <a:srgbClr val="FF0000"/>
                </a:solidFill>
              </a:rPr>
              <a:t>813FP</a:t>
            </a:r>
          </a:p>
        </p:txBody>
      </p:sp>
      <p:sp>
        <p:nvSpPr>
          <p:cNvPr id="15" name="TextBox 14">
            <a:extLst>
              <a:ext uri="{FF2B5EF4-FFF2-40B4-BE49-F238E27FC236}">
                <a16:creationId xmlns:a16="http://schemas.microsoft.com/office/drawing/2014/main" id="{774C11A8-8E42-57CB-4DAC-32182D466FDC}"/>
              </a:ext>
            </a:extLst>
          </p:cNvPr>
          <p:cNvSpPr txBox="1"/>
          <p:nvPr/>
        </p:nvSpPr>
        <p:spPr>
          <a:xfrm>
            <a:off x="6031847" y="5592204"/>
            <a:ext cx="612648" cy="276999"/>
          </a:xfrm>
          <a:prstGeom prst="rect">
            <a:avLst/>
          </a:prstGeom>
          <a:solidFill>
            <a:srgbClr val="FFFFFF">
              <a:alpha val="69804"/>
            </a:srgbClr>
          </a:solidFill>
        </p:spPr>
        <p:txBody>
          <a:bodyPr wrap="square" rtlCol="0">
            <a:spAutoFit/>
          </a:bodyPr>
          <a:lstStyle/>
          <a:p>
            <a:r>
              <a:rPr lang="en-US" sz="1200" dirty="0">
                <a:solidFill>
                  <a:srgbClr val="FF0000"/>
                </a:solidFill>
              </a:rPr>
              <a:t>812FP</a:t>
            </a:r>
          </a:p>
        </p:txBody>
      </p:sp>
      <p:sp>
        <p:nvSpPr>
          <p:cNvPr id="16" name="Arrow: Curved Up 15">
            <a:extLst>
              <a:ext uri="{FF2B5EF4-FFF2-40B4-BE49-F238E27FC236}">
                <a16:creationId xmlns:a16="http://schemas.microsoft.com/office/drawing/2014/main" id="{A3680C28-60B2-781B-0D47-9026AE3B3328}"/>
              </a:ext>
            </a:extLst>
          </p:cNvPr>
          <p:cNvSpPr/>
          <p:nvPr/>
        </p:nvSpPr>
        <p:spPr>
          <a:xfrm>
            <a:off x="6021848" y="5790897"/>
            <a:ext cx="914400" cy="475488"/>
          </a:xfrm>
          <a:prstGeom prst="curvedUpArrow">
            <a:avLst>
              <a:gd name="adj1" fmla="val 25000"/>
              <a:gd name="adj2" fmla="val 50000"/>
              <a:gd name="adj3" fmla="val 352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E2DABBE2-BF44-2336-5128-B61CE175B4A1}"/>
              </a:ext>
            </a:extLst>
          </p:cNvPr>
          <p:cNvSpPr txBox="1"/>
          <p:nvPr/>
        </p:nvSpPr>
        <p:spPr>
          <a:xfrm>
            <a:off x="7116935" y="5450131"/>
            <a:ext cx="612648" cy="276999"/>
          </a:xfrm>
          <a:prstGeom prst="rect">
            <a:avLst/>
          </a:prstGeom>
          <a:solidFill>
            <a:srgbClr val="FFFFFF">
              <a:alpha val="69804"/>
            </a:srgbClr>
          </a:solidFill>
        </p:spPr>
        <p:txBody>
          <a:bodyPr wrap="square" rtlCol="0">
            <a:spAutoFit/>
          </a:bodyPr>
          <a:lstStyle/>
          <a:p>
            <a:r>
              <a:rPr lang="en-US" sz="1200" dirty="0">
                <a:solidFill>
                  <a:srgbClr val="FF0000"/>
                </a:solidFill>
              </a:rPr>
              <a:t>808FP</a:t>
            </a:r>
          </a:p>
        </p:txBody>
      </p:sp>
      <p:sp>
        <p:nvSpPr>
          <p:cNvPr id="18" name="TextBox 17">
            <a:extLst>
              <a:ext uri="{FF2B5EF4-FFF2-40B4-BE49-F238E27FC236}">
                <a16:creationId xmlns:a16="http://schemas.microsoft.com/office/drawing/2014/main" id="{BBA5AD8D-6A92-7E96-CB57-989632CD65F7}"/>
              </a:ext>
            </a:extLst>
          </p:cNvPr>
          <p:cNvSpPr txBox="1"/>
          <p:nvPr/>
        </p:nvSpPr>
        <p:spPr>
          <a:xfrm>
            <a:off x="7534325" y="4954130"/>
            <a:ext cx="807906" cy="276999"/>
          </a:xfrm>
          <a:prstGeom prst="rect">
            <a:avLst/>
          </a:prstGeom>
          <a:solidFill>
            <a:srgbClr val="FFFFFF">
              <a:alpha val="69804"/>
            </a:srgbClr>
          </a:solidFill>
        </p:spPr>
        <p:txBody>
          <a:bodyPr wrap="square" rtlCol="0">
            <a:spAutoFit/>
          </a:bodyPr>
          <a:lstStyle/>
          <a:p>
            <a:r>
              <a:rPr lang="en-US" sz="1200" dirty="0">
                <a:solidFill>
                  <a:srgbClr val="FF0000"/>
                </a:solidFill>
              </a:rPr>
              <a:t>807FP</a:t>
            </a:r>
          </a:p>
        </p:txBody>
      </p:sp>
      <p:sp>
        <p:nvSpPr>
          <p:cNvPr id="19" name="Speech Bubble: Rectangle 18">
            <a:extLst>
              <a:ext uri="{FF2B5EF4-FFF2-40B4-BE49-F238E27FC236}">
                <a16:creationId xmlns:a16="http://schemas.microsoft.com/office/drawing/2014/main" id="{F00A7EE2-163D-8FE8-1180-AD487F5D2EA5}"/>
              </a:ext>
            </a:extLst>
          </p:cNvPr>
          <p:cNvSpPr/>
          <p:nvPr/>
        </p:nvSpPr>
        <p:spPr>
          <a:xfrm>
            <a:off x="3823814" y="6385100"/>
            <a:ext cx="1167301" cy="198751"/>
          </a:xfrm>
          <a:prstGeom prst="wedgeRectCallout">
            <a:avLst>
              <a:gd name="adj1" fmla="val 136351"/>
              <a:gd name="adj2" fmla="val -378131"/>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dirty="0"/>
              <a:t>Harry’s Market</a:t>
            </a:r>
          </a:p>
        </p:txBody>
      </p:sp>
      <p:sp>
        <p:nvSpPr>
          <p:cNvPr id="20" name="TextBox 19">
            <a:extLst>
              <a:ext uri="{FF2B5EF4-FFF2-40B4-BE49-F238E27FC236}">
                <a16:creationId xmlns:a16="http://schemas.microsoft.com/office/drawing/2014/main" id="{E814457C-294B-FB74-DD2D-A5E30AEA033A}"/>
              </a:ext>
            </a:extLst>
          </p:cNvPr>
          <p:cNvSpPr txBox="1"/>
          <p:nvPr/>
        </p:nvSpPr>
        <p:spPr>
          <a:xfrm>
            <a:off x="4894398" y="5853758"/>
            <a:ext cx="568384" cy="253916"/>
          </a:xfrm>
          <a:prstGeom prst="rect">
            <a:avLst/>
          </a:prstGeom>
          <a:solidFill>
            <a:srgbClr val="FFFFFF">
              <a:alpha val="69804"/>
            </a:srgbClr>
          </a:solidFill>
        </p:spPr>
        <p:txBody>
          <a:bodyPr wrap="square" rtlCol="0">
            <a:spAutoFit/>
          </a:bodyPr>
          <a:lstStyle/>
          <a:p>
            <a:r>
              <a:rPr lang="en-US" sz="1050" dirty="0">
                <a:solidFill>
                  <a:srgbClr val="FF0000"/>
                </a:solidFill>
              </a:rPr>
              <a:t>814FP</a:t>
            </a:r>
          </a:p>
        </p:txBody>
      </p:sp>
      <p:pic>
        <p:nvPicPr>
          <p:cNvPr id="21" name="Graphic 20" descr="Camera with solid fill">
            <a:hlinkClick r:id="rId5"/>
            <a:extLst>
              <a:ext uri="{FF2B5EF4-FFF2-40B4-BE49-F238E27FC236}">
                <a16:creationId xmlns:a16="http://schemas.microsoft.com/office/drawing/2014/main" id="{204EF7EA-DB48-09B3-4620-6FE0405CD2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8501" y="5852841"/>
            <a:ext cx="298728" cy="298728"/>
          </a:xfrm>
          <a:prstGeom prst="rect">
            <a:avLst/>
          </a:prstGeom>
        </p:spPr>
      </p:pic>
      <p:pic>
        <p:nvPicPr>
          <p:cNvPr id="22" name="Graphic 21" descr="Camera with solid fill">
            <a:hlinkClick r:id="rId3"/>
            <a:extLst>
              <a:ext uri="{FF2B5EF4-FFF2-40B4-BE49-F238E27FC236}">
                <a16:creationId xmlns:a16="http://schemas.microsoft.com/office/drawing/2014/main" id="{BB12F568-9D2F-6F2B-2164-BDDD794930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62593" y="5657188"/>
            <a:ext cx="298728" cy="298728"/>
          </a:xfrm>
          <a:prstGeom prst="rect">
            <a:avLst/>
          </a:prstGeom>
        </p:spPr>
      </p:pic>
      <p:pic>
        <p:nvPicPr>
          <p:cNvPr id="23" name="Graphic 22" descr="Camera with solid fill">
            <a:hlinkClick r:id="rId8"/>
            <a:extLst>
              <a:ext uri="{FF2B5EF4-FFF2-40B4-BE49-F238E27FC236}">
                <a16:creationId xmlns:a16="http://schemas.microsoft.com/office/drawing/2014/main" id="{003E73FE-24EB-996F-5D35-D933785E50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4252" y="5838186"/>
            <a:ext cx="298728" cy="298728"/>
          </a:xfrm>
          <a:prstGeom prst="rect">
            <a:avLst/>
          </a:prstGeom>
        </p:spPr>
      </p:pic>
      <p:sp>
        <p:nvSpPr>
          <p:cNvPr id="24" name="TextBox 23">
            <a:extLst>
              <a:ext uri="{FF2B5EF4-FFF2-40B4-BE49-F238E27FC236}">
                <a16:creationId xmlns:a16="http://schemas.microsoft.com/office/drawing/2014/main" id="{9F7A862C-AC6C-B94F-1738-0CC6F848D565}"/>
              </a:ext>
            </a:extLst>
          </p:cNvPr>
          <p:cNvSpPr txBox="1"/>
          <p:nvPr/>
        </p:nvSpPr>
        <p:spPr>
          <a:xfrm>
            <a:off x="6567229" y="5513971"/>
            <a:ext cx="612648" cy="276999"/>
          </a:xfrm>
          <a:prstGeom prst="rect">
            <a:avLst/>
          </a:prstGeom>
          <a:solidFill>
            <a:srgbClr val="FFFFFF">
              <a:alpha val="69804"/>
            </a:srgbClr>
          </a:solidFill>
        </p:spPr>
        <p:txBody>
          <a:bodyPr wrap="square" rtlCol="0">
            <a:spAutoFit/>
          </a:bodyPr>
          <a:lstStyle/>
          <a:p>
            <a:r>
              <a:rPr lang="en-US" sz="1200" dirty="0">
                <a:solidFill>
                  <a:srgbClr val="FF0000"/>
                </a:solidFill>
              </a:rPr>
              <a:t>811FP</a:t>
            </a:r>
          </a:p>
        </p:txBody>
      </p:sp>
      <p:pic>
        <p:nvPicPr>
          <p:cNvPr id="25" name="Graphic 24" descr="Camera with solid fill">
            <a:hlinkClick r:id="rId9"/>
            <a:extLst>
              <a:ext uri="{FF2B5EF4-FFF2-40B4-BE49-F238E27FC236}">
                <a16:creationId xmlns:a16="http://schemas.microsoft.com/office/drawing/2014/main" id="{0A3CB050-669C-A595-EA68-2C6A5E3406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18898" y="5808946"/>
            <a:ext cx="298728" cy="298728"/>
          </a:xfrm>
          <a:prstGeom prst="rect">
            <a:avLst/>
          </a:prstGeom>
        </p:spPr>
      </p:pic>
      <p:sp>
        <p:nvSpPr>
          <p:cNvPr id="26" name="TextBox 25">
            <a:extLst>
              <a:ext uri="{FF2B5EF4-FFF2-40B4-BE49-F238E27FC236}">
                <a16:creationId xmlns:a16="http://schemas.microsoft.com/office/drawing/2014/main" id="{D2AA1989-8274-75DA-A53B-A45BD1E8531B}"/>
              </a:ext>
            </a:extLst>
          </p:cNvPr>
          <p:cNvSpPr txBox="1"/>
          <p:nvPr/>
        </p:nvSpPr>
        <p:spPr>
          <a:xfrm>
            <a:off x="7104557" y="4666658"/>
            <a:ext cx="612648" cy="276999"/>
          </a:xfrm>
          <a:prstGeom prst="rect">
            <a:avLst/>
          </a:prstGeom>
          <a:solidFill>
            <a:srgbClr val="FFFFFF">
              <a:alpha val="69804"/>
            </a:srgbClr>
          </a:solidFill>
        </p:spPr>
        <p:txBody>
          <a:bodyPr wrap="square" rtlCol="0">
            <a:spAutoFit/>
          </a:bodyPr>
          <a:lstStyle/>
          <a:p>
            <a:r>
              <a:rPr lang="en-US" sz="1200" dirty="0">
                <a:solidFill>
                  <a:srgbClr val="FF0000"/>
                </a:solidFill>
              </a:rPr>
              <a:t>809</a:t>
            </a:r>
          </a:p>
        </p:txBody>
      </p:sp>
      <p:sp>
        <p:nvSpPr>
          <p:cNvPr id="27" name="TextBox 26">
            <a:extLst>
              <a:ext uri="{FF2B5EF4-FFF2-40B4-BE49-F238E27FC236}">
                <a16:creationId xmlns:a16="http://schemas.microsoft.com/office/drawing/2014/main" id="{DBF8E79A-70C9-D246-F2C3-7B0E0361CEFD}"/>
              </a:ext>
            </a:extLst>
          </p:cNvPr>
          <p:cNvSpPr txBox="1"/>
          <p:nvPr/>
        </p:nvSpPr>
        <p:spPr>
          <a:xfrm>
            <a:off x="223082" y="987799"/>
            <a:ext cx="5689470" cy="1015663"/>
          </a:xfrm>
          <a:prstGeom prst="rect">
            <a:avLst/>
          </a:prstGeom>
          <a:solidFill>
            <a:schemeClr val="bg1">
              <a:lumMod val="95000"/>
            </a:schemeClr>
          </a:solidFill>
        </p:spPr>
        <p:txBody>
          <a:bodyPr wrap="square" rtlCol="0">
            <a:spAutoFit/>
          </a:bodyPr>
          <a:lstStyle/>
          <a:p>
            <a:pPr marL="171450" indent="-171450">
              <a:buFont typeface="Arial" panose="020B0604020202020204" pitchFamily="34" charset="0"/>
              <a:buChar char="•"/>
            </a:pPr>
            <a:r>
              <a:rPr lang="en-US" sz="1200" b="1" dirty="0"/>
              <a:t>USACE Tract 812FP:  </a:t>
            </a:r>
            <a:r>
              <a:rPr lang="en-US" sz="1200" dirty="0"/>
              <a:t>Switch IAS Records of Parcels 43A-17 and 43A-11</a:t>
            </a:r>
          </a:p>
          <a:p>
            <a:pPr marL="171450" indent="-171450">
              <a:buFont typeface="Arial" panose="020B0604020202020204" pitchFamily="34" charset="0"/>
              <a:buChar char="•"/>
            </a:pPr>
            <a:r>
              <a:rPr lang="en-US" sz="1200" b="1" dirty="0"/>
              <a:t>USACE Tract 811FP:  </a:t>
            </a:r>
            <a:r>
              <a:rPr lang="en-US" sz="1200" dirty="0"/>
              <a:t>Copy IAS Record IAS 43A-11.1 to IAS Record 43A-12</a:t>
            </a:r>
          </a:p>
          <a:p>
            <a:pPr marL="171450" indent="-171450">
              <a:buFont typeface="Arial" panose="020B0604020202020204" pitchFamily="34" charset="0"/>
              <a:buChar char="•"/>
            </a:pPr>
            <a:r>
              <a:rPr lang="en-US" sz="1200" b="1" dirty="0"/>
              <a:t>USACE Tract 808FP:  </a:t>
            </a:r>
            <a:r>
              <a:rPr lang="en-US" sz="1200" dirty="0"/>
              <a:t>Replace IAS Record 43A-22 with IAS Record 43A-27</a:t>
            </a:r>
          </a:p>
          <a:p>
            <a:pPr marL="171450" indent="-171450">
              <a:buFont typeface="Arial" panose="020B0604020202020204" pitchFamily="34" charset="0"/>
              <a:buChar char="•"/>
            </a:pPr>
            <a:r>
              <a:rPr lang="en-US" sz="1200" b="1" dirty="0"/>
              <a:t>USACE Tract 809:  </a:t>
            </a:r>
            <a:r>
              <a:rPr lang="en-US" sz="1200" dirty="0"/>
              <a:t>Copy IAS Record/Geometry of 43A-24.1 to north end of 43A-22</a:t>
            </a:r>
          </a:p>
          <a:p>
            <a:pPr marL="171450" indent="-171450">
              <a:buFont typeface="Arial" panose="020B0604020202020204" pitchFamily="34" charset="0"/>
              <a:buChar char="•"/>
            </a:pPr>
            <a:r>
              <a:rPr lang="en-US" sz="1200" dirty="0"/>
              <a:t>Replace IAS Record 43A-25.2 with IAS Record 43A-22</a:t>
            </a:r>
          </a:p>
        </p:txBody>
      </p:sp>
      <p:sp>
        <p:nvSpPr>
          <p:cNvPr id="28" name="Arrow: Left 27">
            <a:extLst>
              <a:ext uri="{FF2B5EF4-FFF2-40B4-BE49-F238E27FC236}">
                <a16:creationId xmlns:a16="http://schemas.microsoft.com/office/drawing/2014/main" id="{E4E48A33-9D4C-FDEF-2AA8-1E5D999003C7}"/>
              </a:ext>
            </a:extLst>
          </p:cNvPr>
          <p:cNvSpPr/>
          <p:nvPr/>
        </p:nvSpPr>
        <p:spPr>
          <a:xfrm>
            <a:off x="7534325" y="5138929"/>
            <a:ext cx="1961697" cy="17293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9E14E8D-D8B3-C629-BF24-2230E4940A6D}"/>
              </a:ext>
            </a:extLst>
          </p:cNvPr>
          <p:cNvSpPr/>
          <p:nvPr/>
        </p:nvSpPr>
        <p:spPr>
          <a:xfrm>
            <a:off x="7043597" y="4490672"/>
            <a:ext cx="612648" cy="4454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Curved Up 29">
            <a:extLst>
              <a:ext uri="{FF2B5EF4-FFF2-40B4-BE49-F238E27FC236}">
                <a16:creationId xmlns:a16="http://schemas.microsoft.com/office/drawing/2014/main" id="{493FE009-9A26-FD8A-18D7-6958D3E18BC6}"/>
              </a:ext>
            </a:extLst>
          </p:cNvPr>
          <p:cNvSpPr/>
          <p:nvPr/>
        </p:nvSpPr>
        <p:spPr>
          <a:xfrm flipH="1" flipV="1">
            <a:off x="7200569" y="3712248"/>
            <a:ext cx="2426208" cy="931102"/>
          </a:xfrm>
          <a:prstGeom prst="curvedUpArrow">
            <a:avLst>
              <a:gd name="adj1" fmla="val 25000"/>
              <a:gd name="adj2" fmla="val 50000"/>
              <a:gd name="adj3" fmla="val 352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7914C00E-7E06-D453-20EC-414A0AD19720}"/>
              </a:ext>
            </a:extLst>
          </p:cNvPr>
          <p:cNvSpPr txBox="1"/>
          <p:nvPr/>
        </p:nvSpPr>
        <p:spPr>
          <a:xfrm>
            <a:off x="226470" y="2013482"/>
            <a:ext cx="5124691" cy="276999"/>
          </a:xfrm>
          <a:prstGeom prst="rect">
            <a:avLst/>
          </a:prstGeom>
          <a:solidFill>
            <a:schemeClr val="bg1"/>
          </a:solidFill>
        </p:spPr>
        <p:txBody>
          <a:bodyPr wrap="square">
            <a:spAutoFit/>
          </a:bodyPr>
          <a:lstStyle/>
          <a:p>
            <a:r>
              <a:rPr lang="en-US" sz="1200" dirty="0">
                <a:solidFill>
                  <a:schemeClr val="accent1">
                    <a:lumMod val="60000"/>
                    <a:lumOff val="40000"/>
                  </a:schemeClr>
                </a:solidFill>
                <a:hlinkClick r:id="rId10">
                  <a:extLst>
                    <a:ext uri="{A12FA001-AC4F-418D-AE19-62706E023703}">
                      <ahyp:hlinkClr xmlns:ahyp="http://schemas.microsoft.com/office/drawing/2018/hyperlinkcolor" val="tx"/>
                    </a:ext>
                  </a:extLst>
                </a:hlinkClick>
              </a:rPr>
              <a:t>USACE 2006 Nonstructural O&amp;M Manual (Page 96)</a:t>
            </a:r>
            <a:endParaRPr lang="en-US" sz="1200" dirty="0">
              <a:solidFill>
                <a:schemeClr val="accent1">
                  <a:lumMod val="60000"/>
                  <a:lumOff val="40000"/>
                </a:schemeClr>
              </a:solidFill>
            </a:endParaRPr>
          </a:p>
        </p:txBody>
      </p:sp>
      <p:sp>
        <p:nvSpPr>
          <p:cNvPr id="2" name="Rectangle 1">
            <a:extLst>
              <a:ext uri="{FF2B5EF4-FFF2-40B4-BE49-F238E27FC236}">
                <a16:creationId xmlns:a16="http://schemas.microsoft.com/office/drawing/2014/main" id="{6D54DCB7-5FBC-562A-EEAE-A60B8C03897C}"/>
              </a:ext>
            </a:extLst>
          </p:cNvPr>
          <p:cNvSpPr/>
          <p:nvPr/>
        </p:nvSpPr>
        <p:spPr>
          <a:xfrm>
            <a:off x="7348584" y="994861"/>
            <a:ext cx="4616946" cy="2031325"/>
          </a:xfrm>
          <a:prstGeom prst="rect">
            <a:avLst/>
          </a:prstGeom>
          <a:solidFill>
            <a:schemeClr val="accent2">
              <a:lumMod val="20000"/>
              <a:lumOff val="80000"/>
            </a:schemeClr>
          </a:solidFill>
        </p:spPr>
        <p:txBody>
          <a:bodyPr wrap="square">
            <a:spAutoFit/>
          </a:bodyPr>
          <a:lstStyle/>
          <a:p>
            <a:pPr algn="ctr">
              <a:tabLst>
                <a:tab pos="457200" algn="l"/>
                <a:tab pos="914400" algn="l"/>
                <a:tab pos="4114800" algn="l"/>
                <a:tab pos="457200" algn="l"/>
              </a:tabLst>
            </a:pPr>
            <a:r>
              <a:rPr lang="en-US" u="sng" dirty="0">
                <a:ea typeface="Times New Roman" panose="02020603050405020304" pitchFamily="18" charset="0"/>
                <a:cs typeface="Times New Roman" panose="02020603050405020304" pitchFamily="18" charset="0"/>
              </a:rPr>
              <a:t>IAS-Parcel Mismatches</a:t>
            </a:r>
          </a:p>
          <a:p>
            <a:pPr>
              <a:tabLst>
                <a:tab pos="457200" algn="l"/>
                <a:tab pos="914400" algn="l"/>
                <a:tab pos="4114800" algn="l"/>
                <a:tab pos="457200" algn="l"/>
              </a:tabLst>
            </a:pPr>
            <a:endParaRPr lang="en-US"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457200" algn="l"/>
                <a:tab pos="914400" algn="l"/>
                <a:tab pos="4114800" algn="l"/>
                <a:tab pos="457200" algn="l"/>
              </a:tabLst>
            </a:pPr>
            <a:r>
              <a:rPr lang="en-US" b="1" dirty="0">
                <a:ea typeface="Times New Roman" panose="02020603050405020304" pitchFamily="18" charset="0"/>
                <a:cs typeface="Times New Roman" panose="02020603050405020304" pitchFamily="18" charset="0"/>
              </a:rPr>
              <a:t>Missing </a:t>
            </a:r>
            <a:r>
              <a:rPr lang="en-US" dirty="0">
                <a:ea typeface="Times New Roman" panose="02020603050405020304" pitchFamily="18" charset="0"/>
                <a:cs typeface="Times New Roman" panose="02020603050405020304" pitchFamily="18" charset="0"/>
              </a:rPr>
              <a:t>IAS records or parcel geometry</a:t>
            </a:r>
            <a:br>
              <a:rPr lang="en-US" dirty="0">
                <a:ea typeface="Times New Roman" panose="02020603050405020304" pitchFamily="18" charset="0"/>
                <a:cs typeface="Times New Roman" panose="02020603050405020304" pitchFamily="18" charset="0"/>
              </a:rPr>
            </a:br>
            <a:endParaRPr lang="en-US"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457200" algn="l"/>
                <a:tab pos="914400" algn="l"/>
                <a:tab pos="4114800" algn="l"/>
                <a:tab pos="457200" algn="l"/>
              </a:tabLst>
            </a:pPr>
            <a:r>
              <a:rPr lang="en-US" dirty="0">
                <a:ea typeface="Times New Roman" panose="02020603050405020304" pitchFamily="18" charset="0"/>
                <a:cs typeface="Times New Roman" panose="02020603050405020304" pitchFamily="18" charset="0"/>
              </a:rPr>
              <a:t>IAS records </a:t>
            </a:r>
            <a:r>
              <a:rPr lang="en-US" b="1" dirty="0">
                <a:ea typeface="Times New Roman" panose="02020603050405020304" pitchFamily="18" charset="0"/>
                <a:cs typeface="Times New Roman" panose="02020603050405020304" pitchFamily="18" charset="0"/>
              </a:rPr>
              <a:t>mapped erroneously </a:t>
            </a:r>
            <a:r>
              <a:rPr lang="en-US" dirty="0">
                <a:ea typeface="Times New Roman" panose="02020603050405020304" pitchFamily="18" charset="0"/>
                <a:cs typeface="Times New Roman" panose="02020603050405020304" pitchFamily="18" charset="0"/>
              </a:rPr>
              <a:t>to wrong parcel, or not tagged to parcel with location of improvement</a:t>
            </a:r>
          </a:p>
        </p:txBody>
      </p:sp>
    </p:spTree>
    <p:extLst>
      <p:ext uri="{BB962C8B-B14F-4D97-AF65-F5344CB8AC3E}">
        <p14:creationId xmlns:p14="http://schemas.microsoft.com/office/powerpoint/2010/main" val="1090595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8FB70-C278-D359-1019-BA45AECB64F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71AA8B0-B461-106A-B47B-DDA39D3F2E2A}"/>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Tax Map Issue 3:  </a:t>
            </a:r>
            <a:r>
              <a:rPr lang="en-US" b="1" dirty="0">
                <a:solidFill>
                  <a:schemeClr val="bg1"/>
                </a:solidFill>
                <a:latin typeface="Arial" panose="020B0604020202020204" pitchFamily="34" charset="0"/>
                <a:cs typeface="Arial" panose="020B0604020202020204" pitchFamily="34" charset="0"/>
              </a:rPr>
              <a:t>Outside Parcels</a:t>
            </a:r>
          </a:p>
        </p:txBody>
      </p:sp>
      <p:pic>
        <p:nvPicPr>
          <p:cNvPr id="9" name="Picture 8">
            <a:extLst>
              <a:ext uri="{FF2B5EF4-FFF2-40B4-BE49-F238E27FC236}">
                <a16:creationId xmlns:a16="http://schemas.microsoft.com/office/drawing/2014/main" id="{00ED5EF3-F30F-A77F-CBAD-B11DCBD1303A}"/>
              </a:ext>
            </a:extLst>
          </p:cNvPr>
          <p:cNvPicPr>
            <a:picLocks noChangeAspect="1"/>
          </p:cNvPicPr>
          <p:nvPr/>
        </p:nvPicPr>
        <p:blipFill>
          <a:blip r:embed="rId3"/>
          <a:stretch>
            <a:fillRect/>
          </a:stretch>
        </p:blipFill>
        <p:spPr>
          <a:xfrm>
            <a:off x="109332" y="939865"/>
            <a:ext cx="7255566" cy="5615657"/>
          </a:xfrm>
          <a:prstGeom prst="rect">
            <a:avLst/>
          </a:prstGeom>
        </p:spPr>
      </p:pic>
      <p:sp>
        <p:nvSpPr>
          <p:cNvPr id="33" name="TextBox 32">
            <a:extLst>
              <a:ext uri="{FF2B5EF4-FFF2-40B4-BE49-F238E27FC236}">
                <a16:creationId xmlns:a16="http://schemas.microsoft.com/office/drawing/2014/main" id="{AA8DF201-5582-CB88-89F7-B9D14622957B}"/>
              </a:ext>
            </a:extLst>
          </p:cNvPr>
          <p:cNvSpPr txBox="1"/>
          <p:nvPr/>
        </p:nvSpPr>
        <p:spPr>
          <a:xfrm>
            <a:off x="7606930" y="6379286"/>
            <a:ext cx="4107006" cy="411395"/>
          </a:xfrm>
          <a:prstGeom prst="rect">
            <a:avLst/>
          </a:prstGeom>
          <a:noFill/>
        </p:spPr>
        <p:txBody>
          <a:bodyPr wrap="square">
            <a:spAutoFit/>
          </a:bodyPr>
          <a:lstStyle/>
          <a:p>
            <a:pPr marL="266700" marR="0" algn="l" fontAlgn="base">
              <a:lnSpc>
                <a:spcPts val="1155"/>
              </a:lnSpc>
            </a:pPr>
            <a:r>
              <a:rPr lang="en-US" sz="1200" b="0" i="0" u="sng" dirty="0">
                <a:solidFill>
                  <a:srgbClr val="0000FF"/>
                </a:solidFill>
                <a:effectLst/>
                <a:latin typeface="Aptos" panose="020B0004020202020204" pitchFamily="34" charset="0"/>
                <a:hlinkClick r:id="rId4" tooltip="http://www.mapwv.gov/outside-parcel"/>
              </a:rPr>
              <a:t>Outside County Parcel Viewer</a:t>
            </a:r>
            <a:r>
              <a:rPr lang="en-US" sz="1200" b="0" i="0" dirty="0">
                <a:solidFill>
                  <a:srgbClr val="000000"/>
                </a:solidFill>
                <a:effectLst/>
                <a:latin typeface="Aptos" panose="020B0004020202020204" pitchFamily="34" charset="0"/>
              </a:rPr>
              <a:t> | </a:t>
            </a:r>
            <a:r>
              <a:rPr lang="en-US" sz="1200" b="0" i="0" u="sng" dirty="0">
                <a:solidFill>
                  <a:srgbClr val="0000FF"/>
                </a:solidFill>
                <a:effectLst/>
                <a:latin typeface="Aptos" panose="020B0004020202020204" pitchFamily="34" charset="0"/>
                <a:hlinkClick r:id="rId5" tooltip="https://data.wvgis.wvu.edu/pub/VTD/SOS/report/QC/TaxParcel-Issues/Statewide_OutsideCountyCluster_VoterPts.pdf"/>
              </a:rPr>
              <a:t>Graphic 1</a:t>
            </a:r>
            <a:r>
              <a:rPr lang="en-US" sz="1200" b="0" i="0" dirty="0">
                <a:solidFill>
                  <a:srgbClr val="000000"/>
                </a:solidFill>
                <a:effectLst/>
                <a:latin typeface="Aptos" panose="020B0004020202020204" pitchFamily="34" charset="0"/>
              </a:rPr>
              <a:t> | </a:t>
            </a:r>
            <a:r>
              <a:rPr lang="en-US" sz="1200" b="0" i="0" u="sng" dirty="0">
                <a:solidFill>
                  <a:srgbClr val="0000FF"/>
                </a:solidFill>
                <a:effectLst/>
                <a:latin typeface="Aptos" panose="020B0004020202020204" pitchFamily="34" charset="0"/>
                <a:hlinkClick r:id="rId6" tooltip="https://data.wvgis.wvu.edu/pub/VTD/SOS/report/QC/TaxParcel-Issues/Statewide_OutsideCountyAppAcr.pdf"/>
              </a:rPr>
              <a:t>Graphic 2</a:t>
            </a:r>
            <a:r>
              <a:rPr lang="en-US" sz="1200" b="0" i="0" dirty="0">
                <a:solidFill>
                  <a:srgbClr val="000000"/>
                </a:solidFill>
                <a:effectLst/>
                <a:latin typeface="Aptos" panose="020B0004020202020204" pitchFamily="34" charset="0"/>
              </a:rPr>
              <a:t> | </a:t>
            </a:r>
            <a:br>
              <a:rPr lang="en-US" sz="1200" b="0" i="0" dirty="0">
                <a:solidFill>
                  <a:srgbClr val="000000"/>
                </a:solidFill>
                <a:effectLst/>
                <a:latin typeface="Aptos" panose="020B0004020202020204" pitchFamily="34" charset="0"/>
              </a:rPr>
            </a:br>
            <a:r>
              <a:rPr lang="en-US" sz="1200" b="0" i="0" dirty="0">
                <a:solidFill>
                  <a:srgbClr val="000000"/>
                </a:solidFill>
                <a:effectLst/>
                <a:latin typeface="Aptos" panose="020B0004020202020204" pitchFamily="34" charset="0"/>
              </a:rPr>
              <a:t> </a:t>
            </a:r>
            <a:r>
              <a:rPr lang="en-US" sz="1200" b="0" i="0" u="sng" dirty="0">
                <a:solidFill>
                  <a:srgbClr val="0000FF"/>
                </a:solidFill>
                <a:effectLst/>
                <a:latin typeface="Aptos" panose="020B0004020202020204" pitchFamily="34" charset="0"/>
                <a:hlinkClick r:id="rId7" tooltip="https://data.wvgis.wvu.edu/pub/VTD/SOS/report/QC/TaxParcel-Issues/Putnam-Cabell-guidelines-to-correct-ouside-parcels_20240229.pdf"/>
              </a:rPr>
              <a:t>Assessor &amp; County Clerk Transfer Recommendations</a:t>
            </a:r>
            <a:endParaRPr lang="en-US" sz="1200" b="0" i="0" dirty="0">
              <a:solidFill>
                <a:srgbClr val="000000"/>
              </a:solidFill>
              <a:effectLst/>
              <a:latin typeface="Aptos" panose="020B0004020202020204" pitchFamily="34" charset="0"/>
            </a:endParaRPr>
          </a:p>
        </p:txBody>
      </p:sp>
      <p:sp>
        <p:nvSpPr>
          <p:cNvPr id="34" name="TextBox 33">
            <a:extLst>
              <a:ext uri="{FF2B5EF4-FFF2-40B4-BE49-F238E27FC236}">
                <a16:creationId xmlns:a16="http://schemas.microsoft.com/office/drawing/2014/main" id="{E4CBAAFF-3D32-0B56-6A7C-86888BF69BF0}"/>
              </a:ext>
            </a:extLst>
          </p:cNvPr>
          <p:cNvSpPr txBox="1"/>
          <p:nvPr/>
        </p:nvSpPr>
        <p:spPr>
          <a:xfrm>
            <a:off x="5579652" y="1911536"/>
            <a:ext cx="1868559" cy="369332"/>
          </a:xfrm>
          <a:prstGeom prst="rect">
            <a:avLst/>
          </a:prstGeom>
          <a:noFill/>
        </p:spPr>
        <p:txBody>
          <a:bodyPr wrap="square" rtlCol="0">
            <a:spAutoFit/>
          </a:bodyPr>
          <a:lstStyle/>
          <a:p>
            <a:r>
              <a:rPr lang="en-US" dirty="0">
                <a:solidFill>
                  <a:srgbClr val="C00000"/>
                </a:solidFill>
              </a:rPr>
              <a:t>Fall 2023 Audit</a:t>
            </a:r>
          </a:p>
        </p:txBody>
      </p:sp>
      <p:pic>
        <p:nvPicPr>
          <p:cNvPr id="42" name="Picture 41">
            <a:extLst>
              <a:ext uri="{FF2B5EF4-FFF2-40B4-BE49-F238E27FC236}">
                <a16:creationId xmlns:a16="http://schemas.microsoft.com/office/drawing/2014/main" id="{69C150E8-FA19-DC8F-3DD1-24E34EC76C4F}"/>
              </a:ext>
            </a:extLst>
          </p:cNvPr>
          <p:cNvPicPr>
            <a:picLocks noChangeAspect="1"/>
          </p:cNvPicPr>
          <p:nvPr/>
        </p:nvPicPr>
        <p:blipFill>
          <a:blip r:embed="rId8"/>
          <a:stretch>
            <a:fillRect/>
          </a:stretch>
        </p:blipFill>
        <p:spPr>
          <a:xfrm>
            <a:off x="7605666" y="976936"/>
            <a:ext cx="4108269" cy="5377636"/>
          </a:xfrm>
          <a:prstGeom prst="rect">
            <a:avLst/>
          </a:prstGeom>
        </p:spPr>
      </p:pic>
      <p:sp>
        <p:nvSpPr>
          <p:cNvPr id="43" name="Arrow: Curved Up 42">
            <a:extLst>
              <a:ext uri="{FF2B5EF4-FFF2-40B4-BE49-F238E27FC236}">
                <a16:creationId xmlns:a16="http://schemas.microsoft.com/office/drawing/2014/main" id="{764A0074-80D2-8AF6-9D2B-6946BE42B3E4}"/>
              </a:ext>
            </a:extLst>
          </p:cNvPr>
          <p:cNvSpPr/>
          <p:nvPr/>
        </p:nvSpPr>
        <p:spPr>
          <a:xfrm rot="15178747" flipH="1" flipV="1">
            <a:off x="8118274" y="3513729"/>
            <a:ext cx="1130958" cy="415262"/>
          </a:xfrm>
          <a:prstGeom prst="curvedUpArrow">
            <a:avLst>
              <a:gd name="adj1" fmla="val 25000"/>
              <a:gd name="adj2" fmla="val 50000"/>
              <a:gd name="adj3" fmla="val 3525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Arrow: Curved Up 43">
            <a:extLst>
              <a:ext uri="{FF2B5EF4-FFF2-40B4-BE49-F238E27FC236}">
                <a16:creationId xmlns:a16="http://schemas.microsoft.com/office/drawing/2014/main" id="{ACAE3ABF-33ED-F005-9EAC-16610BCAD703}"/>
              </a:ext>
            </a:extLst>
          </p:cNvPr>
          <p:cNvSpPr/>
          <p:nvPr/>
        </p:nvSpPr>
        <p:spPr>
          <a:xfrm rot="7865288" flipH="1">
            <a:off x="9770356" y="3679206"/>
            <a:ext cx="975928" cy="468130"/>
          </a:xfrm>
          <a:prstGeom prst="curvedUpArrow">
            <a:avLst>
              <a:gd name="adj1" fmla="val 25000"/>
              <a:gd name="adj2" fmla="val 50000"/>
              <a:gd name="adj3" fmla="val 35256"/>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TextBox 45">
            <a:extLst>
              <a:ext uri="{FF2B5EF4-FFF2-40B4-BE49-F238E27FC236}">
                <a16:creationId xmlns:a16="http://schemas.microsoft.com/office/drawing/2014/main" id="{930A4120-0966-B6FD-F26B-A544422C8BC1}"/>
              </a:ext>
            </a:extLst>
          </p:cNvPr>
          <p:cNvSpPr txBox="1"/>
          <p:nvPr/>
        </p:nvSpPr>
        <p:spPr>
          <a:xfrm>
            <a:off x="8599718" y="4160476"/>
            <a:ext cx="994229" cy="646331"/>
          </a:xfrm>
          <a:prstGeom prst="rect">
            <a:avLst/>
          </a:prstGeom>
          <a:noFill/>
        </p:spPr>
        <p:txBody>
          <a:bodyPr wrap="square" rtlCol="0">
            <a:spAutoFit/>
          </a:bodyPr>
          <a:lstStyle/>
          <a:p>
            <a:pPr algn="ctr"/>
            <a:r>
              <a:rPr lang="en-US" dirty="0">
                <a:solidFill>
                  <a:srgbClr val="C00000"/>
                </a:solidFill>
              </a:rPr>
              <a:t>Hardy County</a:t>
            </a:r>
          </a:p>
        </p:txBody>
      </p:sp>
      <p:sp>
        <p:nvSpPr>
          <p:cNvPr id="47" name="TextBox 46">
            <a:extLst>
              <a:ext uri="{FF2B5EF4-FFF2-40B4-BE49-F238E27FC236}">
                <a16:creationId xmlns:a16="http://schemas.microsoft.com/office/drawing/2014/main" id="{117BA960-9F3A-43F3-59EA-E60CF331BD23}"/>
              </a:ext>
            </a:extLst>
          </p:cNvPr>
          <p:cNvSpPr txBox="1"/>
          <p:nvPr/>
        </p:nvSpPr>
        <p:spPr>
          <a:xfrm>
            <a:off x="10257378" y="2948030"/>
            <a:ext cx="1457190" cy="646331"/>
          </a:xfrm>
          <a:prstGeom prst="rect">
            <a:avLst/>
          </a:prstGeom>
          <a:noFill/>
        </p:spPr>
        <p:txBody>
          <a:bodyPr wrap="square" rtlCol="0">
            <a:spAutoFit/>
          </a:bodyPr>
          <a:lstStyle/>
          <a:p>
            <a:pPr algn="ctr"/>
            <a:r>
              <a:rPr lang="en-US" dirty="0">
                <a:solidFill>
                  <a:srgbClr val="7030A0"/>
                </a:solidFill>
              </a:rPr>
              <a:t>Hampshire County</a:t>
            </a:r>
          </a:p>
        </p:txBody>
      </p:sp>
      <p:sp>
        <p:nvSpPr>
          <p:cNvPr id="48" name="Rectangle 47">
            <a:extLst>
              <a:ext uri="{FF2B5EF4-FFF2-40B4-BE49-F238E27FC236}">
                <a16:creationId xmlns:a16="http://schemas.microsoft.com/office/drawing/2014/main" id="{E3482AC3-E93E-97F4-9025-83F2065577AA}"/>
              </a:ext>
            </a:extLst>
          </p:cNvPr>
          <p:cNvSpPr/>
          <p:nvPr/>
        </p:nvSpPr>
        <p:spPr>
          <a:xfrm>
            <a:off x="7684150" y="5723269"/>
            <a:ext cx="3972749" cy="615553"/>
          </a:xfrm>
          <a:prstGeom prst="rect">
            <a:avLst/>
          </a:prstGeom>
          <a:solidFill>
            <a:schemeClr val="accent2">
              <a:lumMod val="20000"/>
              <a:lumOff val="80000"/>
            </a:schemeClr>
          </a:solidFill>
        </p:spPr>
        <p:txBody>
          <a:bodyPr wrap="square">
            <a:spAutoFit/>
          </a:bodyPr>
          <a:lstStyle/>
          <a:p>
            <a:pPr algn="ctr">
              <a:tabLst>
                <a:tab pos="457200" algn="l"/>
                <a:tab pos="914400" algn="l"/>
                <a:tab pos="4114800" algn="l"/>
                <a:tab pos="457200" algn="l"/>
              </a:tabLst>
            </a:pPr>
            <a:r>
              <a:rPr lang="en-US" u="sng" dirty="0">
                <a:ea typeface="Times New Roman" panose="02020603050405020304" pitchFamily="18" charset="0"/>
                <a:cs typeface="Times New Roman" panose="02020603050405020304" pitchFamily="18" charset="0"/>
              </a:rPr>
              <a:t>Outside Parcels</a:t>
            </a:r>
            <a:br>
              <a:rPr lang="en-US" u="sng" dirty="0">
                <a:ea typeface="Times New Roman" panose="02020603050405020304" pitchFamily="18" charset="0"/>
                <a:cs typeface="Times New Roman" panose="02020603050405020304" pitchFamily="18" charset="0"/>
              </a:rPr>
            </a:br>
            <a:r>
              <a:rPr lang="en-US" sz="1600" dirty="0">
                <a:ea typeface="Times New Roman" panose="02020603050405020304" pitchFamily="18" charset="0"/>
                <a:cs typeface="Times New Roman" panose="02020603050405020304" pitchFamily="18" charset="0"/>
              </a:rPr>
              <a:t>Parcels assessed in the wrong county</a:t>
            </a:r>
          </a:p>
        </p:txBody>
      </p:sp>
    </p:spTree>
    <p:extLst>
      <p:ext uri="{BB962C8B-B14F-4D97-AF65-F5344CB8AC3E}">
        <p14:creationId xmlns:p14="http://schemas.microsoft.com/office/powerpoint/2010/main" val="615063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3CA93-096B-AB44-6C7D-16002C0A8E3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395FAB1-A21E-871D-723F-9B5398958387}"/>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Tax Map Issue 4:  </a:t>
            </a:r>
            <a:r>
              <a:rPr lang="en-US" b="1" dirty="0">
                <a:solidFill>
                  <a:schemeClr val="bg1"/>
                </a:solidFill>
                <a:latin typeface="Arial" panose="020B0604020202020204" pitchFamily="34" charset="0"/>
                <a:cs typeface="Arial" panose="020B0604020202020204" pitchFamily="34" charset="0"/>
              </a:rPr>
              <a:t>E-911 Addresses</a:t>
            </a:r>
          </a:p>
        </p:txBody>
      </p:sp>
      <p:pic>
        <p:nvPicPr>
          <p:cNvPr id="3" name="Picture 2">
            <a:extLst>
              <a:ext uri="{FF2B5EF4-FFF2-40B4-BE49-F238E27FC236}">
                <a16:creationId xmlns:a16="http://schemas.microsoft.com/office/drawing/2014/main" id="{F7F4B729-29DA-0655-B193-61312A1DDBEF}"/>
              </a:ext>
            </a:extLst>
          </p:cNvPr>
          <p:cNvPicPr>
            <a:picLocks noChangeAspect="1"/>
          </p:cNvPicPr>
          <p:nvPr/>
        </p:nvPicPr>
        <p:blipFill>
          <a:blip r:embed="rId3"/>
          <a:stretch>
            <a:fillRect/>
          </a:stretch>
        </p:blipFill>
        <p:spPr>
          <a:xfrm>
            <a:off x="0" y="1075765"/>
            <a:ext cx="12192000" cy="5782235"/>
          </a:xfrm>
          <a:prstGeom prst="rect">
            <a:avLst/>
          </a:prstGeom>
        </p:spPr>
      </p:pic>
      <p:sp>
        <p:nvSpPr>
          <p:cNvPr id="10" name="Rectangle 9">
            <a:extLst>
              <a:ext uri="{FF2B5EF4-FFF2-40B4-BE49-F238E27FC236}">
                <a16:creationId xmlns:a16="http://schemas.microsoft.com/office/drawing/2014/main" id="{48217172-71A8-3387-D508-74D640E531C3}"/>
              </a:ext>
            </a:extLst>
          </p:cNvPr>
          <p:cNvSpPr/>
          <p:nvPr/>
        </p:nvSpPr>
        <p:spPr>
          <a:xfrm>
            <a:off x="7348584" y="1229639"/>
            <a:ext cx="4616946" cy="1477328"/>
          </a:xfrm>
          <a:prstGeom prst="rect">
            <a:avLst/>
          </a:prstGeom>
          <a:solidFill>
            <a:schemeClr val="accent2">
              <a:lumMod val="20000"/>
              <a:lumOff val="80000"/>
            </a:schemeClr>
          </a:solidFill>
        </p:spPr>
        <p:txBody>
          <a:bodyPr wrap="square">
            <a:spAutoFit/>
          </a:bodyPr>
          <a:lstStyle/>
          <a:p>
            <a:pPr algn="ctr">
              <a:tabLst>
                <a:tab pos="457200" algn="l"/>
                <a:tab pos="914400" algn="l"/>
                <a:tab pos="4114800" algn="l"/>
                <a:tab pos="457200" algn="l"/>
              </a:tabLst>
            </a:pPr>
            <a:r>
              <a:rPr lang="en-US" u="sng" dirty="0">
                <a:ea typeface="Times New Roman" panose="02020603050405020304" pitchFamily="18" charset="0"/>
                <a:cs typeface="Times New Roman" panose="02020603050405020304" pitchFamily="18" charset="0"/>
              </a:rPr>
              <a:t>Parcel Physical Address</a:t>
            </a:r>
          </a:p>
          <a:p>
            <a:pPr>
              <a:tabLst>
                <a:tab pos="457200" algn="l"/>
                <a:tab pos="914400" algn="l"/>
                <a:tab pos="4114800" algn="l"/>
                <a:tab pos="457200" algn="l"/>
              </a:tabLst>
            </a:pPr>
            <a:endParaRPr lang="en-US"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457200" algn="l"/>
                <a:tab pos="914400" algn="l"/>
                <a:tab pos="4114800" algn="l"/>
                <a:tab pos="457200" algn="l"/>
              </a:tabLst>
            </a:pPr>
            <a:r>
              <a:rPr lang="en-US" dirty="0">
                <a:ea typeface="Times New Roman" panose="02020603050405020304" pitchFamily="18" charset="0"/>
                <a:cs typeface="Times New Roman" panose="02020603050405020304" pitchFamily="18" charset="0"/>
              </a:rPr>
              <a:t>IAS physical address of parcel should be </a:t>
            </a:r>
            <a:r>
              <a:rPr lang="en-US" b="1" dirty="0">
                <a:ea typeface="Times New Roman" panose="02020603050405020304" pitchFamily="18" charset="0"/>
                <a:cs typeface="Times New Roman" panose="02020603050405020304" pitchFamily="18" charset="0"/>
              </a:rPr>
              <a:t>E-911 address</a:t>
            </a:r>
            <a:br>
              <a:rPr lang="en-US" dirty="0">
                <a:ea typeface="Times New Roman" panose="02020603050405020304" pitchFamily="18" charset="0"/>
                <a:cs typeface="Times New Roman" panose="02020603050405020304" pitchFamily="18" charset="0"/>
              </a:rPr>
            </a:br>
            <a:endParaRPr lang="en-US" dirty="0">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3A744AE8-8325-2E50-8072-959C1BB413D3}"/>
              </a:ext>
            </a:extLst>
          </p:cNvPr>
          <p:cNvPicPr>
            <a:picLocks noChangeAspect="1"/>
          </p:cNvPicPr>
          <p:nvPr/>
        </p:nvPicPr>
        <p:blipFill>
          <a:blip r:embed="rId4"/>
          <a:stretch>
            <a:fillRect/>
          </a:stretch>
        </p:blipFill>
        <p:spPr>
          <a:xfrm>
            <a:off x="226470" y="1509938"/>
            <a:ext cx="2163462" cy="1328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0089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D1B80-16AF-F57A-3CB1-E392267E293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4E7780F-07DB-6C23-D79D-B4E2C28BBC62}"/>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Daniel’s Privacy Law</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EE2D8C5-BC37-2D01-AE57-A82C3A97BCB6}"/>
              </a:ext>
            </a:extLst>
          </p:cNvPr>
          <p:cNvSpPr txBox="1"/>
          <p:nvPr/>
        </p:nvSpPr>
        <p:spPr>
          <a:xfrm>
            <a:off x="308919" y="1150891"/>
            <a:ext cx="11565923" cy="646331"/>
          </a:xfrm>
          <a:prstGeom prst="rect">
            <a:avLst/>
          </a:prstGeom>
          <a:noFill/>
        </p:spPr>
        <p:txBody>
          <a:bodyPr wrap="square">
            <a:spAutoFit/>
          </a:bodyPr>
          <a:lstStyle/>
          <a:p>
            <a:r>
              <a:rPr lang="en-US" dirty="0"/>
              <a:t>§ 5A-8-24. Protection of personal information relating to judicial officers, prosecutors, and law-enforcement officers.  Effective: July 9, 2021</a:t>
            </a:r>
          </a:p>
        </p:txBody>
      </p:sp>
      <p:sp>
        <p:nvSpPr>
          <p:cNvPr id="7" name="TextBox 6">
            <a:extLst>
              <a:ext uri="{FF2B5EF4-FFF2-40B4-BE49-F238E27FC236}">
                <a16:creationId xmlns:a16="http://schemas.microsoft.com/office/drawing/2014/main" id="{687B59E3-E4CE-6E54-E5DA-3C0EE28D5961}"/>
              </a:ext>
            </a:extLst>
          </p:cNvPr>
          <p:cNvSpPr txBox="1"/>
          <p:nvPr/>
        </p:nvSpPr>
        <p:spPr>
          <a:xfrm>
            <a:off x="308919" y="2003846"/>
            <a:ext cx="11284806" cy="2585323"/>
          </a:xfrm>
          <a:prstGeom prst="rect">
            <a:avLst/>
          </a:prstGeom>
          <a:solidFill>
            <a:schemeClr val="accent2">
              <a:lumMod val="20000"/>
              <a:lumOff val="80000"/>
            </a:schemeClr>
          </a:solidFill>
        </p:spPr>
        <p:txBody>
          <a:bodyPr wrap="square">
            <a:spAutoFit/>
          </a:bodyPr>
          <a:lstStyle/>
          <a:p>
            <a:pPr marL="0" marR="0" algn="l">
              <a:buNone/>
            </a:pPr>
            <a:r>
              <a:rPr lang="en-US" sz="1800" b="0" i="0" dirty="0">
                <a:solidFill>
                  <a:srgbClr val="000000"/>
                </a:solidFill>
                <a:effectLst/>
                <a:latin typeface="Calibri" panose="020F0502020204030204" pitchFamily="34" charset="0"/>
              </a:rPr>
              <a:t>When we receive Daniel’s Law requests, we perform the following actions on the following </a:t>
            </a:r>
            <a:r>
              <a:rPr lang="en-US" sz="1800" b="1" i="0" dirty="0">
                <a:solidFill>
                  <a:srgbClr val="000000"/>
                </a:solidFill>
                <a:effectLst/>
                <a:latin typeface="Calibri" panose="020F0502020204030204" pitchFamily="34" charset="0"/>
              </a:rPr>
              <a:t>statewide geodatabases</a:t>
            </a:r>
            <a:r>
              <a:rPr lang="en-US" sz="1800" b="0" i="0" dirty="0">
                <a:solidFill>
                  <a:srgbClr val="000000"/>
                </a:solidFill>
                <a:effectLst/>
                <a:latin typeface="Calibri" panose="020F0502020204030204" pitchFamily="34" charset="0"/>
              </a:rPr>
              <a:t>:</a:t>
            </a:r>
            <a:endParaRPr lang="en-US" sz="1800" b="0" i="0" dirty="0">
              <a:solidFill>
                <a:srgbClr val="242424"/>
              </a:solidFill>
              <a:effectLst/>
              <a:latin typeface="Calibri" panose="020F0502020204030204" pitchFamily="34" charset="0"/>
            </a:endParaRPr>
          </a:p>
          <a:p>
            <a:pPr marL="457200" marR="0" indent="-228600" algn="l">
              <a:buNone/>
            </a:pPr>
            <a:r>
              <a:rPr lang="en-US" sz="1800" b="0" i="0" dirty="0">
                <a:solidFill>
                  <a:srgbClr val="000000"/>
                </a:solidFill>
                <a:effectLst/>
                <a:latin typeface="Symbol" panose="05050102010706020507" pitchFamily="18" charset="2"/>
              </a:rPr>
              <a:t>·</a:t>
            </a:r>
            <a:r>
              <a:rPr lang="en-US" sz="800" b="0" i="0" dirty="0">
                <a:solidFill>
                  <a:srgbClr val="000000"/>
                </a:solidFill>
                <a:effectLst/>
                <a:latin typeface="Times New Roman" panose="02020603050405020304" pitchFamily="18" charset="0"/>
              </a:rPr>
              <a:t>      </a:t>
            </a:r>
            <a:r>
              <a:rPr lang="en-US" sz="1800" b="1" i="0" dirty="0">
                <a:solidFill>
                  <a:srgbClr val="000000"/>
                </a:solidFill>
                <a:effectLst/>
                <a:latin typeface="Calibri" panose="020F0502020204030204" pitchFamily="34" charset="0"/>
              </a:rPr>
              <a:t>E-911 Address</a:t>
            </a:r>
            <a:r>
              <a:rPr lang="en-US" sz="1800" b="0" i="0" dirty="0">
                <a:solidFill>
                  <a:srgbClr val="000000"/>
                </a:solidFill>
                <a:effectLst/>
                <a:latin typeface="Calibri" panose="020F0502020204030204" pitchFamily="34" charset="0"/>
              </a:rPr>
              <a:t>:  Coordinate with WV Emergency Management Division.  Flag the address in the E-911 database as a “sensitive record” and do not display the address label on applications. </a:t>
            </a:r>
            <a:endParaRPr lang="en-US" sz="2000" b="0" i="0" dirty="0">
              <a:solidFill>
                <a:srgbClr val="242424"/>
              </a:solidFill>
              <a:effectLst/>
              <a:latin typeface="Times New Roman" panose="02020603050405020304" pitchFamily="18" charset="0"/>
            </a:endParaRPr>
          </a:p>
          <a:p>
            <a:pPr marL="457200" marR="0" indent="-228600" algn="l">
              <a:buNone/>
            </a:pPr>
            <a:r>
              <a:rPr lang="en-US" sz="1800" b="0" i="0" dirty="0">
                <a:solidFill>
                  <a:srgbClr val="000000"/>
                </a:solidFill>
                <a:effectLst/>
                <a:highlight>
                  <a:srgbClr val="FFFF00"/>
                </a:highlight>
                <a:latin typeface="Symbol" panose="05050102010706020507" pitchFamily="18" charset="2"/>
              </a:rPr>
              <a:t>·</a:t>
            </a:r>
            <a:r>
              <a:rPr lang="en-US" sz="800" b="0" i="0" dirty="0">
                <a:solidFill>
                  <a:srgbClr val="000000"/>
                </a:solidFill>
                <a:effectLst/>
                <a:highlight>
                  <a:srgbClr val="FFFF00"/>
                </a:highlight>
                <a:latin typeface="Times New Roman" panose="02020603050405020304" pitchFamily="18" charset="0"/>
              </a:rPr>
              <a:t>      </a:t>
            </a:r>
            <a:r>
              <a:rPr lang="en-US" sz="1800" b="1" i="0" dirty="0">
                <a:solidFill>
                  <a:srgbClr val="000000"/>
                </a:solidFill>
                <a:effectLst/>
                <a:highlight>
                  <a:srgbClr val="FFFF00"/>
                </a:highlight>
                <a:latin typeface="Calibri" panose="020F0502020204030204" pitchFamily="34" charset="0"/>
              </a:rPr>
              <a:t>Parcel Record</a:t>
            </a:r>
            <a:r>
              <a:rPr lang="en-US" sz="1800" b="0" i="0" dirty="0">
                <a:solidFill>
                  <a:srgbClr val="000000"/>
                </a:solidFill>
                <a:effectLst/>
                <a:highlight>
                  <a:srgbClr val="FFFF00"/>
                </a:highlight>
                <a:latin typeface="Calibri" panose="020F0502020204030204" pitchFamily="34" charset="0"/>
              </a:rPr>
              <a:t>:  Coordinate with WV State Tax Department.  Remove the owner's name, address, and legal description from the tax assessment database while preserving the parcel geometry.  Update the data records on the Data Clearinghouse so sensitive parcel records cannot be downloaded</a:t>
            </a:r>
            <a:r>
              <a:rPr lang="en-US" sz="1800" b="1" i="0" dirty="0">
                <a:solidFill>
                  <a:srgbClr val="FF0000"/>
                </a:solidFill>
                <a:effectLst/>
                <a:highlight>
                  <a:srgbClr val="FFFF00"/>
                </a:highlight>
                <a:latin typeface="Calibri" panose="020F0502020204030204" pitchFamily="34" charset="0"/>
              </a:rPr>
              <a:t>.  County assessors are responsible for redacting “covered people” from their publicly accessible databases and map viewers. </a:t>
            </a:r>
            <a:endParaRPr lang="en-US" sz="2000" b="1" i="0" dirty="0">
              <a:solidFill>
                <a:srgbClr val="FF0000"/>
              </a:solidFill>
              <a:effectLst/>
              <a:highlight>
                <a:srgbClr val="FFFF00"/>
              </a:highlight>
              <a:latin typeface="Times New Roman" panose="02020603050405020304" pitchFamily="18" charset="0"/>
            </a:endParaRPr>
          </a:p>
          <a:p>
            <a:pPr marL="457200" marR="0" indent="-228600" algn="l"/>
            <a:r>
              <a:rPr lang="en-US" sz="1800" b="0" i="0" dirty="0">
                <a:solidFill>
                  <a:srgbClr val="000000"/>
                </a:solidFill>
                <a:effectLst/>
                <a:latin typeface="Symbol" panose="05050102010706020507" pitchFamily="18" charset="2"/>
              </a:rPr>
              <a:t>·</a:t>
            </a:r>
            <a:r>
              <a:rPr lang="en-US" sz="800" b="0" i="0" dirty="0">
                <a:solidFill>
                  <a:srgbClr val="000000"/>
                </a:solidFill>
                <a:effectLst/>
                <a:latin typeface="Times New Roman" panose="02020603050405020304" pitchFamily="18" charset="0"/>
              </a:rPr>
              <a:t>      </a:t>
            </a:r>
            <a:r>
              <a:rPr lang="en-US" sz="1800" b="1" i="0" dirty="0">
                <a:solidFill>
                  <a:srgbClr val="000000"/>
                </a:solidFill>
                <a:effectLst/>
                <a:latin typeface="Calibri" panose="020F0502020204030204" pitchFamily="34" charset="0"/>
              </a:rPr>
              <a:t>State Voter Registration System (SVRS)</a:t>
            </a:r>
            <a:r>
              <a:rPr lang="en-US" sz="1800" b="0" i="0" dirty="0">
                <a:solidFill>
                  <a:srgbClr val="000000"/>
                </a:solidFill>
                <a:effectLst/>
                <a:latin typeface="Calibri" panose="020F0502020204030204" pitchFamily="34" charset="0"/>
              </a:rPr>
              <a:t>:  Coordinate with the Secretary of State’s Office which is responsible to set a sensitive flag for voting records in the SVRS</a:t>
            </a:r>
            <a:endParaRPr lang="en-US" sz="2000" b="0" i="0" dirty="0">
              <a:solidFill>
                <a:srgbClr val="242424"/>
              </a:solidFill>
              <a:effectLst/>
              <a:latin typeface="Times New Roman" panose="02020603050405020304" pitchFamily="18" charset="0"/>
            </a:endParaRPr>
          </a:p>
        </p:txBody>
      </p:sp>
      <p:graphicFrame>
        <p:nvGraphicFramePr>
          <p:cNvPr id="8" name="Chart 7">
            <a:extLst>
              <a:ext uri="{FF2B5EF4-FFF2-40B4-BE49-F238E27FC236}">
                <a16:creationId xmlns:a16="http://schemas.microsoft.com/office/drawing/2014/main" id="{932C775A-C749-ACC4-6C21-95050F0F0A4B}"/>
              </a:ext>
            </a:extLst>
          </p:cNvPr>
          <p:cNvGraphicFramePr>
            <a:graphicFrameLocks/>
          </p:cNvGraphicFramePr>
          <p:nvPr>
            <p:extLst>
              <p:ext uri="{D42A27DB-BD31-4B8C-83A1-F6EECF244321}">
                <p14:modId xmlns:p14="http://schemas.microsoft.com/office/powerpoint/2010/main" val="1698039778"/>
              </p:ext>
            </p:extLst>
          </p:nvPr>
        </p:nvGraphicFramePr>
        <p:xfrm>
          <a:off x="2491430" y="4676006"/>
          <a:ext cx="6919784" cy="20622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6548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Reference Layers</a:t>
            </a:r>
          </a:p>
        </p:txBody>
      </p:sp>
      <p:sp>
        <p:nvSpPr>
          <p:cNvPr id="3" name="TextBox 2"/>
          <p:cNvSpPr txBox="1"/>
          <p:nvPr/>
        </p:nvSpPr>
        <p:spPr>
          <a:xfrm>
            <a:off x="2317822"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Boundaries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265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F9142D0-20E1-4914-960A-892C9AB268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825" t="10270" r="16888" b="6090"/>
          <a:stretch/>
        </p:blipFill>
        <p:spPr>
          <a:xfrm>
            <a:off x="200729" y="914400"/>
            <a:ext cx="8001161" cy="5943600"/>
          </a:xfrm>
        </p:spPr>
      </p:pic>
      <p:sp>
        <p:nvSpPr>
          <p:cNvPr id="3" name="TextBox 2">
            <a:extLst>
              <a:ext uri="{FF2B5EF4-FFF2-40B4-BE49-F238E27FC236}">
                <a16:creationId xmlns:a16="http://schemas.microsoft.com/office/drawing/2014/main" id="{4FDDE157-7CC6-45AF-92EC-AE490B9315F9}"/>
              </a:ext>
            </a:extLst>
          </p:cNvPr>
          <p:cNvSpPr txBox="1"/>
          <p:nvPr/>
        </p:nvSpPr>
        <p:spPr>
          <a:xfrm>
            <a:off x="3955623" y="4353975"/>
            <a:ext cx="2869329" cy="1015663"/>
          </a:xfrm>
          <a:prstGeom prst="rect">
            <a:avLst/>
          </a:prstGeom>
          <a:solidFill>
            <a:srgbClr val="FFFFFF">
              <a:alpha val="69804"/>
            </a:srgbClr>
          </a:solidFill>
        </p:spPr>
        <p:txBody>
          <a:bodyPr wrap="square" rtlCol="0">
            <a:spAutoFit/>
          </a:bodyPr>
          <a:lstStyle/>
          <a:p>
            <a:r>
              <a:rPr lang="en-US" sz="1200" b="1" dirty="0">
                <a:solidFill>
                  <a:srgbClr val="3D8CEE"/>
                </a:solidFill>
                <a:latin typeface="+mj-lt"/>
              </a:rPr>
              <a:t>51 primary structures in current Kimball municipality </a:t>
            </a:r>
          </a:p>
          <a:p>
            <a:endParaRPr lang="en-US" sz="1200" b="1" dirty="0">
              <a:latin typeface="+mj-lt"/>
            </a:endParaRPr>
          </a:p>
          <a:p>
            <a:r>
              <a:rPr lang="en-US" sz="1200" b="1" dirty="0">
                <a:solidFill>
                  <a:srgbClr val="70BA40"/>
                </a:solidFill>
                <a:latin typeface="+mj-lt"/>
              </a:rPr>
              <a:t>85 primary structures in revised Kimball municipality </a:t>
            </a:r>
          </a:p>
        </p:txBody>
      </p:sp>
      <p:sp>
        <p:nvSpPr>
          <p:cNvPr id="7" name="Title 1">
            <a:extLst>
              <a:ext uri="{FF2B5EF4-FFF2-40B4-BE49-F238E27FC236}">
                <a16:creationId xmlns:a16="http://schemas.microsoft.com/office/drawing/2014/main" id="{0858F71A-10BB-42D7-95E4-EE060675EB34}"/>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Legal Boundaries (Municipal)</a:t>
            </a:r>
          </a:p>
        </p:txBody>
      </p:sp>
      <p:sp>
        <p:nvSpPr>
          <p:cNvPr id="2" name="Title 1">
            <a:extLst>
              <a:ext uri="{FF2B5EF4-FFF2-40B4-BE49-F238E27FC236}">
                <a16:creationId xmlns:a16="http://schemas.microsoft.com/office/drawing/2014/main" id="{D5B218DA-07A0-4D34-A8D3-1A21FB2B932A}"/>
              </a:ext>
            </a:extLst>
          </p:cNvPr>
          <p:cNvSpPr>
            <a:spLocks noGrp="1"/>
          </p:cNvSpPr>
          <p:nvPr>
            <p:ph type="title"/>
          </p:nvPr>
        </p:nvSpPr>
        <p:spPr>
          <a:xfrm>
            <a:off x="221510" y="811783"/>
            <a:ext cx="3860679" cy="914398"/>
          </a:xfrm>
        </p:spPr>
        <p:txBody>
          <a:bodyPr>
            <a:normAutofit/>
          </a:bodyPr>
          <a:lstStyle/>
          <a:p>
            <a:r>
              <a:rPr lang="en-US" sz="2400" dirty="0"/>
              <a:t>Kimball, McDowell County</a:t>
            </a:r>
            <a:endParaRPr lang="en-US" dirty="0"/>
          </a:p>
        </p:txBody>
      </p:sp>
      <p:sp>
        <p:nvSpPr>
          <p:cNvPr id="8" name="Speech Bubble: Rectangle with Corners Rounded 7">
            <a:extLst>
              <a:ext uri="{FF2B5EF4-FFF2-40B4-BE49-F238E27FC236}">
                <a16:creationId xmlns:a16="http://schemas.microsoft.com/office/drawing/2014/main" id="{C35203E0-DA0D-47BC-A1E7-2E11A93BE5D6}"/>
              </a:ext>
            </a:extLst>
          </p:cNvPr>
          <p:cNvSpPr/>
          <p:nvPr/>
        </p:nvSpPr>
        <p:spPr>
          <a:xfrm flipH="1">
            <a:off x="6766002" y="1112105"/>
            <a:ext cx="1331105" cy="914398"/>
          </a:xfrm>
          <a:prstGeom prst="wedgeRoundRectCallout">
            <a:avLst>
              <a:gd name="adj1" fmla="val 98937"/>
              <a:gd name="adj2" fmla="val 7991"/>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Previously Incorrect Boundary</a:t>
            </a:r>
            <a:endParaRPr lang="en-US" sz="2000" dirty="0">
              <a:solidFill>
                <a:schemeClr val="bg1"/>
              </a:solidFill>
            </a:endParaRPr>
          </a:p>
        </p:txBody>
      </p:sp>
      <p:sp>
        <p:nvSpPr>
          <p:cNvPr id="9" name="Speech Bubble: Rectangle with Corners Rounded 8">
            <a:extLst>
              <a:ext uri="{FF2B5EF4-FFF2-40B4-BE49-F238E27FC236}">
                <a16:creationId xmlns:a16="http://schemas.microsoft.com/office/drawing/2014/main" id="{A5603DA5-82DF-4082-8BC2-F7E9CCAA95F0}"/>
              </a:ext>
            </a:extLst>
          </p:cNvPr>
          <p:cNvSpPr/>
          <p:nvPr/>
        </p:nvSpPr>
        <p:spPr>
          <a:xfrm flipH="1">
            <a:off x="353290" y="4315522"/>
            <a:ext cx="1398779" cy="606581"/>
          </a:xfrm>
          <a:prstGeom prst="wedgeRoundRectCallout">
            <a:avLst>
              <a:gd name="adj1" fmla="val -110402"/>
              <a:gd name="adj2" fmla="val 62870"/>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Correct Boundary</a:t>
            </a:r>
            <a:endParaRPr lang="en-US" sz="2000" dirty="0">
              <a:solidFill>
                <a:schemeClr val="bg1"/>
              </a:solidFill>
            </a:endParaRPr>
          </a:p>
        </p:txBody>
      </p:sp>
      <p:sp>
        <p:nvSpPr>
          <p:cNvPr id="10" name="Rectangle 9">
            <a:extLst>
              <a:ext uri="{FF2B5EF4-FFF2-40B4-BE49-F238E27FC236}">
                <a16:creationId xmlns:a16="http://schemas.microsoft.com/office/drawing/2014/main" id="{9B835942-7923-34A2-C679-4E45A395C5F5}"/>
              </a:ext>
            </a:extLst>
          </p:cNvPr>
          <p:cNvSpPr/>
          <p:nvPr/>
        </p:nvSpPr>
        <p:spPr>
          <a:xfrm>
            <a:off x="8317342" y="1152569"/>
            <a:ext cx="3851512" cy="3416320"/>
          </a:xfrm>
          <a:prstGeom prst="rect">
            <a:avLst/>
          </a:prstGeom>
          <a:solidFill>
            <a:schemeClr val="accent1">
              <a:lumMod val="20000"/>
              <a:lumOff val="80000"/>
            </a:schemeClr>
          </a:solidFill>
        </p:spPr>
        <p:txBody>
          <a:bodyPr wrap="square">
            <a:spAutoFit/>
          </a:bodyPr>
          <a:lstStyle/>
          <a:p>
            <a:pPr algn="ctr">
              <a:tabLst>
                <a:tab pos="457200" algn="l"/>
                <a:tab pos="914400" algn="l"/>
                <a:tab pos="4114800" algn="l"/>
                <a:tab pos="457200" algn="l"/>
              </a:tabLst>
            </a:pPr>
            <a:r>
              <a:rPr lang="en-US" u="sng" dirty="0">
                <a:ea typeface="Times New Roman" panose="02020603050405020304" pitchFamily="18" charset="0"/>
                <a:cs typeface="Times New Roman" panose="02020603050405020304" pitchFamily="18" charset="0"/>
              </a:rPr>
              <a:t>Legal Boundaries</a:t>
            </a:r>
          </a:p>
          <a:p>
            <a:pPr>
              <a:tabLst>
                <a:tab pos="457200" algn="l"/>
                <a:tab pos="914400" algn="l"/>
                <a:tab pos="4114800" algn="l"/>
                <a:tab pos="457200" algn="l"/>
              </a:tabLst>
            </a:pPr>
            <a:endParaRPr lang="en-US" dirty="0">
              <a:ea typeface="Times New Roman" panose="02020603050405020304" pitchFamily="18" charset="0"/>
              <a:cs typeface="Times New Roman" panose="02020603050405020304" pitchFamily="18" charset="0"/>
            </a:endParaRPr>
          </a:p>
          <a:p>
            <a:pPr>
              <a:tabLst>
                <a:tab pos="457200" algn="l"/>
                <a:tab pos="914400" algn="l"/>
                <a:tab pos="4114800" algn="l"/>
                <a:tab pos="457200" algn="l"/>
              </a:tabLst>
            </a:pPr>
            <a:r>
              <a:rPr lang="en-US" dirty="0">
                <a:ea typeface="Times New Roman" panose="02020603050405020304" pitchFamily="18" charset="0"/>
                <a:cs typeface="Times New Roman" panose="02020603050405020304" pitchFamily="18" charset="0"/>
              </a:rPr>
              <a:t>Official </a:t>
            </a:r>
            <a:r>
              <a:rPr lang="en-US" b="1" dirty="0">
                <a:ea typeface="Times New Roman" panose="02020603050405020304" pitchFamily="18" charset="0"/>
                <a:cs typeface="Times New Roman" panose="02020603050405020304" pitchFamily="18" charset="0"/>
              </a:rPr>
              <a:t>municipal boundary </a:t>
            </a:r>
            <a:r>
              <a:rPr lang="en-US" dirty="0">
                <a:ea typeface="Times New Roman" panose="02020603050405020304" pitchFamily="18" charset="0"/>
                <a:cs typeface="Times New Roman" panose="02020603050405020304" pitchFamily="18" charset="0"/>
              </a:rPr>
              <a:t>changes need to be submitted to the State and U.S. Census BAS Program</a:t>
            </a:r>
          </a:p>
          <a:p>
            <a:pPr>
              <a:tabLst>
                <a:tab pos="457200" algn="l"/>
                <a:tab pos="914400" algn="l"/>
                <a:tab pos="4114800" algn="l"/>
                <a:tab pos="457200" algn="l"/>
              </a:tabLst>
            </a:pPr>
            <a:endParaRPr lang="en-US"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457200" algn="l"/>
                <a:tab pos="914400" algn="l"/>
                <a:tab pos="4114800" algn="l"/>
                <a:tab pos="457200" algn="l"/>
              </a:tabLst>
            </a:pPr>
            <a:r>
              <a:rPr lang="en-US" b="1" dirty="0">
                <a:ea typeface="Times New Roman" panose="02020603050405020304" pitchFamily="18" charset="0"/>
                <a:cs typeface="Times New Roman" panose="02020603050405020304" pitchFamily="18" charset="0"/>
              </a:rPr>
              <a:t>Tax Boundaries:  </a:t>
            </a:r>
            <a:r>
              <a:rPr lang="en-US" dirty="0">
                <a:ea typeface="Times New Roman" panose="02020603050405020304" pitchFamily="18" charset="0"/>
                <a:cs typeface="Times New Roman" panose="02020603050405020304" pitchFamily="18" charset="0"/>
              </a:rPr>
              <a:t>Corporation Tax District Boundaries &amp; Tax Sales</a:t>
            </a:r>
          </a:p>
          <a:p>
            <a:pPr>
              <a:tabLst>
                <a:tab pos="457200" algn="l"/>
                <a:tab pos="914400" algn="l"/>
                <a:tab pos="4114800" algn="l"/>
                <a:tab pos="457200" algn="l"/>
              </a:tabLst>
            </a:pPr>
            <a:endParaRPr lang="en-US"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tabLst>
                <a:tab pos="457200" algn="l"/>
                <a:tab pos="914400" algn="l"/>
                <a:tab pos="4114800" algn="l"/>
                <a:tab pos="457200" algn="l"/>
              </a:tabLst>
            </a:pPr>
            <a:r>
              <a:rPr lang="en-US" b="1" dirty="0">
                <a:ea typeface="Times New Roman" panose="02020603050405020304" pitchFamily="18" charset="0"/>
                <a:cs typeface="Times New Roman" panose="02020603050405020304" pitchFamily="18" charset="0"/>
              </a:rPr>
              <a:t>Election Boundaries:  </a:t>
            </a:r>
            <a:r>
              <a:rPr lang="en-US" dirty="0">
                <a:ea typeface="Times New Roman" panose="02020603050405020304" pitchFamily="18" charset="0"/>
                <a:cs typeface="Times New Roman" panose="02020603050405020304" pitchFamily="18" charset="0"/>
              </a:rPr>
              <a:t>Municipal Precincts &amp; Census Redistricting</a:t>
            </a:r>
          </a:p>
          <a:p>
            <a:pPr marL="285750" indent="-285750">
              <a:buFont typeface="Arial" panose="020B0604020202020204" pitchFamily="34" charset="0"/>
              <a:buChar char="•"/>
              <a:tabLst>
                <a:tab pos="457200" algn="l"/>
                <a:tab pos="914400" algn="l"/>
                <a:tab pos="4114800" algn="l"/>
                <a:tab pos="457200" algn="l"/>
              </a:tabLst>
            </a:pPr>
            <a:endParaRPr lang="en-US" dirty="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2DD7006-1B13-EFCD-DC97-9675639C4B19}"/>
              </a:ext>
            </a:extLst>
          </p:cNvPr>
          <p:cNvSpPr txBox="1"/>
          <p:nvPr/>
        </p:nvSpPr>
        <p:spPr>
          <a:xfrm>
            <a:off x="2809796" y="6046217"/>
            <a:ext cx="4849254" cy="646331"/>
          </a:xfrm>
          <a:prstGeom prst="rect">
            <a:avLst/>
          </a:prstGeom>
          <a:solidFill>
            <a:srgbClr val="FFFF99"/>
          </a:solidFill>
        </p:spPr>
        <p:txBody>
          <a:bodyPr wrap="square" rtlCol="0">
            <a:spAutoFit/>
          </a:bodyPr>
          <a:lstStyle/>
          <a:p>
            <a:r>
              <a:rPr lang="en-US" b="1" dirty="0"/>
              <a:t>Legal Boundaries are referenced in many applications such as floodplain management</a:t>
            </a:r>
          </a:p>
        </p:txBody>
      </p:sp>
    </p:spTree>
    <p:extLst>
      <p:ext uri="{BB962C8B-B14F-4D97-AF65-F5344CB8AC3E}">
        <p14:creationId xmlns:p14="http://schemas.microsoft.com/office/powerpoint/2010/main" val="2859479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16A1E-D707-B985-75BE-3B8BC7A866F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2A5D5C5-A004-EF60-A115-6653CC39A0E9}"/>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Reference Layers</a:t>
            </a:r>
          </a:p>
        </p:txBody>
      </p:sp>
      <p:sp>
        <p:nvSpPr>
          <p:cNvPr id="3" name="TextBox 2">
            <a:extLst>
              <a:ext uri="{FF2B5EF4-FFF2-40B4-BE49-F238E27FC236}">
                <a16:creationId xmlns:a16="http://schemas.microsoft.com/office/drawing/2014/main" id="{47640B75-DD41-3C71-C7D7-61BE1D759B4F}"/>
              </a:ext>
            </a:extLst>
          </p:cNvPr>
          <p:cNvSpPr txBox="1"/>
          <p:nvPr/>
        </p:nvSpPr>
        <p:spPr>
          <a:xfrm>
            <a:off x="2317822"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Elevation (Topographic)</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084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35082" y="986088"/>
            <a:ext cx="7491586" cy="5778394"/>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Data</a:t>
            </a:r>
          </a:p>
        </p:txBody>
      </p:sp>
      <p:sp>
        <p:nvSpPr>
          <p:cNvPr id="3" name="TextBox 2">
            <a:extLst>
              <a:ext uri="{FF2B5EF4-FFF2-40B4-BE49-F238E27FC236}">
                <a16:creationId xmlns:a16="http://schemas.microsoft.com/office/drawing/2014/main" id="{26D350A8-07F8-49D1-A7C0-3BD301E1DF50}"/>
              </a:ext>
            </a:extLst>
          </p:cNvPr>
          <p:cNvSpPr txBox="1"/>
          <p:nvPr/>
        </p:nvSpPr>
        <p:spPr>
          <a:xfrm>
            <a:off x="251643" y="1143292"/>
            <a:ext cx="1795366" cy="1815882"/>
          </a:xfrm>
          <a:prstGeom prst="rect">
            <a:avLst/>
          </a:prstGeom>
          <a:solidFill>
            <a:schemeClr val="accent1">
              <a:lumMod val="20000"/>
              <a:lumOff val="80000"/>
            </a:schemeClr>
          </a:solidFill>
        </p:spPr>
        <p:txBody>
          <a:bodyPr wrap="square" rtlCol="0">
            <a:spAutoFit/>
          </a:bodyPr>
          <a:lstStyle/>
          <a:p>
            <a:r>
              <a:rPr lang="en-US" sz="1600" dirty="0"/>
              <a:t>This past decade FEMA purchased </a:t>
            </a:r>
            <a:r>
              <a:rPr lang="en-US" sz="1600" b="1" dirty="0"/>
              <a:t>$10 million</a:t>
            </a:r>
            <a:r>
              <a:rPr lang="en-US" sz="1600" dirty="0"/>
              <a:t> QL2 LiDAR (2012-2020) consisting of 6 major project acquisitions</a:t>
            </a:r>
          </a:p>
        </p:txBody>
      </p:sp>
      <p:sp>
        <p:nvSpPr>
          <p:cNvPr id="6" name="TextBox 5">
            <a:extLst>
              <a:ext uri="{FF2B5EF4-FFF2-40B4-BE49-F238E27FC236}">
                <a16:creationId xmlns:a16="http://schemas.microsoft.com/office/drawing/2014/main" id="{992C030B-0B17-4CEF-A085-7744EF4EB99C}"/>
              </a:ext>
            </a:extLst>
          </p:cNvPr>
          <p:cNvSpPr txBox="1"/>
          <p:nvPr/>
        </p:nvSpPr>
        <p:spPr>
          <a:xfrm>
            <a:off x="4179928" y="1729577"/>
            <a:ext cx="2168918" cy="830997"/>
          </a:xfrm>
          <a:prstGeom prst="rect">
            <a:avLst/>
          </a:prstGeom>
          <a:solidFill>
            <a:schemeClr val="accent1">
              <a:lumMod val="20000"/>
              <a:lumOff val="80000"/>
            </a:schemeClr>
          </a:solidFill>
        </p:spPr>
        <p:txBody>
          <a:bodyPr wrap="square" rtlCol="0">
            <a:spAutoFit/>
          </a:bodyPr>
          <a:lstStyle/>
          <a:p>
            <a:pPr algn="ctr"/>
            <a:r>
              <a:rPr lang="en-US" sz="1600" b="1" dirty="0"/>
              <a:t>Quality 2 (QL2) LiDAR </a:t>
            </a:r>
            <a:r>
              <a:rPr lang="en-US" sz="1600" dirty="0"/>
              <a:t>support 1-foot contours</a:t>
            </a:r>
          </a:p>
        </p:txBody>
      </p:sp>
      <p:sp>
        <p:nvSpPr>
          <p:cNvPr id="4" name="TextBox 3"/>
          <p:cNvSpPr txBox="1"/>
          <p:nvPr/>
        </p:nvSpPr>
        <p:spPr>
          <a:xfrm>
            <a:off x="2717976" y="6191700"/>
            <a:ext cx="904240" cy="307777"/>
          </a:xfrm>
          <a:prstGeom prst="rect">
            <a:avLst/>
          </a:prstGeom>
          <a:noFill/>
        </p:spPr>
        <p:txBody>
          <a:bodyPr wrap="square" rtlCol="0">
            <a:spAutoFit/>
          </a:bodyPr>
          <a:lstStyle/>
          <a:p>
            <a:r>
              <a:rPr lang="en-US" sz="1400" dirty="0">
                <a:hlinkClick r:id="rId4"/>
              </a:rPr>
              <a:t>PDF Map</a:t>
            </a:r>
            <a:endParaRPr lang="en-US" sz="1400" dirty="0"/>
          </a:p>
        </p:txBody>
      </p:sp>
      <p:sp>
        <p:nvSpPr>
          <p:cNvPr id="2" name="TextBox 1">
            <a:extLst>
              <a:ext uri="{FF2B5EF4-FFF2-40B4-BE49-F238E27FC236}">
                <a16:creationId xmlns:a16="http://schemas.microsoft.com/office/drawing/2014/main" id="{7FFD414C-9A6B-4235-B820-1E867132B06C}"/>
              </a:ext>
            </a:extLst>
          </p:cNvPr>
          <p:cNvSpPr txBox="1"/>
          <p:nvPr/>
        </p:nvSpPr>
        <p:spPr>
          <a:xfrm>
            <a:off x="2307743" y="2982788"/>
            <a:ext cx="888684" cy="369332"/>
          </a:xfrm>
          <a:prstGeom prst="rect">
            <a:avLst/>
          </a:prstGeom>
          <a:noFill/>
        </p:spPr>
        <p:txBody>
          <a:bodyPr wrap="square" rtlCol="0">
            <a:spAutoFit/>
          </a:bodyPr>
          <a:lstStyle/>
          <a:p>
            <a:pPr algn="ctr"/>
            <a:r>
              <a:rPr lang="en-US" b="1" dirty="0"/>
              <a:t>2020</a:t>
            </a:r>
          </a:p>
        </p:txBody>
      </p:sp>
      <p:sp>
        <p:nvSpPr>
          <p:cNvPr id="9" name="TextBox 8">
            <a:extLst>
              <a:ext uri="{FF2B5EF4-FFF2-40B4-BE49-F238E27FC236}">
                <a16:creationId xmlns:a16="http://schemas.microsoft.com/office/drawing/2014/main" id="{B551F54D-C26E-4290-809E-742E4F615351}"/>
              </a:ext>
            </a:extLst>
          </p:cNvPr>
          <p:cNvSpPr txBox="1"/>
          <p:nvPr/>
        </p:nvSpPr>
        <p:spPr>
          <a:xfrm>
            <a:off x="5135149" y="2895971"/>
            <a:ext cx="888684" cy="369332"/>
          </a:xfrm>
          <a:prstGeom prst="rect">
            <a:avLst/>
          </a:prstGeom>
          <a:noFill/>
        </p:spPr>
        <p:txBody>
          <a:bodyPr wrap="square" rtlCol="0">
            <a:spAutoFit/>
          </a:bodyPr>
          <a:lstStyle/>
          <a:p>
            <a:pPr algn="ctr"/>
            <a:r>
              <a:rPr lang="en-US" b="1" dirty="0"/>
              <a:t>2012</a:t>
            </a:r>
          </a:p>
        </p:txBody>
      </p:sp>
      <p:sp>
        <p:nvSpPr>
          <p:cNvPr id="10" name="TextBox 9">
            <a:extLst>
              <a:ext uri="{FF2B5EF4-FFF2-40B4-BE49-F238E27FC236}">
                <a16:creationId xmlns:a16="http://schemas.microsoft.com/office/drawing/2014/main" id="{FE51FCC0-F26A-452E-9381-EE1317A405A4}"/>
              </a:ext>
            </a:extLst>
          </p:cNvPr>
          <p:cNvSpPr txBox="1"/>
          <p:nvPr/>
        </p:nvSpPr>
        <p:spPr>
          <a:xfrm>
            <a:off x="1256879" y="4951204"/>
            <a:ext cx="1050864" cy="369332"/>
          </a:xfrm>
          <a:prstGeom prst="rect">
            <a:avLst/>
          </a:prstGeom>
          <a:noFill/>
        </p:spPr>
        <p:txBody>
          <a:bodyPr wrap="square" rtlCol="0">
            <a:spAutoFit/>
          </a:bodyPr>
          <a:lstStyle/>
          <a:p>
            <a:pPr algn="ctr"/>
            <a:r>
              <a:rPr lang="en-US" b="1" dirty="0"/>
              <a:t>2020</a:t>
            </a:r>
          </a:p>
        </p:txBody>
      </p:sp>
      <p:sp>
        <p:nvSpPr>
          <p:cNvPr id="11" name="TextBox 10">
            <a:extLst>
              <a:ext uri="{FF2B5EF4-FFF2-40B4-BE49-F238E27FC236}">
                <a16:creationId xmlns:a16="http://schemas.microsoft.com/office/drawing/2014/main" id="{04EB9EB9-8998-4502-A929-10889CAE458D}"/>
              </a:ext>
            </a:extLst>
          </p:cNvPr>
          <p:cNvSpPr txBox="1"/>
          <p:nvPr/>
        </p:nvSpPr>
        <p:spPr>
          <a:xfrm>
            <a:off x="2830717" y="3991232"/>
            <a:ext cx="888684" cy="369332"/>
          </a:xfrm>
          <a:prstGeom prst="rect">
            <a:avLst/>
          </a:prstGeom>
          <a:noFill/>
        </p:spPr>
        <p:txBody>
          <a:bodyPr wrap="square" rtlCol="0">
            <a:spAutoFit/>
          </a:bodyPr>
          <a:lstStyle/>
          <a:p>
            <a:pPr algn="ctr"/>
            <a:r>
              <a:rPr lang="en-US" b="1" dirty="0"/>
              <a:t>2019</a:t>
            </a:r>
          </a:p>
        </p:txBody>
      </p:sp>
      <p:sp>
        <p:nvSpPr>
          <p:cNvPr id="12" name="TextBox 11">
            <a:extLst>
              <a:ext uri="{FF2B5EF4-FFF2-40B4-BE49-F238E27FC236}">
                <a16:creationId xmlns:a16="http://schemas.microsoft.com/office/drawing/2014/main" id="{77BF62C4-824D-407C-AD9B-E1098BD57F9C}"/>
              </a:ext>
            </a:extLst>
          </p:cNvPr>
          <p:cNvSpPr txBox="1"/>
          <p:nvPr/>
        </p:nvSpPr>
        <p:spPr>
          <a:xfrm>
            <a:off x="3994061" y="3588785"/>
            <a:ext cx="888684" cy="369332"/>
          </a:xfrm>
          <a:prstGeom prst="rect">
            <a:avLst/>
          </a:prstGeom>
          <a:noFill/>
        </p:spPr>
        <p:txBody>
          <a:bodyPr wrap="square" rtlCol="0">
            <a:spAutoFit/>
          </a:bodyPr>
          <a:lstStyle/>
          <a:p>
            <a:pPr algn="ctr"/>
            <a:r>
              <a:rPr lang="en-US" b="1" dirty="0"/>
              <a:t>2017</a:t>
            </a:r>
          </a:p>
        </p:txBody>
      </p:sp>
      <p:sp>
        <p:nvSpPr>
          <p:cNvPr id="13" name="TextBox 12">
            <a:extLst>
              <a:ext uri="{FF2B5EF4-FFF2-40B4-BE49-F238E27FC236}">
                <a16:creationId xmlns:a16="http://schemas.microsoft.com/office/drawing/2014/main" id="{6E42478F-4D72-4E3A-92F8-3AD613DEB230}"/>
              </a:ext>
            </a:extLst>
          </p:cNvPr>
          <p:cNvSpPr txBox="1"/>
          <p:nvPr/>
        </p:nvSpPr>
        <p:spPr>
          <a:xfrm>
            <a:off x="2391750" y="4790698"/>
            <a:ext cx="888684" cy="369332"/>
          </a:xfrm>
          <a:prstGeom prst="rect">
            <a:avLst/>
          </a:prstGeom>
          <a:noFill/>
        </p:spPr>
        <p:txBody>
          <a:bodyPr wrap="square" rtlCol="0">
            <a:spAutoFit/>
          </a:bodyPr>
          <a:lstStyle/>
          <a:p>
            <a:pPr algn="ctr"/>
            <a:r>
              <a:rPr lang="en-US" b="1" dirty="0"/>
              <a:t>2016</a:t>
            </a:r>
          </a:p>
        </p:txBody>
      </p:sp>
      <p:sp>
        <p:nvSpPr>
          <p:cNvPr id="14" name="TextBox 13">
            <a:extLst>
              <a:ext uri="{FF2B5EF4-FFF2-40B4-BE49-F238E27FC236}">
                <a16:creationId xmlns:a16="http://schemas.microsoft.com/office/drawing/2014/main" id="{357E91AB-F980-4CAA-BE30-0601F7E99A1F}"/>
              </a:ext>
            </a:extLst>
          </p:cNvPr>
          <p:cNvSpPr txBox="1"/>
          <p:nvPr/>
        </p:nvSpPr>
        <p:spPr>
          <a:xfrm>
            <a:off x="434884" y="4643674"/>
            <a:ext cx="1050864" cy="369332"/>
          </a:xfrm>
          <a:prstGeom prst="rect">
            <a:avLst/>
          </a:prstGeom>
          <a:noFill/>
        </p:spPr>
        <p:txBody>
          <a:bodyPr wrap="square" rtlCol="0">
            <a:spAutoFit/>
          </a:bodyPr>
          <a:lstStyle/>
          <a:p>
            <a:pPr algn="ctr"/>
            <a:r>
              <a:rPr lang="en-US" b="1" dirty="0"/>
              <a:t>2017</a:t>
            </a:r>
          </a:p>
        </p:txBody>
      </p:sp>
      <p:pic>
        <p:nvPicPr>
          <p:cNvPr id="15" name="Picture 14">
            <a:extLst>
              <a:ext uri="{FF2B5EF4-FFF2-40B4-BE49-F238E27FC236}">
                <a16:creationId xmlns:a16="http://schemas.microsoft.com/office/drawing/2014/main" id="{2098D5A6-A29E-C5A8-F185-17C6665838CB}"/>
              </a:ext>
            </a:extLst>
          </p:cNvPr>
          <p:cNvPicPr>
            <a:picLocks noChangeAspect="1"/>
          </p:cNvPicPr>
          <p:nvPr/>
        </p:nvPicPr>
        <p:blipFill>
          <a:blip r:embed="rId5"/>
          <a:srcRect l="1573" t="-14459" r="-1573" b="16946"/>
          <a:stretch/>
        </p:blipFill>
        <p:spPr>
          <a:xfrm>
            <a:off x="7649183" y="27029"/>
            <a:ext cx="4552950" cy="6650182"/>
          </a:xfrm>
          <a:prstGeom prst="rect">
            <a:avLst/>
          </a:prstGeom>
        </p:spPr>
      </p:pic>
    </p:spTree>
    <p:extLst>
      <p:ext uri="{BB962C8B-B14F-4D97-AF65-F5344CB8AC3E}">
        <p14:creationId xmlns:p14="http://schemas.microsoft.com/office/powerpoint/2010/main" val="891275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65612-D553-4667-68D6-E42284825D26}"/>
            </a:ext>
          </a:extLst>
        </p:cNvPr>
        <p:cNvGrpSpPr/>
        <p:nvPr/>
      </p:nvGrpSpPr>
      <p:grpSpPr>
        <a:xfrm>
          <a:off x="0" y="0"/>
          <a:ext cx="0" cy="0"/>
          <a:chOff x="0" y="0"/>
          <a:chExt cx="0" cy="0"/>
        </a:xfrm>
      </p:grpSpPr>
      <p:pic>
        <p:nvPicPr>
          <p:cNvPr id="2" name="Picture 7" descr="WVGISTC_FancyWV">
            <a:extLst>
              <a:ext uri="{FF2B5EF4-FFF2-40B4-BE49-F238E27FC236}">
                <a16:creationId xmlns:a16="http://schemas.microsoft.com/office/drawing/2014/main" id="{11E62A39-AB23-B0C9-9131-7DCB501D3F9B}"/>
              </a:ext>
            </a:extLst>
          </p:cNvPr>
          <p:cNvPicPr>
            <a:picLocks noChangeAspect="1" noChangeArrowheads="1"/>
          </p:cNvPicPr>
          <p:nvPr/>
        </p:nvPicPr>
        <p:blipFill>
          <a:blip r:embed="rId3" cstate="print"/>
          <a:srcRect/>
          <a:stretch>
            <a:fillRect/>
          </a:stretch>
        </p:blipFill>
        <p:spPr bwMode="auto">
          <a:xfrm>
            <a:off x="3352800" y="831715"/>
            <a:ext cx="5422557" cy="4653267"/>
          </a:xfrm>
          <a:prstGeom prst="rect">
            <a:avLst/>
          </a:prstGeom>
          <a:noFill/>
          <a:ln w="9525">
            <a:noFill/>
            <a:miter lim="800000"/>
            <a:headEnd/>
            <a:tailEnd/>
          </a:ln>
        </p:spPr>
      </p:pic>
      <p:sp>
        <p:nvSpPr>
          <p:cNvPr id="3076" name="Text Box 9">
            <a:extLst>
              <a:ext uri="{FF2B5EF4-FFF2-40B4-BE49-F238E27FC236}">
                <a16:creationId xmlns:a16="http://schemas.microsoft.com/office/drawing/2014/main" id="{B8011243-FFC4-5C15-95B3-90DE4F001458}"/>
              </a:ext>
            </a:extLst>
          </p:cNvPr>
          <p:cNvSpPr txBox="1">
            <a:spLocks noChangeArrowheads="1"/>
          </p:cNvSpPr>
          <p:nvPr/>
        </p:nvSpPr>
        <p:spPr bwMode="auto">
          <a:xfrm>
            <a:off x="3505200" y="5303439"/>
            <a:ext cx="4495800" cy="646113"/>
          </a:xfrm>
          <a:prstGeom prst="rect">
            <a:avLst/>
          </a:prstGeom>
          <a:noFill/>
          <a:ln w="9525">
            <a:noFill/>
            <a:miter lim="800000"/>
            <a:headEnd/>
            <a:tailEnd/>
          </a:ln>
        </p:spPr>
        <p:txBody>
          <a:bodyPr>
            <a:spAutoFit/>
          </a:bodyPr>
          <a:lstStyle/>
          <a:p>
            <a:pPr>
              <a:spcBef>
                <a:spcPct val="50000"/>
              </a:spcBef>
            </a:pPr>
            <a:r>
              <a:rPr lang="en-US" dirty="0"/>
              <a:t>Kurt Donaldson, GISP, CFM</a:t>
            </a:r>
            <a:br>
              <a:rPr lang="en-US" dirty="0"/>
            </a:br>
            <a:endParaRPr lang="en-US" dirty="0"/>
          </a:p>
        </p:txBody>
      </p:sp>
      <p:sp>
        <p:nvSpPr>
          <p:cNvPr id="3077" name="Text Box 10">
            <a:extLst>
              <a:ext uri="{FF2B5EF4-FFF2-40B4-BE49-F238E27FC236}">
                <a16:creationId xmlns:a16="http://schemas.microsoft.com/office/drawing/2014/main" id="{C0AE0804-1B13-570A-9DD6-2E672BB021CF}"/>
              </a:ext>
            </a:extLst>
          </p:cNvPr>
          <p:cNvSpPr txBox="1">
            <a:spLocks noChangeArrowheads="1"/>
          </p:cNvSpPr>
          <p:nvPr/>
        </p:nvSpPr>
        <p:spPr bwMode="auto">
          <a:xfrm>
            <a:off x="0" y="6537325"/>
            <a:ext cx="12192000" cy="369332"/>
          </a:xfrm>
          <a:prstGeom prst="rect">
            <a:avLst/>
          </a:prstGeom>
          <a:solidFill>
            <a:schemeClr val="accent1">
              <a:lumMod val="50000"/>
            </a:schemeClr>
          </a:solidFill>
          <a:ln w="9525">
            <a:noFill/>
            <a:miter lim="800000"/>
            <a:headEnd/>
            <a:tailEnd/>
          </a:ln>
        </p:spPr>
        <p:txBody>
          <a:bodyPr wrap="square">
            <a:spAutoFit/>
          </a:bodyPr>
          <a:lstStyle/>
          <a:p>
            <a:pPr>
              <a:spcBef>
                <a:spcPct val="50000"/>
              </a:spcBef>
            </a:pPr>
            <a:r>
              <a:rPr lang="en-US" dirty="0">
                <a:solidFill>
                  <a:schemeClr val="bg1"/>
                </a:solidFill>
              </a:rPr>
              <a:t>5/20/2025                                                                                                                                                                                 WV Assessors Conference</a:t>
            </a:r>
          </a:p>
        </p:txBody>
      </p:sp>
      <p:sp>
        <p:nvSpPr>
          <p:cNvPr id="3078" name="Text Box 9">
            <a:extLst>
              <a:ext uri="{FF2B5EF4-FFF2-40B4-BE49-F238E27FC236}">
                <a16:creationId xmlns:a16="http://schemas.microsoft.com/office/drawing/2014/main" id="{5796A3A6-E785-B62F-E91B-D9EBEE4D90FF}"/>
              </a:ext>
            </a:extLst>
          </p:cNvPr>
          <p:cNvSpPr txBox="1">
            <a:spLocks noChangeArrowheads="1"/>
          </p:cNvSpPr>
          <p:nvPr/>
        </p:nvSpPr>
        <p:spPr bwMode="auto">
          <a:xfrm>
            <a:off x="3352800" y="5760638"/>
            <a:ext cx="6324600" cy="707886"/>
          </a:xfrm>
          <a:prstGeom prst="rect">
            <a:avLst/>
          </a:prstGeom>
          <a:noFill/>
          <a:ln w="9525">
            <a:noFill/>
            <a:miter lim="800000"/>
            <a:headEnd/>
            <a:tailEnd/>
          </a:ln>
        </p:spPr>
        <p:txBody>
          <a:bodyPr>
            <a:spAutoFit/>
          </a:bodyPr>
          <a:lstStyle/>
          <a:p>
            <a:pPr>
              <a:spcBef>
                <a:spcPct val="50000"/>
              </a:spcBef>
              <a:buFont typeface="Arial" charset="0"/>
              <a:buChar char="•"/>
            </a:pPr>
            <a:r>
              <a:rPr lang="en-US" sz="1600" dirty="0"/>
              <a:t>  Member, Property Valuation Training &amp; Procedures Commission</a:t>
            </a:r>
          </a:p>
          <a:p>
            <a:pPr>
              <a:spcBef>
                <a:spcPct val="50000"/>
              </a:spcBef>
              <a:buFont typeface="Arial" charset="0"/>
              <a:buChar char="•"/>
            </a:pPr>
            <a:r>
              <a:rPr lang="en-US" sz="1600" dirty="0"/>
              <a:t>  Manager, WV GIS Technical Center, WVU (</a:t>
            </a:r>
            <a:r>
              <a:rPr lang="en-US" sz="1600" b="1" dirty="0">
                <a:highlight>
                  <a:srgbClr val="FFFF00"/>
                </a:highlight>
              </a:rPr>
              <a:t>kdonalds@wvu.edu</a:t>
            </a:r>
            <a:r>
              <a:rPr lang="en-US" sz="1600" dirty="0"/>
              <a:t>)</a:t>
            </a:r>
          </a:p>
        </p:txBody>
      </p:sp>
      <p:sp>
        <p:nvSpPr>
          <p:cNvPr id="3" name="Title 1">
            <a:extLst>
              <a:ext uri="{FF2B5EF4-FFF2-40B4-BE49-F238E27FC236}">
                <a16:creationId xmlns:a16="http://schemas.microsoft.com/office/drawing/2014/main" id="{4CD54192-34EF-D28D-FE34-785B02AD8B3E}"/>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Contact:</a:t>
            </a:r>
          </a:p>
        </p:txBody>
      </p:sp>
    </p:spTree>
    <p:extLst>
      <p:ext uri="{BB962C8B-B14F-4D97-AF65-F5344CB8AC3E}">
        <p14:creationId xmlns:p14="http://schemas.microsoft.com/office/powerpoint/2010/main" val="2301314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Data Development &amp; Integration</a:t>
            </a:r>
          </a:p>
        </p:txBody>
      </p:sp>
      <p:sp>
        <p:nvSpPr>
          <p:cNvPr id="3" name="TextBox 2"/>
          <p:cNvSpPr txBox="1"/>
          <p:nvPr/>
        </p:nvSpPr>
        <p:spPr>
          <a:xfrm>
            <a:off x="2406128" y="2363545"/>
            <a:ext cx="7637930" cy="2246769"/>
          </a:xfrm>
          <a:prstGeom prst="rect">
            <a:avLst/>
          </a:prstGeom>
          <a:solidFill>
            <a:schemeClr val="tx2">
              <a:lumMod val="20000"/>
              <a:lumOff val="80000"/>
            </a:schemeClr>
          </a:solidFill>
        </p:spPr>
        <p:txBody>
          <a:bodyPr wrap="square" rtlCol="0">
            <a:spAutoFit/>
          </a:bodyPr>
          <a:lstStyle/>
          <a:p>
            <a:pPr marL="571500" indent="-571500">
              <a:buFont typeface="Arial" panose="020B0604020202020204" pitchFamily="34" charset="0"/>
              <a:buChar char="•"/>
            </a:pPr>
            <a:endParaRPr lang="en-US" sz="36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Local-Level </a:t>
            </a:r>
            <a:r>
              <a:rPr lang="en-US" sz="2800" b="1" dirty="0">
                <a:solidFill>
                  <a:schemeClr val="accent1">
                    <a:lumMod val="50000"/>
                  </a:schemeClr>
                </a:solidFill>
                <a:latin typeface="Arial" panose="020B0604020202020204" pitchFamily="34" charset="0"/>
                <a:cs typeface="Arial" panose="020B0604020202020204" pitchFamily="34" charset="0"/>
                <a:sym typeface="Wingdings" panose="05000000000000000000" pitchFamily="2" charset="2"/>
              </a:rPr>
              <a:t></a:t>
            </a:r>
            <a:r>
              <a:rPr lang="en-US" sz="2800" b="1" dirty="0">
                <a:solidFill>
                  <a:schemeClr val="accent1">
                    <a:lumMod val="50000"/>
                  </a:schemeClr>
                </a:solidFill>
                <a:latin typeface="Arial" panose="020B0604020202020204" pitchFamily="34" charset="0"/>
                <a:cs typeface="Arial" panose="020B0604020202020204" pitchFamily="34" charset="0"/>
              </a:rPr>
              <a:t> Data Development</a:t>
            </a:r>
          </a:p>
          <a:p>
            <a:pPr marL="1028700" lvl="1" indent="-571500">
              <a:buFont typeface="Wingdings" panose="05000000000000000000" pitchFamily="2" charset="2"/>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State-Level </a:t>
            </a:r>
            <a:r>
              <a:rPr lang="en-US" sz="2800" b="1" dirty="0">
                <a:solidFill>
                  <a:schemeClr val="accent1">
                    <a:lumMod val="50000"/>
                  </a:schemeClr>
                </a:solidFill>
                <a:latin typeface="Arial" panose="020B0604020202020204" pitchFamily="34" charset="0"/>
                <a:cs typeface="Arial" panose="020B0604020202020204" pitchFamily="34" charset="0"/>
                <a:sym typeface="Wingdings" panose="05000000000000000000" pitchFamily="2" charset="2"/>
              </a:rPr>
              <a:t> </a:t>
            </a:r>
            <a:r>
              <a:rPr lang="en-US" sz="2800" b="1" dirty="0">
                <a:solidFill>
                  <a:schemeClr val="accent1">
                    <a:lumMod val="50000"/>
                  </a:schemeClr>
                </a:solidFill>
                <a:latin typeface="Arial" panose="020B0604020202020204" pitchFamily="34" charset="0"/>
                <a:cs typeface="Arial" panose="020B0604020202020204" pitchFamily="34" charset="0"/>
              </a:rPr>
              <a:t>Integration</a:t>
            </a:r>
            <a:endParaRPr lang="en-US" sz="3200" b="1"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019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State-Level Integration</a:t>
            </a:r>
          </a:p>
        </p:txBody>
      </p:sp>
      <p:sp>
        <p:nvSpPr>
          <p:cNvPr id="9" name="TextBox 8"/>
          <p:cNvSpPr txBox="1"/>
          <p:nvPr/>
        </p:nvSpPr>
        <p:spPr>
          <a:xfrm>
            <a:off x="1536090" y="1264359"/>
            <a:ext cx="1981200" cy="369332"/>
          </a:xfrm>
          <a:prstGeom prst="rect">
            <a:avLst/>
          </a:prstGeom>
          <a:noFill/>
        </p:spPr>
        <p:txBody>
          <a:bodyPr wrap="square" rtlCol="0">
            <a:spAutoFit/>
          </a:bodyPr>
          <a:lstStyle/>
          <a:p>
            <a:pPr algn="ctr"/>
            <a:r>
              <a:rPr lang="en-US" i="1" dirty="0"/>
              <a:t>Parcels</a:t>
            </a:r>
          </a:p>
        </p:txBody>
      </p:sp>
      <p:sp>
        <p:nvSpPr>
          <p:cNvPr id="10" name="TextBox 9"/>
          <p:cNvSpPr txBox="1"/>
          <p:nvPr/>
        </p:nvSpPr>
        <p:spPr>
          <a:xfrm>
            <a:off x="3918169" y="1264359"/>
            <a:ext cx="1453117" cy="369332"/>
          </a:xfrm>
          <a:prstGeom prst="rect">
            <a:avLst/>
          </a:prstGeom>
          <a:noFill/>
        </p:spPr>
        <p:txBody>
          <a:bodyPr wrap="square" rtlCol="0">
            <a:spAutoFit/>
          </a:bodyPr>
          <a:lstStyle/>
          <a:p>
            <a:pPr algn="ctr"/>
            <a:r>
              <a:rPr lang="en-US" i="1" dirty="0"/>
              <a:t>Addresses</a:t>
            </a:r>
          </a:p>
        </p:txBody>
      </p:sp>
      <p:graphicFrame>
        <p:nvGraphicFramePr>
          <p:cNvPr id="3" name="Diagram 2"/>
          <p:cNvGraphicFramePr/>
          <p:nvPr>
            <p:extLst>
              <p:ext uri="{D42A27DB-BD31-4B8C-83A1-F6EECF244321}">
                <p14:modId xmlns:p14="http://schemas.microsoft.com/office/powerpoint/2010/main" val="3775472651"/>
              </p:ext>
            </p:extLst>
          </p:nvPr>
        </p:nvGraphicFramePr>
        <p:xfrm>
          <a:off x="1301842" y="1644110"/>
          <a:ext cx="236864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90239846"/>
              </p:ext>
            </p:extLst>
          </p:nvPr>
        </p:nvGraphicFramePr>
        <p:xfrm>
          <a:off x="3511374" y="1644110"/>
          <a:ext cx="2266709"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1716336" y="6063137"/>
            <a:ext cx="9320858" cy="646331"/>
          </a:xfrm>
          <a:prstGeom prst="rect">
            <a:avLst/>
          </a:prstGeom>
          <a:noFill/>
        </p:spPr>
        <p:txBody>
          <a:bodyPr wrap="square" rtlCol="0">
            <a:spAutoFit/>
          </a:bodyPr>
          <a:lstStyle/>
          <a:p>
            <a:pPr algn="ctr"/>
            <a:r>
              <a:rPr lang="en-US" i="1" dirty="0">
                <a:solidFill>
                  <a:schemeClr val="accent5">
                    <a:lumMod val="50000"/>
                  </a:schemeClr>
                </a:solidFill>
              </a:rPr>
              <a:t>State-level integration allows for statewide mapping products and services.  </a:t>
            </a:r>
          </a:p>
          <a:p>
            <a:pPr algn="ctr"/>
            <a:r>
              <a:rPr lang="en-US" i="1" dirty="0">
                <a:solidFill>
                  <a:schemeClr val="accent5">
                    <a:lumMod val="50000"/>
                  </a:schemeClr>
                </a:solidFill>
              </a:rPr>
              <a:t>At the state level, WVGISTC creates and hosts these framework spatial data layers.</a:t>
            </a:r>
          </a:p>
        </p:txBody>
      </p:sp>
      <p:graphicFrame>
        <p:nvGraphicFramePr>
          <p:cNvPr id="12" name="Diagram 11"/>
          <p:cNvGraphicFramePr/>
          <p:nvPr>
            <p:extLst>
              <p:ext uri="{D42A27DB-BD31-4B8C-83A1-F6EECF244321}">
                <p14:modId xmlns:p14="http://schemas.microsoft.com/office/powerpoint/2010/main" val="3438339224"/>
              </p:ext>
            </p:extLst>
          </p:nvPr>
        </p:nvGraphicFramePr>
        <p:xfrm>
          <a:off x="5600238" y="1644110"/>
          <a:ext cx="2510560" cy="4064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5" name="TextBox 14"/>
          <p:cNvSpPr txBox="1"/>
          <p:nvPr/>
        </p:nvSpPr>
        <p:spPr>
          <a:xfrm>
            <a:off x="6128960" y="1264359"/>
            <a:ext cx="1453117" cy="369332"/>
          </a:xfrm>
          <a:prstGeom prst="rect">
            <a:avLst/>
          </a:prstGeom>
          <a:noFill/>
        </p:spPr>
        <p:txBody>
          <a:bodyPr wrap="square" rtlCol="0">
            <a:spAutoFit/>
          </a:bodyPr>
          <a:lstStyle/>
          <a:p>
            <a:pPr algn="ctr"/>
            <a:r>
              <a:rPr lang="en-US" i="1" dirty="0"/>
              <a:t>Imagery</a:t>
            </a:r>
          </a:p>
        </p:txBody>
      </p:sp>
      <p:graphicFrame>
        <p:nvGraphicFramePr>
          <p:cNvPr id="17" name="Diagram 16"/>
          <p:cNvGraphicFramePr/>
          <p:nvPr>
            <p:extLst>
              <p:ext uri="{D42A27DB-BD31-4B8C-83A1-F6EECF244321}">
                <p14:modId xmlns:p14="http://schemas.microsoft.com/office/powerpoint/2010/main" val="2061905121"/>
              </p:ext>
            </p:extLst>
          </p:nvPr>
        </p:nvGraphicFramePr>
        <p:xfrm>
          <a:off x="9666184" y="1644110"/>
          <a:ext cx="2854840" cy="40640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8" name="TextBox 17"/>
          <p:cNvSpPr txBox="1"/>
          <p:nvPr/>
        </p:nvSpPr>
        <p:spPr>
          <a:xfrm>
            <a:off x="10367046" y="1264359"/>
            <a:ext cx="1453117" cy="369332"/>
          </a:xfrm>
          <a:prstGeom prst="rect">
            <a:avLst/>
          </a:prstGeom>
          <a:noFill/>
        </p:spPr>
        <p:txBody>
          <a:bodyPr wrap="square" rtlCol="0">
            <a:spAutoFit/>
          </a:bodyPr>
          <a:lstStyle/>
          <a:p>
            <a:pPr algn="ctr"/>
            <a:r>
              <a:rPr lang="en-US" i="1" dirty="0"/>
              <a:t>Elevation</a:t>
            </a:r>
          </a:p>
        </p:txBody>
      </p:sp>
      <p:graphicFrame>
        <p:nvGraphicFramePr>
          <p:cNvPr id="2" name="Diagram 1">
            <a:extLst>
              <a:ext uri="{FF2B5EF4-FFF2-40B4-BE49-F238E27FC236}">
                <a16:creationId xmlns:a16="http://schemas.microsoft.com/office/drawing/2014/main" id="{B1F56320-93FD-763C-D1FC-D6067628CC63}"/>
              </a:ext>
            </a:extLst>
          </p:cNvPr>
          <p:cNvGraphicFramePr/>
          <p:nvPr>
            <p:extLst>
              <p:ext uri="{D42A27DB-BD31-4B8C-83A1-F6EECF244321}">
                <p14:modId xmlns:p14="http://schemas.microsoft.com/office/powerpoint/2010/main" val="2338656573"/>
              </p:ext>
            </p:extLst>
          </p:nvPr>
        </p:nvGraphicFramePr>
        <p:xfrm>
          <a:off x="7569842" y="1644110"/>
          <a:ext cx="2854840" cy="406400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4" name="TextBox 3">
            <a:extLst>
              <a:ext uri="{FF2B5EF4-FFF2-40B4-BE49-F238E27FC236}">
                <a16:creationId xmlns:a16="http://schemas.microsoft.com/office/drawing/2014/main" id="{570C4742-2A61-3EEC-DE36-78115F3E82AB}"/>
              </a:ext>
            </a:extLst>
          </p:cNvPr>
          <p:cNvSpPr txBox="1"/>
          <p:nvPr/>
        </p:nvSpPr>
        <p:spPr>
          <a:xfrm>
            <a:off x="8270704" y="1264359"/>
            <a:ext cx="1453117" cy="369332"/>
          </a:xfrm>
          <a:prstGeom prst="rect">
            <a:avLst/>
          </a:prstGeom>
          <a:noFill/>
        </p:spPr>
        <p:txBody>
          <a:bodyPr wrap="square" rtlCol="0">
            <a:spAutoFit/>
          </a:bodyPr>
          <a:lstStyle/>
          <a:p>
            <a:pPr algn="ctr"/>
            <a:r>
              <a:rPr lang="en-US" i="1" dirty="0"/>
              <a:t>Boundaries</a:t>
            </a:r>
          </a:p>
        </p:txBody>
      </p:sp>
      <p:sp>
        <p:nvSpPr>
          <p:cNvPr id="8" name="TextBox 7">
            <a:extLst>
              <a:ext uri="{FF2B5EF4-FFF2-40B4-BE49-F238E27FC236}">
                <a16:creationId xmlns:a16="http://schemas.microsoft.com/office/drawing/2014/main" id="{89149B62-5A50-6D91-00A4-EED1D330A52F}"/>
              </a:ext>
            </a:extLst>
          </p:cNvPr>
          <p:cNvSpPr txBox="1"/>
          <p:nvPr/>
        </p:nvSpPr>
        <p:spPr>
          <a:xfrm>
            <a:off x="-64395" y="1855944"/>
            <a:ext cx="1716336" cy="584775"/>
          </a:xfrm>
          <a:prstGeom prst="rect">
            <a:avLst/>
          </a:prstGeom>
          <a:noFill/>
        </p:spPr>
        <p:txBody>
          <a:bodyPr wrap="square" rtlCol="0">
            <a:spAutoFit/>
          </a:bodyPr>
          <a:lstStyle/>
          <a:p>
            <a:pPr algn="ctr"/>
            <a:r>
              <a:rPr lang="en-US" sz="1600" dirty="0"/>
              <a:t>LOCAL</a:t>
            </a:r>
            <a:br>
              <a:rPr lang="en-US" sz="1600" dirty="0"/>
            </a:br>
            <a:r>
              <a:rPr lang="en-US" sz="1600" dirty="0"/>
              <a:t> DATA SOURCE</a:t>
            </a:r>
          </a:p>
        </p:txBody>
      </p:sp>
      <p:sp>
        <p:nvSpPr>
          <p:cNvPr id="13" name="TextBox 12">
            <a:extLst>
              <a:ext uri="{FF2B5EF4-FFF2-40B4-BE49-F238E27FC236}">
                <a16:creationId xmlns:a16="http://schemas.microsoft.com/office/drawing/2014/main" id="{4CCA233A-8CE0-729E-CC95-22B636BA29F0}"/>
              </a:ext>
            </a:extLst>
          </p:cNvPr>
          <p:cNvSpPr txBox="1"/>
          <p:nvPr/>
        </p:nvSpPr>
        <p:spPr>
          <a:xfrm>
            <a:off x="-77274" y="3403242"/>
            <a:ext cx="1716336" cy="584775"/>
          </a:xfrm>
          <a:prstGeom prst="rect">
            <a:avLst/>
          </a:prstGeom>
          <a:noFill/>
        </p:spPr>
        <p:txBody>
          <a:bodyPr wrap="square" rtlCol="0">
            <a:spAutoFit/>
          </a:bodyPr>
          <a:lstStyle/>
          <a:p>
            <a:pPr algn="ctr"/>
            <a:r>
              <a:rPr lang="en-US" sz="1600" dirty="0"/>
              <a:t>STATE INTEGRATION</a:t>
            </a:r>
          </a:p>
        </p:txBody>
      </p:sp>
      <p:sp>
        <p:nvSpPr>
          <p:cNvPr id="14" name="TextBox 13">
            <a:extLst>
              <a:ext uri="{FF2B5EF4-FFF2-40B4-BE49-F238E27FC236}">
                <a16:creationId xmlns:a16="http://schemas.microsoft.com/office/drawing/2014/main" id="{D3FABBD4-713E-ACEE-530A-C7C68D57B6F4}"/>
              </a:ext>
            </a:extLst>
          </p:cNvPr>
          <p:cNvSpPr txBox="1"/>
          <p:nvPr/>
        </p:nvSpPr>
        <p:spPr>
          <a:xfrm>
            <a:off x="-77274" y="4890724"/>
            <a:ext cx="1716336" cy="830997"/>
          </a:xfrm>
          <a:prstGeom prst="rect">
            <a:avLst/>
          </a:prstGeom>
          <a:noFill/>
        </p:spPr>
        <p:txBody>
          <a:bodyPr wrap="square" rtlCol="0">
            <a:spAutoFit/>
          </a:bodyPr>
          <a:lstStyle/>
          <a:p>
            <a:pPr algn="ctr"/>
            <a:r>
              <a:rPr lang="en-US" sz="1600" dirty="0"/>
              <a:t>STATE </a:t>
            </a:r>
            <a:br>
              <a:rPr lang="en-US" sz="1600" dirty="0"/>
            </a:br>
            <a:r>
              <a:rPr lang="en-US" sz="1600" dirty="0"/>
              <a:t>WEB SERVICES</a:t>
            </a:r>
            <a:br>
              <a:rPr lang="en-US" sz="1600" dirty="0"/>
            </a:br>
            <a:r>
              <a:rPr lang="en-US" sz="1600" dirty="0"/>
              <a:t>(WVGISTC)</a:t>
            </a:r>
          </a:p>
        </p:txBody>
      </p:sp>
    </p:spTree>
    <p:extLst>
      <p:ext uri="{BB962C8B-B14F-4D97-AF65-F5344CB8AC3E}">
        <p14:creationId xmlns:p14="http://schemas.microsoft.com/office/powerpoint/2010/main" val="119198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Graphic spid="12" grpId="0">
        <p:bldAsOne/>
      </p:bldGraphic>
      <p:bldP spid="15" grpId="0"/>
      <p:bldGraphic spid="17" grpId="0">
        <p:bldAsOne/>
      </p:bldGraphic>
      <p:bldP spid="18" grpId="0"/>
      <p:bldGraphic spid="2" grpId="0">
        <p:bldAsOne/>
      </p:bldGraphic>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 Reference Layers</a:t>
            </a:r>
          </a:p>
        </p:txBody>
      </p:sp>
      <p:sp>
        <p:nvSpPr>
          <p:cNvPr id="3" name="TextBox 2"/>
          <p:cNvSpPr txBox="1"/>
          <p:nvPr/>
        </p:nvSpPr>
        <p:spPr>
          <a:xfrm>
            <a:off x="2317822"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Aerial Imagery</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2438401" y="4511255"/>
            <a:ext cx="7006725" cy="338554"/>
          </a:xfrm>
          <a:prstGeom prst="rect">
            <a:avLst/>
          </a:prstGeom>
        </p:spPr>
        <p:txBody>
          <a:bodyPr wrap="square">
            <a:spAutoFit/>
          </a:bodyPr>
          <a:lstStyle/>
          <a:p>
            <a:pPr algn="ctr"/>
            <a:r>
              <a:rPr lang="en-US" sz="1600" i="1" dirty="0"/>
              <a:t>Accessibility to quality, up-to-date aerial photography</a:t>
            </a:r>
          </a:p>
        </p:txBody>
      </p:sp>
    </p:spTree>
    <p:extLst>
      <p:ext uri="{BB962C8B-B14F-4D97-AF65-F5344CB8AC3E}">
        <p14:creationId xmlns:p14="http://schemas.microsoft.com/office/powerpoint/2010/main" val="3411897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Imagery Contract (2019-25)</a:t>
            </a:r>
          </a:p>
        </p:txBody>
      </p:sp>
      <p:sp>
        <p:nvSpPr>
          <p:cNvPr id="3" name="TextBox 2"/>
          <p:cNvSpPr txBox="1"/>
          <p:nvPr/>
        </p:nvSpPr>
        <p:spPr>
          <a:xfrm>
            <a:off x="785538" y="4603004"/>
            <a:ext cx="10869767" cy="1985159"/>
          </a:xfrm>
          <a:prstGeom prst="rect">
            <a:avLst/>
          </a:prstGeom>
          <a:solidFill>
            <a:schemeClr val="tx2">
              <a:lumMod val="20000"/>
              <a:lumOff val="80000"/>
            </a:schemeClr>
          </a:solidFill>
        </p:spPr>
        <p:txBody>
          <a:bodyPr wrap="square" rtlCol="0">
            <a:spAutoFit/>
          </a:bodyPr>
          <a:lstStyle/>
          <a:p>
            <a:pPr marL="285750" indent="-285750">
              <a:buFont typeface="Courier New" panose="02070309020205020404" pitchFamily="49" charset="0"/>
              <a:buChar char="o"/>
            </a:pPr>
            <a:r>
              <a:rPr lang="en-US" b="1" dirty="0"/>
              <a:t>Vendor:  </a:t>
            </a:r>
            <a:r>
              <a:rPr lang="en-US" dirty="0"/>
              <a:t>Thrasher Group.</a:t>
            </a:r>
          </a:p>
          <a:p>
            <a:pPr marL="285750" indent="-285750">
              <a:buFont typeface="Courier New" panose="02070309020205020404" pitchFamily="49" charset="0"/>
              <a:buChar char="o"/>
            </a:pPr>
            <a:r>
              <a:rPr lang="en-US" b="1" dirty="0"/>
              <a:t>Flying Season:  </a:t>
            </a:r>
            <a:r>
              <a:rPr lang="en-US" sz="1800" dirty="0">
                <a:ea typeface="Calibri" panose="020F0502020204030204" pitchFamily="34" charset="0"/>
              </a:rPr>
              <a:t>February to Mid-April (during leaf-out and no snow conditions).</a:t>
            </a:r>
          </a:p>
          <a:p>
            <a:pPr marL="285750" indent="-285750">
              <a:buFont typeface="Courier New" panose="02070309020205020404" pitchFamily="49" charset="0"/>
              <a:buChar char="o"/>
            </a:pPr>
            <a:r>
              <a:rPr lang="en-US" b="1" dirty="0"/>
              <a:t>Non-Exclusive Contract:  </a:t>
            </a:r>
            <a:r>
              <a:rPr lang="en-US" dirty="0"/>
              <a:t>County offices still had the option to contract with other companies for the same services.</a:t>
            </a:r>
          </a:p>
          <a:p>
            <a:pPr marL="285750" indent="-285750">
              <a:buFont typeface="Courier New" panose="02070309020205020404" pitchFamily="49" charset="0"/>
              <a:buChar char="o"/>
            </a:pPr>
            <a:r>
              <a:rPr lang="en-US" b="1" dirty="0"/>
              <a:t>Public Domain:  </a:t>
            </a:r>
            <a:r>
              <a:rPr lang="en-US" dirty="0"/>
              <a:t>State-contracted “top-down” aerial imagery resides in the public domain.</a:t>
            </a:r>
          </a:p>
          <a:p>
            <a:pPr marL="285750" indent="-285750">
              <a:buFont typeface="Courier New" panose="02070309020205020404" pitchFamily="49" charset="0"/>
              <a:buChar char="o"/>
            </a:pPr>
            <a:r>
              <a:rPr lang="en-US" b="1" dirty="0"/>
              <a:t>Oblique Imagery:  </a:t>
            </a:r>
            <a:r>
              <a:rPr lang="en-US" dirty="0"/>
              <a:t>Not part of contract; oblique imagery usually requires proprietary software.</a:t>
            </a:r>
          </a:p>
          <a:p>
            <a:pPr marL="285750" indent="-285750">
              <a:buFont typeface="Courier New" panose="02070309020205020404" pitchFamily="49" charset="0"/>
              <a:buChar char="o"/>
            </a:pPr>
            <a:endParaRPr lang="en-US" sz="1500" dirty="0"/>
          </a:p>
        </p:txBody>
      </p:sp>
      <p:pic>
        <p:nvPicPr>
          <p:cNvPr id="2" name="Picture 1">
            <a:extLst>
              <a:ext uri="{FF2B5EF4-FFF2-40B4-BE49-F238E27FC236}">
                <a16:creationId xmlns:a16="http://schemas.microsoft.com/office/drawing/2014/main" id="{FC903349-6753-E24F-26C1-4D6C751D9659}"/>
              </a:ext>
            </a:extLst>
          </p:cNvPr>
          <p:cNvPicPr>
            <a:picLocks noChangeAspect="1"/>
          </p:cNvPicPr>
          <p:nvPr/>
        </p:nvPicPr>
        <p:blipFill>
          <a:blip r:embed="rId3"/>
          <a:stretch>
            <a:fillRect/>
          </a:stretch>
        </p:blipFill>
        <p:spPr>
          <a:xfrm>
            <a:off x="0" y="914401"/>
            <a:ext cx="12192000" cy="752475"/>
          </a:xfrm>
          <a:prstGeom prst="rect">
            <a:avLst/>
          </a:prstGeom>
        </p:spPr>
      </p:pic>
      <p:graphicFrame>
        <p:nvGraphicFramePr>
          <p:cNvPr id="8" name="Table 7">
            <a:extLst>
              <a:ext uri="{FF2B5EF4-FFF2-40B4-BE49-F238E27FC236}">
                <a16:creationId xmlns:a16="http://schemas.microsoft.com/office/drawing/2014/main" id="{7B206CFD-6EEA-6DB3-EC30-A09F8E02B439}"/>
              </a:ext>
            </a:extLst>
          </p:cNvPr>
          <p:cNvGraphicFramePr>
            <a:graphicFrameLocks noGrp="1"/>
          </p:cNvGraphicFramePr>
          <p:nvPr>
            <p:extLst>
              <p:ext uri="{D42A27DB-BD31-4B8C-83A1-F6EECF244321}">
                <p14:modId xmlns:p14="http://schemas.microsoft.com/office/powerpoint/2010/main" val="2751484977"/>
              </p:ext>
            </p:extLst>
          </p:nvPr>
        </p:nvGraphicFramePr>
        <p:xfrm>
          <a:off x="831839" y="2158615"/>
          <a:ext cx="10684972" cy="1708914"/>
        </p:xfrm>
        <a:graphic>
          <a:graphicData uri="http://schemas.openxmlformats.org/drawingml/2006/table">
            <a:tbl>
              <a:tblPr firstRow="1" firstCol="1" bandRow="1"/>
              <a:tblGrid>
                <a:gridCol w="3063770">
                  <a:extLst>
                    <a:ext uri="{9D8B030D-6E8A-4147-A177-3AD203B41FA5}">
                      <a16:colId xmlns:a16="http://schemas.microsoft.com/office/drawing/2014/main" val="2971275388"/>
                    </a:ext>
                  </a:extLst>
                </a:gridCol>
                <a:gridCol w="1481900">
                  <a:extLst>
                    <a:ext uri="{9D8B030D-6E8A-4147-A177-3AD203B41FA5}">
                      <a16:colId xmlns:a16="http://schemas.microsoft.com/office/drawing/2014/main" val="1821254900"/>
                    </a:ext>
                  </a:extLst>
                </a:gridCol>
                <a:gridCol w="1916688">
                  <a:extLst>
                    <a:ext uri="{9D8B030D-6E8A-4147-A177-3AD203B41FA5}">
                      <a16:colId xmlns:a16="http://schemas.microsoft.com/office/drawing/2014/main" val="1912113437"/>
                    </a:ext>
                  </a:extLst>
                </a:gridCol>
                <a:gridCol w="1785528">
                  <a:extLst>
                    <a:ext uri="{9D8B030D-6E8A-4147-A177-3AD203B41FA5}">
                      <a16:colId xmlns:a16="http://schemas.microsoft.com/office/drawing/2014/main" val="2662534927"/>
                    </a:ext>
                  </a:extLst>
                </a:gridCol>
                <a:gridCol w="2437086">
                  <a:extLst>
                    <a:ext uri="{9D8B030D-6E8A-4147-A177-3AD203B41FA5}">
                      <a16:colId xmlns:a16="http://schemas.microsoft.com/office/drawing/2014/main" val="3275011895"/>
                    </a:ext>
                  </a:extLst>
                </a:gridCol>
              </a:tblGrid>
              <a:tr h="184150">
                <a:tc>
                  <a:txBody>
                    <a:bodyPr/>
                    <a:lstStyle/>
                    <a:p>
                      <a:pPr marL="0" marR="0">
                        <a:lnSpc>
                          <a:spcPct val="107000"/>
                        </a:lnSpc>
                        <a:spcAft>
                          <a:spcPts val="800"/>
                        </a:spcAft>
                        <a:buNone/>
                      </a:pPr>
                      <a:r>
                        <a:rPr lang="en-US" sz="1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Pixel Resolution</a:t>
                      </a:r>
                      <a:br>
                        <a:rPr lang="en-US" sz="1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br>
                      <a:r>
                        <a:rPr lang="en-US" sz="1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(Detail Level)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marL="0" marR="0" algn="ctr">
                        <a:lnSpc>
                          <a:spcPct val="107000"/>
                        </a:lnSpc>
                        <a:spcAft>
                          <a:spcPts val="800"/>
                        </a:spcAft>
                        <a:buNone/>
                      </a:pPr>
                      <a:r>
                        <a:rPr lang="en-US"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3-inch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marL="0" marR="0" algn="ctr">
                        <a:lnSpc>
                          <a:spcPct val="107000"/>
                        </a:lnSpc>
                        <a:spcAft>
                          <a:spcPts val="800"/>
                        </a:spcAft>
                        <a:buNone/>
                      </a:pPr>
                      <a:r>
                        <a:rPr lang="en-US"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4-inch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marL="0" marR="0" algn="ctr">
                        <a:lnSpc>
                          <a:spcPct val="107000"/>
                        </a:lnSpc>
                        <a:spcAft>
                          <a:spcPts val="800"/>
                        </a:spcAft>
                        <a:buNone/>
                      </a:pPr>
                      <a:r>
                        <a:rPr lang="en-US"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6-inch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marL="0" marR="0" algn="ctr">
                        <a:lnSpc>
                          <a:spcPct val="107000"/>
                        </a:lnSpc>
                        <a:spcAft>
                          <a:spcPts val="800"/>
                        </a:spcAft>
                        <a:buNone/>
                      </a:pPr>
                      <a:r>
                        <a:rPr lang="en-US" sz="1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12-inch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extLst>
                  <a:ext uri="{0D108BD9-81ED-4DB2-BD59-A6C34878D82A}">
                    <a16:rowId xmlns:a16="http://schemas.microsoft.com/office/drawing/2014/main" val="3904533968"/>
                  </a:ext>
                </a:extLst>
              </a:tr>
              <a:tr h="184150">
                <a:tc>
                  <a:txBody>
                    <a:bodyPr/>
                    <a:lstStyle/>
                    <a:p>
                      <a:pPr marL="0" marR="0">
                        <a:lnSpc>
                          <a:spcPct val="107000"/>
                        </a:lnSpc>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Cost per square mile</a:t>
                      </a:r>
                      <a:r>
                        <a:rPr lang="en-US" sz="18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8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899887484"/>
                  </a:ext>
                </a:extLst>
              </a:tr>
              <a:tr h="184150">
                <a:tc>
                  <a:txBody>
                    <a:bodyPr/>
                    <a:lstStyle/>
                    <a:p>
                      <a:pPr marL="0" marR="0">
                        <a:lnSpc>
                          <a:spcPct val="107000"/>
                        </a:lnSpc>
                        <a:spcAft>
                          <a:spcPts val="800"/>
                        </a:spcAft>
                        <a:buNone/>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Map Scale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1” = 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1” = 67’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1” = 100’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1” = 200’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52515080"/>
                  </a:ext>
                </a:extLst>
              </a:tr>
              <a:tr h="184150">
                <a:tc>
                  <a:txBody>
                    <a:bodyPr/>
                    <a:lstStyle/>
                    <a:p>
                      <a:pPr marL="0" marR="0">
                        <a:lnSpc>
                          <a:spcPct val="107000"/>
                        </a:lnSpc>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Horizontal Accuracy</a:t>
                      </a:r>
                      <a:b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(ASPRS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 feet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0.66 feet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feet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feet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494068292"/>
                  </a:ext>
                </a:extLst>
              </a:tr>
            </a:tbl>
          </a:graphicData>
        </a:graphic>
      </p:graphicFrame>
      <p:sp>
        <p:nvSpPr>
          <p:cNvPr id="9" name="TextBox 8">
            <a:extLst>
              <a:ext uri="{FF2B5EF4-FFF2-40B4-BE49-F238E27FC236}">
                <a16:creationId xmlns:a16="http://schemas.microsoft.com/office/drawing/2014/main" id="{2EF4CF35-66F4-9CF8-E38E-A580BAC9AED5}"/>
              </a:ext>
            </a:extLst>
          </p:cNvPr>
          <p:cNvSpPr txBox="1"/>
          <p:nvPr/>
        </p:nvSpPr>
        <p:spPr>
          <a:xfrm>
            <a:off x="785538" y="1729471"/>
            <a:ext cx="10869768" cy="369332"/>
          </a:xfrm>
          <a:prstGeom prst="rect">
            <a:avLst/>
          </a:prstGeom>
          <a:noFill/>
        </p:spPr>
        <p:txBody>
          <a:bodyPr wrap="square" rtlCol="0">
            <a:spAutoFit/>
          </a:bodyPr>
          <a:lstStyle/>
          <a:p>
            <a:r>
              <a:rPr lang="en-US" b="1" dirty="0">
                <a:highlight>
                  <a:srgbClr val="FFFF00"/>
                </a:highlight>
              </a:rPr>
              <a:t>Unit Costs</a:t>
            </a:r>
            <a:r>
              <a:rPr lang="en-US" dirty="0">
                <a:highlight>
                  <a:srgbClr val="FFFF00"/>
                </a:highlight>
              </a:rPr>
              <a:t>: All counties using the state contract typically acquire imagery at 4- or 3-inch pixel resolution. </a:t>
            </a:r>
          </a:p>
        </p:txBody>
      </p:sp>
      <p:sp>
        <p:nvSpPr>
          <p:cNvPr id="11" name="TextBox 10">
            <a:extLst>
              <a:ext uri="{FF2B5EF4-FFF2-40B4-BE49-F238E27FC236}">
                <a16:creationId xmlns:a16="http://schemas.microsoft.com/office/drawing/2014/main" id="{4B4C40D1-65A1-6868-7348-1A9BF7D08D58}"/>
              </a:ext>
            </a:extLst>
          </p:cNvPr>
          <p:cNvSpPr txBox="1"/>
          <p:nvPr/>
        </p:nvSpPr>
        <p:spPr>
          <a:xfrm>
            <a:off x="785538" y="3867529"/>
            <a:ext cx="10574623" cy="342786"/>
          </a:xfrm>
          <a:prstGeom prst="rect">
            <a:avLst/>
          </a:prstGeom>
          <a:noFill/>
        </p:spPr>
        <p:txBody>
          <a:bodyPr wrap="square">
            <a:spAutoFit/>
          </a:bodyPr>
          <a:lstStyle/>
          <a:p>
            <a:pPr marR="0">
              <a:lnSpc>
                <a:spcPct val="107000"/>
              </a:lnSpc>
              <a:spcAft>
                <a:spcPts val="800"/>
              </a:spcAft>
            </a:pPr>
            <a:r>
              <a:rPr lang="en-US" sz="1600" baseline="30000" dirty="0">
                <a:effectLst/>
                <a:latin typeface="Calibri" panose="020F0502020204030204" pitchFamily="34" charset="0"/>
                <a:ea typeface="Calibri" panose="020F0502020204030204" pitchFamily="34" charset="0"/>
                <a:cs typeface="Calibri" panose="020F0502020204030204" pitchFamily="34" charset="0"/>
              </a:rPr>
              <a:t>1</a:t>
            </a:r>
            <a:r>
              <a:rPr lang="en-US" sz="1600" dirty="0">
                <a:effectLst/>
                <a:latin typeface="Calibri" panose="020F0502020204030204" pitchFamily="34" charset="0"/>
                <a:ea typeface="Calibri" panose="020F0502020204030204" pitchFamily="34" charset="0"/>
                <a:cs typeface="Calibri" panose="020F0502020204030204" pitchFamily="34" charset="0"/>
              </a:rPr>
              <a:t> 2.5% annual inflation rate increase       </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2 </a:t>
            </a:r>
            <a:r>
              <a:rPr lang="en-US" sz="1600" dirty="0">
                <a:effectLst/>
                <a:latin typeface="Calibri" panose="020F0502020204030204" pitchFamily="34" charset="0"/>
                <a:ea typeface="Calibri" panose="020F0502020204030204" pitchFamily="34" charset="0"/>
                <a:cs typeface="Calibri" panose="020F0502020204030204" pitchFamily="34" charset="0"/>
              </a:rPr>
              <a:t>The county border buffer is 1000 feet</a:t>
            </a:r>
            <a:endParaRPr lang="en-US" sz="36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5560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EE5AD60-2526-78CE-07D5-EA3978C5A601}"/>
              </a:ext>
            </a:extLst>
          </p:cNvPr>
          <p:cNvPicPr>
            <a:picLocks noChangeAspect="1"/>
          </p:cNvPicPr>
          <p:nvPr/>
        </p:nvPicPr>
        <p:blipFill>
          <a:blip r:embed="rId2"/>
          <a:stretch>
            <a:fillRect/>
          </a:stretch>
        </p:blipFill>
        <p:spPr>
          <a:xfrm>
            <a:off x="254025" y="907157"/>
            <a:ext cx="7679356" cy="5893284"/>
          </a:xfrm>
          <a:prstGeom prst="rect">
            <a:avLst/>
          </a:prstGeom>
        </p:spPr>
      </p:pic>
      <p:sp>
        <p:nvSpPr>
          <p:cNvPr id="5" name="Title 1"/>
          <p:cNvSpPr txBox="1">
            <a:spLocks/>
          </p:cNvSpPr>
          <p:nvPr/>
        </p:nvSpPr>
        <p:spPr>
          <a:xfrm>
            <a:off x="0" y="1"/>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Aerial Imagery: </a:t>
            </a:r>
            <a:r>
              <a:rPr lang="en-US" b="1" dirty="0">
                <a:solidFill>
                  <a:schemeClr val="bg1"/>
                </a:solidFill>
                <a:latin typeface="Arial" panose="020B0604020202020204" pitchFamily="34" charset="0"/>
                <a:cs typeface="Arial" panose="020B0604020202020204" pitchFamily="34" charset="0"/>
              </a:rPr>
              <a:t>Year Acquired</a:t>
            </a:r>
          </a:p>
        </p:txBody>
      </p:sp>
      <p:sp>
        <p:nvSpPr>
          <p:cNvPr id="6" name="Rectangle 5"/>
          <p:cNvSpPr/>
          <p:nvPr/>
        </p:nvSpPr>
        <p:spPr>
          <a:xfrm>
            <a:off x="8187406" y="3207468"/>
            <a:ext cx="3750569" cy="1477328"/>
          </a:xfrm>
          <a:prstGeom prst="rect">
            <a:avLst/>
          </a:prstGeom>
          <a:solidFill>
            <a:schemeClr val="accent4">
              <a:lumMod val="20000"/>
              <a:lumOff val="80000"/>
            </a:schemeClr>
          </a:solidFill>
        </p:spPr>
        <p:txBody>
          <a:bodyPr wrap="square">
            <a:spAutoFit/>
          </a:bodyPr>
          <a:lstStyle/>
          <a:p>
            <a:r>
              <a:rPr lang="en-US" dirty="0"/>
              <a:t>Some counties fly annually or every two years</a:t>
            </a:r>
          </a:p>
          <a:p>
            <a:endParaRPr lang="en-US" dirty="0"/>
          </a:p>
          <a:p>
            <a:r>
              <a:rPr lang="en-US" i="1" dirty="0"/>
              <a:t>Ideally, leaf-off imagery should not be older than </a:t>
            </a:r>
            <a:r>
              <a:rPr lang="en-US" b="1" i="1" dirty="0"/>
              <a:t>5 years</a:t>
            </a:r>
            <a:endParaRPr lang="en-US" dirty="0"/>
          </a:p>
        </p:txBody>
      </p:sp>
      <p:sp>
        <p:nvSpPr>
          <p:cNvPr id="9" name="TextBox 8"/>
          <p:cNvSpPr txBox="1"/>
          <p:nvPr/>
        </p:nvSpPr>
        <p:spPr>
          <a:xfrm>
            <a:off x="5057105" y="6389924"/>
            <a:ext cx="965915" cy="276999"/>
          </a:xfrm>
          <a:prstGeom prst="rect">
            <a:avLst/>
          </a:prstGeom>
          <a:noFill/>
        </p:spPr>
        <p:txBody>
          <a:bodyPr wrap="square" rtlCol="0">
            <a:spAutoFit/>
          </a:bodyPr>
          <a:lstStyle/>
          <a:p>
            <a:r>
              <a:rPr lang="en-US" sz="1200" dirty="0">
                <a:hlinkClick r:id="rId3"/>
              </a:rPr>
              <a:t>PDF Map</a:t>
            </a:r>
            <a:endParaRPr lang="en-US" sz="1200" dirty="0"/>
          </a:p>
        </p:txBody>
      </p:sp>
      <p:sp>
        <p:nvSpPr>
          <p:cNvPr id="12" name="Rectangle 11">
            <a:extLst>
              <a:ext uri="{FF2B5EF4-FFF2-40B4-BE49-F238E27FC236}">
                <a16:creationId xmlns:a16="http://schemas.microsoft.com/office/drawing/2014/main" id="{0DAECADF-C970-A5C9-FA30-78C5F6AA7765}"/>
              </a:ext>
            </a:extLst>
          </p:cNvPr>
          <p:cNvSpPr/>
          <p:nvPr/>
        </p:nvSpPr>
        <p:spPr>
          <a:xfrm>
            <a:off x="8187406" y="2011661"/>
            <a:ext cx="3708414" cy="646331"/>
          </a:xfrm>
          <a:prstGeom prst="rect">
            <a:avLst/>
          </a:prstGeom>
          <a:solidFill>
            <a:schemeClr val="accent4">
              <a:lumMod val="20000"/>
              <a:lumOff val="80000"/>
            </a:schemeClr>
          </a:solidFill>
        </p:spPr>
        <p:txBody>
          <a:bodyPr wrap="square">
            <a:spAutoFit/>
          </a:bodyPr>
          <a:lstStyle/>
          <a:p>
            <a:pPr>
              <a:tabLst>
                <a:tab pos="457200" algn="l"/>
                <a:tab pos="914400" algn="l"/>
                <a:tab pos="4114800" algn="l"/>
                <a:tab pos="457200" algn="l"/>
              </a:tabLst>
            </a:pPr>
            <a:r>
              <a:rPr lang="en-US" b="1" dirty="0">
                <a:ea typeface="Times New Roman" panose="02020603050405020304" pitchFamily="18" charset="0"/>
                <a:cs typeface="Times New Roman" panose="02020603050405020304" pitchFamily="18" charset="0"/>
              </a:rPr>
              <a:t>Trend:  </a:t>
            </a:r>
            <a:r>
              <a:rPr lang="en-US" dirty="0">
                <a:ea typeface="Times New Roman" panose="02020603050405020304" pitchFamily="18" charset="0"/>
                <a:cs typeface="Times New Roman" panose="02020603050405020304" pitchFamily="18" charset="0"/>
              </a:rPr>
              <a:t>More counties are routinely purchasing aerial imagery</a:t>
            </a:r>
          </a:p>
        </p:txBody>
      </p:sp>
      <p:sp>
        <p:nvSpPr>
          <p:cNvPr id="13" name="Rectangle 12">
            <a:extLst>
              <a:ext uri="{FF2B5EF4-FFF2-40B4-BE49-F238E27FC236}">
                <a16:creationId xmlns:a16="http://schemas.microsoft.com/office/drawing/2014/main" id="{BE19E2CE-9071-ACA5-9A44-3ED3B0D73991}"/>
              </a:ext>
            </a:extLst>
          </p:cNvPr>
          <p:cNvSpPr/>
          <p:nvPr/>
        </p:nvSpPr>
        <p:spPr>
          <a:xfrm>
            <a:off x="8187405" y="5124680"/>
            <a:ext cx="3750569" cy="923330"/>
          </a:xfrm>
          <a:prstGeom prst="rect">
            <a:avLst/>
          </a:prstGeom>
          <a:solidFill>
            <a:schemeClr val="accent4">
              <a:lumMod val="20000"/>
              <a:lumOff val="80000"/>
            </a:schemeClr>
          </a:solidFill>
        </p:spPr>
        <p:txBody>
          <a:bodyPr wrap="square">
            <a:spAutoFit/>
          </a:bodyPr>
          <a:lstStyle/>
          <a:p>
            <a:r>
              <a:rPr lang="en-US" dirty="0"/>
              <a:t>Make sure “top-down” imagery is licensed to county for sharing purposes</a:t>
            </a:r>
          </a:p>
        </p:txBody>
      </p:sp>
    </p:spTree>
    <p:extLst>
      <p:ext uri="{BB962C8B-B14F-4D97-AF65-F5344CB8AC3E}">
        <p14:creationId xmlns:p14="http://schemas.microsoft.com/office/powerpoint/2010/main" val="21991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36F11-3ED6-CCF4-F588-F44E5B00E68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C7F9730-1CDC-2A9D-EA28-0BB0FE59BCAD}"/>
              </a:ext>
            </a:extLst>
          </p:cNvPr>
          <p:cNvSpPr txBox="1">
            <a:spLocks/>
          </p:cNvSpPr>
          <p:nvPr/>
        </p:nvSpPr>
        <p:spPr>
          <a:xfrm>
            <a:off x="0" y="1"/>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Mosaic</a:t>
            </a:r>
            <a:endParaRPr lang="en-US"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9E52986-FA33-397C-5356-AE23F8BC86D2}"/>
              </a:ext>
            </a:extLst>
          </p:cNvPr>
          <p:cNvSpPr/>
          <p:nvPr/>
        </p:nvSpPr>
        <p:spPr>
          <a:xfrm>
            <a:off x="7990631" y="3276918"/>
            <a:ext cx="3750569" cy="1477328"/>
          </a:xfrm>
          <a:prstGeom prst="rect">
            <a:avLst/>
          </a:prstGeom>
          <a:solidFill>
            <a:schemeClr val="accent4">
              <a:lumMod val="20000"/>
              <a:lumOff val="80000"/>
            </a:schemeClr>
          </a:solidFill>
        </p:spPr>
        <p:txBody>
          <a:bodyPr wrap="square">
            <a:spAutoFit/>
          </a:bodyPr>
          <a:lstStyle/>
          <a:p>
            <a:r>
              <a:rPr lang="en-US" dirty="0"/>
              <a:t>WV GIS Technical Center creates a </a:t>
            </a:r>
            <a:r>
              <a:rPr lang="en-US" b="1" dirty="0"/>
              <a:t>statewide mosaic </a:t>
            </a:r>
            <a:r>
              <a:rPr lang="en-US" dirty="0"/>
              <a:t>of county imagery from different county acquisition dates, formats (e.g., GeoTIFF, MrSID), and resolutions</a:t>
            </a:r>
          </a:p>
        </p:txBody>
      </p:sp>
      <p:sp>
        <p:nvSpPr>
          <p:cNvPr id="9" name="TextBox 8">
            <a:extLst>
              <a:ext uri="{FF2B5EF4-FFF2-40B4-BE49-F238E27FC236}">
                <a16:creationId xmlns:a16="http://schemas.microsoft.com/office/drawing/2014/main" id="{85621BE4-5161-7A98-E391-843DA60D8828}"/>
              </a:ext>
            </a:extLst>
          </p:cNvPr>
          <p:cNvSpPr txBox="1"/>
          <p:nvPr/>
        </p:nvSpPr>
        <p:spPr>
          <a:xfrm>
            <a:off x="5057105" y="6389924"/>
            <a:ext cx="965915" cy="276999"/>
          </a:xfrm>
          <a:prstGeom prst="rect">
            <a:avLst/>
          </a:prstGeom>
          <a:noFill/>
        </p:spPr>
        <p:txBody>
          <a:bodyPr wrap="square" rtlCol="0">
            <a:spAutoFit/>
          </a:bodyPr>
          <a:lstStyle/>
          <a:p>
            <a:r>
              <a:rPr lang="en-US" sz="1200" dirty="0">
                <a:hlinkClick r:id="rId2"/>
              </a:rPr>
              <a:t>PDF Map</a:t>
            </a:r>
            <a:endParaRPr lang="en-US" sz="1200" dirty="0"/>
          </a:p>
        </p:txBody>
      </p:sp>
      <p:sp>
        <p:nvSpPr>
          <p:cNvPr id="12" name="Rectangle 11">
            <a:extLst>
              <a:ext uri="{FF2B5EF4-FFF2-40B4-BE49-F238E27FC236}">
                <a16:creationId xmlns:a16="http://schemas.microsoft.com/office/drawing/2014/main" id="{2C5FC874-4B66-E345-A8F8-CC5EF23AF1DA}"/>
              </a:ext>
            </a:extLst>
          </p:cNvPr>
          <p:cNvSpPr/>
          <p:nvPr/>
        </p:nvSpPr>
        <p:spPr>
          <a:xfrm>
            <a:off x="7990631" y="2081111"/>
            <a:ext cx="3708414" cy="646331"/>
          </a:xfrm>
          <a:prstGeom prst="rect">
            <a:avLst/>
          </a:prstGeom>
          <a:solidFill>
            <a:schemeClr val="accent4">
              <a:lumMod val="20000"/>
              <a:lumOff val="80000"/>
            </a:schemeClr>
          </a:solidFill>
        </p:spPr>
        <p:txBody>
          <a:bodyPr wrap="square">
            <a:spAutoFit/>
          </a:bodyPr>
          <a:lstStyle/>
          <a:p>
            <a:pPr>
              <a:tabLst>
                <a:tab pos="457200" algn="l"/>
                <a:tab pos="914400" algn="l"/>
                <a:tab pos="4114800" algn="l"/>
                <a:tab pos="457200" algn="l"/>
              </a:tabLst>
            </a:pPr>
            <a:r>
              <a:rPr lang="en-US" dirty="0">
                <a:ea typeface="Times New Roman" panose="02020603050405020304" pitchFamily="18" charset="0"/>
                <a:cs typeface="Times New Roman" panose="02020603050405020304" pitchFamily="18" charset="0"/>
              </a:rPr>
              <a:t>West Virginia does not have a statewide orthophoto program</a:t>
            </a:r>
          </a:p>
        </p:txBody>
      </p:sp>
      <p:pic>
        <p:nvPicPr>
          <p:cNvPr id="3" name="Picture 2">
            <a:extLst>
              <a:ext uri="{FF2B5EF4-FFF2-40B4-BE49-F238E27FC236}">
                <a16:creationId xmlns:a16="http://schemas.microsoft.com/office/drawing/2014/main" id="{570D5F72-1142-7DDA-CA56-2DB120C9B704}"/>
              </a:ext>
            </a:extLst>
          </p:cNvPr>
          <p:cNvPicPr>
            <a:picLocks noChangeAspect="1"/>
          </p:cNvPicPr>
          <p:nvPr/>
        </p:nvPicPr>
        <p:blipFill>
          <a:blip r:embed="rId3"/>
          <a:stretch>
            <a:fillRect/>
          </a:stretch>
        </p:blipFill>
        <p:spPr>
          <a:xfrm>
            <a:off x="684342" y="1196913"/>
            <a:ext cx="6131220" cy="5470010"/>
          </a:xfrm>
          <a:prstGeom prst="rect">
            <a:avLst/>
          </a:prstGeom>
        </p:spPr>
      </p:pic>
      <p:sp>
        <p:nvSpPr>
          <p:cNvPr id="4" name="TextBox 3">
            <a:extLst>
              <a:ext uri="{FF2B5EF4-FFF2-40B4-BE49-F238E27FC236}">
                <a16:creationId xmlns:a16="http://schemas.microsoft.com/office/drawing/2014/main" id="{D2EF00F6-5510-7E49-0215-374F2000A822}"/>
              </a:ext>
            </a:extLst>
          </p:cNvPr>
          <p:cNvSpPr txBox="1"/>
          <p:nvPr/>
        </p:nvSpPr>
        <p:spPr>
          <a:xfrm>
            <a:off x="4104312" y="6251424"/>
            <a:ext cx="3083565" cy="276999"/>
          </a:xfrm>
          <a:prstGeom prst="rect">
            <a:avLst/>
          </a:prstGeom>
          <a:noFill/>
        </p:spPr>
        <p:txBody>
          <a:bodyPr wrap="square" rtlCol="0">
            <a:spAutoFit/>
          </a:bodyPr>
          <a:lstStyle/>
          <a:p>
            <a:r>
              <a:rPr lang="en-US" sz="1200" dirty="0">
                <a:hlinkClick r:id="rId4"/>
              </a:rPr>
              <a:t>WV Leaf-Off Mosaic Imagery Map Service</a:t>
            </a:r>
            <a:endParaRPr lang="en-US" sz="1200" dirty="0"/>
          </a:p>
        </p:txBody>
      </p:sp>
    </p:spTree>
    <p:extLst>
      <p:ext uri="{BB962C8B-B14F-4D97-AF65-F5344CB8AC3E}">
        <p14:creationId xmlns:p14="http://schemas.microsoft.com/office/powerpoint/2010/main" val="35299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1E9B3-DF62-89E3-8EA7-97B4DCF2F21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B7B9DC-D90E-A944-8BEC-11BBFE731B9F}"/>
              </a:ext>
            </a:extLst>
          </p:cNvPr>
          <p:cNvPicPr>
            <a:picLocks noChangeAspect="1"/>
          </p:cNvPicPr>
          <p:nvPr/>
        </p:nvPicPr>
        <p:blipFill>
          <a:blip r:embed="rId2"/>
          <a:stretch>
            <a:fillRect/>
          </a:stretch>
        </p:blipFill>
        <p:spPr>
          <a:xfrm>
            <a:off x="128788" y="972911"/>
            <a:ext cx="7575257" cy="5798071"/>
          </a:xfrm>
          <a:prstGeom prst="rect">
            <a:avLst/>
          </a:prstGeom>
        </p:spPr>
      </p:pic>
      <p:sp>
        <p:nvSpPr>
          <p:cNvPr id="5" name="Title 1">
            <a:extLst>
              <a:ext uri="{FF2B5EF4-FFF2-40B4-BE49-F238E27FC236}">
                <a16:creationId xmlns:a16="http://schemas.microsoft.com/office/drawing/2014/main" id="{76B5C098-55DB-BAB7-C300-1518E801A8D6}"/>
              </a:ext>
            </a:extLst>
          </p:cNvPr>
          <p:cNvSpPr txBox="1">
            <a:spLocks/>
          </p:cNvSpPr>
          <p:nvPr/>
        </p:nvSpPr>
        <p:spPr>
          <a:xfrm>
            <a:off x="-1" y="1"/>
            <a:ext cx="12192001"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Aerial Imagery: </a:t>
            </a:r>
            <a:r>
              <a:rPr lang="en-US" b="1" dirty="0">
                <a:solidFill>
                  <a:schemeClr val="bg1"/>
                </a:solidFill>
                <a:latin typeface="Arial" panose="020B0604020202020204" pitchFamily="34" charset="0"/>
                <a:cs typeface="Arial" panose="020B0604020202020204" pitchFamily="34" charset="0"/>
              </a:rPr>
              <a:t>Vendor</a:t>
            </a:r>
            <a:endParaRPr lang="en-US"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CB268CB-2D9C-68CA-AE30-9645E6F66F00}"/>
              </a:ext>
            </a:extLst>
          </p:cNvPr>
          <p:cNvSpPr/>
          <p:nvPr/>
        </p:nvSpPr>
        <p:spPr>
          <a:xfrm>
            <a:off x="8288457" y="2274846"/>
            <a:ext cx="3196259" cy="646331"/>
          </a:xfrm>
          <a:prstGeom prst="rect">
            <a:avLst/>
          </a:prstGeom>
          <a:solidFill>
            <a:schemeClr val="accent1">
              <a:lumMod val="20000"/>
              <a:lumOff val="80000"/>
            </a:schemeClr>
          </a:solidFill>
        </p:spPr>
        <p:txBody>
          <a:bodyPr wrap="square">
            <a:spAutoFit/>
          </a:bodyPr>
          <a:lstStyle/>
          <a:p>
            <a:pPr algn="ctr">
              <a:tabLst>
                <a:tab pos="457200" algn="l"/>
                <a:tab pos="914400" algn="l"/>
                <a:tab pos="4114800" algn="l"/>
                <a:tab pos="457200" algn="l"/>
              </a:tabLst>
            </a:pPr>
            <a:r>
              <a:rPr lang="en-US" dirty="0">
                <a:ea typeface="Times New Roman" panose="02020603050405020304" pitchFamily="18" charset="0"/>
                <a:cs typeface="Times New Roman" panose="02020603050405020304" pitchFamily="18" charset="0"/>
              </a:rPr>
              <a:t>6 companies have acquired imagery for counties </a:t>
            </a:r>
          </a:p>
        </p:txBody>
      </p:sp>
      <p:sp>
        <p:nvSpPr>
          <p:cNvPr id="8" name="Rectangle 7">
            <a:extLst>
              <a:ext uri="{FF2B5EF4-FFF2-40B4-BE49-F238E27FC236}">
                <a16:creationId xmlns:a16="http://schemas.microsoft.com/office/drawing/2014/main" id="{147FECBD-BD65-46DB-DCEF-0E0644066242}"/>
              </a:ext>
            </a:extLst>
          </p:cNvPr>
          <p:cNvSpPr/>
          <p:nvPr/>
        </p:nvSpPr>
        <p:spPr>
          <a:xfrm>
            <a:off x="284030" y="6386782"/>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2019-22 received funding support through HMGP grant</a:t>
            </a:r>
            <a:endParaRPr lang="en-US" sz="1100" i="1" dirty="0"/>
          </a:p>
        </p:txBody>
      </p:sp>
      <p:sp>
        <p:nvSpPr>
          <p:cNvPr id="9" name="TextBox 8">
            <a:extLst>
              <a:ext uri="{FF2B5EF4-FFF2-40B4-BE49-F238E27FC236}">
                <a16:creationId xmlns:a16="http://schemas.microsoft.com/office/drawing/2014/main" id="{1E7F3013-33A5-645F-AF2F-62B2868D9E0D}"/>
              </a:ext>
            </a:extLst>
          </p:cNvPr>
          <p:cNvSpPr txBox="1"/>
          <p:nvPr/>
        </p:nvSpPr>
        <p:spPr>
          <a:xfrm>
            <a:off x="5158246" y="6379087"/>
            <a:ext cx="1126649" cy="276999"/>
          </a:xfrm>
          <a:prstGeom prst="rect">
            <a:avLst/>
          </a:prstGeom>
          <a:noFill/>
        </p:spPr>
        <p:txBody>
          <a:bodyPr wrap="square" rtlCol="0">
            <a:spAutoFit/>
          </a:bodyPr>
          <a:lstStyle/>
          <a:p>
            <a:r>
              <a:rPr lang="en-US" sz="1200" dirty="0">
                <a:hlinkClick r:id="rId3"/>
              </a:rPr>
              <a:t>PDF Map</a:t>
            </a:r>
            <a:endParaRPr lang="en-US" sz="1200" dirty="0"/>
          </a:p>
        </p:txBody>
      </p:sp>
      <p:sp>
        <p:nvSpPr>
          <p:cNvPr id="6" name="Rectangle 5">
            <a:extLst>
              <a:ext uri="{FF2B5EF4-FFF2-40B4-BE49-F238E27FC236}">
                <a16:creationId xmlns:a16="http://schemas.microsoft.com/office/drawing/2014/main" id="{969B8B7C-C7B9-8001-4790-D770723FA547}"/>
              </a:ext>
            </a:extLst>
          </p:cNvPr>
          <p:cNvSpPr/>
          <p:nvPr/>
        </p:nvSpPr>
        <p:spPr>
          <a:xfrm>
            <a:off x="8288457" y="3355216"/>
            <a:ext cx="3300431" cy="646331"/>
          </a:xfrm>
          <a:prstGeom prst="rect">
            <a:avLst/>
          </a:prstGeom>
          <a:solidFill>
            <a:schemeClr val="accent1">
              <a:lumMod val="20000"/>
              <a:lumOff val="80000"/>
            </a:schemeClr>
          </a:solidFill>
        </p:spPr>
        <p:txBody>
          <a:bodyPr wrap="square">
            <a:spAutoFit/>
          </a:bodyPr>
          <a:lstStyle/>
          <a:p>
            <a:pPr algn="ctr">
              <a:tabLst>
                <a:tab pos="457200" algn="l"/>
                <a:tab pos="914400" algn="l"/>
                <a:tab pos="4114800" algn="l"/>
                <a:tab pos="457200" algn="l"/>
              </a:tabLst>
            </a:pPr>
            <a:r>
              <a:rPr lang="en-US" dirty="0">
                <a:ea typeface="Times New Roman" panose="02020603050405020304" pitchFamily="18" charset="0"/>
                <a:cs typeface="Times New Roman" panose="02020603050405020304" pitchFamily="18" charset="0"/>
              </a:rPr>
              <a:t>Majority of counties have been acquired via the </a:t>
            </a:r>
            <a:r>
              <a:rPr lang="en-US" b="1" dirty="0">
                <a:ea typeface="Times New Roman" panose="02020603050405020304" pitchFamily="18" charset="0"/>
                <a:cs typeface="Times New Roman" panose="02020603050405020304" pitchFamily="18" charset="0"/>
              </a:rPr>
              <a:t>state contract</a:t>
            </a:r>
          </a:p>
        </p:txBody>
      </p:sp>
    </p:spTree>
    <p:extLst>
      <p:ext uri="{BB962C8B-B14F-4D97-AF65-F5344CB8AC3E}">
        <p14:creationId xmlns:p14="http://schemas.microsoft.com/office/powerpoint/2010/main" val="3042694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622</TotalTime>
  <Words>1563</Words>
  <Application>Microsoft Office PowerPoint</Application>
  <PresentationFormat>Widescreen</PresentationFormat>
  <Paragraphs>254</Paragraphs>
  <Slides>28</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Aptos Display</vt:lpstr>
      <vt:lpstr>Arial</vt:lpstr>
      <vt:lpstr>Calibri</vt:lpstr>
      <vt:lpstr>Courier New</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Kimball, McDowell County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Kurt Donaldson</dc:creator>
  <cp:lastModifiedBy>Kurt Donaldson</cp:lastModifiedBy>
  <cp:revision>18</cp:revision>
  <dcterms:created xsi:type="dcterms:W3CDTF">2025-05-20T02:55:10Z</dcterms:created>
  <dcterms:modified xsi:type="dcterms:W3CDTF">2025-05-23T21:11:03Z</dcterms:modified>
</cp:coreProperties>
</file>