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0" r:id="rId3"/>
    <p:sldId id="265" r:id="rId4"/>
    <p:sldId id="266" r:id="rId5"/>
    <p:sldId id="267" r:id="rId6"/>
    <p:sldId id="275" r:id="rId7"/>
    <p:sldId id="269" r:id="rId8"/>
    <p:sldId id="270" r:id="rId9"/>
    <p:sldId id="271" r:id="rId10"/>
    <p:sldId id="276" r:id="rId11"/>
    <p:sldId id="277" r:id="rId12"/>
    <p:sldId id="280" r:id="rId13"/>
    <p:sldId id="278" r:id="rId14"/>
    <p:sldId id="281" r:id="rId15"/>
    <p:sldId id="27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9DD1"/>
    <a:srgbClr val="1B1E3E"/>
    <a:srgbClr val="42568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1" autoAdjust="0"/>
  </p:normalViewPr>
  <p:slideViewPr>
    <p:cSldViewPr>
      <p:cViewPr>
        <p:scale>
          <a:sx n="100" d="100"/>
          <a:sy n="100" d="100"/>
        </p:scale>
        <p:origin x="-186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896D47-6932-4DBA-B566-74A26B403756}" type="datetimeFigureOut">
              <a:rPr lang="en-US" smtClean="0"/>
              <a:t>5/23/2017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AD43307-CCC0-4BAE-907D-E053FF1A5573}" type="slidenum">
              <a:rPr lang="en-US" smtClean="0"/>
              <a:t>‹#›</a:t>
            </a:fld>
            <a:endParaRPr lang="en-US"/>
          </a:p>
        </p:txBody>
      </p:sp>
    </p:spTree>
    <p:extLst>
      <p:ext uri="{BB962C8B-B14F-4D97-AF65-F5344CB8AC3E}">
        <p14:creationId xmlns:p14="http://schemas.microsoft.com/office/powerpoint/2010/main" val="272586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43307-CCC0-4BAE-907D-E053FF1A5573}" type="slidenum">
              <a:rPr lang="en-US" smtClean="0"/>
              <a:t>1</a:t>
            </a:fld>
            <a:endParaRPr lang="en-US"/>
          </a:p>
        </p:txBody>
      </p:sp>
    </p:spTree>
    <p:extLst>
      <p:ext uri="{BB962C8B-B14F-4D97-AF65-F5344CB8AC3E}">
        <p14:creationId xmlns:p14="http://schemas.microsoft.com/office/powerpoint/2010/main" val="355463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D43307-CCC0-4BAE-907D-E053FF1A5573}" type="slidenum">
              <a:rPr lang="en-US" smtClean="0"/>
              <a:t>4</a:t>
            </a:fld>
            <a:endParaRPr lang="en-US"/>
          </a:p>
        </p:txBody>
      </p:sp>
    </p:spTree>
    <p:extLst>
      <p:ext uri="{BB962C8B-B14F-4D97-AF65-F5344CB8AC3E}">
        <p14:creationId xmlns:p14="http://schemas.microsoft.com/office/powerpoint/2010/main" val="264894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D43307-CCC0-4BAE-907D-E053FF1A5573}" type="slidenum">
              <a:rPr lang="en-US" smtClean="0"/>
              <a:t>8</a:t>
            </a:fld>
            <a:endParaRPr lang="en-US"/>
          </a:p>
        </p:txBody>
      </p:sp>
    </p:spTree>
    <p:extLst>
      <p:ext uri="{BB962C8B-B14F-4D97-AF65-F5344CB8AC3E}">
        <p14:creationId xmlns:p14="http://schemas.microsoft.com/office/powerpoint/2010/main" val="1828893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5E9D43-05B8-4041-A49F-11A35892E25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1789098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9D43-05B8-4041-A49F-11A35892E25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288556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9D43-05B8-4041-A49F-11A35892E25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25182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5E9D43-05B8-4041-A49F-11A35892E25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397365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E9D43-05B8-4041-A49F-11A35892E250}" type="datetimeFigureOut">
              <a:rPr lang="en-US" smtClean="0"/>
              <a:t>5/23/2017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383358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B5E9D43-05B8-4041-A49F-11A35892E25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3206829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5E9D43-05B8-4041-A49F-11A35892E250}" type="datetimeFigureOut">
              <a:rPr lang="en-US" smtClean="0"/>
              <a:t>5/23/2017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4133868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5E9D43-05B8-4041-A49F-11A35892E250}" type="datetimeFigureOut">
              <a:rPr lang="en-US" smtClean="0"/>
              <a:t>5/23/2017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2068904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E9D43-05B8-4041-A49F-11A35892E250}" type="datetimeFigureOut">
              <a:rPr lang="en-US" smtClean="0"/>
              <a:t>5/23/2017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1651213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E9D43-05B8-4041-A49F-11A35892E25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3705951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5E9D43-05B8-4041-A49F-11A35892E250}" type="datetimeFigureOut">
              <a:rPr lang="en-US" smtClean="0"/>
              <a:t>5/23/2017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40CAC4-C439-4C1A-ADC5-F0FA6D5B899C}" type="slidenum">
              <a:rPr lang="en-US" smtClean="0"/>
              <a:t>‹#›</a:t>
            </a:fld>
            <a:endParaRPr lang="en-US"/>
          </a:p>
        </p:txBody>
      </p:sp>
    </p:spTree>
    <p:extLst>
      <p:ext uri="{BB962C8B-B14F-4D97-AF65-F5344CB8AC3E}">
        <p14:creationId xmlns:p14="http://schemas.microsoft.com/office/powerpoint/2010/main" val="358337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5E9D43-05B8-4041-A49F-11A35892E250}" type="datetimeFigureOut">
              <a:rPr lang="en-US" smtClean="0"/>
              <a:t>5/23/2017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0CAC4-C439-4C1A-ADC5-F0FA6D5B899C}" type="slidenum">
              <a:rPr lang="en-US" smtClean="0"/>
              <a:t>‹#›</a:t>
            </a:fld>
            <a:endParaRPr lang="en-US"/>
          </a:p>
        </p:txBody>
      </p:sp>
    </p:spTree>
    <p:extLst>
      <p:ext uri="{BB962C8B-B14F-4D97-AF65-F5344CB8AC3E}">
        <p14:creationId xmlns:p14="http://schemas.microsoft.com/office/powerpoint/2010/main" val="336154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713" t="4856" r="20371"/>
          <a:stretch/>
        </p:blipFill>
        <p:spPr>
          <a:xfrm>
            <a:off x="0" y="-12700"/>
            <a:ext cx="9131300" cy="6967220"/>
          </a:xfrm>
          <a:prstGeom prst="rect">
            <a:avLst/>
          </a:prstGeom>
        </p:spPr>
      </p:pic>
      <p:sp>
        <p:nvSpPr>
          <p:cNvPr id="3" name="Rectangle 2"/>
          <p:cNvSpPr/>
          <p:nvPr/>
        </p:nvSpPr>
        <p:spPr>
          <a:xfrm>
            <a:off x="381000" y="-12700"/>
            <a:ext cx="3048000" cy="69672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57199" y="4419600"/>
            <a:ext cx="2895599" cy="2062103"/>
          </a:xfrm>
          <a:prstGeom prst="rect">
            <a:avLst/>
          </a:prstGeom>
          <a:noFill/>
        </p:spPr>
        <p:txBody>
          <a:bodyPr wrap="square" rtlCol="0">
            <a:spAutoFit/>
          </a:bodyPr>
          <a:lstStyle/>
          <a:p>
            <a:pPr algn="ctr"/>
            <a:r>
              <a:rPr lang="en-US" sz="1600" dirty="0" smtClean="0">
                <a:solidFill>
                  <a:schemeClr val="accent1">
                    <a:lumMod val="20000"/>
                    <a:lumOff val="80000"/>
                  </a:schemeClr>
                </a:solidFill>
              </a:rPr>
              <a:t>Douglas McElwee</a:t>
            </a:r>
          </a:p>
          <a:p>
            <a:pPr algn="ctr"/>
            <a:endParaRPr lang="en-US" sz="1400" b="1" dirty="0" smtClean="0">
              <a:solidFill>
                <a:schemeClr val="accent1">
                  <a:lumMod val="20000"/>
                  <a:lumOff val="80000"/>
                </a:schemeClr>
              </a:solidFill>
            </a:endParaRPr>
          </a:p>
          <a:p>
            <a:pPr algn="ctr"/>
            <a:endParaRPr lang="en-US" sz="1400" b="1" dirty="0" smtClean="0">
              <a:solidFill>
                <a:schemeClr val="accent1">
                  <a:lumMod val="20000"/>
                  <a:lumOff val="80000"/>
                </a:schemeClr>
              </a:solidFill>
            </a:endParaRPr>
          </a:p>
          <a:p>
            <a:pPr algn="ctr"/>
            <a:endParaRPr lang="en-US" sz="1400" b="1" dirty="0">
              <a:solidFill>
                <a:schemeClr val="accent1">
                  <a:lumMod val="20000"/>
                  <a:lumOff val="80000"/>
                </a:schemeClr>
              </a:solidFill>
            </a:endParaRPr>
          </a:p>
          <a:p>
            <a:pPr algn="ctr"/>
            <a:r>
              <a:rPr lang="en-US" sz="1400" i="1" dirty="0">
                <a:solidFill>
                  <a:schemeClr val="accent1">
                    <a:lumMod val="20000"/>
                    <a:lumOff val="80000"/>
                  </a:schemeClr>
                </a:solidFill>
              </a:rPr>
              <a:t>f</a:t>
            </a:r>
            <a:r>
              <a:rPr lang="en-US" sz="1400" i="1" dirty="0" smtClean="0">
                <a:solidFill>
                  <a:schemeClr val="accent1">
                    <a:lumMod val="20000"/>
                    <a:lumOff val="80000"/>
                  </a:schemeClr>
                </a:solidFill>
              </a:rPr>
              <a:t>or the</a:t>
            </a:r>
          </a:p>
          <a:p>
            <a:pPr algn="ctr"/>
            <a:r>
              <a:rPr lang="en-US" sz="1400" b="1" dirty="0" smtClean="0">
                <a:solidFill>
                  <a:schemeClr val="accent1">
                    <a:lumMod val="20000"/>
                    <a:lumOff val="80000"/>
                  </a:schemeClr>
                </a:solidFill>
              </a:rPr>
              <a:t>2017 State Tax Commissioner’s Annual In-Service Training for Assessors and Deputies</a:t>
            </a:r>
          </a:p>
          <a:p>
            <a:pPr algn="ctr"/>
            <a:endParaRPr lang="en-US" sz="1400" b="1" dirty="0" smtClean="0">
              <a:solidFill>
                <a:schemeClr val="accent2">
                  <a:lumMod val="40000"/>
                  <a:lumOff val="60000"/>
                </a:schemeClr>
              </a:solidFill>
            </a:endParaRPr>
          </a:p>
        </p:txBody>
      </p:sp>
      <p:grpSp>
        <p:nvGrpSpPr>
          <p:cNvPr id="9" name="Group 8"/>
          <p:cNvGrpSpPr/>
          <p:nvPr/>
        </p:nvGrpSpPr>
        <p:grpSpPr>
          <a:xfrm>
            <a:off x="0" y="3352800"/>
            <a:ext cx="5181600" cy="838200"/>
            <a:chOff x="0" y="3352800"/>
            <a:chExt cx="5181600" cy="838200"/>
          </a:xfrm>
          <a:effectLst>
            <a:outerShdw blurRad="50800" dist="38100" dir="2700000" algn="tl" rotWithShape="0">
              <a:prstClr val="black">
                <a:alpha val="40000"/>
              </a:prstClr>
            </a:outerShdw>
          </a:effectLst>
        </p:grpSpPr>
        <p:sp>
          <p:nvSpPr>
            <p:cNvPr id="7" name="Rectangle 6"/>
            <p:cNvSpPr/>
            <p:nvPr/>
          </p:nvSpPr>
          <p:spPr>
            <a:xfrm>
              <a:off x="0" y="3352800"/>
              <a:ext cx="4229099" cy="838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p:nvPr/>
          </p:nvSpPr>
          <p:spPr>
            <a:xfrm rot="10800000">
              <a:off x="3276600" y="3352800"/>
              <a:ext cx="1905000" cy="838200"/>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TextBox 9"/>
          <p:cNvSpPr txBox="1"/>
          <p:nvPr/>
        </p:nvSpPr>
        <p:spPr>
          <a:xfrm>
            <a:off x="647700" y="1665982"/>
            <a:ext cx="2514599" cy="1077218"/>
          </a:xfrm>
          <a:prstGeom prst="rect">
            <a:avLst/>
          </a:prstGeom>
          <a:noFill/>
        </p:spPr>
        <p:txBody>
          <a:bodyPr wrap="square" rtlCol="0">
            <a:spAutoFit/>
          </a:bodyPr>
          <a:lstStyle/>
          <a:p>
            <a:pPr algn="ctr"/>
            <a:r>
              <a:rPr lang="en-US" sz="3200" dirty="0" smtClean="0">
                <a:solidFill>
                  <a:schemeClr val="bg1">
                    <a:lumMod val="85000"/>
                  </a:schemeClr>
                </a:solidFill>
              </a:rPr>
              <a:t>Tax Map Sales</a:t>
            </a:r>
          </a:p>
          <a:p>
            <a:pPr algn="ctr"/>
            <a:endParaRPr lang="en-US" sz="3200" b="1" dirty="0" smtClean="0">
              <a:solidFill>
                <a:schemeClr val="bg1">
                  <a:lumMod val="85000"/>
                </a:schemeClr>
              </a:solidFill>
            </a:endParaRPr>
          </a:p>
        </p:txBody>
      </p:sp>
      <p:sp>
        <p:nvSpPr>
          <p:cNvPr id="11" name="TextBox 10"/>
          <p:cNvSpPr txBox="1"/>
          <p:nvPr/>
        </p:nvSpPr>
        <p:spPr>
          <a:xfrm>
            <a:off x="584200" y="3602623"/>
            <a:ext cx="2705099" cy="338554"/>
          </a:xfrm>
          <a:prstGeom prst="rect">
            <a:avLst/>
          </a:prstGeom>
          <a:noFill/>
        </p:spPr>
        <p:txBody>
          <a:bodyPr wrap="square" rtlCol="0">
            <a:spAutoFit/>
          </a:bodyPr>
          <a:lstStyle/>
          <a:p>
            <a:pPr algn="ctr"/>
            <a:r>
              <a:rPr lang="en-US" sz="1600" spc="160" dirty="0" smtClean="0">
                <a:solidFill>
                  <a:schemeClr val="accent1">
                    <a:lumMod val="20000"/>
                    <a:lumOff val="80000"/>
                  </a:schemeClr>
                </a:solidFill>
              </a:rPr>
              <a:t>PRESENTED BY:</a:t>
            </a:r>
            <a:endParaRPr lang="en-US" sz="1600" spc="160" dirty="0">
              <a:solidFill>
                <a:schemeClr val="accent1">
                  <a:lumMod val="20000"/>
                  <a:lumOff val="80000"/>
                </a:schemeClr>
              </a:solidFill>
            </a:endParaRPr>
          </a:p>
        </p:txBody>
      </p:sp>
      <p:sp>
        <p:nvSpPr>
          <p:cNvPr id="5" name="TextBox 4"/>
          <p:cNvSpPr txBox="1"/>
          <p:nvPr/>
        </p:nvSpPr>
        <p:spPr>
          <a:xfrm>
            <a:off x="380998" y="1142107"/>
            <a:ext cx="3048000" cy="584775"/>
          </a:xfrm>
          <a:prstGeom prst="rect">
            <a:avLst/>
          </a:prstGeom>
          <a:noFill/>
        </p:spPr>
        <p:txBody>
          <a:bodyPr wrap="square" rtlCol="0">
            <a:spAutoFit/>
          </a:bodyPr>
          <a:lstStyle/>
          <a:p>
            <a:pPr algn="ctr"/>
            <a:r>
              <a:rPr lang="en-US" sz="3200" dirty="0" smtClean="0">
                <a:solidFill>
                  <a:schemeClr val="bg1"/>
                </a:solidFill>
                <a:latin typeface="+mj-lt"/>
              </a:rPr>
              <a:t>SB 588</a:t>
            </a:r>
            <a:endParaRPr lang="en-US" sz="3200" dirty="0">
              <a:solidFill>
                <a:schemeClr val="bg1"/>
              </a:solidFill>
              <a:latin typeface="+mj-lt"/>
            </a:endParaRPr>
          </a:p>
        </p:txBody>
      </p:sp>
    </p:spTree>
    <p:extLst>
      <p:ext uri="{BB962C8B-B14F-4D97-AF65-F5344CB8AC3E}">
        <p14:creationId xmlns:p14="http://schemas.microsoft.com/office/powerpoint/2010/main" val="456274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588 - Interpretation</a:t>
            </a:r>
            <a:endParaRPr lang="en-US" sz="4800" b="1" dirty="0">
              <a:solidFill>
                <a:schemeClr val="accent4">
                  <a:lumMod val="40000"/>
                  <a:lumOff val="60000"/>
                </a:schemeClr>
              </a:solidFill>
            </a:endParaRPr>
          </a:p>
        </p:txBody>
      </p:sp>
      <p:sp>
        <p:nvSpPr>
          <p:cNvPr id="5" name="Oval 4"/>
          <p:cNvSpPr/>
          <p:nvPr/>
        </p:nvSpPr>
        <p:spPr>
          <a:xfrm>
            <a:off x="517525" y="2362200"/>
            <a:ext cx="825500" cy="825500"/>
          </a:xfrm>
          <a:prstGeom prst="ellipse">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a:t>
            </a:r>
            <a:endParaRPr lang="en-US" sz="3600" b="1" dirty="0"/>
          </a:p>
        </p:txBody>
      </p:sp>
      <p:sp>
        <p:nvSpPr>
          <p:cNvPr id="6" name="Rectangle 5"/>
          <p:cNvSpPr/>
          <p:nvPr/>
        </p:nvSpPr>
        <p:spPr>
          <a:xfrm>
            <a:off x="1447800" y="2383215"/>
            <a:ext cx="6553200" cy="2554545"/>
          </a:xfrm>
          <a:prstGeom prst="rect">
            <a:avLst/>
          </a:prstGeom>
        </p:spPr>
        <p:txBody>
          <a:bodyPr wrap="square">
            <a:spAutoFit/>
          </a:bodyPr>
          <a:lstStyle/>
          <a:p>
            <a:pPr lvl="0"/>
            <a:r>
              <a:rPr lang="en-US" sz="2000" b="1" dirty="0">
                <a:solidFill>
                  <a:schemeClr val="accent5">
                    <a:lumMod val="75000"/>
                  </a:schemeClr>
                </a:solidFill>
              </a:rPr>
              <a:t>What happens to the provisions of WV CSR §189-5 that conflict with SB 588?  </a:t>
            </a:r>
            <a:endParaRPr lang="en-US" sz="2000" b="1" dirty="0" smtClean="0">
              <a:solidFill>
                <a:schemeClr val="accent5">
                  <a:lumMod val="75000"/>
                </a:schemeClr>
              </a:solidFill>
            </a:endParaRPr>
          </a:p>
          <a:p>
            <a:pPr lvl="0"/>
            <a:endParaRPr lang="en-US" sz="2000" dirty="0"/>
          </a:p>
          <a:p>
            <a:pPr lvl="0"/>
            <a:r>
              <a:rPr lang="en-US" sz="2000" dirty="0" smtClean="0"/>
              <a:t>"</a:t>
            </a:r>
            <a:r>
              <a:rPr lang="en-US" sz="2000" dirty="0"/>
              <a:t>Although an agency may have power to promulgate rules and regulations, the rules and regulations must be reasonable and conform to the laws enacted by the Legislature.” </a:t>
            </a:r>
            <a:r>
              <a:rPr lang="en-US" sz="2000" i="1" u="sng" dirty="0" err="1"/>
              <a:t>Lovas</a:t>
            </a:r>
            <a:r>
              <a:rPr lang="en-US" sz="2000" i="1" u="sng" dirty="0"/>
              <a:t> v. Consolidation Coal Company</a:t>
            </a:r>
            <a:r>
              <a:rPr lang="en-US" sz="2000" dirty="0"/>
              <a:t>, 662 S.E.2d 645 (WV 2008).</a:t>
            </a:r>
          </a:p>
        </p:txBody>
      </p:sp>
    </p:spTree>
    <p:extLst>
      <p:ext uri="{BB962C8B-B14F-4D97-AF65-F5344CB8AC3E}">
        <p14:creationId xmlns:p14="http://schemas.microsoft.com/office/powerpoint/2010/main" val="3647670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588 - Interpretation</a:t>
            </a:r>
            <a:endParaRPr lang="en-US" sz="4800" b="1" dirty="0">
              <a:solidFill>
                <a:schemeClr val="accent4">
                  <a:lumMod val="40000"/>
                  <a:lumOff val="60000"/>
                </a:schemeClr>
              </a:solidFill>
            </a:endParaRPr>
          </a:p>
        </p:txBody>
      </p:sp>
      <p:sp>
        <p:nvSpPr>
          <p:cNvPr id="5" name="Oval 4"/>
          <p:cNvSpPr/>
          <p:nvPr/>
        </p:nvSpPr>
        <p:spPr>
          <a:xfrm>
            <a:off x="517525" y="2362200"/>
            <a:ext cx="825500" cy="825500"/>
          </a:xfrm>
          <a:prstGeom prst="ellipse">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a:t>
            </a:r>
            <a:endParaRPr lang="en-US" sz="3600" b="1" dirty="0"/>
          </a:p>
        </p:txBody>
      </p:sp>
      <p:sp>
        <p:nvSpPr>
          <p:cNvPr id="6" name="Rectangle 5"/>
          <p:cNvSpPr/>
          <p:nvPr/>
        </p:nvSpPr>
        <p:spPr>
          <a:xfrm>
            <a:off x="1447800" y="2514600"/>
            <a:ext cx="6781800" cy="3016210"/>
          </a:xfrm>
          <a:prstGeom prst="rect">
            <a:avLst/>
          </a:prstGeom>
        </p:spPr>
        <p:txBody>
          <a:bodyPr wrap="square">
            <a:spAutoFit/>
          </a:bodyPr>
          <a:lstStyle/>
          <a:p>
            <a:pPr lvl="0"/>
            <a:r>
              <a:rPr lang="en-US" b="1" dirty="0">
                <a:solidFill>
                  <a:schemeClr val="accent5">
                    <a:lumMod val="75000"/>
                  </a:schemeClr>
                </a:solidFill>
              </a:rPr>
              <a:t>What does it mean to offer the electronic tax </a:t>
            </a:r>
            <a:endParaRPr lang="en-US" b="1" dirty="0" smtClean="0">
              <a:solidFill>
                <a:schemeClr val="accent5">
                  <a:lumMod val="75000"/>
                </a:schemeClr>
              </a:solidFill>
            </a:endParaRPr>
          </a:p>
          <a:p>
            <a:pPr lvl="0">
              <a:spcAft>
                <a:spcPts val="1200"/>
              </a:spcAft>
            </a:pPr>
            <a:r>
              <a:rPr lang="en-US" b="1" dirty="0" smtClean="0">
                <a:solidFill>
                  <a:schemeClr val="accent5">
                    <a:lumMod val="75000"/>
                  </a:schemeClr>
                </a:solidFill>
              </a:rPr>
              <a:t>maps “</a:t>
            </a:r>
            <a:r>
              <a:rPr lang="en-US" b="1" dirty="0">
                <a:solidFill>
                  <a:schemeClr val="accent5">
                    <a:lumMod val="75000"/>
                  </a:schemeClr>
                </a:solidFill>
              </a:rPr>
              <a:t>with all underlying map data”?  </a:t>
            </a:r>
            <a:endParaRPr lang="en-US" sz="1600" b="1" dirty="0">
              <a:solidFill>
                <a:schemeClr val="accent5">
                  <a:lumMod val="75000"/>
                </a:schemeClr>
              </a:solidFill>
            </a:endParaRPr>
          </a:p>
          <a:p>
            <a:pPr lvl="1">
              <a:spcAft>
                <a:spcPts val="600"/>
              </a:spcAft>
              <a:buClr>
                <a:schemeClr val="accent5">
                  <a:lumMod val="75000"/>
                </a:schemeClr>
              </a:buClr>
            </a:pPr>
            <a:r>
              <a:rPr lang="en-US" dirty="0"/>
              <a:t>This general statement does not authorize the release of confidential data that is specifically made confidential under WV Code §11-1A-23(a), WV Code §11-1C-10(d)(2), WV Code §11-1C-14.  </a:t>
            </a:r>
            <a:r>
              <a:rPr lang="en-US" i="1" u="sng" dirty="0"/>
              <a:t>UMWA v. </a:t>
            </a:r>
            <a:r>
              <a:rPr lang="en-US" i="1" u="sng" dirty="0" err="1"/>
              <a:t>Kingdon</a:t>
            </a:r>
            <a:r>
              <a:rPr lang="en-US" dirty="0"/>
              <a:t>, 174 W.Va. 330, 325 S.E.2d 120 (W.Va., 1984) (“The general rule of statutory construction requires that a specific statute be given precedence over a general statute relating to the same subject matter where the two cannot be reconciled.”)    </a:t>
            </a:r>
            <a:endParaRPr lang="en-US" sz="1600" dirty="0"/>
          </a:p>
        </p:txBody>
      </p:sp>
    </p:spTree>
    <p:extLst>
      <p:ext uri="{BB962C8B-B14F-4D97-AF65-F5344CB8AC3E}">
        <p14:creationId xmlns:p14="http://schemas.microsoft.com/office/powerpoint/2010/main" val="3209676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588 - Interpretation</a:t>
            </a:r>
            <a:endParaRPr lang="en-US" sz="4800" b="1" dirty="0">
              <a:solidFill>
                <a:schemeClr val="accent4">
                  <a:lumMod val="40000"/>
                  <a:lumOff val="60000"/>
                </a:schemeClr>
              </a:solidFill>
            </a:endParaRPr>
          </a:p>
        </p:txBody>
      </p:sp>
      <p:sp>
        <p:nvSpPr>
          <p:cNvPr id="5" name="Oval 4"/>
          <p:cNvSpPr/>
          <p:nvPr/>
        </p:nvSpPr>
        <p:spPr>
          <a:xfrm>
            <a:off x="517525" y="2362200"/>
            <a:ext cx="825500" cy="825500"/>
          </a:xfrm>
          <a:prstGeom prst="ellipse">
            <a:avLst/>
          </a:prstGeom>
          <a:solidFill>
            <a:schemeClr val="accent2">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a:t>
            </a:r>
            <a:endParaRPr lang="en-US" sz="3600" b="1" dirty="0"/>
          </a:p>
        </p:txBody>
      </p:sp>
      <p:sp>
        <p:nvSpPr>
          <p:cNvPr id="6" name="Rectangle 5"/>
          <p:cNvSpPr/>
          <p:nvPr/>
        </p:nvSpPr>
        <p:spPr>
          <a:xfrm>
            <a:off x="1066800" y="2517100"/>
            <a:ext cx="6705600" cy="1277273"/>
          </a:xfrm>
          <a:prstGeom prst="rect">
            <a:avLst/>
          </a:prstGeom>
        </p:spPr>
        <p:txBody>
          <a:bodyPr wrap="square">
            <a:spAutoFit/>
          </a:bodyPr>
          <a:lstStyle/>
          <a:p>
            <a:pPr marL="742950" lvl="1" indent="-285750">
              <a:spcAft>
                <a:spcPts val="600"/>
              </a:spcAft>
              <a:buClr>
                <a:schemeClr val="accent5">
                  <a:lumMod val="75000"/>
                </a:schemeClr>
              </a:buClr>
              <a:buFont typeface="Wingdings" panose="05000000000000000000" pitchFamily="2" charset="2"/>
              <a:buChar char="§"/>
            </a:pPr>
            <a:r>
              <a:rPr lang="en-US" dirty="0" smtClean="0"/>
              <a:t>Important for assessors to consistently interpret what is disclosed.</a:t>
            </a:r>
            <a:endParaRPr lang="en-US" sz="1600" dirty="0" smtClean="0"/>
          </a:p>
          <a:p>
            <a:pPr marL="742950" lvl="1" indent="-285750">
              <a:spcAft>
                <a:spcPts val="600"/>
              </a:spcAft>
              <a:buClr>
                <a:schemeClr val="accent5">
                  <a:lumMod val="75000"/>
                </a:schemeClr>
              </a:buClr>
              <a:buFont typeface="Wingdings" panose="05000000000000000000" pitchFamily="2" charset="2"/>
              <a:buChar char="§"/>
            </a:pPr>
            <a:r>
              <a:rPr lang="en-US" dirty="0" smtClean="0"/>
              <a:t>There is no obligation under SB 588 to include data that the assessor does not currently maintain.</a:t>
            </a:r>
            <a:endParaRPr lang="en-US" sz="1600" dirty="0"/>
          </a:p>
        </p:txBody>
      </p:sp>
    </p:spTree>
    <p:extLst>
      <p:ext uri="{BB962C8B-B14F-4D97-AF65-F5344CB8AC3E}">
        <p14:creationId xmlns:p14="http://schemas.microsoft.com/office/powerpoint/2010/main" val="30459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588 - Interpretation</a:t>
            </a:r>
            <a:endParaRPr lang="en-US" sz="4800" b="1" dirty="0">
              <a:solidFill>
                <a:schemeClr val="accent4">
                  <a:lumMod val="40000"/>
                  <a:lumOff val="60000"/>
                </a:schemeClr>
              </a:solidFill>
            </a:endParaRPr>
          </a:p>
        </p:txBody>
      </p:sp>
      <p:sp>
        <p:nvSpPr>
          <p:cNvPr id="5" name="Oval 4"/>
          <p:cNvSpPr/>
          <p:nvPr/>
        </p:nvSpPr>
        <p:spPr>
          <a:xfrm>
            <a:off x="517525" y="2362200"/>
            <a:ext cx="825500" cy="825500"/>
          </a:xfrm>
          <a:prstGeom prst="ellipse">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t>?</a:t>
            </a:r>
          </a:p>
        </p:txBody>
      </p:sp>
      <p:sp>
        <p:nvSpPr>
          <p:cNvPr id="6" name="Rectangle 5"/>
          <p:cNvSpPr/>
          <p:nvPr/>
        </p:nvSpPr>
        <p:spPr>
          <a:xfrm>
            <a:off x="1524000" y="2590800"/>
            <a:ext cx="6705600" cy="1908215"/>
          </a:xfrm>
          <a:prstGeom prst="rect">
            <a:avLst/>
          </a:prstGeom>
        </p:spPr>
        <p:txBody>
          <a:bodyPr wrap="square">
            <a:spAutoFit/>
          </a:bodyPr>
          <a:lstStyle/>
          <a:p>
            <a:pPr lvl="0">
              <a:spcAft>
                <a:spcPts val="1200"/>
              </a:spcAft>
            </a:pPr>
            <a:r>
              <a:rPr lang="en-US" b="1" dirty="0">
                <a:solidFill>
                  <a:schemeClr val="accent5">
                    <a:lumMod val="75000"/>
                  </a:schemeClr>
                </a:solidFill>
              </a:rPr>
              <a:t>How much can be charged for the tax </a:t>
            </a:r>
            <a:r>
              <a:rPr lang="en-US" b="1" dirty="0" smtClean="0">
                <a:solidFill>
                  <a:schemeClr val="accent5">
                    <a:lumMod val="75000"/>
                  </a:schemeClr>
                </a:solidFill>
              </a:rPr>
              <a:t>maps?</a:t>
            </a:r>
            <a:endParaRPr lang="en-US" dirty="0"/>
          </a:p>
          <a:p>
            <a:pPr lvl="0">
              <a:spcAft>
                <a:spcPts val="1200"/>
              </a:spcAft>
            </a:pPr>
            <a:r>
              <a:rPr lang="en-US" dirty="0"/>
              <a:t>A</a:t>
            </a:r>
            <a:r>
              <a:rPr lang="en-US" dirty="0" smtClean="0"/>
              <a:t>n </a:t>
            </a:r>
            <a:r>
              <a:rPr lang="en-US" dirty="0"/>
              <a:t>amount “reasonably calculated to reimburse it for its actual cost in making reproductions of such records (i.e., the charge shall be no more than what is reasonable for disclosure of the information under a Freedom of Information Act request under article one, chapter twenty-nine(B) of this code).”  </a:t>
            </a:r>
            <a:endParaRPr lang="en-US" sz="1600" dirty="0"/>
          </a:p>
        </p:txBody>
      </p:sp>
    </p:spTree>
    <p:extLst>
      <p:ext uri="{BB962C8B-B14F-4D97-AF65-F5344CB8AC3E}">
        <p14:creationId xmlns:p14="http://schemas.microsoft.com/office/powerpoint/2010/main" val="1431606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588 - Interpretation</a:t>
            </a:r>
            <a:endParaRPr lang="en-US" sz="4800" b="1" dirty="0">
              <a:solidFill>
                <a:schemeClr val="accent4">
                  <a:lumMod val="40000"/>
                  <a:lumOff val="60000"/>
                </a:schemeClr>
              </a:solidFill>
            </a:endParaRPr>
          </a:p>
        </p:txBody>
      </p:sp>
      <p:sp>
        <p:nvSpPr>
          <p:cNvPr id="5" name="Oval 4"/>
          <p:cNvSpPr/>
          <p:nvPr/>
        </p:nvSpPr>
        <p:spPr>
          <a:xfrm>
            <a:off x="517525" y="2362200"/>
            <a:ext cx="825500" cy="825500"/>
          </a:xfrm>
          <a:prstGeom prst="ellipse">
            <a:avLst/>
          </a:prstGeom>
          <a:solidFill>
            <a:schemeClr val="accent4">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a:t>?</a:t>
            </a:r>
          </a:p>
        </p:txBody>
      </p:sp>
      <p:sp>
        <p:nvSpPr>
          <p:cNvPr id="6" name="Rectangle 5"/>
          <p:cNvSpPr/>
          <p:nvPr/>
        </p:nvSpPr>
        <p:spPr>
          <a:xfrm>
            <a:off x="1371600" y="2468701"/>
            <a:ext cx="7010400" cy="3170099"/>
          </a:xfrm>
          <a:prstGeom prst="rect">
            <a:avLst/>
          </a:prstGeom>
        </p:spPr>
        <p:txBody>
          <a:bodyPr wrap="square">
            <a:spAutoFit/>
          </a:bodyPr>
          <a:lstStyle/>
          <a:p>
            <a:pPr lvl="0">
              <a:spcAft>
                <a:spcPts val="1200"/>
              </a:spcAft>
            </a:pPr>
            <a:r>
              <a:rPr lang="en-US" b="1" dirty="0">
                <a:solidFill>
                  <a:schemeClr val="accent5">
                    <a:lumMod val="75000"/>
                  </a:schemeClr>
                </a:solidFill>
              </a:rPr>
              <a:t>How much can be charged for the tax maps </a:t>
            </a:r>
            <a:r>
              <a:rPr lang="en-US" i="1" dirty="0" smtClean="0">
                <a:solidFill>
                  <a:schemeClr val="tx1">
                    <a:lumMod val="50000"/>
                    <a:lumOff val="50000"/>
                  </a:schemeClr>
                </a:solidFill>
              </a:rPr>
              <a:t>continued</a:t>
            </a:r>
            <a:endParaRPr lang="en-US" sz="1600" i="1" dirty="0">
              <a:solidFill>
                <a:schemeClr val="tx1">
                  <a:lumMod val="50000"/>
                  <a:lumOff val="50000"/>
                </a:schemeClr>
              </a:solidFill>
            </a:endParaRPr>
          </a:p>
          <a:p>
            <a:pPr marL="742950" lvl="1" indent="-285750">
              <a:spcAft>
                <a:spcPts val="600"/>
              </a:spcAft>
              <a:buClr>
                <a:schemeClr val="accent5">
                  <a:lumMod val="75000"/>
                </a:schemeClr>
              </a:buClr>
              <a:buFont typeface="Wingdings" panose="05000000000000000000" pitchFamily="2" charset="2"/>
              <a:buChar char="§"/>
            </a:pPr>
            <a:r>
              <a:rPr lang="en-US" dirty="0"/>
              <a:t>“The public body may establish fees reasonably calculated to reimburse it for its actual cost in making reproductions of such records.” </a:t>
            </a:r>
            <a:r>
              <a:rPr lang="en-US" dirty="0" err="1"/>
              <a:t>W.Va.Code</a:t>
            </a:r>
            <a:r>
              <a:rPr lang="en-US" dirty="0"/>
              <a:t> § 29B–1–3(5).</a:t>
            </a:r>
            <a:endParaRPr lang="en-US" sz="1600" dirty="0"/>
          </a:p>
          <a:p>
            <a:pPr marL="742950" lvl="1" indent="-285750">
              <a:spcAft>
                <a:spcPts val="600"/>
              </a:spcAft>
              <a:buClr>
                <a:schemeClr val="accent5">
                  <a:lumMod val="75000"/>
                </a:schemeClr>
              </a:buClr>
              <a:buFont typeface="Wingdings" panose="05000000000000000000" pitchFamily="2" charset="2"/>
              <a:buChar char="§"/>
            </a:pPr>
            <a:r>
              <a:rPr lang="en-US" dirty="0"/>
              <a:t>“[P]</a:t>
            </a:r>
            <a:r>
              <a:rPr lang="en-US" dirty="0" err="1"/>
              <a:t>ursuant</a:t>
            </a:r>
            <a:r>
              <a:rPr lang="en-US" dirty="0"/>
              <a:t> to West Virginia Code § 29B–1–3(5), a public body is vested with the authority and discretion to impose a search or retrieval fee in connection with a FOIA request to provide public records provided that such fee is reasonable.”  </a:t>
            </a:r>
            <a:r>
              <a:rPr lang="en-US" i="1" u="sng" dirty="0"/>
              <a:t>King v. </a:t>
            </a:r>
            <a:r>
              <a:rPr lang="en-US" i="1" u="sng" dirty="0" err="1"/>
              <a:t>Nease</a:t>
            </a:r>
            <a:r>
              <a:rPr lang="en-US" dirty="0"/>
              <a:t>, 757 S.E.2d 782 (WV 2014).</a:t>
            </a:r>
            <a:endParaRPr lang="en-US" sz="1600" dirty="0"/>
          </a:p>
          <a:p>
            <a:pPr marL="742950" lvl="1" indent="-285750">
              <a:spcAft>
                <a:spcPts val="600"/>
              </a:spcAft>
              <a:buClr>
                <a:schemeClr val="accent5">
                  <a:lumMod val="75000"/>
                </a:schemeClr>
              </a:buClr>
              <a:buFont typeface="Wingdings" panose="05000000000000000000" pitchFamily="2" charset="2"/>
              <a:buChar char="§"/>
            </a:pPr>
            <a:r>
              <a:rPr lang="en-US" dirty="0"/>
              <a:t>There is no obligation under SB 588 to prepare customized maps.</a:t>
            </a:r>
            <a:endParaRPr lang="en-US" sz="1600" dirty="0"/>
          </a:p>
        </p:txBody>
      </p:sp>
    </p:spTree>
    <p:extLst>
      <p:ext uri="{BB962C8B-B14F-4D97-AF65-F5344CB8AC3E}">
        <p14:creationId xmlns:p14="http://schemas.microsoft.com/office/powerpoint/2010/main" val="646377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1">
                    <a:lumMod val="40000"/>
                    <a:lumOff val="60000"/>
                  </a:schemeClr>
                </a:solidFill>
              </a:rPr>
              <a:t>No Liability Provision </a:t>
            </a:r>
            <a:endParaRPr lang="en-US" sz="4800" b="1" dirty="0">
              <a:solidFill>
                <a:schemeClr val="accent1">
                  <a:lumMod val="40000"/>
                  <a:lumOff val="60000"/>
                </a:schemeClr>
              </a:solidFill>
            </a:endParaRPr>
          </a:p>
        </p:txBody>
      </p:sp>
      <p:sp>
        <p:nvSpPr>
          <p:cNvPr id="5" name="Rectangle 4"/>
          <p:cNvSpPr/>
          <p:nvPr/>
        </p:nvSpPr>
        <p:spPr>
          <a:xfrm>
            <a:off x="869043" y="3104992"/>
            <a:ext cx="7239000" cy="1631216"/>
          </a:xfrm>
          <a:prstGeom prst="rect">
            <a:avLst/>
          </a:prstGeom>
        </p:spPr>
        <p:txBody>
          <a:bodyPr wrap="square">
            <a:spAutoFit/>
          </a:bodyPr>
          <a:lstStyle/>
          <a:p>
            <a:r>
              <a:rPr lang="en-US" sz="2000" dirty="0">
                <a:solidFill>
                  <a:schemeClr val="bg1"/>
                </a:solidFill>
              </a:rPr>
              <a:t>“Tax maps are prepared for taxation purposes only and the assessor and map sales unit of the property Tax Division of the Department of Revenue shall have no liability to any third party for any errors or omissions associated therewith or in connection with the use of tax maps for any other purpose.”</a:t>
            </a:r>
          </a:p>
        </p:txBody>
      </p:sp>
    </p:spTree>
    <p:extLst>
      <p:ext uri="{BB962C8B-B14F-4D97-AF65-F5344CB8AC3E}">
        <p14:creationId xmlns:p14="http://schemas.microsoft.com/office/powerpoint/2010/main" val="3345199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876300"/>
            <a:ext cx="7696200" cy="830997"/>
          </a:xfrm>
          <a:prstGeom prst="rect">
            <a:avLst/>
          </a:prstGeom>
          <a:noFill/>
        </p:spPr>
        <p:txBody>
          <a:bodyPr wrap="square" rtlCol="0">
            <a:spAutoFit/>
          </a:bodyPr>
          <a:lstStyle/>
          <a:p>
            <a:r>
              <a:rPr lang="en-US" sz="4800" b="1" dirty="0" smtClean="0">
                <a:solidFill>
                  <a:schemeClr val="accent5">
                    <a:lumMod val="40000"/>
                    <a:lumOff val="60000"/>
                  </a:schemeClr>
                </a:solidFill>
              </a:rPr>
              <a:t>Why am I here?</a:t>
            </a:r>
            <a:endParaRPr lang="en-US" sz="4800" b="1" dirty="0">
              <a:solidFill>
                <a:schemeClr val="accent5">
                  <a:lumMod val="40000"/>
                  <a:lumOff val="60000"/>
                </a:schemeClr>
              </a:solidFill>
            </a:endParaRPr>
          </a:p>
        </p:txBody>
      </p:sp>
      <p:sp>
        <p:nvSpPr>
          <p:cNvPr id="5" name="TextBox 4"/>
          <p:cNvSpPr txBox="1"/>
          <p:nvPr/>
        </p:nvSpPr>
        <p:spPr>
          <a:xfrm>
            <a:off x="609600" y="2819400"/>
            <a:ext cx="6858000" cy="2954655"/>
          </a:xfrm>
          <a:prstGeom prst="rect">
            <a:avLst/>
          </a:prstGeom>
          <a:noFill/>
        </p:spPr>
        <p:txBody>
          <a:bodyPr wrap="square" rtlCol="0">
            <a:spAutoFit/>
          </a:bodyPr>
          <a:lstStyle/>
          <a:p>
            <a:pPr>
              <a:spcAft>
                <a:spcPts val="1200"/>
              </a:spcAft>
            </a:pPr>
            <a:r>
              <a:rPr lang="en-US" sz="3200" b="1" dirty="0" smtClean="0">
                <a:solidFill>
                  <a:schemeClr val="accent5">
                    <a:lumMod val="75000"/>
                  </a:schemeClr>
                </a:solidFill>
              </a:rPr>
              <a:t>Douglas McElwee</a:t>
            </a:r>
          </a:p>
          <a:p>
            <a:pPr marL="800100" lvl="1" indent="-342900">
              <a:buClr>
                <a:schemeClr val="accent2">
                  <a:lumMod val="50000"/>
                </a:schemeClr>
              </a:buClr>
              <a:buFont typeface="Wingdings" panose="05000000000000000000" pitchFamily="2" charset="2"/>
              <a:buChar char="§"/>
            </a:pPr>
            <a:r>
              <a:rPr lang="en-US" sz="2400" dirty="0"/>
              <a:t>Member at Robinson &amp; McElwee PLLC</a:t>
            </a:r>
          </a:p>
          <a:p>
            <a:pPr marL="800100" lvl="1" indent="-342900">
              <a:buClr>
                <a:schemeClr val="accent2">
                  <a:lumMod val="50000"/>
                </a:schemeClr>
              </a:buClr>
              <a:buFont typeface="Wingdings" panose="05000000000000000000" pitchFamily="2" charset="2"/>
              <a:buChar char="§"/>
            </a:pPr>
            <a:r>
              <a:rPr lang="en-US" sz="2400" dirty="0"/>
              <a:t>Practicing Real Estate Law for the past 33+ </a:t>
            </a:r>
            <a:r>
              <a:rPr lang="en-US" sz="2400" dirty="0" smtClean="0"/>
              <a:t>years</a:t>
            </a:r>
          </a:p>
          <a:p>
            <a:pPr marL="800100" lvl="1" indent="-342900">
              <a:buClr>
                <a:schemeClr val="accent2">
                  <a:lumMod val="50000"/>
                </a:schemeClr>
              </a:buClr>
              <a:buFont typeface="Wingdings" panose="05000000000000000000" pitchFamily="2" charset="2"/>
              <a:buChar char="§"/>
            </a:pPr>
            <a:r>
              <a:rPr lang="en-US" sz="2400" dirty="0" smtClean="0"/>
              <a:t>With input from many sources, I was involved in the preparation of SB 588</a:t>
            </a:r>
          </a:p>
          <a:p>
            <a:pPr marL="800100" lvl="1" indent="-342900">
              <a:buClr>
                <a:schemeClr val="accent2">
                  <a:lumMod val="50000"/>
                </a:schemeClr>
              </a:buClr>
              <a:buFont typeface="Wingdings" panose="05000000000000000000" pitchFamily="2" charset="2"/>
              <a:buChar char="§"/>
            </a:pPr>
            <a:r>
              <a:rPr lang="en-US" sz="2400" dirty="0" smtClean="0"/>
              <a:t>Lead proponent of SB 588</a:t>
            </a:r>
            <a:endParaRPr lang="en-US" sz="2400" dirty="0"/>
          </a:p>
        </p:txBody>
      </p:sp>
    </p:spTree>
    <p:extLst>
      <p:ext uri="{BB962C8B-B14F-4D97-AF65-F5344CB8AC3E}">
        <p14:creationId xmlns:p14="http://schemas.microsoft.com/office/powerpoint/2010/main" val="3105504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1">
                    <a:lumMod val="40000"/>
                    <a:lumOff val="60000"/>
                  </a:schemeClr>
                </a:solidFill>
              </a:rPr>
              <a:t>Problems with Old System</a:t>
            </a:r>
            <a:endParaRPr lang="en-US" sz="4800" b="1" dirty="0">
              <a:solidFill>
                <a:schemeClr val="accent1">
                  <a:lumMod val="40000"/>
                  <a:lumOff val="60000"/>
                </a:schemeClr>
              </a:solidFill>
            </a:endParaRPr>
          </a:p>
        </p:txBody>
      </p:sp>
      <p:sp>
        <p:nvSpPr>
          <p:cNvPr id="5" name="Rectangle 4"/>
          <p:cNvSpPr/>
          <p:nvPr/>
        </p:nvSpPr>
        <p:spPr>
          <a:xfrm>
            <a:off x="1774825" y="2786376"/>
            <a:ext cx="6772275" cy="414024"/>
          </a:xfrm>
          <a:prstGeom prst="rect">
            <a:avLst/>
          </a:prstGeom>
        </p:spPr>
        <p:txBody>
          <a:bodyPr wrap="square">
            <a:spAutoFit/>
          </a:bodyPr>
          <a:lstStyle/>
          <a:p>
            <a:pPr>
              <a:lnSpc>
                <a:spcPts val="2500"/>
              </a:lnSpc>
            </a:pPr>
            <a:r>
              <a:rPr lang="en-US" sz="2400" dirty="0">
                <a:solidFill>
                  <a:schemeClr val="accent6">
                    <a:lumMod val="50000"/>
                  </a:schemeClr>
                </a:solidFill>
              </a:rPr>
              <a:t>The price of the maps </a:t>
            </a:r>
            <a:r>
              <a:rPr lang="en-US" sz="2400" dirty="0" smtClean="0">
                <a:solidFill>
                  <a:schemeClr val="accent6">
                    <a:lumMod val="50000"/>
                  </a:schemeClr>
                </a:solidFill>
              </a:rPr>
              <a:t>was </a:t>
            </a:r>
            <a:r>
              <a:rPr lang="en-US" sz="2400" dirty="0">
                <a:solidFill>
                  <a:schemeClr val="accent6">
                    <a:lumMod val="50000"/>
                  </a:schemeClr>
                </a:solidFill>
              </a:rPr>
              <a:t>too </a:t>
            </a:r>
            <a:r>
              <a:rPr lang="en-US" sz="2400" dirty="0" smtClean="0">
                <a:solidFill>
                  <a:schemeClr val="accent6">
                    <a:lumMod val="50000"/>
                  </a:schemeClr>
                </a:solidFill>
              </a:rPr>
              <a:t>high</a:t>
            </a:r>
            <a:r>
              <a:rPr lang="en-US" sz="2400" dirty="0">
                <a:solidFill>
                  <a:schemeClr val="accent6">
                    <a:lumMod val="50000"/>
                  </a:schemeClr>
                </a:solidFill>
              </a:rPr>
              <a:t>.</a:t>
            </a:r>
            <a:endParaRPr lang="en-US" sz="2400" dirty="0" smtClean="0">
              <a:solidFill>
                <a:schemeClr val="accent6">
                  <a:lumMod val="50000"/>
                </a:schemeClr>
              </a:solidFill>
            </a:endParaRPr>
          </a:p>
        </p:txBody>
      </p:sp>
      <p:sp>
        <p:nvSpPr>
          <p:cNvPr id="6" name="Oval 5"/>
          <p:cNvSpPr/>
          <p:nvPr/>
        </p:nvSpPr>
        <p:spPr>
          <a:xfrm>
            <a:off x="863600" y="2553262"/>
            <a:ext cx="825500" cy="825500"/>
          </a:xfrm>
          <a:prstGeom prst="ellipse">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1</a:t>
            </a:r>
            <a:endParaRPr lang="en-US" sz="3600" b="1" dirty="0"/>
          </a:p>
        </p:txBody>
      </p:sp>
      <p:sp>
        <p:nvSpPr>
          <p:cNvPr id="7" name="Oval 6"/>
          <p:cNvSpPr/>
          <p:nvPr/>
        </p:nvSpPr>
        <p:spPr>
          <a:xfrm>
            <a:off x="904875" y="3960176"/>
            <a:ext cx="825500" cy="825500"/>
          </a:xfrm>
          <a:prstGeom prst="ellipse">
            <a:avLst/>
          </a:prstGeom>
          <a:solidFill>
            <a:schemeClr val="accent5"/>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3600" b="1" dirty="0" smtClean="0"/>
              <a:t>2</a:t>
            </a:r>
            <a:endParaRPr lang="en-US" sz="3600" b="1" dirty="0"/>
          </a:p>
        </p:txBody>
      </p:sp>
      <p:sp>
        <p:nvSpPr>
          <p:cNvPr id="9" name="Rectangle 8"/>
          <p:cNvSpPr/>
          <p:nvPr/>
        </p:nvSpPr>
        <p:spPr>
          <a:xfrm>
            <a:off x="1774825" y="4142093"/>
            <a:ext cx="5943600" cy="461665"/>
          </a:xfrm>
          <a:prstGeom prst="rect">
            <a:avLst/>
          </a:prstGeom>
        </p:spPr>
        <p:txBody>
          <a:bodyPr wrap="square">
            <a:spAutoFit/>
          </a:bodyPr>
          <a:lstStyle/>
          <a:p>
            <a:r>
              <a:rPr lang="en-US" sz="2400" b="1" dirty="0" smtClean="0">
                <a:solidFill>
                  <a:schemeClr val="accent5">
                    <a:lumMod val="75000"/>
                  </a:schemeClr>
                </a:solidFill>
              </a:rPr>
              <a:t>Tax map sales produced very little revenue</a:t>
            </a:r>
          </a:p>
        </p:txBody>
      </p:sp>
      <p:sp>
        <p:nvSpPr>
          <p:cNvPr id="10" name="Rectangle 9"/>
          <p:cNvSpPr/>
          <p:nvPr/>
        </p:nvSpPr>
        <p:spPr>
          <a:xfrm>
            <a:off x="3146425" y="4981818"/>
            <a:ext cx="4572000" cy="369332"/>
          </a:xfrm>
          <a:prstGeom prst="rect">
            <a:avLst/>
          </a:prstGeom>
        </p:spPr>
        <p:txBody>
          <a:bodyPr>
            <a:spAutoFit/>
          </a:bodyPr>
          <a:lstStyle/>
          <a:p>
            <a:pPr>
              <a:spcAft>
                <a:spcPts val="600"/>
              </a:spcAft>
            </a:pPr>
            <a:r>
              <a:rPr lang="en-US" dirty="0">
                <a:solidFill>
                  <a:schemeClr val="accent6">
                    <a:lumMod val="50000"/>
                  </a:schemeClr>
                </a:solidFill>
              </a:rPr>
              <a:t>A</a:t>
            </a:r>
            <a:r>
              <a:rPr lang="en-US" dirty="0" smtClean="0">
                <a:solidFill>
                  <a:schemeClr val="accent6">
                    <a:lumMod val="50000"/>
                  </a:schemeClr>
                </a:solidFill>
              </a:rPr>
              <a:t>n average of $1,211.34 in revenue per county.</a:t>
            </a:r>
            <a:endParaRPr lang="en-US" dirty="0">
              <a:solidFill>
                <a:schemeClr val="accent6">
                  <a:lumMod val="50000"/>
                </a:schemeClr>
              </a:solidFill>
            </a:endParaRPr>
          </a:p>
        </p:txBody>
      </p:sp>
      <p:sp>
        <p:nvSpPr>
          <p:cNvPr id="11" name="Notched Right Arrow 10"/>
          <p:cNvSpPr/>
          <p:nvPr/>
        </p:nvSpPr>
        <p:spPr>
          <a:xfrm>
            <a:off x="1981200" y="4800600"/>
            <a:ext cx="927100" cy="762000"/>
          </a:xfrm>
          <a:prstGeom prst="notch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41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a:t>
            </a:r>
            <a:endParaRPr lang="en-US" sz="4800" b="1" dirty="0">
              <a:solidFill>
                <a:schemeClr val="accent4">
                  <a:lumMod val="40000"/>
                  <a:lumOff val="60000"/>
                </a:schemeClr>
              </a:solidFill>
            </a:endParaRPr>
          </a:p>
        </p:txBody>
      </p:sp>
      <p:sp>
        <p:nvSpPr>
          <p:cNvPr id="5" name="Rectangle 4"/>
          <p:cNvSpPr/>
          <p:nvPr/>
        </p:nvSpPr>
        <p:spPr>
          <a:xfrm>
            <a:off x="1352550" y="3390900"/>
            <a:ext cx="6286500" cy="1631216"/>
          </a:xfrm>
          <a:prstGeom prst="rect">
            <a:avLst/>
          </a:prstGeom>
        </p:spPr>
        <p:txBody>
          <a:bodyPr wrap="square">
            <a:spAutoFit/>
          </a:bodyPr>
          <a:lstStyle/>
          <a:p>
            <a:r>
              <a:rPr lang="en-US" sz="2000" dirty="0" smtClean="0"/>
              <a:t>SB 588 adds </a:t>
            </a:r>
            <a:r>
              <a:rPr lang="en-US" sz="2000" dirty="0"/>
              <a:t>$10 to the fee charged for the recording of any deed, trust deed, fixture filing or security agreement (</a:t>
            </a:r>
            <a:r>
              <a:rPr lang="en-US" sz="2000" dirty="0" err="1"/>
              <a:t>i.e</a:t>
            </a:r>
            <a:r>
              <a:rPr lang="en-US" sz="2000" dirty="0"/>
              <a:t>, the current fee of $15.00 </a:t>
            </a:r>
            <a:r>
              <a:rPr lang="en-US" sz="2000" dirty="0" smtClean="0"/>
              <a:t>will increase </a:t>
            </a:r>
            <a:r>
              <a:rPr lang="en-US" sz="2000" dirty="0"/>
              <a:t>to $25.00</a:t>
            </a:r>
            <a:r>
              <a:rPr lang="en-US" sz="2000" dirty="0" smtClean="0"/>
              <a:t>) by amending WV </a:t>
            </a:r>
            <a:r>
              <a:rPr lang="en-US" sz="2000" dirty="0"/>
              <a:t>Code §59-1-10 .</a:t>
            </a:r>
          </a:p>
          <a:p>
            <a:r>
              <a:rPr lang="en-US" sz="2000" dirty="0"/>
              <a:t> </a:t>
            </a:r>
          </a:p>
        </p:txBody>
      </p:sp>
      <p:sp>
        <p:nvSpPr>
          <p:cNvPr id="6" name="Half Frame 5"/>
          <p:cNvSpPr/>
          <p:nvPr/>
        </p:nvSpPr>
        <p:spPr>
          <a:xfrm>
            <a:off x="914400" y="2882533"/>
            <a:ext cx="1295400" cy="1295400"/>
          </a:xfrm>
          <a:prstGeom prst="halfFram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3323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7526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752600"/>
            <a:ext cx="9144000" cy="1524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4">
                    <a:lumMod val="40000"/>
                    <a:lumOff val="60000"/>
                  </a:schemeClr>
                </a:solidFill>
              </a:rPr>
              <a:t>SB 588</a:t>
            </a:r>
            <a:endParaRPr lang="en-US" sz="4800" b="1" dirty="0">
              <a:solidFill>
                <a:schemeClr val="accent4">
                  <a:lumMod val="40000"/>
                  <a:lumOff val="60000"/>
                </a:schemeClr>
              </a:solidFill>
            </a:endParaRPr>
          </a:p>
        </p:txBody>
      </p:sp>
      <p:sp>
        <p:nvSpPr>
          <p:cNvPr id="5" name="Rectangle 4"/>
          <p:cNvSpPr/>
          <p:nvPr/>
        </p:nvSpPr>
        <p:spPr>
          <a:xfrm>
            <a:off x="952500" y="2743200"/>
            <a:ext cx="6896100" cy="2015936"/>
          </a:xfrm>
          <a:prstGeom prst="rect">
            <a:avLst/>
          </a:prstGeom>
        </p:spPr>
        <p:txBody>
          <a:bodyPr wrap="square">
            <a:spAutoFit/>
          </a:bodyPr>
          <a:lstStyle/>
          <a:p>
            <a:pPr>
              <a:spcAft>
                <a:spcPts val="1200"/>
              </a:spcAft>
            </a:pPr>
            <a:r>
              <a:rPr lang="en-US" sz="2000" dirty="0" smtClean="0"/>
              <a:t>The </a:t>
            </a:r>
            <a:r>
              <a:rPr lang="en-US" sz="2000" dirty="0"/>
              <a:t>additional </a:t>
            </a:r>
            <a:r>
              <a:rPr lang="en-US" sz="2000" b="1" dirty="0">
                <a:solidFill>
                  <a:schemeClr val="accent5">
                    <a:lumMod val="75000"/>
                  </a:schemeClr>
                </a:solidFill>
                <a:latin typeface="Century Gothic" panose="020B0502020202020204" pitchFamily="34" charset="0"/>
              </a:rPr>
              <a:t>$10.00 </a:t>
            </a:r>
            <a:r>
              <a:rPr lang="en-US" sz="2000" dirty="0"/>
              <a:t>will be </a:t>
            </a:r>
            <a:r>
              <a:rPr lang="en-US" sz="2000" dirty="0" smtClean="0"/>
              <a:t>allocated:</a:t>
            </a:r>
          </a:p>
          <a:p>
            <a:pPr marL="679450" indent="-285750">
              <a:spcAft>
                <a:spcPts val="600"/>
              </a:spcAft>
              <a:buFont typeface="Arial" panose="020B0604020202020204" pitchFamily="34" charset="0"/>
              <a:buChar char="•"/>
            </a:pPr>
            <a:r>
              <a:rPr lang="en-US" sz="2000" b="1" dirty="0" smtClean="0">
                <a:solidFill>
                  <a:schemeClr val="accent5">
                    <a:lumMod val="75000"/>
                  </a:schemeClr>
                </a:solidFill>
                <a:latin typeface="Century Gothic" panose="020B0502020202020204" pitchFamily="34" charset="0"/>
              </a:rPr>
              <a:t>$5.00 </a:t>
            </a:r>
            <a:r>
              <a:rPr lang="en-US" sz="2000" dirty="0"/>
              <a:t>to the </a:t>
            </a:r>
            <a:r>
              <a:rPr lang="en-US" sz="2000" dirty="0" smtClean="0"/>
              <a:t>county </a:t>
            </a:r>
            <a:r>
              <a:rPr lang="en-US" sz="2000" dirty="0"/>
              <a:t>assessor’s </a:t>
            </a:r>
            <a:r>
              <a:rPr lang="en-US" sz="2000" dirty="0" smtClean="0"/>
              <a:t>office.</a:t>
            </a:r>
          </a:p>
          <a:p>
            <a:pPr marL="679450" indent="-285750">
              <a:spcAft>
                <a:spcPts val="600"/>
              </a:spcAft>
              <a:buFont typeface="Arial" panose="020B0604020202020204" pitchFamily="34" charset="0"/>
              <a:buChar char="•"/>
            </a:pPr>
            <a:r>
              <a:rPr lang="en-US" sz="2000" b="1" dirty="0">
                <a:solidFill>
                  <a:schemeClr val="accent5">
                    <a:lumMod val="75000"/>
                  </a:schemeClr>
                </a:solidFill>
                <a:latin typeface="Century Gothic" panose="020B0502020202020204" pitchFamily="34" charset="0"/>
              </a:rPr>
              <a:t>$3.00 </a:t>
            </a:r>
            <a:r>
              <a:rPr lang="en-US" sz="2000" dirty="0" smtClean="0"/>
              <a:t>to </a:t>
            </a:r>
            <a:r>
              <a:rPr lang="en-US" sz="2000" dirty="0"/>
              <a:t>the Courthouse Facility Improvement </a:t>
            </a:r>
            <a:r>
              <a:rPr lang="en-US" sz="2000" dirty="0" smtClean="0"/>
              <a:t>Fund. </a:t>
            </a:r>
          </a:p>
          <a:p>
            <a:pPr marL="679450" indent="-285750">
              <a:spcAft>
                <a:spcPts val="600"/>
              </a:spcAft>
              <a:buFont typeface="Arial" panose="020B0604020202020204" pitchFamily="34" charset="0"/>
              <a:buChar char="•"/>
            </a:pPr>
            <a:r>
              <a:rPr lang="en-US" sz="2000" b="1" dirty="0">
                <a:solidFill>
                  <a:schemeClr val="accent5">
                    <a:lumMod val="75000"/>
                  </a:schemeClr>
                </a:solidFill>
                <a:latin typeface="Century Gothic" panose="020B0502020202020204" pitchFamily="34" charset="0"/>
              </a:rPr>
              <a:t>$1.00 </a:t>
            </a:r>
            <a:r>
              <a:rPr lang="en-US" sz="2000" dirty="0" smtClean="0"/>
              <a:t>to the </a:t>
            </a:r>
            <a:r>
              <a:rPr lang="en-US" sz="2000" dirty="0"/>
              <a:t>county clerk’s office. </a:t>
            </a:r>
            <a:endParaRPr lang="en-US" sz="2000" dirty="0" smtClean="0"/>
          </a:p>
          <a:p>
            <a:pPr marL="679450" indent="-285750">
              <a:spcAft>
                <a:spcPts val="600"/>
              </a:spcAft>
              <a:buFont typeface="Arial" panose="020B0604020202020204" pitchFamily="34" charset="0"/>
              <a:buChar char="•"/>
            </a:pPr>
            <a:r>
              <a:rPr lang="en-US" sz="2000" b="1" dirty="0">
                <a:solidFill>
                  <a:schemeClr val="accent5">
                    <a:lumMod val="75000"/>
                  </a:schemeClr>
                </a:solidFill>
                <a:latin typeface="Century Gothic" panose="020B0502020202020204" pitchFamily="34" charset="0"/>
              </a:rPr>
              <a:t>$1.00 </a:t>
            </a:r>
            <a:r>
              <a:rPr lang="en-US" sz="2000" dirty="0" smtClean="0"/>
              <a:t>to the County 911</a:t>
            </a:r>
            <a:endParaRPr lang="en-US" sz="2000" dirty="0"/>
          </a:p>
        </p:txBody>
      </p:sp>
    </p:spTree>
    <p:extLst>
      <p:ext uri="{BB962C8B-B14F-4D97-AF65-F5344CB8AC3E}">
        <p14:creationId xmlns:p14="http://schemas.microsoft.com/office/powerpoint/2010/main" val="1898491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5">
                    <a:lumMod val="40000"/>
                    <a:lumOff val="60000"/>
                  </a:schemeClr>
                </a:solidFill>
              </a:rPr>
              <a:t>Boone County </a:t>
            </a:r>
            <a:r>
              <a:rPr lang="en-US" sz="4800" dirty="0" smtClean="0">
                <a:solidFill>
                  <a:schemeClr val="accent5">
                    <a:lumMod val="40000"/>
                    <a:lumOff val="60000"/>
                  </a:schemeClr>
                </a:solidFill>
              </a:rPr>
              <a:t>Example</a:t>
            </a:r>
            <a:endParaRPr lang="en-US" sz="4800" dirty="0">
              <a:solidFill>
                <a:schemeClr val="accent5">
                  <a:lumMod val="40000"/>
                  <a:lumOff val="60000"/>
                </a:schemeClr>
              </a:solidFill>
            </a:endParaRPr>
          </a:p>
        </p:txBody>
      </p:sp>
      <p:sp>
        <p:nvSpPr>
          <p:cNvPr id="5" name="Rectangle 4"/>
          <p:cNvSpPr/>
          <p:nvPr/>
        </p:nvSpPr>
        <p:spPr>
          <a:xfrm>
            <a:off x="4800600" y="2667000"/>
            <a:ext cx="3606800" cy="2862322"/>
          </a:xfrm>
          <a:prstGeom prst="rect">
            <a:avLst/>
          </a:prstGeom>
        </p:spPr>
        <p:txBody>
          <a:bodyPr wrap="square">
            <a:spAutoFit/>
          </a:bodyPr>
          <a:lstStyle/>
          <a:p>
            <a:r>
              <a:rPr lang="en-US" b="1" dirty="0" smtClean="0">
                <a:solidFill>
                  <a:schemeClr val="accent2">
                    <a:lumMod val="75000"/>
                  </a:schemeClr>
                </a:solidFill>
              </a:rPr>
              <a:t>Old System</a:t>
            </a:r>
            <a:endParaRPr lang="en-US" b="1" dirty="0">
              <a:solidFill>
                <a:schemeClr val="accent2">
                  <a:lumMod val="75000"/>
                </a:schemeClr>
              </a:solidFill>
            </a:endParaRPr>
          </a:p>
          <a:p>
            <a:r>
              <a:rPr lang="en-US" dirty="0"/>
              <a:t>Tax map sales – FY15 = $196.00 (not clear if this is the net).</a:t>
            </a:r>
          </a:p>
          <a:p>
            <a:r>
              <a:rPr lang="en-US" dirty="0"/>
              <a:t> </a:t>
            </a:r>
          </a:p>
          <a:p>
            <a:r>
              <a:rPr lang="en-US" b="1" dirty="0" smtClean="0">
                <a:solidFill>
                  <a:schemeClr val="accent4">
                    <a:lumMod val="75000"/>
                  </a:schemeClr>
                </a:solidFill>
              </a:rPr>
              <a:t>SB 588</a:t>
            </a:r>
            <a:endParaRPr lang="en-US" b="1" dirty="0">
              <a:solidFill>
                <a:schemeClr val="accent4">
                  <a:lumMod val="75000"/>
                </a:schemeClr>
              </a:solidFill>
            </a:endParaRPr>
          </a:p>
          <a:p>
            <a:r>
              <a:rPr lang="en-US" dirty="0"/>
              <a:t>Deed recordings = 700 x </a:t>
            </a:r>
            <a:r>
              <a:rPr lang="en-US" dirty="0" smtClean="0"/>
              <a:t>$5.00 </a:t>
            </a:r>
            <a:r>
              <a:rPr lang="en-US" dirty="0"/>
              <a:t>= </a:t>
            </a:r>
            <a:r>
              <a:rPr lang="en-US" dirty="0" smtClean="0"/>
              <a:t>$3,500 </a:t>
            </a:r>
            <a:r>
              <a:rPr lang="en-US" dirty="0"/>
              <a:t>(not counting any revenue from deeds of trusts or fixture filings). </a:t>
            </a:r>
          </a:p>
          <a:p>
            <a:r>
              <a:rPr lang="en-US" dirty="0"/>
              <a:t> </a:t>
            </a: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2273" b="100000" l="42638" r="100000"/>
                    </a14:imgEffect>
                  </a14:imgLayer>
                </a14:imgProps>
              </a:ext>
              <a:ext uri="{28A0092B-C50C-407E-A947-70E740481C1C}">
                <a14:useLocalDpi xmlns:a14="http://schemas.microsoft.com/office/drawing/2010/main" val="0"/>
              </a:ext>
            </a:extLst>
          </a:blip>
          <a:srcRect l="45141"/>
          <a:stretch/>
        </p:blipFill>
        <p:spPr>
          <a:xfrm>
            <a:off x="304800" y="1905000"/>
            <a:ext cx="4343400" cy="4316439"/>
          </a:xfrm>
          <a:prstGeom prst="rect">
            <a:avLst/>
          </a:prstGeom>
        </p:spPr>
      </p:pic>
      <p:sp>
        <p:nvSpPr>
          <p:cNvPr id="10" name="Rectangle 9"/>
          <p:cNvSpPr/>
          <p:nvPr/>
        </p:nvSpPr>
        <p:spPr>
          <a:xfrm>
            <a:off x="4887494" y="5486400"/>
            <a:ext cx="3519905" cy="1023878"/>
          </a:xfrm>
          <a:prstGeom prst="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p:cNvSpPr/>
          <p:nvPr/>
        </p:nvSpPr>
        <p:spPr>
          <a:xfrm>
            <a:off x="4953000" y="5635347"/>
            <a:ext cx="3276601" cy="646331"/>
          </a:xfrm>
          <a:prstGeom prst="rect">
            <a:avLst/>
          </a:prstGeom>
        </p:spPr>
        <p:txBody>
          <a:bodyPr wrap="square">
            <a:spAutoFit/>
          </a:bodyPr>
          <a:lstStyle/>
          <a:p>
            <a:pPr algn="ctr"/>
            <a:r>
              <a:rPr lang="en-US" b="1" dirty="0">
                <a:solidFill>
                  <a:schemeClr val="bg1"/>
                </a:solidFill>
              </a:rPr>
              <a:t>Net Assessor Benefit</a:t>
            </a:r>
          </a:p>
          <a:p>
            <a:pPr algn="ctr"/>
            <a:r>
              <a:rPr lang="en-US" dirty="0" smtClean="0">
                <a:solidFill>
                  <a:schemeClr val="bg1"/>
                </a:solidFill>
              </a:rPr>
              <a:t>$3,304 + ($3,500 - $196)</a:t>
            </a:r>
            <a:endParaRPr lang="en-US" dirty="0">
              <a:solidFill>
                <a:schemeClr val="bg1"/>
              </a:solidFill>
            </a:endParaRPr>
          </a:p>
        </p:txBody>
      </p:sp>
      <p:sp>
        <p:nvSpPr>
          <p:cNvPr id="7" name="Chevron 6"/>
          <p:cNvSpPr/>
          <p:nvPr/>
        </p:nvSpPr>
        <p:spPr>
          <a:xfrm>
            <a:off x="4497311" y="5595878"/>
            <a:ext cx="780367" cy="780367"/>
          </a:xfrm>
          <a:prstGeom prst="chevron">
            <a:avLst/>
          </a:prstGeom>
          <a:solidFill>
            <a:schemeClr val="accent5">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162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029200" y="5410200"/>
            <a:ext cx="3505200" cy="1066800"/>
          </a:xfrm>
          <a:prstGeom prst="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0" name="Chevron 9"/>
          <p:cNvSpPr/>
          <p:nvPr/>
        </p:nvSpPr>
        <p:spPr>
          <a:xfrm>
            <a:off x="4639016" y="5564777"/>
            <a:ext cx="780367" cy="780367"/>
          </a:xfrm>
          <a:prstGeom prst="chevron">
            <a:avLst/>
          </a:prstGeom>
          <a:solidFill>
            <a:schemeClr val="accent5">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2" name="Rectangle 1"/>
          <p:cNvSpPr/>
          <p:nvPr/>
        </p:nvSpPr>
        <p:spPr>
          <a:xfrm>
            <a:off x="0" y="0"/>
            <a:ext cx="9144000" cy="1752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5">
                    <a:lumMod val="40000"/>
                    <a:lumOff val="60000"/>
                  </a:schemeClr>
                </a:solidFill>
              </a:rPr>
              <a:t>Marshall County </a:t>
            </a:r>
            <a:r>
              <a:rPr lang="en-US" sz="4800" dirty="0" smtClean="0">
                <a:solidFill>
                  <a:schemeClr val="accent5">
                    <a:lumMod val="40000"/>
                    <a:lumOff val="60000"/>
                  </a:schemeClr>
                </a:solidFill>
              </a:rPr>
              <a:t>Example</a:t>
            </a:r>
            <a:endParaRPr lang="en-US" sz="4800" dirty="0">
              <a:solidFill>
                <a:schemeClr val="accent5">
                  <a:lumMod val="40000"/>
                  <a:lumOff val="60000"/>
                </a:schemeClr>
              </a:solidFill>
            </a:endParaRPr>
          </a:p>
        </p:txBody>
      </p:sp>
      <p:sp>
        <p:nvSpPr>
          <p:cNvPr id="5" name="Rectangle 4"/>
          <p:cNvSpPr/>
          <p:nvPr/>
        </p:nvSpPr>
        <p:spPr>
          <a:xfrm>
            <a:off x="4953000" y="2133600"/>
            <a:ext cx="3728358" cy="3139321"/>
          </a:xfrm>
          <a:prstGeom prst="rect">
            <a:avLst/>
          </a:prstGeom>
        </p:spPr>
        <p:txBody>
          <a:bodyPr wrap="square">
            <a:spAutoFit/>
          </a:bodyPr>
          <a:lstStyle/>
          <a:p>
            <a:r>
              <a:rPr lang="en-US" b="1" dirty="0" smtClean="0">
                <a:solidFill>
                  <a:schemeClr val="accent2">
                    <a:lumMod val="75000"/>
                  </a:schemeClr>
                </a:solidFill>
              </a:rPr>
              <a:t>Old System</a:t>
            </a:r>
            <a:endParaRPr lang="en-US" b="1" dirty="0">
              <a:solidFill>
                <a:schemeClr val="accent2">
                  <a:lumMod val="75000"/>
                </a:schemeClr>
              </a:solidFill>
            </a:endParaRPr>
          </a:p>
          <a:p>
            <a:r>
              <a:rPr lang="en-US" dirty="0" smtClean="0"/>
              <a:t>Tax </a:t>
            </a:r>
            <a:r>
              <a:rPr lang="en-US" dirty="0"/>
              <a:t>map sales – FY15 = $5,600 (not clear if this is the net).  FY15 was a very good year for map sales in Marshall County not likely to be duplicated.</a:t>
            </a:r>
          </a:p>
          <a:p>
            <a:r>
              <a:rPr lang="en-US" dirty="0"/>
              <a:t> </a:t>
            </a:r>
          </a:p>
          <a:p>
            <a:r>
              <a:rPr lang="en-US" b="1" dirty="0" smtClean="0">
                <a:solidFill>
                  <a:schemeClr val="accent4">
                    <a:lumMod val="75000"/>
                  </a:schemeClr>
                </a:solidFill>
              </a:rPr>
              <a:t>SB 588</a:t>
            </a:r>
            <a:endParaRPr lang="en-US" b="1" dirty="0">
              <a:solidFill>
                <a:schemeClr val="accent4">
                  <a:lumMod val="75000"/>
                </a:schemeClr>
              </a:solidFill>
            </a:endParaRPr>
          </a:p>
          <a:p>
            <a:r>
              <a:rPr lang="en-US" dirty="0"/>
              <a:t>Deed recordings = 1,425 x </a:t>
            </a:r>
            <a:r>
              <a:rPr lang="en-US" dirty="0" smtClean="0"/>
              <a:t>$5.00 </a:t>
            </a:r>
            <a:r>
              <a:rPr lang="en-US" dirty="0"/>
              <a:t>= </a:t>
            </a:r>
            <a:r>
              <a:rPr lang="en-US" dirty="0" smtClean="0"/>
              <a:t>$7,125 </a:t>
            </a:r>
            <a:r>
              <a:rPr lang="en-US" dirty="0"/>
              <a:t>(not counting any revenue from deeds of trusts or fixture filings). </a:t>
            </a:r>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0" b="97594" l="0" r="98021"/>
                    </a14:imgEffect>
                  </a14:imgLayer>
                </a14:imgProps>
              </a:ext>
              <a:ext uri="{28A0092B-C50C-407E-A947-70E740481C1C}">
                <a14:useLocalDpi xmlns:a14="http://schemas.microsoft.com/office/drawing/2010/main" val="0"/>
              </a:ext>
            </a:extLst>
          </a:blip>
          <a:stretch>
            <a:fillRect/>
          </a:stretch>
        </p:blipFill>
        <p:spPr>
          <a:xfrm>
            <a:off x="180214" y="1917569"/>
            <a:ext cx="4620386" cy="4559431"/>
          </a:xfrm>
          <a:prstGeom prst="rect">
            <a:avLst/>
          </a:prstGeom>
        </p:spPr>
      </p:pic>
      <p:sp>
        <p:nvSpPr>
          <p:cNvPr id="8" name="Rectangle 7"/>
          <p:cNvSpPr/>
          <p:nvPr/>
        </p:nvSpPr>
        <p:spPr>
          <a:xfrm>
            <a:off x="4953000" y="5638800"/>
            <a:ext cx="3728358" cy="646331"/>
          </a:xfrm>
          <a:prstGeom prst="rect">
            <a:avLst/>
          </a:prstGeom>
        </p:spPr>
        <p:txBody>
          <a:bodyPr wrap="square">
            <a:spAutoFit/>
          </a:bodyPr>
          <a:lstStyle/>
          <a:p>
            <a:pPr algn="ctr"/>
            <a:r>
              <a:rPr lang="en-US" dirty="0">
                <a:solidFill>
                  <a:schemeClr val="bg1"/>
                </a:solidFill>
              </a:rPr>
              <a:t> </a:t>
            </a:r>
            <a:r>
              <a:rPr lang="en-US" b="1" dirty="0" smtClean="0">
                <a:solidFill>
                  <a:schemeClr val="bg1"/>
                </a:solidFill>
              </a:rPr>
              <a:t>Net </a:t>
            </a:r>
            <a:r>
              <a:rPr lang="en-US" b="1" dirty="0">
                <a:solidFill>
                  <a:schemeClr val="bg1"/>
                </a:solidFill>
              </a:rPr>
              <a:t>Assessor Benefit </a:t>
            </a:r>
          </a:p>
          <a:p>
            <a:pPr algn="ctr"/>
            <a:r>
              <a:rPr lang="en-US" dirty="0" smtClean="0">
                <a:solidFill>
                  <a:schemeClr val="bg1"/>
                </a:solidFill>
              </a:rPr>
              <a:t>$1,525 + ($7,125 - $5,600)</a:t>
            </a:r>
            <a:endParaRPr lang="en-US" dirty="0">
              <a:solidFill>
                <a:schemeClr val="bg1"/>
              </a:solidFill>
            </a:endParaRPr>
          </a:p>
        </p:txBody>
      </p:sp>
    </p:spTree>
    <p:extLst>
      <p:ext uri="{BB962C8B-B14F-4D97-AF65-F5344CB8AC3E}">
        <p14:creationId xmlns:p14="http://schemas.microsoft.com/office/powerpoint/2010/main" val="3264793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752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8534400" cy="830997"/>
          </a:xfrm>
          <a:prstGeom prst="rect">
            <a:avLst/>
          </a:prstGeom>
          <a:noFill/>
        </p:spPr>
        <p:txBody>
          <a:bodyPr wrap="square" rtlCol="0">
            <a:spAutoFit/>
          </a:bodyPr>
          <a:lstStyle/>
          <a:p>
            <a:r>
              <a:rPr lang="en-US" sz="4800" b="1" dirty="0" smtClean="0">
                <a:solidFill>
                  <a:schemeClr val="accent5">
                    <a:lumMod val="40000"/>
                    <a:lumOff val="60000"/>
                  </a:schemeClr>
                </a:solidFill>
              </a:rPr>
              <a:t>Kanawha County </a:t>
            </a:r>
            <a:r>
              <a:rPr lang="en-US" sz="4800" dirty="0" smtClean="0">
                <a:solidFill>
                  <a:schemeClr val="accent5">
                    <a:lumMod val="40000"/>
                    <a:lumOff val="60000"/>
                  </a:schemeClr>
                </a:solidFill>
              </a:rPr>
              <a:t>Example</a:t>
            </a:r>
            <a:endParaRPr lang="en-US" sz="4800" dirty="0">
              <a:solidFill>
                <a:schemeClr val="accent5">
                  <a:lumMod val="40000"/>
                  <a:lumOff val="60000"/>
                </a:schemeClr>
              </a:solidFill>
            </a:endParaRPr>
          </a:p>
        </p:txBody>
      </p:sp>
      <p:sp>
        <p:nvSpPr>
          <p:cNvPr id="5" name="Rectangle 4"/>
          <p:cNvSpPr/>
          <p:nvPr/>
        </p:nvSpPr>
        <p:spPr>
          <a:xfrm>
            <a:off x="5105398" y="2755900"/>
            <a:ext cx="3429002" cy="1754326"/>
          </a:xfrm>
          <a:prstGeom prst="rect">
            <a:avLst/>
          </a:prstGeom>
        </p:spPr>
        <p:txBody>
          <a:bodyPr wrap="square">
            <a:spAutoFit/>
          </a:bodyPr>
          <a:lstStyle/>
          <a:p>
            <a:r>
              <a:rPr lang="en-US" b="1" dirty="0" smtClean="0">
                <a:solidFill>
                  <a:schemeClr val="accent2">
                    <a:lumMod val="75000"/>
                  </a:schemeClr>
                </a:solidFill>
              </a:rPr>
              <a:t>Old System</a:t>
            </a:r>
            <a:endParaRPr lang="en-US" b="1" dirty="0">
              <a:solidFill>
                <a:schemeClr val="accent2">
                  <a:lumMod val="75000"/>
                </a:schemeClr>
              </a:solidFill>
            </a:endParaRPr>
          </a:p>
          <a:p>
            <a:r>
              <a:rPr lang="en-US" dirty="0"/>
              <a:t>Tax map sales – 2016 = </a:t>
            </a:r>
            <a:r>
              <a:rPr lang="en-US" dirty="0" smtClean="0"/>
              <a:t>$1,194</a:t>
            </a:r>
            <a:endParaRPr lang="en-US" dirty="0"/>
          </a:p>
          <a:p>
            <a:r>
              <a:rPr lang="en-US" dirty="0"/>
              <a:t> </a:t>
            </a:r>
          </a:p>
          <a:p>
            <a:r>
              <a:rPr lang="en-US" b="1" dirty="0" smtClean="0">
                <a:solidFill>
                  <a:schemeClr val="accent4">
                    <a:lumMod val="75000"/>
                  </a:schemeClr>
                </a:solidFill>
              </a:rPr>
              <a:t>SB 588</a:t>
            </a:r>
            <a:endParaRPr lang="en-US" b="1" dirty="0">
              <a:solidFill>
                <a:schemeClr val="accent4">
                  <a:lumMod val="75000"/>
                </a:schemeClr>
              </a:solidFill>
            </a:endParaRPr>
          </a:p>
          <a:p>
            <a:r>
              <a:rPr lang="en-US" dirty="0"/>
              <a:t>R</a:t>
            </a:r>
            <a:r>
              <a:rPr lang="en-US" dirty="0" smtClean="0"/>
              <a:t>ecordings </a:t>
            </a:r>
            <a:r>
              <a:rPr lang="en-US" dirty="0"/>
              <a:t>= </a:t>
            </a:r>
            <a:r>
              <a:rPr lang="en-US" dirty="0" smtClean="0"/>
              <a:t>10,000</a:t>
            </a:r>
            <a:r>
              <a:rPr lang="en-US" baseline="30000" dirty="0" smtClean="0"/>
              <a:t>+</a:t>
            </a:r>
            <a:r>
              <a:rPr lang="en-US" dirty="0" smtClean="0"/>
              <a:t> x $5.00 </a:t>
            </a:r>
            <a:r>
              <a:rPr lang="en-US" dirty="0"/>
              <a:t>= </a:t>
            </a:r>
            <a:r>
              <a:rPr lang="en-US" dirty="0" smtClean="0"/>
              <a:t>$50,000</a:t>
            </a:r>
            <a:endParaRPr lang="en-US" dirty="0"/>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1872" b="95722" l="1979" r="98681"/>
                    </a14:imgEffect>
                  </a14:imgLayer>
                </a14:imgProps>
              </a:ext>
              <a:ext uri="{28A0092B-C50C-407E-A947-70E740481C1C}">
                <a14:useLocalDpi xmlns:a14="http://schemas.microsoft.com/office/drawing/2010/main" val="0"/>
              </a:ext>
            </a:extLst>
          </a:blip>
          <a:stretch>
            <a:fillRect/>
          </a:stretch>
        </p:blipFill>
        <p:spPr>
          <a:xfrm>
            <a:off x="256414" y="1860615"/>
            <a:ext cx="4620386" cy="4559431"/>
          </a:xfrm>
          <a:prstGeom prst="rect">
            <a:avLst/>
          </a:prstGeom>
        </p:spPr>
      </p:pic>
      <p:sp>
        <p:nvSpPr>
          <p:cNvPr id="7" name="Rectangle 6"/>
          <p:cNvSpPr/>
          <p:nvPr/>
        </p:nvSpPr>
        <p:spPr>
          <a:xfrm>
            <a:off x="5029200" y="5410200"/>
            <a:ext cx="3505200" cy="1066800"/>
          </a:xfrm>
          <a:prstGeom prst="rect">
            <a:avLst/>
          </a:prstGeom>
          <a:solidFill>
            <a:schemeClr val="accent5">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8" name="Chevron 7"/>
          <p:cNvSpPr/>
          <p:nvPr/>
        </p:nvSpPr>
        <p:spPr>
          <a:xfrm>
            <a:off x="4639016" y="5564777"/>
            <a:ext cx="780367" cy="780367"/>
          </a:xfrm>
          <a:prstGeom prst="chevron">
            <a:avLst/>
          </a:prstGeom>
          <a:solidFill>
            <a:schemeClr val="accent5">
              <a:lumMod val="60000"/>
              <a:lumOff val="4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9" name="Rectangle 8"/>
          <p:cNvSpPr/>
          <p:nvPr/>
        </p:nvSpPr>
        <p:spPr>
          <a:xfrm>
            <a:off x="5029200" y="5602069"/>
            <a:ext cx="3657602" cy="646331"/>
          </a:xfrm>
          <a:prstGeom prst="rect">
            <a:avLst/>
          </a:prstGeom>
        </p:spPr>
        <p:txBody>
          <a:bodyPr wrap="square">
            <a:spAutoFit/>
          </a:bodyPr>
          <a:lstStyle/>
          <a:p>
            <a:pPr algn="ctr"/>
            <a:r>
              <a:rPr lang="en-US" b="1" dirty="0" smtClean="0">
                <a:solidFill>
                  <a:schemeClr val="bg1"/>
                </a:solidFill>
              </a:rPr>
              <a:t>Net </a:t>
            </a:r>
            <a:r>
              <a:rPr lang="en-US" b="1" dirty="0">
                <a:solidFill>
                  <a:schemeClr val="bg1"/>
                </a:solidFill>
              </a:rPr>
              <a:t>Assessor Benefit </a:t>
            </a:r>
          </a:p>
          <a:p>
            <a:pPr algn="ctr"/>
            <a:r>
              <a:rPr lang="en-US" dirty="0" smtClean="0">
                <a:solidFill>
                  <a:schemeClr val="bg1"/>
                </a:solidFill>
              </a:rPr>
              <a:t>$48,806 + ($50,000 – $1,194)</a:t>
            </a:r>
            <a:endParaRPr lang="en-US" dirty="0">
              <a:solidFill>
                <a:schemeClr val="bg1"/>
              </a:solidFill>
            </a:endParaRPr>
          </a:p>
        </p:txBody>
      </p:sp>
    </p:spTree>
    <p:extLst>
      <p:ext uri="{BB962C8B-B14F-4D97-AF65-F5344CB8AC3E}">
        <p14:creationId xmlns:p14="http://schemas.microsoft.com/office/powerpoint/2010/main" val="904371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kanawha county courthouse"/>
          <p:cNvPicPr>
            <a:picLocks noChangeAspect="1" noChangeArrowheads="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9967" b="90255" l="879" r="94629"/>
                    </a14:imgEffect>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4584699" y="2868992"/>
            <a:ext cx="4572001" cy="4031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752600"/>
            <a:ext cx="91440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876300"/>
            <a:ext cx="10820400" cy="707886"/>
          </a:xfrm>
          <a:prstGeom prst="rect">
            <a:avLst/>
          </a:prstGeom>
          <a:noFill/>
        </p:spPr>
        <p:txBody>
          <a:bodyPr wrap="square" rtlCol="0">
            <a:spAutoFit/>
          </a:bodyPr>
          <a:lstStyle/>
          <a:p>
            <a:r>
              <a:rPr lang="en-US" sz="4000" b="1" dirty="0" smtClean="0">
                <a:solidFill>
                  <a:schemeClr val="accent1">
                    <a:lumMod val="40000"/>
                    <a:lumOff val="60000"/>
                  </a:schemeClr>
                </a:solidFill>
              </a:rPr>
              <a:t>Courthouse Facility Improvement Fund</a:t>
            </a:r>
            <a:endParaRPr lang="en-US" sz="4000" b="1" dirty="0">
              <a:solidFill>
                <a:schemeClr val="accent1">
                  <a:lumMod val="40000"/>
                  <a:lumOff val="60000"/>
                </a:schemeClr>
              </a:solidFill>
            </a:endParaRPr>
          </a:p>
        </p:txBody>
      </p:sp>
      <p:sp>
        <p:nvSpPr>
          <p:cNvPr id="5" name="Rectangle 4"/>
          <p:cNvSpPr/>
          <p:nvPr/>
        </p:nvSpPr>
        <p:spPr>
          <a:xfrm>
            <a:off x="457200" y="2568476"/>
            <a:ext cx="4800600" cy="2308324"/>
          </a:xfrm>
          <a:prstGeom prst="rect">
            <a:avLst/>
          </a:prstGeom>
        </p:spPr>
        <p:txBody>
          <a:bodyPr wrap="square">
            <a:spAutoFit/>
          </a:bodyPr>
          <a:lstStyle/>
          <a:p>
            <a:r>
              <a:rPr lang="en-US" b="1" dirty="0" smtClean="0">
                <a:solidFill>
                  <a:schemeClr val="accent5">
                    <a:lumMod val="75000"/>
                  </a:schemeClr>
                </a:solidFill>
              </a:rPr>
              <a:t>Old System</a:t>
            </a:r>
            <a:endParaRPr lang="en-US" b="1" dirty="0">
              <a:solidFill>
                <a:schemeClr val="accent5">
                  <a:lumMod val="75000"/>
                </a:schemeClr>
              </a:solidFill>
            </a:endParaRPr>
          </a:p>
          <a:p>
            <a:r>
              <a:rPr lang="en-US" dirty="0"/>
              <a:t>FY16 - $40,999.25</a:t>
            </a:r>
          </a:p>
          <a:p>
            <a:endParaRPr lang="en-US" dirty="0" smtClean="0"/>
          </a:p>
          <a:p>
            <a:r>
              <a:rPr lang="en-US" b="1" dirty="0" smtClean="0">
                <a:solidFill>
                  <a:schemeClr val="accent4">
                    <a:lumMod val="75000"/>
                  </a:schemeClr>
                </a:solidFill>
              </a:rPr>
              <a:t>SB 588</a:t>
            </a:r>
            <a:endParaRPr lang="en-US" b="1" dirty="0">
              <a:solidFill>
                <a:schemeClr val="accent4">
                  <a:lumMod val="75000"/>
                </a:schemeClr>
              </a:solidFill>
            </a:endParaRPr>
          </a:p>
          <a:p>
            <a:r>
              <a:rPr lang="en-US" dirty="0" smtClean="0"/>
              <a:t>Assuming </a:t>
            </a:r>
            <a:r>
              <a:rPr lang="en-US" dirty="0"/>
              <a:t>the average </a:t>
            </a:r>
            <a:r>
              <a:rPr lang="en-US" dirty="0" smtClean="0"/>
              <a:t>deed recordings </a:t>
            </a:r>
            <a:r>
              <a:rPr lang="en-US" dirty="0"/>
              <a:t>in all 55 counties </a:t>
            </a:r>
            <a:r>
              <a:rPr lang="en-US" dirty="0" smtClean="0"/>
              <a:t>are </a:t>
            </a:r>
            <a:r>
              <a:rPr lang="en-US" dirty="0"/>
              <a:t>1,425 (like Marshall County = 1425 x 55 x $3.00 = $235,125+</a:t>
            </a:r>
          </a:p>
          <a:p>
            <a:endParaRPr lang="en-US" dirty="0"/>
          </a:p>
        </p:txBody>
      </p:sp>
    </p:spTree>
    <p:extLst>
      <p:ext uri="{BB962C8B-B14F-4D97-AF65-F5344CB8AC3E}">
        <p14:creationId xmlns:p14="http://schemas.microsoft.com/office/powerpoint/2010/main" val="1471673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767</Words>
  <Application>Microsoft Office PowerPoint</Application>
  <PresentationFormat>On-screen Show (4:3)</PresentationFormat>
  <Paragraphs>90</Paragraphs>
  <Slides>15</Slides>
  <Notes>3</Notes>
  <HiddenSlides>0</HiddenSlides>
  <MMClips>0</MMClips>
  <ScaleCrop>false</ScaleCrop>
  <LinksUpToDate>false</LinksUpToDate>
  <SharedDoc>false</SharedDoc>
  <HyperlinksChanged>false</HyperlinksChanged>
  <AppVersion>14.0000</AppVersion>
</Properties>
</file>

<file path=docProps/core.xml><?xml version="1.0" encoding="utf-8"?>
<coreProperties xmlns:dc="http://purl.org/dc/elements/1.1/" xmlns:dcterms="http://purl.org/dc/terms/" xmlns:xsi="http://www.w3.org/2001/XMLSchema-instance" xmlns="http://schemas.openxmlformats.org/package/2006/metadata/core-properties">
  <dc:title>PowerPoint Presentation</dc:title>
  <dc:creator>Katie L. Robinson</dc:creator>
  <lastModifiedBy>Katie L. Robinson</lastModifiedBy>
  <revision>1</revision>
  <dcterms:created xsi:type="dcterms:W3CDTF">2017-05-26T15:50:31.0790588Z</dcterms:created>
  <dcterms:modified xsi:type="dcterms:W3CDTF">2017-05-26T15:50:31.0790588Z</dcterms:modified>
  <version>0</version>
</coreProperties>
</file>