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145706431" r:id="rId2"/>
    <p:sldId id="856" r:id="rId3"/>
    <p:sldId id="260" r:id="rId4"/>
    <p:sldId id="2145706435" r:id="rId5"/>
    <p:sldId id="857" r:id="rId6"/>
    <p:sldId id="261" r:id="rId7"/>
    <p:sldId id="2145706430" r:id="rId8"/>
    <p:sldId id="2145706429" r:id="rId9"/>
    <p:sldId id="214570643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B3041"/>
    <a:srgbClr val="2D91BA"/>
    <a:srgbClr val="192CC3"/>
    <a:srgbClr val="0A6E95"/>
    <a:srgbClr val="A02B93"/>
    <a:srgbClr val="0F9ED5"/>
    <a:srgbClr val="6A22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0" autoAdjust="0"/>
    <p:restoredTop sz="89233" autoAdjust="0"/>
  </p:normalViewPr>
  <p:slideViewPr>
    <p:cSldViewPr snapToGrid="0">
      <p:cViewPr varScale="1">
        <p:scale>
          <a:sx n="76" d="100"/>
          <a:sy n="76" d="100"/>
        </p:scale>
        <p:origin x="117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61473D-F9E2-4A15-995E-96C0A25CD962}" type="doc">
      <dgm:prSet loTypeId="urn:microsoft.com/office/officeart/2005/8/layout/chart3" loCatId="cycle" qsTypeId="urn:microsoft.com/office/officeart/2005/8/quickstyle/3d1" qsCatId="3D" csTypeId="urn:microsoft.com/office/officeart/2005/8/colors/colorful4" csCatId="colorful" phldr="1"/>
      <dgm:spPr/>
      <dgm:t>
        <a:bodyPr/>
        <a:lstStyle/>
        <a:p>
          <a:endParaRPr lang="en-US"/>
        </a:p>
      </dgm:t>
    </dgm:pt>
    <dgm:pt modelId="{F02D4C08-56FC-4760-BF3B-72D3F2350B6E}">
      <dgm:prSet phldrT="[Text]" custT="1"/>
      <dgm:spPr>
        <a:effectLst>
          <a:outerShdw blurRad="63500" sx="102000" sy="102000" algn="ctr" rotWithShape="0">
            <a:prstClr val="black">
              <a:alpha val="40000"/>
            </a:prstClr>
          </a:outerShdw>
        </a:effectLst>
      </dgm:spPr>
      <dgm:t>
        <a:bodyPr/>
        <a:lstStyle/>
        <a:p>
          <a:pPr marL="0" algn="ctr">
            <a:lnSpc>
              <a:spcPct val="90000"/>
            </a:lnSpc>
            <a:spcAft>
              <a:spcPct val="35000"/>
            </a:spcAft>
          </a:pPr>
          <a:br>
            <a:rPr lang="en-US" sz="1400" b="1" dirty="0"/>
          </a:br>
          <a:br>
            <a:rPr lang="en-US" sz="1400" b="1" dirty="0"/>
          </a:br>
          <a:endParaRPr lang="en-US" sz="1400" b="1" dirty="0"/>
        </a:p>
        <a:p>
          <a:pPr marL="0" algn="ctr">
            <a:lnSpc>
              <a:spcPct val="90000"/>
            </a:lnSpc>
            <a:spcAft>
              <a:spcPct val="35000"/>
            </a:spcAft>
          </a:pPr>
          <a:endParaRPr lang="en-US" sz="1000" b="0" dirty="0"/>
        </a:p>
      </dgm:t>
    </dgm:pt>
    <dgm:pt modelId="{312CB6A3-2971-4B44-9E19-08C4BA24DE3D}" type="parTrans" cxnId="{81C41306-EBBC-4CA1-855D-515496BE075F}">
      <dgm:prSet/>
      <dgm:spPr/>
      <dgm:t>
        <a:bodyPr/>
        <a:lstStyle/>
        <a:p>
          <a:endParaRPr lang="en-US"/>
        </a:p>
      </dgm:t>
    </dgm:pt>
    <dgm:pt modelId="{8CB5D809-C449-40F4-B154-F3EE97A430A1}" type="sibTrans" cxnId="{81C41306-EBBC-4CA1-855D-515496BE075F}">
      <dgm:prSet/>
      <dgm:spPr/>
      <dgm:t>
        <a:bodyPr/>
        <a:lstStyle/>
        <a:p>
          <a:endParaRPr lang="en-US"/>
        </a:p>
      </dgm:t>
    </dgm:pt>
    <dgm:pt modelId="{A181FAC5-20D2-4394-8C6F-6C96CE3700A0}">
      <dgm:prSet phldrT="[Text]" custT="1"/>
      <dgm:spPr>
        <a:effectLst>
          <a:outerShdw blurRad="63500" sx="102000" sy="102000" algn="ctr" rotWithShape="0">
            <a:prstClr val="black">
              <a:alpha val="40000"/>
            </a:prstClr>
          </a:outerShdw>
        </a:effectLst>
      </dgm:spPr>
      <dgm:t>
        <a:bodyPr/>
        <a:lstStyle/>
        <a:p>
          <a:pPr marL="112713" indent="-112713" algn="ctr">
            <a:lnSpc>
              <a:spcPct val="80000"/>
            </a:lnSpc>
            <a:spcAft>
              <a:spcPts val="400"/>
            </a:spcAft>
          </a:pPr>
          <a:endParaRPr lang="en-US" sz="900" i="1" dirty="0"/>
        </a:p>
        <a:p>
          <a:pPr marL="0" algn="ctr">
            <a:lnSpc>
              <a:spcPct val="90000"/>
            </a:lnSpc>
            <a:spcAft>
              <a:spcPct val="35000"/>
            </a:spcAft>
          </a:pPr>
          <a:endParaRPr lang="en-US" sz="1100" dirty="0"/>
        </a:p>
      </dgm:t>
    </dgm:pt>
    <dgm:pt modelId="{9CFA1DDD-D4CC-454C-9F33-BD2252D084E0}" type="parTrans" cxnId="{F91C8AD1-589D-4961-8832-26F6C65D1C03}">
      <dgm:prSet/>
      <dgm:spPr/>
      <dgm:t>
        <a:bodyPr/>
        <a:lstStyle/>
        <a:p>
          <a:endParaRPr lang="en-US"/>
        </a:p>
      </dgm:t>
    </dgm:pt>
    <dgm:pt modelId="{C45563D0-A152-49F5-8637-E499FCEEE805}" type="sibTrans" cxnId="{F91C8AD1-589D-4961-8832-26F6C65D1C03}">
      <dgm:prSet/>
      <dgm:spPr/>
      <dgm:t>
        <a:bodyPr/>
        <a:lstStyle/>
        <a:p>
          <a:endParaRPr lang="en-US"/>
        </a:p>
      </dgm:t>
    </dgm:pt>
    <dgm:pt modelId="{694BCF86-BAF3-4894-BC6F-00746716E93B}">
      <dgm:prSet phldrT="[Text]" custT="1"/>
      <dgm:spPr>
        <a:effectLst>
          <a:outerShdw blurRad="63500" sx="102000" sy="102000" algn="ctr" rotWithShape="0">
            <a:prstClr val="black">
              <a:alpha val="40000"/>
            </a:prstClr>
          </a:outerShdw>
        </a:effectLst>
      </dgm:spPr>
      <dgm:t>
        <a:bodyPr/>
        <a:lstStyle/>
        <a:p>
          <a:pPr algn="l">
            <a:lnSpc>
              <a:spcPct val="80000"/>
            </a:lnSpc>
            <a:spcAft>
              <a:spcPts val="400"/>
            </a:spcAft>
          </a:pPr>
          <a:endParaRPr lang="en-US" sz="2400" b="0" dirty="0"/>
        </a:p>
      </dgm:t>
    </dgm:pt>
    <dgm:pt modelId="{436DCAD8-18E1-4745-8115-174893CE7639}" type="sibTrans" cxnId="{21793CA6-B570-4637-A6C2-BEAC1D3B68FC}">
      <dgm:prSet/>
      <dgm:spPr/>
      <dgm:t>
        <a:bodyPr/>
        <a:lstStyle/>
        <a:p>
          <a:endParaRPr lang="en-US"/>
        </a:p>
      </dgm:t>
    </dgm:pt>
    <dgm:pt modelId="{0501E75A-9694-4038-8897-1F0E2E9F4E94}" type="parTrans" cxnId="{21793CA6-B570-4637-A6C2-BEAC1D3B68FC}">
      <dgm:prSet/>
      <dgm:spPr/>
      <dgm:t>
        <a:bodyPr/>
        <a:lstStyle/>
        <a:p>
          <a:endParaRPr lang="en-US"/>
        </a:p>
      </dgm:t>
    </dgm:pt>
    <dgm:pt modelId="{678DFFBD-0D7E-444E-942F-B49E5F8005EC}">
      <dgm:prSet phldrT="[Text]" custT="1"/>
      <dgm:spPr>
        <a:solidFill>
          <a:srgbClr val="0B6F97"/>
        </a:solidFill>
        <a:effectLst>
          <a:outerShdw blurRad="63500" sx="102000" sy="102000" algn="ctr" rotWithShape="0">
            <a:prstClr val="black">
              <a:alpha val="40000"/>
            </a:prstClr>
          </a:outerShdw>
        </a:effectLst>
      </dgm:spPr>
      <dgm:t>
        <a:bodyPr/>
        <a:lstStyle/>
        <a:p>
          <a:pPr marL="0" algn="l">
            <a:lnSpc>
              <a:spcPct val="90000"/>
            </a:lnSpc>
            <a:spcAft>
              <a:spcPct val="35000"/>
            </a:spcAft>
          </a:pPr>
          <a:br>
            <a:rPr lang="en-US" sz="1100" b="0" dirty="0"/>
          </a:br>
          <a:br>
            <a:rPr lang="en-US" sz="1100" b="0" i="1" dirty="0"/>
          </a:br>
          <a:endParaRPr lang="en-US" sz="1100" b="0" dirty="0"/>
        </a:p>
      </dgm:t>
    </dgm:pt>
    <dgm:pt modelId="{DA7B5C63-B22F-40E7-BB9B-92B50551D557}" type="sibTrans" cxnId="{95D01EE1-A9F1-4E8C-B192-6C6242672857}">
      <dgm:prSet/>
      <dgm:spPr/>
      <dgm:t>
        <a:bodyPr/>
        <a:lstStyle/>
        <a:p>
          <a:endParaRPr lang="en-US"/>
        </a:p>
      </dgm:t>
    </dgm:pt>
    <dgm:pt modelId="{300F7BB8-D09C-4ED5-BD2F-A3BF48B7B5E2}" type="parTrans" cxnId="{95D01EE1-A9F1-4E8C-B192-6C6242672857}">
      <dgm:prSet/>
      <dgm:spPr/>
      <dgm:t>
        <a:bodyPr/>
        <a:lstStyle/>
        <a:p>
          <a:endParaRPr lang="en-US"/>
        </a:p>
      </dgm:t>
    </dgm:pt>
    <dgm:pt modelId="{A29591FA-F467-458E-916A-9D6C4BD4A9EA}" type="pres">
      <dgm:prSet presAssocID="{2F61473D-F9E2-4A15-995E-96C0A25CD962}" presName="compositeShape" presStyleCnt="0">
        <dgm:presLayoutVars>
          <dgm:chMax val="7"/>
          <dgm:dir/>
          <dgm:resizeHandles val="exact"/>
        </dgm:presLayoutVars>
      </dgm:prSet>
      <dgm:spPr/>
    </dgm:pt>
    <dgm:pt modelId="{573B972C-AFE6-43BE-8A64-D0A53837BDAD}" type="pres">
      <dgm:prSet presAssocID="{2F61473D-F9E2-4A15-995E-96C0A25CD962}" presName="wedge1" presStyleLbl="node1" presStyleIdx="0" presStyleCnt="4" custScaleX="99614" custScaleY="100396" custLinFactNeighborX="-4120" custLinFactNeighborY="4635"/>
      <dgm:spPr/>
    </dgm:pt>
    <dgm:pt modelId="{EB8EC14E-0CCD-4283-9D0E-05C3FF20FA92}" type="pres">
      <dgm:prSet presAssocID="{2F61473D-F9E2-4A15-995E-96C0A25CD962}" presName="wedge1Tx" presStyleLbl="node1" presStyleIdx="0" presStyleCnt="4">
        <dgm:presLayoutVars>
          <dgm:chMax val="0"/>
          <dgm:chPref val="0"/>
          <dgm:bulletEnabled val="1"/>
        </dgm:presLayoutVars>
      </dgm:prSet>
      <dgm:spPr/>
    </dgm:pt>
    <dgm:pt modelId="{BC2722C0-0D6C-49A6-9C3B-93E02C067EB8}" type="pres">
      <dgm:prSet presAssocID="{2F61473D-F9E2-4A15-995E-96C0A25CD962}" presName="wedge2" presStyleLbl="node1" presStyleIdx="1" presStyleCnt="4" custScaleY="99640" custLinFactNeighborY="195"/>
      <dgm:spPr/>
    </dgm:pt>
    <dgm:pt modelId="{58982C9B-3E79-4CE8-AB69-7395B1729EBC}" type="pres">
      <dgm:prSet presAssocID="{2F61473D-F9E2-4A15-995E-96C0A25CD962}" presName="wedge2Tx" presStyleLbl="node1" presStyleIdx="1" presStyleCnt="4">
        <dgm:presLayoutVars>
          <dgm:chMax val="0"/>
          <dgm:chPref val="0"/>
          <dgm:bulletEnabled val="1"/>
        </dgm:presLayoutVars>
      </dgm:prSet>
      <dgm:spPr/>
    </dgm:pt>
    <dgm:pt modelId="{578D7C6A-8836-44DF-AC6C-A0BB7FA52172}" type="pres">
      <dgm:prSet presAssocID="{2F61473D-F9E2-4A15-995E-96C0A25CD962}" presName="wedge3" presStyleLbl="node1" presStyleIdx="2" presStyleCnt="4"/>
      <dgm:spPr/>
    </dgm:pt>
    <dgm:pt modelId="{E804847F-ADB0-46AE-ABF1-84FFF9A537C9}" type="pres">
      <dgm:prSet presAssocID="{2F61473D-F9E2-4A15-995E-96C0A25CD962}" presName="wedge3Tx" presStyleLbl="node1" presStyleIdx="2" presStyleCnt="4">
        <dgm:presLayoutVars>
          <dgm:chMax val="0"/>
          <dgm:chPref val="0"/>
          <dgm:bulletEnabled val="1"/>
        </dgm:presLayoutVars>
      </dgm:prSet>
      <dgm:spPr/>
    </dgm:pt>
    <dgm:pt modelId="{5535DC39-999C-4EAF-83D4-E273D25F9EEF}" type="pres">
      <dgm:prSet presAssocID="{2F61473D-F9E2-4A15-995E-96C0A25CD962}" presName="wedge4" presStyleLbl="node1" presStyleIdx="3" presStyleCnt="4" custLinFactNeighborY="211"/>
      <dgm:spPr/>
    </dgm:pt>
    <dgm:pt modelId="{6FE78086-14CC-43D7-BACE-6F0B8A86EE20}" type="pres">
      <dgm:prSet presAssocID="{2F61473D-F9E2-4A15-995E-96C0A25CD962}" presName="wedge4Tx" presStyleLbl="node1" presStyleIdx="3" presStyleCnt="4">
        <dgm:presLayoutVars>
          <dgm:chMax val="0"/>
          <dgm:chPref val="0"/>
          <dgm:bulletEnabled val="1"/>
        </dgm:presLayoutVars>
      </dgm:prSet>
      <dgm:spPr/>
    </dgm:pt>
  </dgm:ptLst>
  <dgm:cxnLst>
    <dgm:cxn modelId="{81C41306-EBBC-4CA1-855D-515496BE075F}" srcId="{2F61473D-F9E2-4A15-995E-96C0A25CD962}" destId="{F02D4C08-56FC-4760-BF3B-72D3F2350B6E}" srcOrd="1" destOrd="0" parTransId="{312CB6A3-2971-4B44-9E19-08C4BA24DE3D}" sibTransId="{8CB5D809-C449-40F4-B154-F3EE97A430A1}"/>
    <dgm:cxn modelId="{638B6B2B-859F-42D3-8C9E-2D939F7F57FA}" type="presOf" srcId="{F02D4C08-56FC-4760-BF3B-72D3F2350B6E}" destId="{BC2722C0-0D6C-49A6-9C3B-93E02C067EB8}" srcOrd="0" destOrd="0" presId="urn:microsoft.com/office/officeart/2005/8/layout/chart3"/>
    <dgm:cxn modelId="{27CC8352-596C-429E-8015-7AF90145FF58}" type="presOf" srcId="{694BCF86-BAF3-4894-BC6F-00746716E93B}" destId="{578D7C6A-8836-44DF-AC6C-A0BB7FA52172}" srcOrd="0" destOrd="0" presId="urn:microsoft.com/office/officeart/2005/8/layout/chart3"/>
    <dgm:cxn modelId="{3C16E183-9292-401B-8E52-BE6A9BED0D1E}" type="presOf" srcId="{F02D4C08-56FC-4760-BF3B-72D3F2350B6E}" destId="{58982C9B-3E79-4CE8-AB69-7395B1729EBC}" srcOrd="1" destOrd="0" presId="urn:microsoft.com/office/officeart/2005/8/layout/chart3"/>
    <dgm:cxn modelId="{D6A30486-3FA5-4F0A-80C5-7A078412DA61}" type="presOf" srcId="{694BCF86-BAF3-4894-BC6F-00746716E93B}" destId="{E804847F-ADB0-46AE-ABF1-84FFF9A537C9}" srcOrd="1" destOrd="0" presId="urn:microsoft.com/office/officeart/2005/8/layout/chart3"/>
    <dgm:cxn modelId="{21793CA6-B570-4637-A6C2-BEAC1D3B68FC}" srcId="{2F61473D-F9E2-4A15-995E-96C0A25CD962}" destId="{694BCF86-BAF3-4894-BC6F-00746716E93B}" srcOrd="2" destOrd="0" parTransId="{0501E75A-9694-4038-8897-1F0E2E9F4E94}" sibTransId="{436DCAD8-18E1-4745-8115-174893CE7639}"/>
    <dgm:cxn modelId="{F91C8AD1-589D-4961-8832-26F6C65D1C03}" srcId="{2F61473D-F9E2-4A15-995E-96C0A25CD962}" destId="{A181FAC5-20D2-4394-8C6F-6C96CE3700A0}" srcOrd="3" destOrd="0" parTransId="{9CFA1DDD-D4CC-454C-9F33-BD2252D084E0}" sibTransId="{C45563D0-A152-49F5-8637-E499FCEEE805}"/>
    <dgm:cxn modelId="{4D2C09D3-49CA-4AC4-BB68-E2AAF75BF2FF}" type="presOf" srcId="{2F61473D-F9E2-4A15-995E-96C0A25CD962}" destId="{A29591FA-F467-458E-916A-9D6C4BD4A9EA}" srcOrd="0" destOrd="0" presId="urn:microsoft.com/office/officeart/2005/8/layout/chart3"/>
    <dgm:cxn modelId="{95D01EE1-A9F1-4E8C-B192-6C6242672857}" srcId="{2F61473D-F9E2-4A15-995E-96C0A25CD962}" destId="{678DFFBD-0D7E-444E-942F-B49E5F8005EC}" srcOrd="0" destOrd="0" parTransId="{300F7BB8-D09C-4ED5-BD2F-A3BF48B7B5E2}" sibTransId="{DA7B5C63-B22F-40E7-BB9B-92B50551D557}"/>
    <dgm:cxn modelId="{98778FEC-C456-4885-A919-6B8C5F8845D0}" type="presOf" srcId="{A181FAC5-20D2-4394-8C6F-6C96CE3700A0}" destId="{6FE78086-14CC-43D7-BACE-6F0B8A86EE20}" srcOrd="1" destOrd="0" presId="urn:microsoft.com/office/officeart/2005/8/layout/chart3"/>
    <dgm:cxn modelId="{756AC2F5-6F86-4DF1-A9EE-44EC211D89FD}" type="presOf" srcId="{678DFFBD-0D7E-444E-942F-B49E5F8005EC}" destId="{573B972C-AFE6-43BE-8A64-D0A53837BDAD}" srcOrd="0" destOrd="0" presId="urn:microsoft.com/office/officeart/2005/8/layout/chart3"/>
    <dgm:cxn modelId="{CC7A14FA-3E61-49E4-A60E-FD2C36CFE844}" type="presOf" srcId="{A181FAC5-20D2-4394-8C6F-6C96CE3700A0}" destId="{5535DC39-999C-4EAF-83D4-E273D25F9EEF}" srcOrd="0" destOrd="0" presId="urn:microsoft.com/office/officeart/2005/8/layout/chart3"/>
    <dgm:cxn modelId="{997723FD-E9E6-4D98-AACA-B1402BC8620A}" type="presOf" srcId="{678DFFBD-0D7E-444E-942F-B49E5F8005EC}" destId="{EB8EC14E-0CCD-4283-9D0E-05C3FF20FA92}" srcOrd="1" destOrd="0" presId="urn:microsoft.com/office/officeart/2005/8/layout/chart3"/>
    <dgm:cxn modelId="{70ED2F16-3C2F-4796-B26B-4F2072740818}" type="presParOf" srcId="{A29591FA-F467-458E-916A-9D6C4BD4A9EA}" destId="{573B972C-AFE6-43BE-8A64-D0A53837BDAD}" srcOrd="0" destOrd="0" presId="urn:microsoft.com/office/officeart/2005/8/layout/chart3"/>
    <dgm:cxn modelId="{BE0F6C42-B8A6-40D9-AE92-6B195E0BA096}" type="presParOf" srcId="{A29591FA-F467-458E-916A-9D6C4BD4A9EA}" destId="{EB8EC14E-0CCD-4283-9D0E-05C3FF20FA92}" srcOrd="1" destOrd="0" presId="urn:microsoft.com/office/officeart/2005/8/layout/chart3"/>
    <dgm:cxn modelId="{35CBBF85-E28B-46B1-BD94-50EB2C8A6947}" type="presParOf" srcId="{A29591FA-F467-458E-916A-9D6C4BD4A9EA}" destId="{BC2722C0-0D6C-49A6-9C3B-93E02C067EB8}" srcOrd="2" destOrd="0" presId="urn:microsoft.com/office/officeart/2005/8/layout/chart3"/>
    <dgm:cxn modelId="{ABB3B9B1-8A53-46F3-9FE0-9A3646972544}" type="presParOf" srcId="{A29591FA-F467-458E-916A-9D6C4BD4A9EA}" destId="{58982C9B-3E79-4CE8-AB69-7395B1729EBC}" srcOrd="3" destOrd="0" presId="urn:microsoft.com/office/officeart/2005/8/layout/chart3"/>
    <dgm:cxn modelId="{6F5A29F0-DEAC-41C5-B7DF-4EA8FB3004CE}" type="presParOf" srcId="{A29591FA-F467-458E-916A-9D6C4BD4A9EA}" destId="{578D7C6A-8836-44DF-AC6C-A0BB7FA52172}" srcOrd="4" destOrd="0" presId="urn:microsoft.com/office/officeart/2005/8/layout/chart3"/>
    <dgm:cxn modelId="{8CF369FE-B1AF-4022-949D-4887A6A36CB2}" type="presParOf" srcId="{A29591FA-F467-458E-916A-9D6C4BD4A9EA}" destId="{E804847F-ADB0-46AE-ABF1-84FFF9A537C9}" srcOrd="5" destOrd="0" presId="urn:microsoft.com/office/officeart/2005/8/layout/chart3"/>
    <dgm:cxn modelId="{2DF5A98C-D925-4D37-857F-2ADE56D6CD8E}" type="presParOf" srcId="{A29591FA-F467-458E-916A-9D6C4BD4A9EA}" destId="{5535DC39-999C-4EAF-83D4-E273D25F9EEF}" srcOrd="6" destOrd="0" presId="urn:microsoft.com/office/officeart/2005/8/layout/chart3"/>
    <dgm:cxn modelId="{BDF05EC7-A9A6-48EF-95F0-CBC0C8E691D7}" type="presParOf" srcId="{A29591FA-F467-458E-916A-9D6C4BD4A9EA}" destId="{6FE78086-14CC-43D7-BACE-6F0B8A86EE20}" srcOrd="7" destOrd="0" presId="urn:microsoft.com/office/officeart/2005/8/layout/chart3"/>
  </dgm:cxnLst>
  <dgm:bg>
    <a:effectLst>
      <a:outerShdw blurRad="50800" dist="50800" dir="5400000" sx="116000" sy="116000" algn="ctr" rotWithShape="0">
        <a:srgbClr val="000000">
          <a:alpha val="39000"/>
        </a:srgbClr>
      </a:outerShdw>
    </a:effectLst>
  </dgm:bg>
  <dgm:whole>
    <a:ln w="19050">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B972C-AFE6-43BE-8A64-D0A53837BDAD}">
      <dsp:nvSpPr>
        <dsp:cNvPr id="0" name=""/>
        <dsp:cNvSpPr/>
      </dsp:nvSpPr>
      <dsp:spPr>
        <a:xfrm>
          <a:off x="1740638" y="604928"/>
          <a:ext cx="5041497" cy="5081074"/>
        </a:xfrm>
        <a:prstGeom prst="pie">
          <a:avLst>
            <a:gd name="adj1" fmla="val 16200000"/>
            <a:gd name="adj2" fmla="val 0"/>
          </a:avLst>
        </a:prstGeom>
        <a:solidFill>
          <a:srgbClr val="0B6F97"/>
        </a:solidFill>
        <a:ln>
          <a:noFill/>
        </a:ln>
        <a:effectLst>
          <a:outerShdw blurRad="63500" sx="102000" sy="102000" algn="c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488950">
            <a:lnSpc>
              <a:spcPct val="90000"/>
            </a:lnSpc>
            <a:spcBef>
              <a:spcPct val="0"/>
            </a:spcBef>
            <a:spcAft>
              <a:spcPct val="35000"/>
            </a:spcAft>
            <a:buNone/>
          </a:pPr>
          <a:br>
            <a:rPr lang="en-US" sz="1100" b="0" kern="1200" dirty="0"/>
          </a:br>
          <a:br>
            <a:rPr lang="en-US" sz="1100" b="0" i="1" kern="1200" dirty="0"/>
          </a:br>
          <a:endParaRPr lang="en-US" sz="1100" b="0" kern="1200" dirty="0"/>
        </a:p>
      </dsp:txBody>
      <dsp:txXfrm>
        <a:off x="4319004" y="1544927"/>
        <a:ext cx="1860552" cy="1512224"/>
      </dsp:txXfrm>
    </dsp:sp>
    <dsp:sp modelId="{BC2722C0-0D6C-49A6-9C3B-93E02C067EB8}">
      <dsp:nvSpPr>
        <dsp:cNvPr id="0" name=""/>
        <dsp:cNvSpPr/>
      </dsp:nvSpPr>
      <dsp:spPr>
        <a:xfrm>
          <a:off x="1726098" y="612635"/>
          <a:ext cx="5061032" cy="5042813"/>
        </a:xfrm>
        <a:prstGeom prst="pie">
          <a:avLst>
            <a:gd name="adj1" fmla="val 0"/>
            <a:gd name="adj2" fmla="val 5400000"/>
          </a:avLst>
        </a:prstGeom>
        <a:gradFill rotWithShape="0">
          <a:gsLst>
            <a:gs pos="0">
              <a:schemeClr val="accent4">
                <a:hueOff val="2199979"/>
                <a:satOff val="-9734"/>
                <a:lumOff val="-1634"/>
                <a:alphaOff val="0"/>
                <a:satMod val="103000"/>
                <a:lumMod val="102000"/>
                <a:tint val="94000"/>
              </a:schemeClr>
            </a:gs>
            <a:gs pos="50000">
              <a:schemeClr val="accent4">
                <a:hueOff val="2199979"/>
                <a:satOff val="-9734"/>
                <a:lumOff val="-1634"/>
                <a:alphaOff val="0"/>
                <a:satMod val="110000"/>
                <a:lumMod val="100000"/>
                <a:shade val="100000"/>
              </a:schemeClr>
            </a:gs>
            <a:gs pos="100000">
              <a:schemeClr val="accent4">
                <a:hueOff val="2199979"/>
                <a:satOff val="-9734"/>
                <a:lumOff val="-1634"/>
                <a:alphaOff val="0"/>
                <a:lumMod val="99000"/>
                <a:satMod val="120000"/>
                <a:shade val="78000"/>
              </a:schemeClr>
            </a:gs>
          </a:gsLst>
          <a:lin ang="5400000" scaled="0"/>
        </a:gradFill>
        <a:ln>
          <a:noFill/>
        </a:ln>
        <a:effectLst>
          <a:outerShdw blurRad="63500" sx="102000" sy="102000" algn="c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br>
            <a:rPr lang="en-US" sz="1400" b="1" kern="1200" dirty="0"/>
          </a:br>
          <a:br>
            <a:rPr lang="en-US" sz="1400" b="1" kern="1200" dirty="0"/>
          </a:br>
          <a:endParaRPr lang="en-US" sz="1400" b="1" kern="1200" dirty="0"/>
        </a:p>
        <a:p>
          <a:pPr marL="0" lvl="0" indent="0" algn="ctr" defTabSz="622300">
            <a:lnSpc>
              <a:spcPct val="90000"/>
            </a:lnSpc>
            <a:spcBef>
              <a:spcPct val="0"/>
            </a:spcBef>
            <a:spcAft>
              <a:spcPct val="35000"/>
            </a:spcAft>
            <a:buNone/>
          </a:pPr>
          <a:endParaRPr lang="en-US" sz="1000" b="0" kern="1200" dirty="0"/>
        </a:p>
      </dsp:txBody>
      <dsp:txXfrm>
        <a:off x="4346990" y="3224092"/>
        <a:ext cx="1867762" cy="1500837"/>
      </dsp:txXfrm>
    </dsp:sp>
    <dsp:sp modelId="{578D7C6A-8836-44DF-AC6C-A0BB7FA52172}">
      <dsp:nvSpPr>
        <dsp:cNvPr id="0" name=""/>
        <dsp:cNvSpPr/>
      </dsp:nvSpPr>
      <dsp:spPr>
        <a:xfrm>
          <a:off x="1726098" y="593656"/>
          <a:ext cx="5061032" cy="5061032"/>
        </a:xfrm>
        <a:prstGeom prst="pie">
          <a:avLst>
            <a:gd name="adj1" fmla="val 5400000"/>
            <a:gd name="adj2" fmla="val 10800000"/>
          </a:avLst>
        </a:prstGeom>
        <a:gradFill rotWithShape="0">
          <a:gsLst>
            <a:gs pos="0">
              <a:schemeClr val="accent4">
                <a:hueOff val="4399958"/>
                <a:satOff val="-19468"/>
                <a:lumOff val="-3269"/>
                <a:alphaOff val="0"/>
                <a:satMod val="103000"/>
                <a:lumMod val="102000"/>
                <a:tint val="94000"/>
              </a:schemeClr>
            </a:gs>
            <a:gs pos="50000">
              <a:schemeClr val="accent4">
                <a:hueOff val="4399958"/>
                <a:satOff val="-19468"/>
                <a:lumOff val="-3269"/>
                <a:alphaOff val="0"/>
                <a:satMod val="110000"/>
                <a:lumMod val="100000"/>
                <a:shade val="100000"/>
              </a:schemeClr>
            </a:gs>
            <a:gs pos="100000">
              <a:schemeClr val="accent4">
                <a:hueOff val="4399958"/>
                <a:satOff val="-19468"/>
                <a:lumOff val="-3269"/>
                <a:alphaOff val="0"/>
                <a:lumMod val="99000"/>
                <a:satMod val="120000"/>
                <a:shade val="78000"/>
              </a:schemeClr>
            </a:gs>
          </a:gsLst>
          <a:lin ang="5400000" scaled="0"/>
        </a:gradFill>
        <a:ln>
          <a:noFill/>
        </a:ln>
        <a:effectLst>
          <a:outerShdw blurRad="63500" sx="102000" sy="102000" algn="c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1066800">
            <a:lnSpc>
              <a:spcPct val="80000"/>
            </a:lnSpc>
            <a:spcBef>
              <a:spcPct val="0"/>
            </a:spcBef>
            <a:spcAft>
              <a:spcPts val="400"/>
            </a:spcAft>
            <a:buNone/>
          </a:pPr>
          <a:endParaRPr lang="en-US" sz="2400" b="0" kern="1200" dirty="0"/>
        </a:p>
      </dsp:txBody>
      <dsp:txXfrm>
        <a:off x="2298477" y="3214548"/>
        <a:ext cx="1867762" cy="1506259"/>
      </dsp:txXfrm>
    </dsp:sp>
    <dsp:sp modelId="{5535DC39-999C-4EAF-83D4-E273D25F9EEF}">
      <dsp:nvSpPr>
        <dsp:cNvPr id="0" name=""/>
        <dsp:cNvSpPr/>
      </dsp:nvSpPr>
      <dsp:spPr>
        <a:xfrm>
          <a:off x="1726098" y="604335"/>
          <a:ext cx="5061032" cy="5061032"/>
        </a:xfrm>
        <a:prstGeom prst="pie">
          <a:avLst>
            <a:gd name="adj1" fmla="val 10800000"/>
            <a:gd name="adj2" fmla="val 16200000"/>
          </a:avLst>
        </a:prstGeom>
        <a:gradFill rotWithShape="0">
          <a:gsLst>
            <a:gs pos="0">
              <a:schemeClr val="accent4">
                <a:hueOff val="6599937"/>
                <a:satOff val="-29202"/>
                <a:lumOff val="-4903"/>
                <a:alphaOff val="0"/>
                <a:satMod val="103000"/>
                <a:lumMod val="102000"/>
                <a:tint val="94000"/>
              </a:schemeClr>
            </a:gs>
            <a:gs pos="50000">
              <a:schemeClr val="accent4">
                <a:hueOff val="6599937"/>
                <a:satOff val="-29202"/>
                <a:lumOff val="-4903"/>
                <a:alphaOff val="0"/>
                <a:satMod val="110000"/>
                <a:lumMod val="100000"/>
                <a:shade val="100000"/>
              </a:schemeClr>
            </a:gs>
            <a:gs pos="100000">
              <a:schemeClr val="accent4">
                <a:hueOff val="6599937"/>
                <a:satOff val="-29202"/>
                <a:lumOff val="-4903"/>
                <a:alphaOff val="0"/>
                <a:lumMod val="99000"/>
                <a:satMod val="120000"/>
                <a:shade val="78000"/>
              </a:schemeClr>
            </a:gs>
          </a:gsLst>
          <a:lin ang="5400000" scaled="0"/>
        </a:gradFill>
        <a:ln>
          <a:noFill/>
        </a:ln>
        <a:effectLst>
          <a:outerShdw blurRad="63500" sx="102000" sy="102000" algn="c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112713" lvl="0" indent="-112713" algn="ctr" defTabSz="400050">
            <a:lnSpc>
              <a:spcPct val="80000"/>
            </a:lnSpc>
            <a:spcBef>
              <a:spcPct val="0"/>
            </a:spcBef>
            <a:spcAft>
              <a:spcPts val="400"/>
            </a:spcAft>
            <a:buNone/>
          </a:pPr>
          <a:endParaRPr lang="en-US" sz="900" i="1" kern="1200" dirty="0"/>
        </a:p>
        <a:p>
          <a:pPr marL="0" lvl="0" algn="ctr" defTabSz="400050">
            <a:lnSpc>
              <a:spcPct val="90000"/>
            </a:lnSpc>
            <a:spcBef>
              <a:spcPct val="0"/>
            </a:spcBef>
            <a:spcAft>
              <a:spcPct val="35000"/>
            </a:spcAft>
            <a:buNone/>
          </a:pPr>
          <a:endParaRPr lang="en-US" sz="1100" kern="1200" dirty="0"/>
        </a:p>
      </dsp:txBody>
      <dsp:txXfrm>
        <a:off x="2298477" y="1538216"/>
        <a:ext cx="1867762" cy="1506259"/>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F7A22C-EABB-4005-A41D-6327DA17D595}" type="datetimeFigureOut">
              <a:rPr lang="en-US" smtClean="0"/>
              <a:t>12/16/2024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E18AD-1A84-405F-B46B-1164BA0AC8A2}" type="slidenum">
              <a:rPr lang="en-US" smtClean="0"/>
              <a:t>‹#›</a:t>
            </a:fld>
            <a:endParaRPr lang="en-US"/>
          </a:p>
        </p:txBody>
      </p:sp>
    </p:spTree>
    <p:extLst>
      <p:ext uri="{BB962C8B-B14F-4D97-AF65-F5344CB8AC3E}">
        <p14:creationId xmlns:p14="http://schemas.microsoft.com/office/powerpoint/2010/main" val="3660929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WV Flood Resiliency Framework employs risk assessment, visualization, and resource discovery tools to engage communities and stakeholders in building flood resiliency.  </a:t>
            </a:r>
          </a:p>
        </p:txBody>
      </p:sp>
      <p:sp>
        <p:nvSpPr>
          <p:cNvPr id="4" name="Slide Number Placeholder 3"/>
          <p:cNvSpPr>
            <a:spLocks noGrp="1"/>
          </p:cNvSpPr>
          <p:nvPr>
            <p:ph type="sldNum" sz="quarter" idx="10"/>
          </p:nvPr>
        </p:nvSpPr>
        <p:spPr/>
        <p:txBody>
          <a:bodyPr/>
          <a:lstStyle/>
          <a:p>
            <a:fld id="{1A96D2ED-501B-4749-A3F4-4AC2549A1557}" type="slidenum">
              <a:rPr lang="en-US" smtClean="0"/>
              <a:pPr/>
              <a:t>1</a:t>
            </a:fld>
            <a:endParaRPr lang="en-US"/>
          </a:p>
        </p:txBody>
      </p:sp>
    </p:spTree>
    <p:extLst>
      <p:ext uri="{BB962C8B-B14F-4D97-AF65-F5344CB8AC3E}">
        <p14:creationId xmlns:p14="http://schemas.microsoft.com/office/powerpoint/2010/main" val="943425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18ED6-8A85-8716-E676-DB49E1EF9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95144-B41B-3613-0ED4-7C298426025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AABB7D1-A28E-C7F1-A5E6-AC9255468255}"/>
              </a:ext>
            </a:extLst>
          </p:cNvPr>
          <p:cNvSpPr>
            <a:spLocks noGrp="1"/>
          </p:cNvSpPr>
          <p:nvPr>
            <p:ph type="body" idx="1"/>
          </p:nvPr>
        </p:nvSpPr>
        <p:spPr/>
        <p:txBody>
          <a:bodyPr/>
          <a:lstStyle/>
          <a:p>
            <a:r>
              <a:rPr lang="en-US" dirty="0"/>
              <a:t>The WV Flood Resiliency Framework Tools support flood visualization and analytical tools for hazard risk planning, floodplain management, flood zone mapping, and disaster management at nine geographic scales, ranging from the building level to community to region to state scales as well as stream and watershed scales.</a:t>
            </a:r>
          </a:p>
        </p:txBody>
      </p:sp>
      <p:sp>
        <p:nvSpPr>
          <p:cNvPr id="4" name="Slide Number Placeholder 3">
            <a:extLst>
              <a:ext uri="{FF2B5EF4-FFF2-40B4-BE49-F238E27FC236}">
                <a16:creationId xmlns:a16="http://schemas.microsoft.com/office/drawing/2014/main" id="{5830745E-5BE7-74AF-814D-646BF2A312A4}"/>
              </a:ext>
            </a:extLst>
          </p:cNvPr>
          <p:cNvSpPr>
            <a:spLocks noGrp="1"/>
          </p:cNvSpPr>
          <p:nvPr>
            <p:ph type="sldNum" sz="quarter" idx="5"/>
          </p:nvPr>
        </p:nvSpPr>
        <p:spPr/>
        <p:txBody>
          <a:bodyPr/>
          <a:lstStyle/>
          <a:p>
            <a:fld id="{311DBD47-1AA0-4509-BBD7-1D036EE8CA3E}" type="slidenum">
              <a:rPr lang="en-US" smtClean="0"/>
              <a:t>2</a:t>
            </a:fld>
            <a:endParaRPr lang="en-US" dirty="0"/>
          </a:p>
        </p:txBody>
      </p:sp>
    </p:spTree>
    <p:extLst>
      <p:ext uri="{BB962C8B-B14F-4D97-AF65-F5344CB8AC3E}">
        <p14:creationId xmlns:p14="http://schemas.microsoft.com/office/powerpoint/2010/main" val="66746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WV Flood Tool and WV Risk Explorer applications quantify riverine flood risk at the building and summary geographic levels, respectively.  Cumulative risk rankings at different geographic scales and entities are computed from various risk indicators, including building, people, and </a:t>
            </a:r>
            <a:r>
              <a:rPr lang="en-US"/>
              <a:t>social-economic factors</a:t>
            </a:r>
            <a:endParaRPr lang="en-US" dirty="0"/>
          </a:p>
        </p:txBody>
      </p:sp>
      <p:sp>
        <p:nvSpPr>
          <p:cNvPr id="4" name="Slide Number Placeholder 3"/>
          <p:cNvSpPr>
            <a:spLocks noGrp="1"/>
          </p:cNvSpPr>
          <p:nvPr>
            <p:ph type="sldNum" sz="quarter" idx="5"/>
          </p:nvPr>
        </p:nvSpPr>
        <p:spPr/>
        <p:txBody>
          <a:bodyPr/>
          <a:lstStyle/>
          <a:p>
            <a:fld id="{475E18AD-1A84-405F-B46B-1164BA0AC8A2}" type="slidenum">
              <a:rPr lang="en-US" smtClean="0"/>
              <a:t>3</a:t>
            </a:fld>
            <a:endParaRPr lang="en-US"/>
          </a:p>
        </p:txBody>
      </p:sp>
    </p:spTree>
    <p:extLst>
      <p:ext uri="{BB962C8B-B14F-4D97-AF65-F5344CB8AC3E}">
        <p14:creationId xmlns:p14="http://schemas.microsoft.com/office/powerpoint/2010/main" val="69003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18ED6-8A85-8716-E676-DB49E1EF9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95144-B41B-3613-0ED4-7C298426025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AABB7D1-A28E-C7F1-A5E6-AC9255468255}"/>
              </a:ext>
            </a:extLst>
          </p:cNvPr>
          <p:cNvSpPr>
            <a:spLocks noGrp="1"/>
          </p:cNvSpPr>
          <p:nvPr>
            <p:ph type="body" idx="1"/>
          </p:nvPr>
        </p:nvSpPr>
        <p:spPr/>
        <p:txBody>
          <a:bodyPr/>
          <a:lstStyle/>
          <a:p>
            <a:r>
              <a:rPr lang="en-US" dirty="0"/>
              <a:t>The WV Flood Tool and WV Risk Explorer applications allow for risk assessment at the building and summary geographic levels, respectively.  </a:t>
            </a:r>
          </a:p>
        </p:txBody>
      </p:sp>
      <p:sp>
        <p:nvSpPr>
          <p:cNvPr id="4" name="Slide Number Placeholder 3">
            <a:extLst>
              <a:ext uri="{FF2B5EF4-FFF2-40B4-BE49-F238E27FC236}">
                <a16:creationId xmlns:a16="http://schemas.microsoft.com/office/drawing/2014/main" id="{5830745E-5BE7-74AF-814D-646BF2A312A4}"/>
              </a:ext>
            </a:extLst>
          </p:cNvPr>
          <p:cNvSpPr>
            <a:spLocks noGrp="1"/>
          </p:cNvSpPr>
          <p:nvPr>
            <p:ph type="sldNum" sz="quarter" idx="5"/>
          </p:nvPr>
        </p:nvSpPr>
        <p:spPr/>
        <p:txBody>
          <a:bodyPr/>
          <a:lstStyle/>
          <a:p>
            <a:fld id="{311DBD47-1AA0-4509-BBD7-1D036EE8CA3E}" type="slidenum">
              <a:rPr lang="en-US" smtClean="0"/>
              <a:t>4</a:t>
            </a:fld>
            <a:endParaRPr lang="en-US" dirty="0"/>
          </a:p>
        </p:txBody>
      </p:sp>
    </p:spTree>
    <p:extLst>
      <p:ext uri="{BB962C8B-B14F-4D97-AF65-F5344CB8AC3E}">
        <p14:creationId xmlns:p14="http://schemas.microsoft.com/office/powerpoint/2010/main" val="3662539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WV Hazard Library contains more than 24 media resource types relevant to West Virginia.  Resources are organized into three major topics:  risk assessment/planning, mitigation, and flood disaster.  Users can s</a:t>
            </a:r>
            <a:r>
              <a:rPr lang="en-US" sz="1200" dirty="0">
                <a:solidFill>
                  <a:schemeClr val="bg1"/>
                </a:solidFill>
              </a:rPr>
              <a:t>earch online hazard resources by title, subject, media, event, geography, data, stakeholder type, etc.</a:t>
            </a:r>
          </a:p>
          <a:p>
            <a:endParaRPr lang="en-US" dirty="0"/>
          </a:p>
        </p:txBody>
      </p:sp>
      <p:sp>
        <p:nvSpPr>
          <p:cNvPr id="4" name="Slide Number Placeholder 3"/>
          <p:cNvSpPr>
            <a:spLocks noGrp="1"/>
          </p:cNvSpPr>
          <p:nvPr>
            <p:ph type="sldNum" sz="quarter" idx="5"/>
          </p:nvPr>
        </p:nvSpPr>
        <p:spPr/>
        <p:txBody>
          <a:bodyPr/>
          <a:lstStyle/>
          <a:p>
            <a:fld id="{475E18AD-1A84-405F-B46B-1164BA0AC8A2}" type="slidenum">
              <a:rPr lang="en-US" smtClean="0"/>
              <a:t>5</a:t>
            </a:fld>
            <a:endParaRPr lang="en-US"/>
          </a:p>
        </p:txBody>
      </p:sp>
    </p:spTree>
    <p:extLst>
      <p:ext uri="{BB962C8B-B14F-4D97-AF65-F5344CB8AC3E}">
        <p14:creationId xmlns:p14="http://schemas.microsoft.com/office/powerpoint/2010/main" val="425485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Communicating flood risk and resiliency to stakeholder groups of varying subject knowledge in an effective manner can be challenging.  Community engagement methods may include focused outreach meetings, resiliency tools, learning resources, etc.</a:t>
            </a:r>
          </a:p>
        </p:txBody>
      </p:sp>
      <p:sp>
        <p:nvSpPr>
          <p:cNvPr id="4" name="Slide Number Placeholder 3"/>
          <p:cNvSpPr>
            <a:spLocks noGrp="1"/>
          </p:cNvSpPr>
          <p:nvPr>
            <p:ph type="sldNum" sz="quarter" idx="5"/>
          </p:nvPr>
        </p:nvSpPr>
        <p:spPr/>
        <p:txBody>
          <a:bodyPr/>
          <a:lstStyle/>
          <a:p>
            <a:fld id="{475E18AD-1A84-405F-B46B-1164BA0AC8A2}" type="slidenum">
              <a:rPr lang="en-US" smtClean="0"/>
              <a:t>6</a:t>
            </a:fld>
            <a:endParaRPr lang="en-US"/>
          </a:p>
        </p:txBody>
      </p:sp>
    </p:spTree>
    <p:extLst>
      <p:ext uri="{BB962C8B-B14F-4D97-AF65-F5344CB8AC3E}">
        <p14:creationId xmlns:p14="http://schemas.microsoft.com/office/powerpoint/2010/main" val="1469788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Examples of community outreach meetings for two small communities in Greenbrier County – White Sulphur Springs and Rainelle – that were devastated by the 2016 flood.  The WVFRF Tools allow for the engagement of floodprone communities with tailored risk assessments and mitigation strategies.</a:t>
            </a:r>
            <a:endParaRPr lang="en-US" dirty="0"/>
          </a:p>
        </p:txBody>
      </p:sp>
      <p:sp>
        <p:nvSpPr>
          <p:cNvPr id="4" name="Slide Number Placeholder 3"/>
          <p:cNvSpPr>
            <a:spLocks noGrp="1"/>
          </p:cNvSpPr>
          <p:nvPr>
            <p:ph type="sldNum" sz="quarter" idx="5"/>
          </p:nvPr>
        </p:nvSpPr>
        <p:spPr/>
        <p:txBody>
          <a:bodyPr/>
          <a:lstStyle/>
          <a:p>
            <a:fld id="{475E18AD-1A84-405F-B46B-1164BA0AC8A2}" type="slidenum">
              <a:rPr lang="en-US" smtClean="0"/>
              <a:t>7</a:t>
            </a:fld>
            <a:endParaRPr lang="en-US"/>
          </a:p>
        </p:txBody>
      </p:sp>
    </p:spTree>
    <p:extLst>
      <p:ext uri="{BB962C8B-B14F-4D97-AF65-F5344CB8AC3E}">
        <p14:creationId xmlns:p14="http://schemas.microsoft.com/office/powerpoint/2010/main" val="2769094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Six targeted stakeholder groups for WVFRF tools and hazard library resources.</a:t>
            </a:r>
          </a:p>
        </p:txBody>
      </p:sp>
      <p:sp>
        <p:nvSpPr>
          <p:cNvPr id="4" name="Slide Number Placeholder 3"/>
          <p:cNvSpPr>
            <a:spLocks noGrp="1"/>
          </p:cNvSpPr>
          <p:nvPr>
            <p:ph type="sldNum" sz="quarter" idx="5"/>
          </p:nvPr>
        </p:nvSpPr>
        <p:spPr/>
        <p:txBody>
          <a:bodyPr/>
          <a:lstStyle/>
          <a:p>
            <a:fld id="{475E18AD-1A84-405F-B46B-1164BA0AC8A2}" type="slidenum">
              <a:rPr lang="en-US" smtClean="0"/>
              <a:t>8</a:t>
            </a:fld>
            <a:endParaRPr lang="en-US"/>
          </a:p>
        </p:txBody>
      </p:sp>
    </p:spTree>
    <p:extLst>
      <p:ext uri="{BB962C8B-B14F-4D97-AF65-F5344CB8AC3E}">
        <p14:creationId xmlns:p14="http://schemas.microsoft.com/office/powerpoint/2010/main" val="2792321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Reduction Associates  and Floodplain Managers are the two primary stakeholder groups of the WV Flood Tool and WV Risk Explorer.</a:t>
            </a:r>
          </a:p>
        </p:txBody>
      </p:sp>
      <p:sp>
        <p:nvSpPr>
          <p:cNvPr id="4" name="Slide Number Placeholder 3"/>
          <p:cNvSpPr>
            <a:spLocks noGrp="1"/>
          </p:cNvSpPr>
          <p:nvPr>
            <p:ph type="sldNum" sz="quarter" idx="5"/>
          </p:nvPr>
        </p:nvSpPr>
        <p:spPr/>
        <p:txBody>
          <a:bodyPr/>
          <a:lstStyle/>
          <a:p>
            <a:fld id="{475E18AD-1A84-405F-B46B-1164BA0AC8A2}" type="slidenum">
              <a:rPr lang="en-US" smtClean="0"/>
              <a:t>9</a:t>
            </a:fld>
            <a:endParaRPr lang="en-US"/>
          </a:p>
        </p:txBody>
      </p:sp>
    </p:spTree>
    <p:extLst>
      <p:ext uri="{BB962C8B-B14F-4D97-AF65-F5344CB8AC3E}">
        <p14:creationId xmlns:p14="http://schemas.microsoft.com/office/powerpoint/2010/main" val="3833837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0809-ACCC-A227-C0D3-E75375E5C7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422480-582E-484B-40B8-E269B6B53E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C694D5-F06E-4A36-D668-4A33FD95E0CB}"/>
              </a:ext>
            </a:extLst>
          </p:cNvPr>
          <p:cNvSpPr>
            <a:spLocks noGrp="1"/>
          </p:cNvSpPr>
          <p:nvPr>
            <p:ph type="dt" sz="half" idx="10"/>
          </p:nvPr>
        </p:nvSpPr>
        <p:spPr/>
        <p:txBody>
          <a:bodyPr/>
          <a:lstStyle/>
          <a:p>
            <a:fld id="{192A10CB-10F7-46A9-A2AA-B33818AA283E}" type="datetimeFigureOut">
              <a:rPr lang="en-US" smtClean="0"/>
              <a:t>12/16/2024</a:t>
            </a:fld>
            <a:endParaRPr lang="en-US"/>
          </a:p>
        </p:txBody>
      </p:sp>
      <p:sp>
        <p:nvSpPr>
          <p:cNvPr id="5" name="Footer Placeholder 4">
            <a:extLst>
              <a:ext uri="{FF2B5EF4-FFF2-40B4-BE49-F238E27FC236}">
                <a16:creationId xmlns:a16="http://schemas.microsoft.com/office/drawing/2014/main" id="{3E5D084B-FB97-8B11-67E8-1CCDA6AA0D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B5CBC-D6B5-C359-BB33-D5C9DD9B9AE1}"/>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1885677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F85E-F798-1392-CCD8-2761548E8E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EF4ABE-4AC4-64C7-E9A5-62A6E913A4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58576F-8AE2-13E4-1786-4D4AE35D4591}"/>
              </a:ext>
            </a:extLst>
          </p:cNvPr>
          <p:cNvSpPr>
            <a:spLocks noGrp="1"/>
          </p:cNvSpPr>
          <p:nvPr>
            <p:ph type="dt" sz="half" idx="10"/>
          </p:nvPr>
        </p:nvSpPr>
        <p:spPr/>
        <p:txBody>
          <a:bodyPr/>
          <a:lstStyle/>
          <a:p>
            <a:fld id="{192A10CB-10F7-46A9-A2AA-B33818AA283E}" type="datetimeFigureOut">
              <a:rPr lang="en-US" smtClean="0"/>
              <a:t>12/16/2024</a:t>
            </a:fld>
            <a:endParaRPr lang="en-US"/>
          </a:p>
        </p:txBody>
      </p:sp>
      <p:sp>
        <p:nvSpPr>
          <p:cNvPr id="5" name="Footer Placeholder 4">
            <a:extLst>
              <a:ext uri="{FF2B5EF4-FFF2-40B4-BE49-F238E27FC236}">
                <a16:creationId xmlns:a16="http://schemas.microsoft.com/office/drawing/2014/main" id="{117603AB-2761-4441-1726-E6B97A157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0444F-9537-F418-E93A-5BDB45609ED7}"/>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308481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90EA2B-4D71-E217-D3F1-5E5537F35F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85BD27-9A13-FB2B-4A48-B45AFE9A75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59354-2090-3956-0604-C584948FEB82}"/>
              </a:ext>
            </a:extLst>
          </p:cNvPr>
          <p:cNvSpPr>
            <a:spLocks noGrp="1"/>
          </p:cNvSpPr>
          <p:nvPr>
            <p:ph type="dt" sz="half" idx="10"/>
          </p:nvPr>
        </p:nvSpPr>
        <p:spPr/>
        <p:txBody>
          <a:bodyPr/>
          <a:lstStyle/>
          <a:p>
            <a:fld id="{192A10CB-10F7-46A9-A2AA-B33818AA283E}" type="datetimeFigureOut">
              <a:rPr lang="en-US" smtClean="0"/>
              <a:t>12/16/2024</a:t>
            </a:fld>
            <a:endParaRPr lang="en-US"/>
          </a:p>
        </p:txBody>
      </p:sp>
      <p:sp>
        <p:nvSpPr>
          <p:cNvPr id="5" name="Footer Placeholder 4">
            <a:extLst>
              <a:ext uri="{FF2B5EF4-FFF2-40B4-BE49-F238E27FC236}">
                <a16:creationId xmlns:a16="http://schemas.microsoft.com/office/drawing/2014/main" id="{920DC1FB-3784-3E14-D8FF-5FDC9230E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1A321-E859-03D0-B615-3AA39F98639B}"/>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131054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D83A3-D2CA-418F-CBE4-7E08EB9434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FD92CA-BBCA-7D03-FB23-9657023AB5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587D2-E04C-B90F-10FF-0D13E6B93A6C}"/>
              </a:ext>
            </a:extLst>
          </p:cNvPr>
          <p:cNvSpPr>
            <a:spLocks noGrp="1"/>
          </p:cNvSpPr>
          <p:nvPr>
            <p:ph type="dt" sz="half" idx="10"/>
          </p:nvPr>
        </p:nvSpPr>
        <p:spPr/>
        <p:txBody>
          <a:bodyPr/>
          <a:lstStyle/>
          <a:p>
            <a:fld id="{192A10CB-10F7-46A9-A2AA-B33818AA283E}" type="datetimeFigureOut">
              <a:rPr lang="en-US" smtClean="0"/>
              <a:t>12/16/2024</a:t>
            </a:fld>
            <a:endParaRPr lang="en-US"/>
          </a:p>
        </p:txBody>
      </p:sp>
      <p:sp>
        <p:nvSpPr>
          <p:cNvPr id="5" name="Footer Placeholder 4">
            <a:extLst>
              <a:ext uri="{FF2B5EF4-FFF2-40B4-BE49-F238E27FC236}">
                <a16:creationId xmlns:a16="http://schemas.microsoft.com/office/drawing/2014/main" id="{11921529-DF6B-08B3-2602-14AF975754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6BD14E-167F-7B3C-1E32-A8B3C00EC4C8}"/>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233242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F0CF-B6DB-6BC6-413D-71864A0AC2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490FED-B49D-E535-A45A-DC9C3F366C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FD1C4D-67A0-B068-6B01-BBF14E3CA5E7}"/>
              </a:ext>
            </a:extLst>
          </p:cNvPr>
          <p:cNvSpPr>
            <a:spLocks noGrp="1"/>
          </p:cNvSpPr>
          <p:nvPr>
            <p:ph type="dt" sz="half" idx="10"/>
          </p:nvPr>
        </p:nvSpPr>
        <p:spPr/>
        <p:txBody>
          <a:bodyPr/>
          <a:lstStyle/>
          <a:p>
            <a:fld id="{192A10CB-10F7-46A9-A2AA-B33818AA283E}" type="datetimeFigureOut">
              <a:rPr lang="en-US" smtClean="0"/>
              <a:t>12/16/2024</a:t>
            </a:fld>
            <a:endParaRPr lang="en-US"/>
          </a:p>
        </p:txBody>
      </p:sp>
      <p:sp>
        <p:nvSpPr>
          <p:cNvPr id="5" name="Footer Placeholder 4">
            <a:extLst>
              <a:ext uri="{FF2B5EF4-FFF2-40B4-BE49-F238E27FC236}">
                <a16:creationId xmlns:a16="http://schemas.microsoft.com/office/drawing/2014/main" id="{303971C8-2986-062B-4C86-CAF352381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D24E7-E287-B18C-0222-37129D978165}"/>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2031173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3052F-9781-1F92-D277-5522CAD2D0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1D5E9-F9EB-3AAD-917F-03474C3156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A703B7-8581-876F-320B-394CC06F17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609E7B-9180-9174-600B-87DFD48B68BE}"/>
              </a:ext>
            </a:extLst>
          </p:cNvPr>
          <p:cNvSpPr>
            <a:spLocks noGrp="1"/>
          </p:cNvSpPr>
          <p:nvPr>
            <p:ph type="dt" sz="half" idx="10"/>
          </p:nvPr>
        </p:nvSpPr>
        <p:spPr/>
        <p:txBody>
          <a:bodyPr/>
          <a:lstStyle/>
          <a:p>
            <a:fld id="{192A10CB-10F7-46A9-A2AA-B33818AA283E}" type="datetimeFigureOut">
              <a:rPr lang="en-US" smtClean="0"/>
              <a:t>12/16/2024</a:t>
            </a:fld>
            <a:endParaRPr lang="en-US"/>
          </a:p>
        </p:txBody>
      </p:sp>
      <p:sp>
        <p:nvSpPr>
          <p:cNvPr id="6" name="Footer Placeholder 5">
            <a:extLst>
              <a:ext uri="{FF2B5EF4-FFF2-40B4-BE49-F238E27FC236}">
                <a16:creationId xmlns:a16="http://schemas.microsoft.com/office/drawing/2014/main" id="{7C62CA60-58A4-6C93-A773-D6DEB9256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B22C6D-D560-FE17-FAA7-7348D0044E83}"/>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40743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0FB32-FB68-FAA2-9A98-17E6A21CD0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2CA33F-5986-BD38-FAB2-5B9026F03A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B13A9A-74C3-9944-D76E-0AFE22CE52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8569EA-6F09-8489-64A2-4A86164657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E2C8F0-1587-C728-A1A8-99C6466D6E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9CA1A2-95A0-A4A3-F6E5-D6068446619B}"/>
              </a:ext>
            </a:extLst>
          </p:cNvPr>
          <p:cNvSpPr>
            <a:spLocks noGrp="1"/>
          </p:cNvSpPr>
          <p:nvPr>
            <p:ph type="dt" sz="half" idx="10"/>
          </p:nvPr>
        </p:nvSpPr>
        <p:spPr/>
        <p:txBody>
          <a:bodyPr/>
          <a:lstStyle/>
          <a:p>
            <a:fld id="{192A10CB-10F7-46A9-A2AA-B33818AA283E}" type="datetimeFigureOut">
              <a:rPr lang="en-US" smtClean="0"/>
              <a:t>12/16/2024</a:t>
            </a:fld>
            <a:endParaRPr lang="en-US"/>
          </a:p>
        </p:txBody>
      </p:sp>
      <p:sp>
        <p:nvSpPr>
          <p:cNvPr id="8" name="Footer Placeholder 7">
            <a:extLst>
              <a:ext uri="{FF2B5EF4-FFF2-40B4-BE49-F238E27FC236}">
                <a16:creationId xmlns:a16="http://schemas.microsoft.com/office/drawing/2014/main" id="{5DF26866-4FBF-9868-49BC-855978FB53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053547-E0EE-B54B-BADF-FF8A89C301D1}"/>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300740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66D8-78F4-4F4E-796B-9FE75096B6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07D5FE-AD00-D9A6-BF17-63E6A3337DCF}"/>
              </a:ext>
            </a:extLst>
          </p:cNvPr>
          <p:cNvSpPr>
            <a:spLocks noGrp="1"/>
          </p:cNvSpPr>
          <p:nvPr>
            <p:ph type="dt" sz="half" idx="10"/>
          </p:nvPr>
        </p:nvSpPr>
        <p:spPr/>
        <p:txBody>
          <a:bodyPr/>
          <a:lstStyle/>
          <a:p>
            <a:fld id="{192A10CB-10F7-46A9-A2AA-B33818AA283E}" type="datetimeFigureOut">
              <a:rPr lang="en-US" smtClean="0"/>
              <a:t>12/16/2024</a:t>
            </a:fld>
            <a:endParaRPr lang="en-US"/>
          </a:p>
        </p:txBody>
      </p:sp>
      <p:sp>
        <p:nvSpPr>
          <p:cNvPr id="4" name="Footer Placeholder 3">
            <a:extLst>
              <a:ext uri="{FF2B5EF4-FFF2-40B4-BE49-F238E27FC236}">
                <a16:creationId xmlns:a16="http://schemas.microsoft.com/office/drawing/2014/main" id="{A1E7D831-CD6B-21C0-CEAC-BB8A5E81B5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AB54B9-12AB-C307-A1A4-B47B685114B6}"/>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4209252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4E6AC4-37BE-7558-9BA9-481CDC2CC999}"/>
              </a:ext>
            </a:extLst>
          </p:cNvPr>
          <p:cNvSpPr>
            <a:spLocks noGrp="1"/>
          </p:cNvSpPr>
          <p:nvPr>
            <p:ph type="dt" sz="half" idx="10"/>
          </p:nvPr>
        </p:nvSpPr>
        <p:spPr/>
        <p:txBody>
          <a:bodyPr/>
          <a:lstStyle/>
          <a:p>
            <a:fld id="{192A10CB-10F7-46A9-A2AA-B33818AA283E}" type="datetimeFigureOut">
              <a:rPr lang="en-US" smtClean="0"/>
              <a:t>12/16/2024</a:t>
            </a:fld>
            <a:endParaRPr lang="en-US"/>
          </a:p>
        </p:txBody>
      </p:sp>
      <p:sp>
        <p:nvSpPr>
          <p:cNvPr id="3" name="Footer Placeholder 2">
            <a:extLst>
              <a:ext uri="{FF2B5EF4-FFF2-40B4-BE49-F238E27FC236}">
                <a16:creationId xmlns:a16="http://schemas.microsoft.com/office/drawing/2014/main" id="{BAC6ED45-1D6B-96A1-FC2A-30EA1F35B4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6038D2-16CA-4CEA-2E45-50018DCCF48D}"/>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295318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C95AB-8189-D258-943B-3ED79701D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0CE93F-D224-A9CF-890E-3DD4022689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7EAC7F-89EF-B092-C957-2BB681018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85C40B-A8E9-FB5E-E4FD-10448E880528}"/>
              </a:ext>
            </a:extLst>
          </p:cNvPr>
          <p:cNvSpPr>
            <a:spLocks noGrp="1"/>
          </p:cNvSpPr>
          <p:nvPr>
            <p:ph type="dt" sz="half" idx="10"/>
          </p:nvPr>
        </p:nvSpPr>
        <p:spPr/>
        <p:txBody>
          <a:bodyPr/>
          <a:lstStyle/>
          <a:p>
            <a:fld id="{192A10CB-10F7-46A9-A2AA-B33818AA283E}" type="datetimeFigureOut">
              <a:rPr lang="en-US" smtClean="0"/>
              <a:t>12/16/2024</a:t>
            </a:fld>
            <a:endParaRPr lang="en-US"/>
          </a:p>
        </p:txBody>
      </p:sp>
      <p:sp>
        <p:nvSpPr>
          <p:cNvPr id="6" name="Footer Placeholder 5">
            <a:extLst>
              <a:ext uri="{FF2B5EF4-FFF2-40B4-BE49-F238E27FC236}">
                <a16:creationId xmlns:a16="http://schemas.microsoft.com/office/drawing/2014/main" id="{94FEC013-68E9-20B9-E63B-8F12C0F724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78EBC5-DB9C-807C-86C9-CE0467609B97}"/>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230604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4270-D01F-8CD2-62E0-C3E73AAA5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567213-4EA5-40A4-E6A4-14DDBDAFB7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C0C84B-A487-5BFC-0C89-D0B7F3524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D83939-96D8-7BED-A578-CDB3E1BA9187}"/>
              </a:ext>
            </a:extLst>
          </p:cNvPr>
          <p:cNvSpPr>
            <a:spLocks noGrp="1"/>
          </p:cNvSpPr>
          <p:nvPr>
            <p:ph type="dt" sz="half" idx="10"/>
          </p:nvPr>
        </p:nvSpPr>
        <p:spPr/>
        <p:txBody>
          <a:bodyPr/>
          <a:lstStyle/>
          <a:p>
            <a:fld id="{192A10CB-10F7-46A9-A2AA-B33818AA283E}" type="datetimeFigureOut">
              <a:rPr lang="en-US" smtClean="0"/>
              <a:t>12/16/2024</a:t>
            </a:fld>
            <a:endParaRPr lang="en-US"/>
          </a:p>
        </p:txBody>
      </p:sp>
      <p:sp>
        <p:nvSpPr>
          <p:cNvPr id="6" name="Footer Placeholder 5">
            <a:extLst>
              <a:ext uri="{FF2B5EF4-FFF2-40B4-BE49-F238E27FC236}">
                <a16:creationId xmlns:a16="http://schemas.microsoft.com/office/drawing/2014/main" id="{7ABAC21E-6BD6-AE48-812C-CA5328B9C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391C01-9B96-1FBA-D1A2-AD84697889FF}"/>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321255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87A5AD-A031-7224-F9D1-4F7318D72D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AD3F34-130A-323C-3FD7-C95EF37573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0B4690-B780-97DD-D306-85070B3FDF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92A10CB-10F7-46A9-A2AA-B33818AA283E}" type="datetimeFigureOut">
              <a:rPr lang="en-US" smtClean="0"/>
              <a:t>12/16/2024</a:t>
            </a:fld>
            <a:endParaRPr lang="en-US"/>
          </a:p>
        </p:txBody>
      </p:sp>
      <p:sp>
        <p:nvSpPr>
          <p:cNvPr id="5" name="Footer Placeholder 4">
            <a:extLst>
              <a:ext uri="{FF2B5EF4-FFF2-40B4-BE49-F238E27FC236}">
                <a16:creationId xmlns:a16="http://schemas.microsoft.com/office/drawing/2014/main" id="{28C780C5-4995-4099-27E0-5217A71857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C42884D-7F1F-4FA1-E5B8-A075226EE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47463B6-E722-499A-BF39-2540BB6857CE}" type="slidenum">
              <a:rPr lang="en-US" smtClean="0"/>
              <a:t>‹#›</a:t>
            </a:fld>
            <a:endParaRPr lang="en-US"/>
          </a:p>
        </p:txBody>
      </p:sp>
    </p:spTree>
    <p:extLst>
      <p:ext uri="{BB962C8B-B14F-4D97-AF65-F5344CB8AC3E}">
        <p14:creationId xmlns:p14="http://schemas.microsoft.com/office/powerpoint/2010/main" val="1075517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diagramLayout" Target="../diagrams/layout1.xml"/><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diagramData" Target="../diagrams/data1.xml"/><Relationship Id="rId2" Type="http://schemas.openxmlformats.org/officeDocument/2006/relationships/notesSlide" Target="../notesSlides/notesSlide1.xml"/><Relationship Id="rId16" Type="http://schemas.microsoft.com/office/2007/relationships/diagramDrawing" Target="../diagrams/drawing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diagramColors" Target="../diagrams/colors1.xml"/><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9781"/>
            <a:ext cx="12192000" cy="720233"/>
          </a:xfrm>
          <a:prstGeom prst="rect">
            <a:avLst/>
          </a:prstGeom>
          <a:solidFill>
            <a:srgbClr val="0B304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C000"/>
                </a:solidFill>
                <a:latin typeface="Arial" panose="020B0604020202020204" pitchFamily="34" charset="0"/>
                <a:cs typeface="Arial" panose="020B0604020202020204" pitchFamily="34" charset="0"/>
              </a:rPr>
              <a:t>WV Flood Resiliency Framework</a:t>
            </a:r>
            <a:endParaRPr lang="en-US" sz="5400" dirty="0">
              <a:solidFill>
                <a:srgbClr val="FFC000"/>
              </a:solidFill>
              <a:latin typeface="Arial" panose="020B0604020202020204" pitchFamily="34" charset="0"/>
              <a:cs typeface="Arial" panose="020B0604020202020204" pitchFamily="34" charset="0"/>
            </a:endParaRPr>
          </a:p>
        </p:txBody>
      </p:sp>
      <p:pic>
        <p:nvPicPr>
          <p:cNvPr id="8" name="Google Shape;79;p1">
            <a:extLst>
              <a:ext uri="{FF2B5EF4-FFF2-40B4-BE49-F238E27FC236}">
                <a16:creationId xmlns:a16="http://schemas.microsoft.com/office/drawing/2014/main" id="{949CD16C-6086-57CE-08EC-874E4FF89CBF}"/>
              </a:ext>
            </a:extLst>
          </p:cNvPr>
          <p:cNvPicPr preferRelativeResize="0"/>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1155" b="1155"/>
          <a:stretch/>
        </p:blipFill>
        <p:spPr>
          <a:xfrm>
            <a:off x="9256370" y="4312969"/>
            <a:ext cx="2647672" cy="1939883"/>
          </a:xfrm>
          <a:prstGeom prst="rect">
            <a:avLst/>
          </a:prstGeom>
          <a:ln>
            <a:noFill/>
          </a:ln>
          <a:effectLst>
            <a:outerShdw blurRad="190500" algn="tl" rotWithShape="0">
              <a:srgbClr val="000000">
                <a:alpha val="70000"/>
              </a:srgbClr>
            </a:outerShdw>
          </a:effectLst>
        </p:spPr>
      </p:pic>
      <p:sp>
        <p:nvSpPr>
          <p:cNvPr id="10" name="Google Shape;68;p1">
            <a:extLst>
              <a:ext uri="{FF2B5EF4-FFF2-40B4-BE49-F238E27FC236}">
                <a16:creationId xmlns:a16="http://schemas.microsoft.com/office/drawing/2014/main" id="{0756F751-9BE1-0723-EE72-7424F30CB225}"/>
              </a:ext>
            </a:extLst>
          </p:cNvPr>
          <p:cNvSpPr txBox="1"/>
          <p:nvPr/>
        </p:nvSpPr>
        <p:spPr>
          <a:xfrm>
            <a:off x="9106191" y="6275252"/>
            <a:ext cx="2893475" cy="341592"/>
          </a:xfrm>
          <a:prstGeom prst="rect">
            <a:avLst/>
          </a:prstGeom>
          <a:noFill/>
          <a:ln>
            <a:noFill/>
          </a:ln>
        </p:spPr>
        <p:txBody>
          <a:bodyPr spcFirstLastPara="1" wrap="square" lIns="91425" tIns="45700" rIns="91425" bIns="45700" anchor="t" anchorCtr="0">
            <a:spAutoFit/>
          </a:bodyPr>
          <a:lstStyle/>
          <a:p>
            <a:pPr marL="0" lvl="0" indent="0" algn="ctr" rtl="0">
              <a:lnSpc>
                <a:spcPct val="107916"/>
              </a:lnSpc>
              <a:spcBef>
                <a:spcPts val="0"/>
              </a:spcBef>
              <a:spcAft>
                <a:spcPts val="0"/>
              </a:spcAft>
              <a:buClr>
                <a:schemeClr val="dk1"/>
              </a:buClr>
              <a:buSzPts val="1100"/>
              <a:buFont typeface="Arial"/>
              <a:buNone/>
            </a:pPr>
            <a:r>
              <a:rPr lang="en-US" sz="1500" dirty="0">
                <a:solidFill>
                  <a:schemeClr val="dk1"/>
                </a:solidFill>
              </a:rPr>
              <a:t>Flood Symposium </a:t>
            </a:r>
            <a:r>
              <a:rPr lang="en-US" sz="1500" b="1" dirty="0">
                <a:solidFill>
                  <a:schemeClr val="dk1"/>
                </a:solidFill>
              </a:rPr>
              <a:t>Stakeholders</a:t>
            </a:r>
            <a:endParaRPr sz="1500" b="1" dirty="0"/>
          </a:p>
        </p:txBody>
      </p:sp>
      <p:pic>
        <p:nvPicPr>
          <p:cNvPr id="23" name="Picture 22">
            <a:extLst>
              <a:ext uri="{FF2B5EF4-FFF2-40B4-BE49-F238E27FC236}">
                <a16:creationId xmlns:a16="http://schemas.microsoft.com/office/drawing/2014/main" id="{025A8CAC-4495-B131-3F56-FAF292142F89}"/>
              </a:ext>
            </a:extLst>
          </p:cNvPr>
          <p:cNvPicPr>
            <a:picLocks noChangeAspect="1"/>
          </p:cNvPicPr>
          <p:nvPr/>
        </p:nvPicPr>
        <p:blipFill rotWithShape="1">
          <a:blip r:embed="rId5"/>
          <a:srcRect b="12104"/>
          <a:stretch/>
        </p:blipFill>
        <p:spPr>
          <a:xfrm>
            <a:off x="9256370" y="1346872"/>
            <a:ext cx="2647672" cy="1864724"/>
          </a:xfrm>
          <a:prstGeom prst="rect">
            <a:avLst/>
          </a:prstGeom>
          <a:ln>
            <a:noFill/>
          </a:ln>
          <a:effectLst>
            <a:outerShdw blurRad="190500" algn="tl" rotWithShape="0">
              <a:srgbClr val="000000">
                <a:alpha val="70000"/>
              </a:srgbClr>
            </a:outerShdw>
          </a:effectLst>
        </p:spPr>
      </p:pic>
      <p:sp>
        <p:nvSpPr>
          <p:cNvPr id="24" name="TextBox 23">
            <a:extLst>
              <a:ext uri="{FF2B5EF4-FFF2-40B4-BE49-F238E27FC236}">
                <a16:creationId xmlns:a16="http://schemas.microsoft.com/office/drawing/2014/main" id="{476A03CF-CB3A-B589-BB1D-AE674195B2C0}"/>
              </a:ext>
            </a:extLst>
          </p:cNvPr>
          <p:cNvSpPr txBox="1"/>
          <p:nvPr/>
        </p:nvSpPr>
        <p:spPr>
          <a:xfrm>
            <a:off x="9160746" y="3228723"/>
            <a:ext cx="3031254" cy="323165"/>
          </a:xfrm>
          <a:prstGeom prst="rect">
            <a:avLst/>
          </a:prstGeom>
          <a:noFill/>
        </p:spPr>
        <p:txBody>
          <a:bodyPr wrap="square" rtlCol="0">
            <a:spAutoFit/>
          </a:bodyPr>
          <a:lstStyle/>
          <a:p>
            <a:r>
              <a:rPr lang="en-US" sz="1500" b="1" dirty="0"/>
              <a:t>Community Engagement </a:t>
            </a:r>
            <a:r>
              <a:rPr lang="en-US" sz="1500" dirty="0"/>
              <a:t>Meeting</a:t>
            </a:r>
          </a:p>
        </p:txBody>
      </p:sp>
      <p:pic>
        <p:nvPicPr>
          <p:cNvPr id="25" name="Picture 24" descr="A hexagon with a yellow house and a river&#10;&#10;Description automatically generated">
            <a:extLst>
              <a:ext uri="{FF2B5EF4-FFF2-40B4-BE49-F238E27FC236}">
                <a16:creationId xmlns:a16="http://schemas.microsoft.com/office/drawing/2014/main" id="{D444A976-FAA0-25D3-53F0-1DC96AC3F0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2720" y="-9781"/>
            <a:ext cx="803153" cy="732821"/>
          </a:xfrm>
          <a:prstGeom prst="rect">
            <a:avLst/>
          </a:prstGeom>
        </p:spPr>
      </p:pic>
      <p:sp>
        <p:nvSpPr>
          <p:cNvPr id="33" name="TextBox 32">
            <a:extLst>
              <a:ext uri="{FF2B5EF4-FFF2-40B4-BE49-F238E27FC236}">
                <a16:creationId xmlns:a16="http://schemas.microsoft.com/office/drawing/2014/main" id="{7329F667-38D1-5389-6A24-92528A682404}"/>
              </a:ext>
            </a:extLst>
          </p:cNvPr>
          <p:cNvSpPr txBox="1"/>
          <p:nvPr/>
        </p:nvSpPr>
        <p:spPr>
          <a:xfrm>
            <a:off x="1274131" y="6275252"/>
            <a:ext cx="1546580" cy="338554"/>
          </a:xfrm>
          <a:prstGeom prst="rect">
            <a:avLst/>
          </a:prstGeom>
          <a:noFill/>
        </p:spPr>
        <p:txBody>
          <a:bodyPr wrap="square" rtlCol="0">
            <a:spAutoFit/>
          </a:bodyPr>
          <a:lstStyle/>
          <a:p>
            <a:r>
              <a:rPr lang="en-US" sz="1600" b="1" dirty="0"/>
              <a:t>Hazard Library</a:t>
            </a:r>
          </a:p>
        </p:txBody>
      </p:sp>
      <p:grpSp>
        <p:nvGrpSpPr>
          <p:cNvPr id="6" name="Group 5">
            <a:extLst>
              <a:ext uri="{FF2B5EF4-FFF2-40B4-BE49-F238E27FC236}">
                <a16:creationId xmlns:a16="http://schemas.microsoft.com/office/drawing/2014/main" id="{F004BDE1-F700-09A3-D42D-D9EF97415266}"/>
              </a:ext>
            </a:extLst>
          </p:cNvPr>
          <p:cNvGrpSpPr/>
          <p:nvPr/>
        </p:nvGrpSpPr>
        <p:grpSpPr>
          <a:xfrm>
            <a:off x="170914" y="1346872"/>
            <a:ext cx="3725966" cy="2771117"/>
            <a:chOff x="256374" y="1325851"/>
            <a:chExt cx="3725966" cy="2771117"/>
          </a:xfrm>
        </p:grpSpPr>
        <p:sp>
          <p:nvSpPr>
            <p:cNvPr id="38" name="Rectangle: Rounded Corners 37">
              <a:extLst>
                <a:ext uri="{FF2B5EF4-FFF2-40B4-BE49-F238E27FC236}">
                  <a16:creationId xmlns:a16="http://schemas.microsoft.com/office/drawing/2014/main" id="{DFEF4A9F-C91C-CFC7-CEDF-28043D7777F4}"/>
                </a:ext>
              </a:extLst>
            </p:cNvPr>
            <p:cNvSpPr/>
            <p:nvPr/>
          </p:nvSpPr>
          <p:spPr>
            <a:xfrm>
              <a:off x="256374" y="1325851"/>
              <a:ext cx="3725966" cy="2763520"/>
            </a:xfrm>
            <a:prstGeom prst="round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A2792C3-BB4C-301A-8538-27793A3B0E8B}"/>
                </a:ext>
              </a:extLst>
            </p:cNvPr>
            <p:cNvGrpSpPr/>
            <p:nvPr/>
          </p:nvGrpSpPr>
          <p:grpSpPr>
            <a:xfrm>
              <a:off x="320070" y="1346872"/>
              <a:ext cx="3579688" cy="2750096"/>
              <a:chOff x="320070" y="1346872"/>
              <a:chExt cx="3579688" cy="2750096"/>
            </a:xfrm>
          </p:grpSpPr>
          <p:pic>
            <p:nvPicPr>
              <p:cNvPr id="5" name="Picture 4">
                <a:extLst>
                  <a:ext uri="{FF2B5EF4-FFF2-40B4-BE49-F238E27FC236}">
                    <a16:creationId xmlns:a16="http://schemas.microsoft.com/office/drawing/2014/main" id="{438815E4-ECE6-429B-A2D8-02B4A6FB213A}"/>
                  </a:ext>
                </a:extLst>
              </p:cNvPr>
              <p:cNvPicPr>
                <a:picLocks noChangeAspect="1"/>
              </p:cNvPicPr>
              <p:nvPr/>
            </p:nvPicPr>
            <p:blipFill rotWithShape="1">
              <a:blip r:embed="rId7"/>
              <a:srcRect l="1965" t="10067" r="9886" b="20708"/>
              <a:stretch/>
            </p:blipFill>
            <p:spPr>
              <a:xfrm>
                <a:off x="2204368" y="1625477"/>
                <a:ext cx="1643535" cy="821572"/>
              </a:xfrm>
              <a:prstGeom prst="rect">
                <a:avLst/>
              </a:prstGeom>
              <a:ln>
                <a:noFill/>
              </a:ln>
              <a:effectLst>
                <a:outerShdw blurRad="190500" algn="tl" rotWithShape="0">
                  <a:srgbClr val="000000">
                    <a:alpha val="70000"/>
                  </a:srgbClr>
                </a:outerShdw>
              </a:effectLst>
            </p:spPr>
          </p:pic>
          <p:pic>
            <p:nvPicPr>
              <p:cNvPr id="17" name="Google Shape;78;p1">
                <a:extLst>
                  <a:ext uri="{FF2B5EF4-FFF2-40B4-BE49-F238E27FC236}">
                    <a16:creationId xmlns:a16="http://schemas.microsoft.com/office/drawing/2014/main" id="{2C24BF6F-624E-D506-7908-A188AB5902AD}"/>
                  </a:ext>
                </a:extLst>
              </p:cNvPr>
              <p:cNvPicPr preferRelativeResize="0"/>
              <p:nvPr/>
            </p:nvPicPr>
            <p:blipFill>
              <a:blip r:embed="rId8">
                <a:alphaModFix/>
              </a:blip>
              <a:srcRect l="-998"/>
              <a:stretch/>
            </p:blipFill>
            <p:spPr>
              <a:xfrm>
                <a:off x="406410" y="1625477"/>
                <a:ext cx="1646704" cy="826069"/>
              </a:xfrm>
              <a:prstGeom prst="rect">
                <a:avLst/>
              </a:prstGeom>
              <a:ln>
                <a:noFill/>
              </a:ln>
              <a:effectLst>
                <a:outerShdw blurRad="190500" algn="tl" rotWithShape="0">
                  <a:srgbClr val="000000">
                    <a:alpha val="70000"/>
                  </a:srgbClr>
                </a:outerShdw>
              </a:effectLst>
            </p:spPr>
          </p:pic>
          <p:sp>
            <p:nvSpPr>
              <p:cNvPr id="21" name="Google Shape;69;p1">
                <a:extLst>
                  <a:ext uri="{FF2B5EF4-FFF2-40B4-BE49-F238E27FC236}">
                    <a16:creationId xmlns:a16="http://schemas.microsoft.com/office/drawing/2014/main" id="{B9BD89E5-480C-0E3F-64F5-A63890DCCB08}"/>
                  </a:ext>
                </a:extLst>
              </p:cNvPr>
              <p:cNvSpPr txBox="1"/>
              <p:nvPr/>
            </p:nvSpPr>
            <p:spPr>
              <a:xfrm>
                <a:off x="367859" y="1346872"/>
                <a:ext cx="1812811" cy="324985"/>
              </a:xfrm>
              <a:prstGeom prst="rect">
                <a:avLst/>
              </a:prstGeom>
              <a:noFill/>
              <a:ln>
                <a:noFill/>
              </a:ln>
            </p:spPr>
            <p:txBody>
              <a:bodyPr spcFirstLastPara="1" wrap="square" lIns="91425" tIns="45700" rIns="91425" bIns="45700" anchor="t" anchorCtr="0">
                <a:spAutoFit/>
              </a:bodyPr>
              <a:lstStyle/>
              <a:p>
                <a:pPr marL="0" lvl="0" indent="0" algn="ctr" rtl="0">
                  <a:lnSpc>
                    <a:spcPct val="107916"/>
                  </a:lnSpc>
                  <a:spcBef>
                    <a:spcPts val="0"/>
                  </a:spcBef>
                  <a:spcAft>
                    <a:spcPts val="0"/>
                  </a:spcAft>
                  <a:buClr>
                    <a:schemeClr val="dk1"/>
                  </a:buClr>
                  <a:buSzPts val="1100"/>
                  <a:buFont typeface="Arial"/>
                  <a:buNone/>
                </a:pPr>
                <a:r>
                  <a:rPr lang="en-US" sz="1400" dirty="0">
                    <a:solidFill>
                      <a:schemeClr val="dk1"/>
                    </a:solidFill>
                  </a:rPr>
                  <a:t>Flood Visualizations</a:t>
                </a:r>
                <a:endParaRPr sz="1400" i="0" u="none" strike="noStrike" cap="none" dirty="0">
                  <a:solidFill>
                    <a:srgbClr val="000000"/>
                  </a:solidFill>
                </a:endParaRPr>
              </a:p>
            </p:txBody>
          </p:sp>
          <p:pic>
            <p:nvPicPr>
              <p:cNvPr id="29" name="Picture 28">
                <a:extLst>
                  <a:ext uri="{FF2B5EF4-FFF2-40B4-BE49-F238E27FC236}">
                    <a16:creationId xmlns:a16="http://schemas.microsoft.com/office/drawing/2014/main" id="{FECC44CB-B514-2E19-E4DE-086595D1B5A9}"/>
                  </a:ext>
                </a:extLst>
              </p:cNvPr>
              <p:cNvPicPr>
                <a:picLocks noChangeAspect="1"/>
              </p:cNvPicPr>
              <p:nvPr/>
            </p:nvPicPr>
            <p:blipFill>
              <a:blip r:embed="rId9"/>
              <a:stretch>
                <a:fillRect/>
              </a:stretch>
            </p:blipFill>
            <p:spPr>
              <a:xfrm>
                <a:off x="406410" y="2832781"/>
                <a:ext cx="1626990" cy="900078"/>
              </a:xfrm>
              <a:prstGeom prst="rect">
                <a:avLst/>
              </a:prstGeom>
              <a:ln>
                <a:noFill/>
              </a:ln>
              <a:effectLst>
                <a:outerShdw blurRad="190500" algn="tl" rotWithShape="0">
                  <a:srgbClr val="000000">
                    <a:alpha val="70000"/>
                  </a:srgbClr>
                </a:outerShdw>
              </a:effectLst>
            </p:spPr>
          </p:pic>
          <p:sp>
            <p:nvSpPr>
              <p:cNvPr id="30" name="Google Shape;69;p1">
                <a:extLst>
                  <a:ext uri="{FF2B5EF4-FFF2-40B4-BE49-F238E27FC236}">
                    <a16:creationId xmlns:a16="http://schemas.microsoft.com/office/drawing/2014/main" id="{AB875CA8-92D2-F423-35B7-B0E1C9B73851}"/>
                  </a:ext>
                </a:extLst>
              </p:cNvPr>
              <p:cNvSpPr txBox="1"/>
              <p:nvPr/>
            </p:nvSpPr>
            <p:spPr>
              <a:xfrm>
                <a:off x="320070" y="2557159"/>
                <a:ext cx="1812811" cy="324985"/>
              </a:xfrm>
              <a:prstGeom prst="rect">
                <a:avLst/>
              </a:prstGeom>
              <a:noFill/>
              <a:ln>
                <a:noFill/>
              </a:ln>
            </p:spPr>
            <p:txBody>
              <a:bodyPr spcFirstLastPara="1" wrap="square" lIns="91425" tIns="45700" rIns="91425" bIns="45700" anchor="t" anchorCtr="0">
                <a:spAutoFit/>
              </a:bodyPr>
              <a:lstStyle/>
              <a:p>
                <a:pPr marL="0" lvl="0" indent="0" algn="ctr" rtl="0">
                  <a:lnSpc>
                    <a:spcPct val="107916"/>
                  </a:lnSpc>
                  <a:spcBef>
                    <a:spcPts val="0"/>
                  </a:spcBef>
                  <a:spcAft>
                    <a:spcPts val="0"/>
                  </a:spcAft>
                  <a:buClr>
                    <a:schemeClr val="dk1"/>
                  </a:buClr>
                  <a:buSzPts val="1100"/>
                  <a:buFont typeface="Arial"/>
                  <a:buNone/>
                </a:pPr>
                <a:r>
                  <a:rPr lang="en-US" sz="1400" dirty="0">
                    <a:solidFill>
                      <a:schemeClr val="dk1"/>
                    </a:solidFill>
                  </a:rPr>
                  <a:t>Flood Dashboards</a:t>
                </a:r>
                <a:endParaRPr sz="1400" i="0" u="none" strike="noStrike" cap="none" dirty="0">
                  <a:solidFill>
                    <a:srgbClr val="000000"/>
                  </a:solidFill>
                </a:endParaRPr>
              </a:p>
            </p:txBody>
          </p:sp>
          <p:pic>
            <p:nvPicPr>
              <p:cNvPr id="32" name="Picture 31">
                <a:extLst>
                  <a:ext uri="{FF2B5EF4-FFF2-40B4-BE49-F238E27FC236}">
                    <a16:creationId xmlns:a16="http://schemas.microsoft.com/office/drawing/2014/main" id="{5EEA97D5-E127-7B56-1AD9-56D0C966E120}"/>
                  </a:ext>
                </a:extLst>
              </p:cNvPr>
              <p:cNvPicPr>
                <a:picLocks noChangeAspect="1"/>
              </p:cNvPicPr>
              <p:nvPr/>
            </p:nvPicPr>
            <p:blipFill>
              <a:blip r:embed="rId10"/>
              <a:stretch>
                <a:fillRect/>
              </a:stretch>
            </p:blipFill>
            <p:spPr>
              <a:xfrm>
                <a:off x="2205981" y="2832781"/>
                <a:ext cx="1640230" cy="892223"/>
              </a:xfrm>
              <a:prstGeom prst="rect">
                <a:avLst/>
              </a:prstGeom>
              <a:ln>
                <a:noFill/>
              </a:ln>
              <a:effectLst>
                <a:outerShdw blurRad="190500" algn="tl" rotWithShape="0">
                  <a:srgbClr val="000000">
                    <a:alpha val="70000"/>
                  </a:srgbClr>
                </a:outerShdw>
              </a:effectLst>
            </p:spPr>
          </p:pic>
          <p:sp>
            <p:nvSpPr>
              <p:cNvPr id="34" name="TextBox 33">
                <a:extLst>
                  <a:ext uri="{FF2B5EF4-FFF2-40B4-BE49-F238E27FC236}">
                    <a16:creationId xmlns:a16="http://schemas.microsoft.com/office/drawing/2014/main" id="{EC5C79A5-83F7-A652-7937-E8B042493DD7}"/>
                  </a:ext>
                </a:extLst>
              </p:cNvPr>
              <p:cNvSpPr txBox="1"/>
              <p:nvPr/>
            </p:nvSpPr>
            <p:spPr>
              <a:xfrm>
                <a:off x="2359176" y="1351044"/>
                <a:ext cx="1339925" cy="307777"/>
              </a:xfrm>
              <a:prstGeom prst="rect">
                <a:avLst/>
              </a:prstGeom>
              <a:noFill/>
            </p:spPr>
            <p:txBody>
              <a:bodyPr wrap="square" rtlCol="0">
                <a:spAutoFit/>
              </a:bodyPr>
              <a:lstStyle/>
              <a:p>
                <a:r>
                  <a:rPr lang="en-US" sz="1400" dirty="0"/>
                  <a:t>WV Flood Tool</a:t>
                </a:r>
              </a:p>
            </p:txBody>
          </p:sp>
          <p:sp>
            <p:nvSpPr>
              <p:cNvPr id="35" name="Google Shape;69;p1">
                <a:extLst>
                  <a:ext uri="{FF2B5EF4-FFF2-40B4-BE49-F238E27FC236}">
                    <a16:creationId xmlns:a16="http://schemas.microsoft.com/office/drawing/2014/main" id="{633B6B22-849E-8A69-B694-6423E13CEAC0}"/>
                  </a:ext>
                </a:extLst>
              </p:cNvPr>
              <p:cNvSpPr txBox="1"/>
              <p:nvPr/>
            </p:nvSpPr>
            <p:spPr>
              <a:xfrm>
                <a:off x="2086947" y="2562767"/>
                <a:ext cx="1812811" cy="324985"/>
              </a:xfrm>
              <a:prstGeom prst="rect">
                <a:avLst/>
              </a:prstGeom>
              <a:noFill/>
              <a:ln>
                <a:noFill/>
              </a:ln>
            </p:spPr>
            <p:txBody>
              <a:bodyPr spcFirstLastPara="1" wrap="square" lIns="91425" tIns="45700" rIns="91425" bIns="45700" anchor="t" anchorCtr="0">
                <a:spAutoFit/>
              </a:bodyPr>
              <a:lstStyle/>
              <a:p>
                <a:pPr marL="0" lvl="0" indent="0" algn="ctr" rtl="0">
                  <a:lnSpc>
                    <a:spcPct val="107916"/>
                  </a:lnSpc>
                  <a:spcBef>
                    <a:spcPts val="0"/>
                  </a:spcBef>
                  <a:spcAft>
                    <a:spcPts val="0"/>
                  </a:spcAft>
                  <a:buClr>
                    <a:schemeClr val="dk1"/>
                  </a:buClr>
                  <a:buSzPts val="1100"/>
                  <a:buFont typeface="Arial"/>
                  <a:buNone/>
                </a:pPr>
                <a:r>
                  <a:rPr lang="en-US" sz="1400" dirty="0">
                    <a:solidFill>
                      <a:schemeClr val="dk1"/>
                    </a:solidFill>
                  </a:rPr>
                  <a:t>WV Risk Explorer</a:t>
                </a:r>
                <a:endParaRPr sz="1400" i="0" u="none" strike="noStrike" cap="none" dirty="0">
                  <a:solidFill>
                    <a:srgbClr val="000000"/>
                  </a:solidFill>
                </a:endParaRPr>
              </a:p>
            </p:txBody>
          </p:sp>
          <p:sp>
            <p:nvSpPr>
              <p:cNvPr id="39" name="Google Shape;69;p1">
                <a:extLst>
                  <a:ext uri="{FF2B5EF4-FFF2-40B4-BE49-F238E27FC236}">
                    <a16:creationId xmlns:a16="http://schemas.microsoft.com/office/drawing/2014/main" id="{D2AA853E-8F4A-DB3C-BABD-2B244E79253A}"/>
                  </a:ext>
                </a:extLst>
              </p:cNvPr>
              <p:cNvSpPr txBox="1"/>
              <p:nvPr/>
            </p:nvSpPr>
            <p:spPr>
              <a:xfrm>
                <a:off x="1182774" y="3738769"/>
                <a:ext cx="1812811" cy="358199"/>
              </a:xfrm>
              <a:prstGeom prst="rect">
                <a:avLst/>
              </a:prstGeom>
              <a:noFill/>
              <a:ln>
                <a:noFill/>
              </a:ln>
            </p:spPr>
            <p:txBody>
              <a:bodyPr spcFirstLastPara="1" wrap="square" lIns="91425" tIns="45700" rIns="91425" bIns="45700" anchor="t" anchorCtr="0">
                <a:spAutoFit/>
              </a:bodyPr>
              <a:lstStyle/>
              <a:p>
                <a:pPr marL="0" lvl="0" indent="0" algn="ctr" rtl="0">
                  <a:lnSpc>
                    <a:spcPct val="107916"/>
                  </a:lnSpc>
                  <a:spcBef>
                    <a:spcPts val="0"/>
                  </a:spcBef>
                  <a:spcAft>
                    <a:spcPts val="0"/>
                  </a:spcAft>
                  <a:buClr>
                    <a:schemeClr val="dk1"/>
                  </a:buClr>
                  <a:buSzPts val="1100"/>
                  <a:buFont typeface="Arial"/>
                  <a:buNone/>
                </a:pPr>
                <a:r>
                  <a:rPr lang="en-US" sz="1600" b="1" dirty="0">
                    <a:solidFill>
                      <a:schemeClr val="dk1"/>
                    </a:solidFill>
                  </a:rPr>
                  <a:t>Risk Tools</a:t>
                </a:r>
                <a:endParaRPr sz="1600" b="1" i="0" u="none" strike="noStrike" cap="none" dirty="0">
                  <a:solidFill>
                    <a:srgbClr val="000000"/>
                  </a:solidFill>
                </a:endParaRPr>
              </a:p>
            </p:txBody>
          </p:sp>
        </p:grpSp>
      </p:grpSp>
      <p:sp>
        <p:nvSpPr>
          <p:cNvPr id="40" name="TextBox 39">
            <a:extLst>
              <a:ext uri="{FF2B5EF4-FFF2-40B4-BE49-F238E27FC236}">
                <a16:creationId xmlns:a16="http://schemas.microsoft.com/office/drawing/2014/main" id="{807CAE5F-1716-983F-C96B-E859956975CC}"/>
              </a:ext>
            </a:extLst>
          </p:cNvPr>
          <p:cNvSpPr txBox="1"/>
          <p:nvPr/>
        </p:nvSpPr>
        <p:spPr>
          <a:xfrm>
            <a:off x="172720" y="775450"/>
            <a:ext cx="11826946" cy="353943"/>
          </a:xfrm>
          <a:prstGeom prst="rect">
            <a:avLst/>
          </a:prstGeom>
          <a:noFill/>
        </p:spPr>
        <p:txBody>
          <a:bodyPr wrap="square">
            <a:spAutoFit/>
          </a:bodyPr>
          <a:lstStyle/>
          <a:p>
            <a:pPr algn="ctr"/>
            <a:r>
              <a:rPr lang="en-US" sz="1700" i="1" dirty="0">
                <a:solidFill>
                  <a:schemeClr val="tx2"/>
                </a:solidFill>
              </a:rPr>
              <a:t>A virtual hub of risk assessment, visualization, planning, and training resources for building community flood resiliency in WV</a:t>
            </a:r>
          </a:p>
        </p:txBody>
      </p:sp>
      <p:pic>
        <p:nvPicPr>
          <p:cNvPr id="37" name="Picture 36">
            <a:extLst>
              <a:ext uri="{FF2B5EF4-FFF2-40B4-BE49-F238E27FC236}">
                <a16:creationId xmlns:a16="http://schemas.microsoft.com/office/drawing/2014/main" id="{2D160D2A-0E24-3F01-B4F3-0ED10360BC95}"/>
              </a:ext>
            </a:extLst>
          </p:cNvPr>
          <p:cNvPicPr>
            <a:picLocks noChangeAspect="1"/>
          </p:cNvPicPr>
          <p:nvPr/>
        </p:nvPicPr>
        <p:blipFill>
          <a:blip r:embed="rId11"/>
          <a:srcRect l="289"/>
          <a:stretch/>
        </p:blipFill>
        <p:spPr>
          <a:xfrm>
            <a:off x="320949" y="4316809"/>
            <a:ext cx="3439801" cy="1939883"/>
          </a:xfrm>
          <a:prstGeom prst="rect">
            <a:avLst/>
          </a:prstGeom>
          <a:ln>
            <a:noFill/>
          </a:ln>
          <a:effectLst>
            <a:outerShdw blurRad="190500" algn="tl" rotWithShape="0">
              <a:srgbClr val="000000">
                <a:alpha val="70000"/>
              </a:srgbClr>
            </a:outerShdw>
          </a:effectLst>
        </p:spPr>
      </p:pic>
      <p:grpSp>
        <p:nvGrpSpPr>
          <p:cNvPr id="18" name="Group 17">
            <a:extLst>
              <a:ext uri="{FF2B5EF4-FFF2-40B4-BE49-F238E27FC236}">
                <a16:creationId xmlns:a16="http://schemas.microsoft.com/office/drawing/2014/main" id="{A0D366D1-2B0F-4EFA-4049-C11A72D509F2}"/>
              </a:ext>
            </a:extLst>
          </p:cNvPr>
          <p:cNvGrpSpPr/>
          <p:nvPr/>
        </p:nvGrpSpPr>
        <p:grpSpPr>
          <a:xfrm>
            <a:off x="2286316" y="832961"/>
            <a:ext cx="8716749" cy="6025039"/>
            <a:chOff x="2286316" y="832961"/>
            <a:chExt cx="8716749" cy="6025039"/>
          </a:xfrm>
        </p:grpSpPr>
        <p:grpSp>
          <p:nvGrpSpPr>
            <p:cNvPr id="9" name="Group 8">
              <a:extLst>
                <a:ext uri="{FF2B5EF4-FFF2-40B4-BE49-F238E27FC236}">
                  <a16:creationId xmlns:a16="http://schemas.microsoft.com/office/drawing/2014/main" id="{D7E2935A-09E1-07C5-ACCE-95B5BD9E2139}"/>
                </a:ext>
              </a:extLst>
            </p:cNvPr>
            <p:cNvGrpSpPr/>
            <p:nvPr/>
          </p:nvGrpSpPr>
          <p:grpSpPr>
            <a:xfrm>
              <a:off x="2286316" y="832961"/>
              <a:ext cx="8716749" cy="6025039"/>
              <a:chOff x="2296014" y="847084"/>
              <a:chExt cx="8716749" cy="6025039"/>
            </a:xfrm>
            <a:effectLst>
              <a:outerShdw blurRad="63500" sx="102000" sy="102000" algn="ctr" rotWithShape="0">
                <a:prstClr val="black">
                  <a:alpha val="40000"/>
                </a:prstClr>
              </a:outerShdw>
            </a:effectLst>
          </p:grpSpPr>
          <p:graphicFrame>
            <p:nvGraphicFramePr>
              <p:cNvPr id="2" name="Diagram 1"/>
              <p:cNvGraphicFramePr/>
              <p:nvPr>
                <p:extLst>
                  <p:ext uri="{D42A27DB-BD31-4B8C-83A1-F6EECF244321}">
                    <p14:modId xmlns:p14="http://schemas.microsoft.com/office/powerpoint/2010/main" val="3957379917"/>
                  </p:ext>
                </p:extLst>
              </p:nvPr>
            </p:nvGraphicFramePr>
            <p:xfrm>
              <a:off x="2296014" y="847084"/>
              <a:ext cx="8716749" cy="602503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TextBox 6">
                <a:extLst>
                  <a:ext uri="{FF2B5EF4-FFF2-40B4-BE49-F238E27FC236}">
                    <a16:creationId xmlns:a16="http://schemas.microsoft.com/office/drawing/2014/main" id="{8A67C8EA-1A88-50B7-661D-FC03B90C93D4}"/>
                  </a:ext>
                </a:extLst>
              </p:cNvPr>
              <p:cNvSpPr txBox="1"/>
              <p:nvPr/>
            </p:nvSpPr>
            <p:spPr>
              <a:xfrm>
                <a:off x="6547565" y="4132112"/>
                <a:ext cx="2515250" cy="1712200"/>
              </a:xfrm>
              <a:prstGeom prst="rect">
                <a:avLst/>
              </a:prstGeom>
              <a:noFill/>
            </p:spPr>
            <p:txBody>
              <a:bodyPr wrap="square" rtlCol="0">
                <a:spAutoFit/>
              </a:bodyPr>
              <a:lstStyle/>
              <a:p>
                <a:pPr marL="112713" lvl="0" indent="-112713" algn="l">
                  <a:lnSpc>
                    <a:spcPct val="80000"/>
                  </a:lnSpc>
                  <a:spcAft>
                    <a:spcPts val="400"/>
                  </a:spcAft>
                </a:pPr>
                <a:r>
                  <a:rPr lang="en-US" sz="1600" b="1" dirty="0">
                    <a:solidFill>
                      <a:schemeClr val="bg1"/>
                    </a:solidFill>
                  </a:rPr>
                  <a:t>STAKEHOLDERS</a:t>
                </a:r>
              </a:p>
              <a:p>
                <a:pPr marL="112713" indent="-112713">
                  <a:lnSpc>
                    <a:spcPct val="80000"/>
                  </a:lnSpc>
                  <a:spcAft>
                    <a:spcPts val="400"/>
                  </a:spcAft>
                </a:pPr>
                <a:r>
                  <a:rPr lang="en-US" sz="1500" dirty="0">
                    <a:solidFill>
                      <a:schemeClr val="bg1"/>
                    </a:solidFill>
                  </a:rPr>
                  <a:t>• </a:t>
                </a:r>
                <a:r>
                  <a:rPr lang="en-US" sz="1500" b="0" dirty="0">
                    <a:solidFill>
                      <a:schemeClr val="bg1"/>
                    </a:solidFill>
                  </a:rPr>
                  <a:t>Risk Reduction Associates</a:t>
                </a:r>
                <a:endParaRPr lang="en-US" sz="1500" dirty="0">
                  <a:solidFill>
                    <a:schemeClr val="bg1"/>
                  </a:solidFill>
                </a:endParaRPr>
              </a:p>
              <a:p>
                <a:pPr marL="112713" lvl="0" indent="-112713" algn="l">
                  <a:lnSpc>
                    <a:spcPct val="80000"/>
                  </a:lnSpc>
                  <a:spcAft>
                    <a:spcPts val="400"/>
                  </a:spcAft>
                </a:pPr>
                <a:r>
                  <a:rPr lang="en-US" sz="1500" dirty="0">
                    <a:solidFill>
                      <a:schemeClr val="bg1"/>
                    </a:solidFill>
                  </a:rPr>
                  <a:t>• </a:t>
                </a:r>
                <a:r>
                  <a:rPr lang="en-US" sz="1500" b="0" dirty="0">
                    <a:solidFill>
                      <a:schemeClr val="bg1"/>
                    </a:solidFill>
                  </a:rPr>
                  <a:t>Emergency Responders</a:t>
                </a:r>
              </a:p>
              <a:p>
                <a:pPr marL="112713" lvl="0" indent="-112713" algn="l">
                  <a:lnSpc>
                    <a:spcPct val="80000"/>
                  </a:lnSpc>
                  <a:spcAft>
                    <a:spcPts val="400"/>
                  </a:spcAft>
                </a:pPr>
                <a:r>
                  <a:rPr lang="en-US" sz="1500" dirty="0">
                    <a:solidFill>
                      <a:schemeClr val="bg1"/>
                    </a:solidFill>
                  </a:rPr>
                  <a:t>• </a:t>
                </a:r>
                <a:r>
                  <a:rPr lang="en-US" sz="1500" b="0" dirty="0">
                    <a:solidFill>
                      <a:schemeClr val="bg1"/>
                    </a:solidFill>
                  </a:rPr>
                  <a:t>Floodplain Managers</a:t>
                </a:r>
              </a:p>
              <a:p>
                <a:pPr marL="112713" lvl="0" indent="-112713" algn="l">
                  <a:lnSpc>
                    <a:spcPct val="80000"/>
                  </a:lnSpc>
                  <a:spcAft>
                    <a:spcPts val="400"/>
                  </a:spcAft>
                </a:pPr>
                <a:r>
                  <a:rPr lang="en-US" sz="1500" dirty="0">
                    <a:solidFill>
                      <a:schemeClr val="bg1"/>
                    </a:solidFill>
                  </a:rPr>
                  <a:t>• </a:t>
                </a:r>
                <a:r>
                  <a:rPr lang="en-US" sz="1500" b="0" dirty="0">
                    <a:solidFill>
                      <a:schemeClr val="bg1"/>
                    </a:solidFill>
                  </a:rPr>
                  <a:t>Local Officials</a:t>
                </a:r>
              </a:p>
              <a:p>
                <a:pPr marL="112713" lvl="0" indent="-112713" algn="l">
                  <a:lnSpc>
                    <a:spcPct val="80000"/>
                  </a:lnSpc>
                  <a:spcAft>
                    <a:spcPts val="400"/>
                  </a:spcAft>
                </a:pPr>
                <a:r>
                  <a:rPr lang="en-US" sz="1500" dirty="0">
                    <a:solidFill>
                      <a:schemeClr val="bg1"/>
                    </a:solidFill>
                  </a:rPr>
                  <a:t>• </a:t>
                </a:r>
                <a:r>
                  <a:rPr lang="en-US" sz="1500" b="0" dirty="0">
                    <a:solidFill>
                      <a:schemeClr val="bg1"/>
                    </a:solidFill>
                  </a:rPr>
                  <a:t>Volunteers</a:t>
                </a:r>
              </a:p>
              <a:p>
                <a:pPr marL="112713" lvl="0" indent="-112713" algn="l">
                  <a:lnSpc>
                    <a:spcPct val="80000"/>
                  </a:lnSpc>
                  <a:spcAft>
                    <a:spcPts val="400"/>
                  </a:spcAft>
                </a:pPr>
                <a:r>
                  <a:rPr lang="en-US" sz="1500" dirty="0">
                    <a:solidFill>
                      <a:schemeClr val="bg1"/>
                    </a:solidFill>
                  </a:rPr>
                  <a:t>• </a:t>
                </a:r>
                <a:r>
                  <a:rPr lang="en-US" sz="1500" b="0" dirty="0">
                    <a:solidFill>
                      <a:schemeClr val="bg1"/>
                    </a:solidFill>
                  </a:rPr>
                  <a:t>Public</a:t>
                </a:r>
                <a:endParaRPr lang="en-US" sz="1500" dirty="0">
                  <a:solidFill>
                    <a:schemeClr val="bg1"/>
                  </a:solidFill>
                </a:endParaRPr>
              </a:p>
            </p:txBody>
          </p:sp>
        </p:grpSp>
        <p:sp>
          <p:nvSpPr>
            <p:cNvPr id="11" name="TextBox 10">
              <a:extLst>
                <a:ext uri="{FF2B5EF4-FFF2-40B4-BE49-F238E27FC236}">
                  <a16:creationId xmlns:a16="http://schemas.microsoft.com/office/drawing/2014/main" id="{FCF54DFB-C2AD-D3C1-3714-B61465643E25}"/>
                </a:ext>
              </a:extLst>
            </p:cNvPr>
            <p:cNvSpPr txBox="1"/>
            <p:nvPr/>
          </p:nvSpPr>
          <p:spPr>
            <a:xfrm>
              <a:off x="6547565" y="1896342"/>
              <a:ext cx="2515250" cy="2042547"/>
            </a:xfrm>
            <a:prstGeom prst="rect">
              <a:avLst/>
            </a:prstGeom>
            <a:noFill/>
          </p:spPr>
          <p:txBody>
            <a:bodyPr wrap="square" rtlCol="0">
              <a:spAutoFit/>
            </a:bodyPr>
            <a:lstStyle/>
            <a:p>
              <a:pPr marL="112713" lvl="0" indent="-112713" algn="l">
                <a:lnSpc>
                  <a:spcPct val="80000"/>
                </a:lnSpc>
                <a:spcAft>
                  <a:spcPts val="400"/>
                </a:spcAft>
              </a:pPr>
              <a:r>
                <a:rPr lang="en-US" sz="1600" b="1" dirty="0">
                  <a:solidFill>
                    <a:schemeClr val="bg1"/>
                  </a:solidFill>
                </a:rPr>
                <a:t>COMMUNITY</a:t>
              </a:r>
            </a:p>
            <a:p>
              <a:pPr marL="112713" lvl="0" indent="-112713" algn="l">
                <a:lnSpc>
                  <a:spcPct val="80000"/>
                </a:lnSpc>
                <a:spcAft>
                  <a:spcPts val="400"/>
                </a:spcAft>
              </a:pPr>
              <a:r>
                <a:rPr lang="en-US" sz="1600" b="1" dirty="0">
                  <a:solidFill>
                    <a:schemeClr val="bg1"/>
                  </a:solidFill>
                </a:rPr>
                <a:t>ENGAGEMENT</a:t>
              </a:r>
            </a:p>
            <a:p>
              <a:pPr marL="112713" lvl="0" indent="-112713" algn="l">
                <a:lnSpc>
                  <a:spcPct val="80000"/>
                </a:lnSpc>
                <a:spcAft>
                  <a:spcPts val="400"/>
                </a:spcAft>
              </a:pPr>
              <a:r>
                <a:rPr lang="en-US" sz="1500" dirty="0">
                  <a:solidFill>
                    <a:schemeClr val="bg1"/>
                  </a:solidFill>
                </a:rPr>
                <a:t>• Focused Outreach Meetings</a:t>
              </a:r>
            </a:p>
            <a:p>
              <a:pPr marL="112713" lvl="0" indent="-112713" algn="l">
                <a:lnSpc>
                  <a:spcPct val="80000"/>
                </a:lnSpc>
                <a:spcAft>
                  <a:spcPts val="400"/>
                </a:spcAft>
              </a:pPr>
              <a:r>
                <a:rPr lang="en-US" sz="1500" dirty="0">
                  <a:solidFill>
                    <a:schemeClr val="bg1"/>
                  </a:solidFill>
                </a:rPr>
                <a:t>• Flood Symposium</a:t>
              </a:r>
            </a:p>
            <a:p>
              <a:pPr marL="112713" lvl="0" indent="-112713" algn="l">
                <a:lnSpc>
                  <a:spcPct val="80000"/>
                </a:lnSpc>
                <a:spcAft>
                  <a:spcPts val="400"/>
                </a:spcAft>
              </a:pPr>
              <a:r>
                <a:rPr lang="en-US" sz="1500" dirty="0">
                  <a:solidFill>
                    <a:schemeClr val="bg1"/>
                  </a:solidFill>
                </a:rPr>
                <a:t>• Resiliency Tools &amp; Products</a:t>
              </a:r>
            </a:p>
            <a:p>
              <a:pPr marL="112713" lvl="0" indent="-112713" algn="l">
                <a:lnSpc>
                  <a:spcPct val="80000"/>
                </a:lnSpc>
                <a:spcAft>
                  <a:spcPts val="400"/>
                </a:spcAft>
              </a:pPr>
              <a:r>
                <a:rPr lang="en-US" sz="1500" dirty="0">
                  <a:solidFill>
                    <a:schemeClr val="bg1"/>
                  </a:solidFill>
                </a:rPr>
                <a:t>• Learning Resources &amp; Reports</a:t>
              </a:r>
            </a:p>
          </p:txBody>
        </p:sp>
        <p:sp>
          <p:nvSpPr>
            <p:cNvPr id="12" name="TextBox 11">
              <a:extLst>
                <a:ext uri="{FF2B5EF4-FFF2-40B4-BE49-F238E27FC236}">
                  <a16:creationId xmlns:a16="http://schemas.microsoft.com/office/drawing/2014/main" id="{93640B2E-C615-44A0-70D7-F29930F7AEC1}"/>
                </a:ext>
              </a:extLst>
            </p:cNvPr>
            <p:cNvSpPr txBox="1"/>
            <p:nvPr/>
          </p:nvSpPr>
          <p:spPr>
            <a:xfrm>
              <a:off x="4307257" y="2039883"/>
              <a:ext cx="2515250" cy="1726563"/>
            </a:xfrm>
            <a:prstGeom prst="rect">
              <a:avLst/>
            </a:prstGeom>
            <a:noFill/>
          </p:spPr>
          <p:txBody>
            <a:bodyPr wrap="square" rtlCol="0">
              <a:spAutoFit/>
            </a:bodyPr>
            <a:lstStyle/>
            <a:p>
              <a:pPr marL="112713" lvl="0" indent="-112713" algn="ctr">
                <a:lnSpc>
                  <a:spcPct val="80000"/>
                </a:lnSpc>
                <a:spcAft>
                  <a:spcPts val="400"/>
                </a:spcAft>
              </a:pPr>
              <a:r>
                <a:rPr lang="en-US" sz="1600" b="1" dirty="0">
                  <a:solidFill>
                    <a:schemeClr val="bg1"/>
                  </a:solidFill>
                </a:rPr>
                <a:t>RISK TOOLS</a:t>
              </a:r>
            </a:p>
            <a:p>
              <a:pPr marL="112713" lvl="0" indent="-112713" algn="ctr">
                <a:lnSpc>
                  <a:spcPct val="80000"/>
                </a:lnSpc>
                <a:spcAft>
                  <a:spcPts val="400"/>
                </a:spcAft>
              </a:pPr>
              <a:endParaRPr lang="en-US" sz="600" b="1" dirty="0">
                <a:solidFill>
                  <a:schemeClr val="bg1"/>
                </a:solidFill>
              </a:endParaRPr>
            </a:p>
            <a:p>
              <a:pPr marL="112713" lvl="0" indent="-112713" algn="ctr">
                <a:lnSpc>
                  <a:spcPct val="80000"/>
                </a:lnSpc>
                <a:spcAft>
                  <a:spcPts val="400"/>
                </a:spcAft>
              </a:pPr>
              <a:r>
                <a:rPr lang="en-US" sz="1500" dirty="0">
                  <a:solidFill>
                    <a:schemeClr val="bg1"/>
                  </a:solidFill>
                </a:rPr>
                <a:t>• WV Risk Explorer</a:t>
              </a:r>
            </a:p>
            <a:p>
              <a:pPr marL="112713" lvl="0" indent="-112713" algn="ctr">
                <a:lnSpc>
                  <a:spcPct val="80000"/>
                </a:lnSpc>
                <a:spcAft>
                  <a:spcPts val="400"/>
                </a:spcAft>
              </a:pPr>
              <a:r>
                <a:rPr lang="en-US" sz="1500" dirty="0">
                  <a:solidFill>
                    <a:schemeClr val="bg1"/>
                  </a:solidFill>
                </a:rPr>
                <a:t>• WV Flood Tool</a:t>
              </a:r>
            </a:p>
            <a:p>
              <a:pPr marL="112713" lvl="0" indent="-112713" algn="ctr">
                <a:lnSpc>
                  <a:spcPct val="80000"/>
                </a:lnSpc>
                <a:spcAft>
                  <a:spcPts val="400"/>
                </a:spcAft>
              </a:pPr>
              <a:r>
                <a:rPr lang="en-US" sz="1500" dirty="0">
                  <a:solidFill>
                    <a:schemeClr val="bg1"/>
                  </a:solidFill>
                </a:rPr>
                <a:t>• Visualizations</a:t>
              </a:r>
            </a:p>
            <a:p>
              <a:pPr marL="112713" lvl="0" indent="-112713" algn="ctr">
                <a:lnSpc>
                  <a:spcPct val="80000"/>
                </a:lnSpc>
                <a:spcAft>
                  <a:spcPts val="400"/>
                </a:spcAft>
              </a:pPr>
              <a:r>
                <a:rPr lang="en-US" sz="1500" dirty="0">
                  <a:solidFill>
                    <a:schemeClr val="bg1"/>
                  </a:solidFill>
                </a:rPr>
                <a:t>• Dashboards</a:t>
              </a:r>
            </a:p>
            <a:p>
              <a:pPr marL="112713" lvl="0" indent="-112713" algn="ctr">
                <a:lnSpc>
                  <a:spcPct val="80000"/>
                </a:lnSpc>
                <a:spcAft>
                  <a:spcPts val="400"/>
                </a:spcAft>
              </a:pPr>
              <a:endParaRPr lang="en-US" sz="600" dirty="0">
                <a:solidFill>
                  <a:schemeClr val="bg1"/>
                </a:solidFill>
              </a:endParaRPr>
            </a:p>
            <a:p>
              <a:pPr marL="112713" lvl="0" indent="-112713" algn="ctr">
                <a:lnSpc>
                  <a:spcPct val="80000"/>
                </a:lnSpc>
                <a:spcAft>
                  <a:spcPts val="400"/>
                </a:spcAft>
              </a:pPr>
              <a:r>
                <a:rPr lang="en-US" sz="1500" i="1" dirty="0">
                  <a:solidFill>
                    <a:schemeClr val="bg1"/>
                  </a:solidFill>
                </a:rPr>
                <a:t>9 Geographic Scales</a:t>
              </a:r>
            </a:p>
          </p:txBody>
        </p:sp>
        <p:sp>
          <p:nvSpPr>
            <p:cNvPr id="14" name="TextBox 13">
              <a:extLst>
                <a:ext uri="{FF2B5EF4-FFF2-40B4-BE49-F238E27FC236}">
                  <a16:creationId xmlns:a16="http://schemas.microsoft.com/office/drawing/2014/main" id="{1154C044-C6ED-0DF1-4FE0-5E3E0DD92A65}"/>
                </a:ext>
              </a:extLst>
            </p:cNvPr>
            <p:cNvSpPr txBox="1"/>
            <p:nvPr/>
          </p:nvSpPr>
          <p:spPr>
            <a:xfrm>
              <a:off x="4501226" y="4117989"/>
              <a:ext cx="2036642" cy="1211550"/>
            </a:xfrm>
            <a:prstGeom prst="rect">
              <a:avLst/>
            </a:prstGeom>
            <a:noFill/>
          </p:spPr>
          <p:txBody>
            <a:bodyPr wrap="square" rtlCol="0">
              <a:spAutoFit/>
            </a:bodyPr>
            <a:lstStyle/>
            <a:p>
              <a:pPr marL="112713" lvl="0" indent="-112713" algn="ctr">
                <a:lnSpc>
                  <a:spcPct val="80000"/>
                </a:lnSpc>
                <a:spcAft>
                  <a:spcPts val="400"/>
                </a:spcAft>
              </a:pPr>
              <a:r>
                <a:rPr lang="en-US" sz="1600" b="1" dirty="0">
                  <a:solidFill>
                    <a:schemeClr val="bg1"/>
                  </a:solidFill>
                </a:rPr>
                <a:t>HAZARD LIBRARY</a:t>
              </a:r>
            </a:p>
            <a:p>
              <a:pPr marL="112713" lvl="0" indent="-112713" algn="ctr">
                <a:lnSpc>
                  <a:spcPct val="80000"/>
                </a:lnSpc>
                <a:spcAft>
                  <a:spcPts val="400"/>
                </a:spcAft>
              </a:pPr>
              <a:endParaRPr lang="en-US" sz="600" b="1" dirty="0">
                <a:solidFill>
                  <a:schemeClr val="bg1"/>
                </a:solidFill>
              </a:endParaRPr>
            </a:p>
            <a:p>
              <a:pPr lvl="0" algn="ctr">
                <a:lnSpc>
                  <a:spcPct val="80000"/>
                </a:lnSpc>
                <a:spcAft>
                  <a:spcPts val="400"/>
                </a:spcAft>
              </a:pPr>
              <a:r>
                <a:rPr lang="en-US" sz="1500" dirty="0">
                  <a:solidFill>
                    <a:schemeClr val="bg1"/>
                  </a:solidFill>
                </a:rPr>
                <a:t>Search online hazard resources by title, subject, media, event, geography, data, etc.</a:t>
              </a:r>
            </a:p>
          </p:txBody>
        </p:sp>
      </p:grpSp>
    </p:spTree>
    <p:extLst>
      <p:ext uri="{BB962C8B-B14F-4D97-AF65-F5344CB8AC3E}">
        <p14:creationId xmlns:p14="http://schemas.microsoft.com/office/powerpoint/2010/main" val="3430484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1DF90-CE1C-B070-BF2E-35331C2C2FD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9E9D6C8-75BE-D274-8F65-C1EDD83E8339}"/>
              </a:ext>
            </a:extLst>
          </p:cNvPr>
          <p:cNvSpPr txBox="1">
            <a:spLocks/>
          </p:cNvSpPr>
          <p:nvPr/>
        </p:nvSpPr>
        <p:spPr>
          <a:xfrm>
            <a:off x="0" y="2"/>
            <a:ext cx="12192000" cy="723038"/>
          </a:xfrm>
          <a:prstGeom prst="rect">
            <a:avLst/>
          </a:prstGeom>
          <a:solidFill>
            <a:srgbClr val="0B304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C000"/>
                </a:solidFill>
                <a:latin typeface="Arial" panose="020B0604020202020204" pitchFamily="34" charset="0"/>
                <a:cs typeface="Arial" panose="020B0604020202020204" pitchFamily="34" charset="0"/>
              </a:rPr>
              <a:t>WVFRF Tools at Multiple Scales</a:t>
            </a:r>
          </a:p>
        </p:txBody>
      </p:sp>
      <p:graphicFrame>
        <p:nvGraphicFramePr>
          <p:cNvPr id="6" name="Table 5">
            <a:extLst>
              <a:ext uri="{FF2B5EF4-FFF2-40B4-BE49-F238E27FC236}">
                <a16:creationId xmlns:a16="http://schemas.microsoft.com/office/drawing/2014/main" id="{07AA0650-FE6B-F075-617C-295E80147898}"/>
              </a:ext>
            </a:extLst>
          </p:cNvPr>
          <p:cNvGraphicFramePr>
            <a:graphicFrameLocks noGrp="1"/>
          </p:cNvGraphicFramePr>
          <p:nvPr>
            <p:extLst>
              <p:ext uri="{D42A27DB-BD31-4B8C-83A1-F6EECF244321}">
                <p14:modId xmlns:p14="http://schemas.microsoft.com/office/powerpoint/2010/main" val="3963024344"/>
              </p:ext>
            </p:extLst>
          </p:nvPr>
        </p:nvGraphicFramePr>
        <p:xfrm>
          <a:off x="178377" y="793669"/>
          <a:ext cx="11835245" cy="5085282"/>
        </p:xfrm>
        <a:graphic>
          <a:graphicData uri="http://schemas.openxmlformats.org/drawingml/2006/table">
            <a:tbl>
              <a:tblPr/>
              <a:tblGrid>
                <a:gridCol w="2059123">
                  <a:extLst>
                    <a:ext uri="{9D8B030D-6E8A-4147-A177-3AD203B41FA5}">
                      <a16:colId xmlns:a16="http://schemas.microsoft.com/office/drawing/2014/main" val="975404614"/>
                    </a:ext>
                  </a:extLst>
                </a:gridCol>
                <a:gridCol w="1232641">
                  <a:extLst>
                    <a:ext uri="{9D8B030D-6E8A-4147-A177-3AD203B41FA5}">
                      <a16:colId xmlns:a16="http://schemas.microsoft.com/office/drawing/2014/main" val="608715654"/>
                    </a:ext>
                  </a:extLst>
                </a:gridCol>
                <a:gridCol w="1246812">
                  <a:extLst>
                    <a:ext uri="{9D8B030D-6E8A-4147-A177-3AD203B41FA5}">
                      <a16:colId xmlns:a16="http://schemas.microsoft.com/office/drawing/2014/main" val="1081294687"/>
                    </a:ext>
                  </a:extLst>
                </a:gridCol>
                <a:gridCol w="906769">
                  <a:extLst>
                    <a:ext uri="{9D8B030D-6E8A-4147-A177-3AD203B41FA5}">
                      <a16:colId xmlns:a16="http://schemas.microsoft.com/office/drawing/2014/main" val="1479206486"/>
                    </a:ext>
                  </a:extLst>
                </a:gridCol>
                <a:gridCol w="906769">
                  <a:extLst>
                    <a:ext uri="{9D8B030D-6E8A-4147-A177-3AD203B41FA5}">
                      <a16:colId xmlns:a16="http://schemas.microsoft.com/office/drawing/2014/main" val="1678233427"/>
                    </a:ext>
                  </a:extLst>
                </a:gridCol>
                <a:gridCol w="1322375">
                  <a:extLst>
                    <a:ext uri="{9D8B030D-6E8A-4147-A177-3AD203B41FA5}">
                      <a16:colId xmlns:a16="http://schemas.microsoft.com/office/drawing/2014/main" val="325354967"/>
                    </a:ext>
                  </a:extLst>
                </a:gridCol>
                <a:gridCol w="1625375">
                  <a:extLst>
                    <a:ext uri="{9D8B030D-6E8A-4147-A177-3AD203B41FA5}">
                      <a16:colId xmlns:a16="http://schemas.microsoft.com/office/drawing/2014/main" val="259160900"/>
                    </a:ext>
                  </a:extLst>
                </a:gridCol>
                <a:gridCol w="1246909">
                  <a:extLst>
                    <a:ext uri="{9D8B030D-6E8A-4147-A177-3AD203B41FA5}">
                      <a16:colId xmlns:a16="http://schemas.microsoft.com/office/drawing/2014/main" val="1721048016"/>
                    </a:ext>
                  </a:extLst>
                </a:gridCol>
                <a:gridCol w="1288472">
                  <a:extLst>
                    <a:ext uri="{9D8B030D-6E8A-4147-A177-3AD203B41FA5}">
                      <a16:colId xmlns:a16="http://schemas.microsoft.com/office/drawing/2014/main" val="2312694918"/>
                    </a:ext>
                  </a:extLst>
                </a:gridCol>
              </a:tblGrid>
              <a:tr h="223934">
                <a:tc gridSpan="2">
                  <a:txBody>
                    <a:bodyPr/>
                    <a:lstStyle/>
                    <a:p>
                      <a:pPr algn="ctr" fontAlgn="b"/>
                      <a:r>
                        <a:rPr lang="en-US" sz="2000" b="1" i="0" u="none" strike="noStrike" dirty="0">
                          <a:solidFill>
                            <a:srgbClr val="FFFFFF"/>
                          </a:solidFill>
                          <a:effectLst/>
                          <a:latin typeface="Calibri" panose="020F0502020204030204" pitchFamily="34" charset="0"/>
                        </a:rPr>
                        <a:t>GEOGRAPHIC SCALES</a:t>
                      </a:r>
                    </a:p>
                  </a:txBody>
                  <a:tcPr marL="9449" marR="9449" marT="94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4">
                  <a:txBody>
                    <a:bodyPr/>
                    <a:lstStyle/>
                    <a:p>
                      <a:pPr algn="ctr" fontAlgn="b"/>
                      <a:r>
                        <a:rPr lang="en-US" sz="2000" b="1" i="0" u="none" strike="noStrike" dirty="0">
                          <a:solidFill>
                            <a:srgbClr val="000000"/>
                          </a:solidFill>
                          <a:effectLst/>
                          <a:latin typeface="Calibri" panose="020F0502020204030204" pitchFamily="34" charset="0"/>
                        </a:rPr>
                        <a:t>APPLICATIONS</a:t>
                      </a:r>
                    </a:p>
                  </a:txBody>
                  <a:tcPr marL="9449" marR="9449" marT="94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3">
                  <a:txBody>
                    <a:bodyPr/>
                    <a:lstStyle/>
                    <a:p>
                      <a:pPr algn="ctr" fontAlgn="b"/>
                      <a:r>
                        <a:rPr lang="en-US" sz="2000" b="1" i="0" u="none" strike="noStrike" dirty="0">
                          <a:solidFill>
                            <a:srgbClr val="FFFFFF"/>
                          </a:solidFill>
                          <a:effectLst/>
                          <a:latin typeface="Calibri" panose="020F0502020204030204" pitchFamily="34" charset="0"/>
                        </a:rPr>
                        <a:t>WVFRF TOOLS</a:t>
                      </a:r>
                    </a:p>
                  </a:txBody>
                  <a:tcPr marL="9449" marR="9449" marT="94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C9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4606553"/>
                  </a:ext>
                </a:extLst>
              </a:tr>
              <a:tr h="702615">
                <a:tc>
                  <a:txBody>
                    <a:bodyPr/>
                    <a:lstStyle/>
                    <a:p>
                      <a:pPr algn="ctr" fontAlgn="t"/>
                      <a:r>
                        <a:rPr lang="en-US" sz="1600" b="1" i="0" u="none" strike="noStrike" dirty="0">
                          <a:solidFill>
                            <a:srgbClr val="000000"/>
                          </a:solidFill>
                          <a:effectLst/>
                          <a:latin typeface="Calibri" panose="020F0502020204030204" pitchFamily="34" charset="0"/>
                        </a:rPr>
                        <a:t>Geographic Unit</a:t>
                      </a:r>
                    </a:p>
                  </a:txBody>
                  <a:tcPr marL="9449" marR="9449" marT="944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600" b="1" i="0" u="none" strike="noStrike" dirty="0">
                          <a:solidFill>
                            <a:srgbClr val="000000"/>
                          </a:solidFill>
                          <a:effectLst/>
                          <a:latin typeface="Calibri" panose="020F0502020204030204" pitchFamily="34" charset="0"/>
                        </a:rPr>
                        <a:t># Units</a:t>
                      </a:r>
                    </a:p>
                  </a:txBody>
                  <a:tcPr marL="9449" marR="9449" marT="944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600" b="1" i="0" u="none" strike="noStrike" dirty="0">
                          <a:solidFill>
                            <a:srgbClr val="000000"/>
                          </a:solidFill>
                          <a:effectLst/>
                          <a:latin typeface="Calibri" panose="020F0502020204030204" pitchFamily="34" charset="0"/>
                        </a:rPr>
                        <a:t>Floodplain Management &amp; Mitigation</a:t>
                      </a:r>
                    </a:p>
                  </a:txBody>
                  <a:tcPr marL="9449" marR="9449" marT="944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600" b="1" i="0" u="none" strike="noStrike" dirty="0">
                          <a:solidFill>
                            <a:srgbClr val="000000"/>
                          </a:solidFill>
                          <a:effectLst/>
                          <a:latin typeface="Calibri" panose="020F0502020204030204" pitchFamily="34" charset="0"/>
                        </a:rPr>
                        <a:t>FEMA Mapping</a:t>
                      </a:r>
                    </a:p>
                  </a:txBody>
                  <a:tcPr marL="9449" marR="9449" marT="94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600" b="1" i="0" u="none" strike="noStrike" dirty="0">
                          <a:solidFill>
                            <a:srgbClr val="000000"/>
                          </a:solidFill>
                          <a:effectLst/>
                          <a:latin typeface="Calibri" panose="020F0502020204030204" pitchFamily="34" charset="0"/>
                        </a:rPr>
                        <a:t>Risk Planning</a:t>
                      </a:r>
                    </a:p>
                  </a:txBody>
                  <a:tcPr marL="9449" marR="9449" marT="94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600" b="1" i="0" u="none" strike="noStrike" dirty="0">
                          <a:solidFill>
                            <a:srgbClr val="000000"/>
                          </a:solidFill>
                          <a:effectLst/>
                          <a:latin typeface="Calibri" panose="020F0502020204030204" pitchFamily="34" charset="0"/>
                        </a:rPr>
                        <a:t>Disaster Management</a:t>
                      </a:r>
                    </a:p>
                  </a:txBody>
                  <a:tcPr marL="9449" marR="9449" marT="944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600" b="1" i="0" u="none" strike="noStrike" dirty="0">
                          <a:solidFill>
                            <a:srgbClr val="000000"/>
                          </a:solidFill>
                          <a:effectLst/>
                          <a:latin typeface="Calibri" panose="020F0502020204030204" pitchFamily="34" charset="0"/>
                        </a:rPr>
                        <a:t>WV Risk Tools </a:t>
                      </a:r>
                      <a:br>
                        <a:rPr lang="en-US" sz="1600" b="1" i="0" u="none" strike="noStrike" dirty="0">
                          <a:solidFill>
                            <a:srgbClr val="000000"/>
                          </a:solidFill>
                          <a:effectLst/>
                          <a:latin typeface="Calibri" panose="020F0502020204030204" pitchFamily="34" charset="0"/>
                        </a:rPr>
                      </a:br>
                      <a:r>
                        <a:rPr lang="en-US" sz="1600" b="0" i="0" u="none" strike="noStrike" dirty="0">
                          <a:solidFill>
                            <a:srgbClr val="000000"/>
                          </a:solidFill>
                          <a:effectLst/>
                          <a:latin typeface="Calibri" panose="020F0502020204030204" pitchFamily="34" charset="0"/>
                        </a:rPr>
                        <a:t>(WV Flood Tool &amp; WV Explorer)</a:t>
                      </a:r>
                    </a:p>
                  </a:txBody>
                  <a:tcPr marL="9449" marR="9449" marT="944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a:txBody>
                    <a:bodyPr/>
                    <a:lstStyle/>
                    <a:p>
                      <a:pPr algn="ctr" fontAlgn="t"/>
                      <a:r>
                        <a:rPr lang="en-US" sz="1600" b="1" i="0" u="none" strike="noStrike" dirty="0">
                          <a:solidFill>
                            <a:srgbClr val="000000"/>
                          </a:solidFill>
                          <a:effectLst/>
                          <a:latin typeface="Calibri" panose="020F0502020204030204" pitchFamily="34" charset="0"/>
                        </a:rPr>
                        <a:t>Flood</a:t>
                      </a:r>
                      <a:br>
                        <a:rPr lang="en-US" sz="1600" b="1" i="0" u="none" strike="noStrike" dirty="0">
                          <a:solidFill>
                            <a:srgbClr val="000000"/>
                          </a:solidFill>
                          <a:effectLst/>
                          <a:latin typeface="Calibri" panose="020F0502020204030204" pitchFamily="34" charset="0"/>
                        </a:rPr>
                      </a:br>
                      <a:r>
                        <a:rPr lang="en-US" sz="1600" b="1" i="0" u="none" strike="noStrike" dirty="0">
                          <a:solidFill>
                            <a:srgbClr val="000000"/>
                          </a:solidFill>
                          <a:effectLst/>
                          <a:latin typeface="Calibri" panose="020F0502020204030204" pitchFamily="34" charset="0"/>
                        </a:rPr>
                        <a:t> Visualization Tools</a:t>
                      </a:r>
                    </a:p>
                  </a:txBody>
                  <a:tcPr marL="9449" marR="9449" marT="94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a:txBody>
                    <a:bodyPr/>
                    <a:lstStyle/>
                    <a:p>
                      <a:pPr algn="ctr" fontAlgn="t"/>
                      <a:r>
                        <a:rPr lang="en-US" sz="1600" b="1" i="0" u="none" strike="noStrike" dirty="0">
                          <a:solidFill>
                            <a:srgbClr val="000000"/>
                          </a:solidFill>
                          <a:effectLst/>
                          <a:latin typeface="Calibri" panose="020F0502020204030204" pitchFamily="34" charset="0"/>
                        </a:rPr>
                        <a:t>Hazard Library </a:t>
                      </a:r>
                      <a:r>
                        <a:rPr lang="en-US" sz="1600" b="0" i="0" u="none" strike="noStrike" dirty="0">
                          <a:solidFill>
                            <a:srgbClr val="000000"/>
                          </a:solidFill>
                          <a:effectLst/>
                          <a:latin typeface="Calibri" panose="020F0502020204030204" pitchFamily="34" charset="0"/>
                        </a:rPr>
                        <a:t>(Document Center Tool)</a:t>
                      </a:r>
                    </a:p>
                  </a:txBody>
                  <a:tcPr marL="9449" marR="9449" marT="944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3992683012"/>
                  </a:ext>
                </a:extLst>
              </a:tr>
              <a:tr h="240178">
                <a:tc gridSpan="9">
                  <a:txBody>
                    <a:bodyPr/>
                    <a:lstStyle/>
                    <a:p>
                      <a:pPr algn="ctr" fontAlgn="b"/>
                      <a:r>
                        <a:rPr lang="en-US" sz="1400" b="0" i="1" u="none" strike="noStrike" dirty="0">
                          <a:solidFill>
                            <a:srgbClr val="000000"/>
                          </a:solidFill>
                          <a:effectLst/>
                          <a:latin typeface="Calibri" panose="020F0502020204030204" pitchFamily="34" charset="0"/>
                        </a:rPr>
                        <a:t>PROPERTY LEVEL</a:t>
                      </a:r>
                    </a:p>
                  </a:txBody>
                  <a:tcPr marL="9449" marR="9449" marT="94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9737714"/>
                  </a:ext>
                </a:extLst>
              </a:tr>
              <a:tr h="221355">
                <a:tc>
                  <a:txBody>
                    <a:bodyPr/>
                    <a:lstStyle/>
                    <a:p>
                      <a:pPr algn="l" fontAlgn="b"/>
                      <a:r>
                        <a:rPr lang="en-US" sz="1600" b="1" i="0" u="none" strike="noStrike" dirty="0">
                          <a:solidFill>
                            <a:schemeClr val="accent1">
                              <a:lumMod val="50000"/>
                            </a:schemeClr>
                          </a:solidFill>
                          <a:effectLst/>
                          <a:latin typeface="Calibri" panose="020F0502020204030204" pitchFamily="34" charset="0"/>
                        </a:rPr>
                        <a:t>Structures</a:t>
                      </a:r>
                      <a:r>
                        <a:rPr lang="en-US" sz="1600" b="0" i="0" u="none" strike="noStrike" baseline="30000" dirty="0">
                          <a:solidFill>
                            <a:schemeClr val="accent1">
                              <a:lumMod val="50000"/>
                            </a:schemeClr>
                          </a:solidFill>
                          <a:effectLst/>
                          <a:latin typeface="Calibri" panose="020F0502020204030204" pitchFamily="34" charset="0"/>
                        </a:rPr>
                        <a:t>1</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98,000</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b="0" i="0" u="none" strike="noStrike" dirty="0">
                          <a:solidFill>
                            <a:srgbClr val="000000"/>
                          </a:solidFill>
                          <a:effectLst/>
                          <a:latin typeface="Calibri" panose="020F0502020204030204" pitchFamily="34" charset="0"/>
                        </a:rPr>
                        <a:t> 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2263144630"/>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Parcels</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275,000</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sz="1600" b="0" i="0" u="none" strike="noStrike" dirty="0">
                          <a:solidFill>
                            <a:srgbClr val="000000"/>
                          </a:solidFill>
                          <a:effectLst/>
                          <a:latin typeface="Calibri" panose="020F0502020204030204" pitchFamily="34" charset="0"/>
                        </a:rPr>
                        <a:t>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3206583005"/>
                  </a:ext>
                </a:extLst>
              </a:tr>
              <a:tr h="0">
                <a:tc>
                  <a:txBody>
                    <a:bodyPr/>
                    <a:lstStyle/>
                    <a:p>
                      <a:pPr algn="l" fontAlgn="b"/>
                      <a:r>
                        <a:rPr lang="en-US" sz="1600" b="1" i="0" u="none" strike="noStrike" dirty="0">
                          <a:solidFill>
                            <a:schemeClr val="accent1">
                              <a:lumMod val="50000"/>
                            </a:schemeClr>
                          </a:solidFill>
                          <a:effectLst/>
                          <a:latin typeface="Calibri" panose="020F0502020204030204" pitchFamily="34" charset="0"/>
                        </a:rPr>
                        <a:t>Other Features</a:t>
                      </a:r>
                      <a:r>
                        <a:rPr lang="en-US" sz="1600" b="0" i="0" u="none" strike="noStrike" baseline="30000" dirty="0">
                          <a:solidFill>
                            <a:schemeClr val="accent1">
                              <a:lumMod val="50000"/>
                            </a:schemeClr>
                          </a:solidFill>
                          <a:effectLst/>
                          <a:latin typeface="Calibri" panose="020F0502020204030204" pitchFamily="34" charset="0"/>
                        </a:rPr>
                        <a:t>2</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b="0" i="0" u="none" strike="noStrike" dirty="0">
                          <a:solidFill>
                            <a:srgbClr val="000000"/>
                          </a:solidFill>
                          <a:effectLst/>
                          <a:latin typeface="Calibri" panose="020F0502020204030204" pitchFamily="34" charset="0"/>
                        </a:rPr>
                        <a:t> 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sz="1600" b="0" i="0" u="none" strike="noStrike" dirty="0">
                          <a:solidFill>
                            <a:srgbClr val="000000"/>
                          </a:solidFill>
                          <a:effectLst/>
                          <a:latin typeface="Calibri" panose="020F0502020204030204" pitchFamily="34" charset="0"/>
                        </a:rPr>
                        <a:t>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4074284108"/>
                  </a:ext>
                </a:extLst>
              </a:tr>
              <a:tr h="240178">
                <a:tc gridSpan="9">
                  <a:txBody>
                    <a:bodyPr/>
                    <a:lstStyle/>
                    <a:p>
                      <a:pPr algn="ctr" fontAlgn="b"/>
                      <a:r>
                        <a:rPr lang="en-US" sz="1600" b="0" i="1" u="none" strike="noStrike" dirty="0">
                          <a:solidFill>
                            <a:srgbClr val="000000"/>
                          </a:solidFill>
                          <a:effectLst/>
                          <a:latin typeface="Calibri" panose="020F0502020204030204" pitchFamily="34" charset="0"/>
                        </a:rPr>
                        <a:t>COMMUNITY LEVEL</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091955"/>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Incorporated Places</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211</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3568926832"/>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Unincorporated Areas</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55</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p>
                      <a:pPr algn="ct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p>
                      <a:pPr algn="ctr"/>
                      <a:r>
                        <a:rPr lang="en-US" sz="1600" b="0" i="0" u="none" strike="noStrike" dirty="0">
                          <a:solidFill>
                            <a:srgbClr val="000000"/>
                          </a:solidFill>
                          <a:effectLst/>
                          <a:latin typeface="Calibri" panose="020F0502020204030204" pitchFamily="34" charset="0"/>
                        </a:rPr>
                        <a:t>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3251726093"/>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Communities</a:t>
                      </a:r>
                      <a:r>
                        <a:rPr lang="en-US" sz="1600" b="1" i="0" u="none" strike="noStrike" dirty="0">
                          <a:solidFill>
                            <a:srgbClr val="000000"/>
                          </a:solidFill>
                          <a:effectLst/>
                          <a:latin typeface="Calibri" panose="020F0502020204030204" pitchFamily="34" charset="0"/>
                        </a:rPr>
                        <a:t> </a:t>
                      </a:r>
                      <a:r>
                        <a:rPr lang="en-US" sz="1600" b="0" i="0" u="none" strike="noStrike" dirty="0">
                          <a:solidFill>
                            <a:schemeClr val="accent1">
                              <a:lumMod val="50000"/>
                            </a:schemeClr>
                          </a:solidFill>
                          <a:effectLst/>
                          <a:latin typeface="Calibri" panose="020F0502020204030204" pitchFamily="34" charset="0"/>
                        </a:rPr>
                        <a:t>(NFIP)</a:t>
                      </a:r>
                      <a:r>
                        <a:rPr lang="en-US" sz="1600" b="0" i="0" u="none" strike="noStrike" baseline="30000" dirty="0">
                          <a:solidFill>
                            <a:schemeClr val="accent1">
                              <a:lumMod val="50000"/>
                            </a:schemeClr>
                          </a:solidFill>
                          <a:effectLst/>
                          <a:latin typeface="Calibri" panose="020F0502020204030204" pitchFamily="34" charset="0"/>
                        </a:rPr>
                        <a:t>3</a:t>
                      </a:r>
                      <a:endParaRPr lang="en-US" sz="1600" b="1" i="0" u="none" strike="noStrike" baseline="30000"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266</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3724996624"/>
                  </a:ext>
                </a:extLst>
              </a:tr>
              <a:tr h="240178">
                <a:tc gridSpan="9">
                  <a:txBody>
                    <a:bodyPr/>
                    <a:lstStyle/>
                    <a:p>
                      <a:pPr algn="ctr" fontAlgn="b"/>
                      <a:r>
                        <a:rPr lang="en-US" sz="1600" b="0" i="1" u="none" strike="noStrike" dirty="0">
                          <a:solidFill>
                            <a:srgbClr val="000000"/>
                          </a:solidFill>
                          <a:effectLst/>
                          <a:latin typeface="Calibri" panose="020F0502020204030204" pitchFamily="34" charset="0"/>
                        </a:rPr>
                        <a:t>COUNTY-REGION-STATE LEVEL</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8296204"/>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Counties</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55</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ctr"/>
                      <a:r>
                        <a:rPr lang="en-US" sz="1600" b="0" i="0" u="none" strike="noStrike">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2285568290"/>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Regions </a:t>
                      </a:r>
                      <a:r>
                        <a:rPr lang="en-US" sz="1600" b="0" i="0" u="none" strike="noStrike" dirty="0">
                          <a:solidFill>
                            <a:schemeClr val="accent1">
                              <a:lumMod val="50000"/>
                            </a:schemeClr>
                          </a:solidFill>
                          <a:effectLst/>
                          <a:latin typeface="Calibri" panose="020F0502020204030204" pitchFamily="34" charset="0"/>
                        </a:rPr>
                        <a:t>(RPDCs)</a:t>
                      </a:r>
                      <a:endParaRPr lang="en-US" sz="1600" b="1"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sz="1600" b="0" i="0" u="none" strike="noStrike">
                          <a:solidFill>
                            <a:srgbClr val="000000"/>
                          </a:solidFill>
                          <a:effectLst/>
                          <a:latin typeface="Calibri" panose="020F0502020204030204" pitchFamily="34" charset="0"/>
                        </a:rPr>
                        <a:t> </a:t>
                      </a:r>
                      <a:endParaRPr lang="en-US" sz="160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966044262"/>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State</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sz="1600" b="0" i="0" u="none" strike="noStrike" dirty="0">
                          <a:solidFill>
                            <a:srgbClr val="000000"/>
                          </a:solidFill>
                          <a:effectLst/>
                          <a:latin typeface="Calibri" panose="020F0502020204030204" pitchFamily="34" charset="0"/>
                        </a:rPr>
                        <a:t>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2454948640"/>
                  </a:ext>
                </a:extLst>
              </a:tr>
              <a:tr h="240178">
                <a:tc gridSpan="9">
                  <a:txBody>
                    <a:bodyPr/>
                    <a:lstStyle/>
                    <a:p>
                      <a:pPr algn="ctr" fontAlgn="b"/>
                      <a:r>
                        <a:rPr lang="en-US" sz="1600" b="0" i="1" u="none" strike="noStrike" dirty="0">
                          <a:solidFill>
                            <a:srgbClr val="000000"/>
                          </a:solidFill>
                          <a:effectLst/>
                          <a:latin typeface="Calibri" panose="020F0502020204030204" pitchFamily="34" charset="0"/>
                        </a:rPr>
                        <a:t>DRAINAGE LEVEL</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74617046"/>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Watersheds</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32</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 </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1989351748"/>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Streams </a:t>
                      </a:r>
                      <a:r>
                        <a:rPr lang="en-US" sz="1600" b="0" i="0" u="none" strike="noStrike" dirty="0">
                          <a:solidFill>
                            <a:schemeClr val="accent1">
                              <a:lumMod val="50000"/>
                            </a:schemeClr>
                          </a:solidFill>
                          <a:effectLst/>
                          <a:latin typeface="Calibri" panose="020F0502020204030204" pitchFamily="34" charset="0"/>
                        </a:rPr>
                        <a:t>(named)</a:t>
                      </a:r>
                      <a:endParaRPr lang="en-US" sz="1600" b="1"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6,748</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3510501390"/>
                  </a:ext>
                </a:extLst>
              </a:tr>
            </a:tbl>
          </a:graphicData>
        </a:graphic>
      </p:graphicFrame>
      <p:graphicFrame>
        <p:nvGraphicFramePr>
          <p:cNvPr id="3" name="Table 2">
            <a:extLst>
              <a:ext uri="{FF2B5EF4-FFF2-40B4-BE49-F238E27FC236}">
                <a16:creationId xmlns:a16="http://schemas.microsoft.com/office/drawing/2014/main" id="{6AC8AF37-799A-4AC5-EE49-EDF1B4E53312}"/>
              </a:ext>
            </a:extLst>
          </p:cNvPr>
          <p:cNvGraphicFramePr>
            <a:graphicFrameLocks noGrp="1"/>
          </p:cNvGraphicFramePr>
          <p:nvPr>
            <p:extLst>
              <p:ext uri="{D42A27DB-BD31-4B8C-83A1-F6EECF244321}">
                <p14:modId xmlns:p14="http://schemas.microsoft.com/office/powerpoint/2010/main" val="3656331914"/>
              </p:ext>
            </p:extLst>
          </p:nvPr>
        </p:nvGraphicFramePr>
        <p:xfrm>
          <a:off x="178377" y="5914123"/>
          <a:ext cx="7950199" cy="862590"/>
        </p:xfrm>
        <a:graphic>
          <a:graphicData uri="http://schemas.openxmlformats.org/drawingml/2006/table">
            <a:tbl>
              <a:tblPr/>
              <a:tblGrid>
                <a:gridCol w="1383195">
                  <a:extLst>
                    <a:ext uri="{9D8B030D-6E8A-4147-A177-3AD203B41FA5}">
                      <a16:colId xmlns:a16="http://schemas.microsoft.com/office/drawing/2014/main" val="1915689436"/>
                    </a:ext>
                  </a:extLst>
                </a:gridCol>
                <a:gridCol w="828014">
                  <a:extLst>
                    <a:ext uri="{9D8B030D-6E8A-4147-A177-3AD203B41FA5}">
                      <a16:colId xmlns:a16="http://schemas.microsoft.com/office/drawing/2014/main" val="2749419911"/>
                    </a:ext>
                  </a:extLst>
                </a:gridCol>
                <a:gridCol w="837531">
                  <a:extLst>
                    <a:ext uri="{9D8B030D-6E8A-4147-A177-3AD203B41FA5}">
                      <a16:colId xmlns:a16="http://schemas.microsoft.com/office/drawing/2014/main" val="2759312931"/>
                    </a:ext>
                  </a:extLst>
                </a:gridCol>
                <a:gridCol w="609113">
                  <a:extLst>
                    <a:ext uri="{9D8B030D-6E8A-4147-A177-3AD203B41FA5}">
                      <a16:colId xmlns:a16="http://schemas.microsoft.com/office/drawing/2014/main" val="55193453"/>
                    </a:ext>
                  </a:extLst>
                </a:gridCol>
                <a:gridCol w="609113">
                  <a:extLst>
                    <a:ext uri="{9D8B030D-6E8A-4147-A177-3AD203B41FA5}">
                      <a16:colId xmlns:a16="http://schemas.microsoft.com/office/drawing/2014/main" val="2085079137"/>
                    </a:ext>
                  </a:extLst>
                </a:gridCol>
                <a:gridCol w="888291">
                  <a:extLst>
                    <a:ext uri="{9D8B030D-6E8A-4147-A177-3AD203B41FA5}">
                      <a16:colId xmlns:a16="http://schemas.microsoft.com/office/drawing/2014/main" val="489206481"/>
                    </a:ext>
                  </a:extLst>
                </a:gridCol>
                <a:gridCol w="1205537">
                  <a:extLst>
                    <a:ext uri="{9D8B030D-6E8A-4147-A177-3AD203B41FA5}">
                      <a16:colId xmlns:a16="http://schemas.microsoft.com/office/drawing/2014/main" val="3996400106"/>
                    </a:ext>
                  </a:extLst>
                </a:gridCol>
                <a:gridCol w="799461">
                  <a:extLst>
                    <a:ext uri="{9D8B030D-6E8A-4147-A177-3AD203B41FA5}">
                      <a16:colId xmlns:a16="http://schemas.microsoft.com/office/drawing/2014/main" val="2030957078"/>
                    </a:ext>
                  </a:extLst>
                </a:gridCol>
                <a:gridCol w="789944">
                  <a:extLst>
                    <a:ext uri="{9D8B030D-6E8A-4147-A177-3AD203B41FA5}">
                      <a16:colId xmlns:a16="http://schemas.microsoft.com/office/drawing/2014/main" val="2910418749"/>
                    </a:ext>
                  </a:extLst>
                </a:gridCol>
              </a:tblGrid>
              <a:tr h="0">
                <a:tc>
                  <a:txBody>
                    <a:bodyPr/>
                    <a:lstStyle/>
                    <a:p>
                      <a:pPr algn="l" fontAlgn="b"/>
                      <a:r>
                        <a:rPr lang="en-US" sz="1100" b="0" i="0" u="none" strike="noStrike" dirty="0">
                          <a:solidFill>
                            <a:srgbClr val="000000"/>
                          </a:solidFill>
                          <a:effectLst/>
                          <a:latin typeface="Aptos Narrow" panose="020B0004020202020204" pitchFamily="34" charset="0"/>
                        </a:rPr>
                        <a:t>NOTES: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5437954"/>
                  </a:ext>
                </a:extLst>
              </a:tr>
              <a:tr h="209550">
                <a:tc gridSpan="7">
                  <a:txBody>
                    <a:bodyPr/>
                    <a:lstStyle/>
                    <a:p>
                      <a:pPr algn="l" fontAlgn="b"/>
                      <a:r>
                        <a:rPr lang="en-US" sz="1100" b="0" i="0" u="none" strike="noStrike" baseline="30000" dirty="0">
                          <a:solidFill>
                            <a:srgbClr val="000000"/>
                          </a:solidFill>
                          <a:effectLst/>
                          <a:latin typeface="Aptos Narrow" panose="020B0004020202020204" pitchFamily="34" charset="0"/>
                        </a:rPr>
                        <a:t>1</a:t>
                      </a:r>
                      <a:r>
                        <a:rPr lang="en-US" sz="1100" b="0" i="0" u="none" strike="noStrike" dirty="0">
                          <a:solidFill>
                            <a:srgbClr val="000000"/>
                          </a:solidFill>
                          <a:effectLst/>
                          <a:latin typeface="Aptos Narrow" panose="020B0004020202020204" pitchFamily="34" charset="0"/>
                        </a:rPr>
                        <a:t>  Primary structures located in high-risk effective and advisory floodplains (1%-annual-chance flood)</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89795178"/>
                  </a:ext>
                </a:extLst>
              </a:tr>
              <a:tr h="266325">
                <a:tc gridSpan="8">
                  <a:txBody>
                    <a:bodyPr/>
                    <a:lstStyle/>
                    <a:p>
                      <a:pPr algn="l" fontAlgn="b"/>
                      <a:r>
                        <a:rPr lang="en-US" sz="1100" b="0" i="0" u="none" strike="noStrike" baseline="30000" dirty="0">
                          <a:solidFill>
                            <a:srgbClr val="000000"/>
                          </a:solidFill>
                          <a:effectLst/>
                          <a:latin typeface="Aptos Narrow" panose="020B0004020202020204" pitchFamily="34" charset="0"/>
                        </a:rPr>
                        <a:t>2</a:t>
                      </a:r>
                      <a:r>
                        <a:rPr lang="en-US" sz="1100" b="0" i="0" u="none" strike="noStrike" dirty="0">
                          <a:solidFill>
                            <a:srgbClr val="000000"/>
                          </a:solidFill>
                          <a:effectLst/>
                          <a:latin typeface="Aptos Narrow" panose="020B0004020202020204" pitchFamily="34" charset="0"/>
                        </a:rPr>
                        <a:t> Other Features include roads, bridges, National Register Areas, flood mitigation structures (dams, levees, floodwalls)</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94202227"/>
                  </a:ext>
                </a:extLst>
              </a:tr>
              <a:tr h="209550">
                <a:tc gridSpan="6">
                  <a:txBody>
                    <a:bodyPr/>
                    <a:lstStyle/>
                    <a:p>
                      <a:pPr algn="l" fontAlgn="b"/>
                      <a:r>
                        <a:rPr lang="en-US" sz="1100" b="0" i="0" u="none" strike="noStrike" baseline="30000" dirty="0">
                          <a:solidFill>
                            <a:srgbClr val="000000"/>
                          </a:solidFill>
                          <a:effectLst/>
                          <a:latin typeface="Aptos Narrow" panose="020B0004020202020204" pitchFamily="34" charset="0"/>
                        </a:rPr>
                        <a:t>3</a:t>
                      </a:r>
                      <a:r>
                        <a:rPr lang="en-US" sz="1100" b="0" i="0" u="none" strike="noStrike" dirty="0">
                          <a:solidFill>
                            <a:srgbClr val="000000"/>
                          </a:solidFill>
                          <a:effectLst/>
                          <a:latin typeface="Aptos Narrow" panose="020B0004020202020204" pitchFamily="34" charset="0"/>
                        </a:rPr>
                        <a:t>  Total 284 communities in state:  266 NFIP; 18 incorporated places not in NFIP</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2131362"/>
                  </a:ext>
                </a:extLst>
              </a:tr>
            </a:tbl>
          </a:graphicData>
        </a:graphic>
      </p:graphicFrame>
      <p:pic>
        <p:nvPicPr>
          <p:cNvPr id="2" name="Picture 1" descr="A hexagon with a yellow house and a river&#10;&#10;Description automatically generated">
            <a:extLst>
              <a:ext uri="{FF2B5EF4-FFF2-40B4-BE49-F238E27FC236}">
                <a16:creationId xmlns:a16="http://schemas.microsoft.com/office/drawing/2014/main" id="{7E8C13E8-461A-E03F-8FBD-F8B5245AF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20" y="-9781"/>
            <a:ext cx="803153" cy="732821"/>
          </a:xfrm>
          <a:prstGeom prst="rect">
            <a:avLst/>
          </a:prstGeom>
        </p:spPr>
      </p:pic>
    </p:spTree>
    <p:extLst>
      <p:ext uri="{BB962C8B-B14F-4D97-AF65-F5344CB8AC3E}">
        <p14:creationId xmlns:p14="http://schemas.microsoft.com/office/powerpoint/2010/main" val="3328693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54A62-E305-7358-38FB-8E31087E0D8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BB12842-E4E2-26A4-2F99-FBCD4BFD3E56}"/>
              </a:ext>
            </a:extLst>
          </p:cNvPr>
          <p:cNvSpPr txBox="1"/>
          <p:nvPr/>
        </p:nvSpPr>
        <p:spPr>
          <a:xfrm>
            <a:off x="469557" y="1029511"/>
            <a:ext cx="5344307" cy="369332"/>
          </a:xfrm>
          <a:prstGeom prst="rect">
            <a:avLst/>
          </a:prstGeom>
          <a:noFill/>
        </p:spPr>
        <p:txBody>
          <a:bodyPr wrap="square" rtlCol="0">
            <a:spAutoFit/>
          </a:bodyPr>
          <a:lstStyle/>
          <a:p>
            <a:r>
              <a:rPr lang="en-US" b="1" i="1" dirty="0"/>
              <a:t>Analytical &amp; Visualization Tools </a:t>
            </a:r>
            <a:r>
              <a:rPr lang="en-US" b="1" i="1" dirty="0">
                <a:solidFill>
                  <a:schemeClr val="tx1">
                    <a:lumMod val="50000"/>
                    <a:lumOff val="50000"/>
                  </a:schemeClr>
                </a:solidFill>
              </a:rPr>
              <a:t>at multiple scales</a:t>
            </a:r>
          </a:p>
        </p:txBody>
      </p:sp>
      <p:sp>
        <p:nvSpPr>
          <p:cNvPr id="15" name="TextBox 14">
            <a:extLst>
              <a:ext uri="{FF2B5EF4-FFF2-40B4-BE49-F238E27FC236}">
                <a16:creationId xmlns:a16="http://schemas.microsoft.com/office/drawing/2014/main" id="{331B957C-90A5-9D8C-2446-BA7CDC07351B}"/>
              </a:ext>
            </a:extLst>
          </p:cNvPr>
          <p:cNvSpPr txBox="1"/>
          <p:nvPr/>
        </p:nvSpPr>
        <p:spPr>
          <a:xfrm>
            <a:off x="6686643" y="1029511"/>
            <a:ext cx="4852555" cy="369332"/>
          </a:xfrm>
          <a:prstGeom prst="rect">
            <a:avLst/>
          </a:prstGeom>
          <a:noFill/>
        </p:spPr>
        <p:txBody>
          <a:bodyPr wrap="square" rtlCol="0">
            <a:spAutoFit/>
          </a:bodyPr>
          <a:lstStyle/>
          <a:p>
            <a:r>
              <a:rPr lang="en-US" b="1" i="1" dirty="0"/>
              <a:t>Risk Factors </a:t>
            </a:r>
            <a:r>
              <a:rPr lang="en-US" b="1" i="1" dirty="0">
                <a:solidFill>
                  <a:schemeClr val="tx1">
                    <a:lumMod val="50000"/>
                    <a:lumOff val="50000"/>
                  </a:schemeClr>
                </a:solidFill>
              </a:rPr>
              <a:t>for riverine hazard assessments</a:t>
            </a:r>
          </a:p>
        </p:txBody>
      </p:sp>
      <p:graphicFrame>
        <p:nvGraphicFramePr>
          <p:cNvPr id="2" name="Table 1">
            <a:extLst>
              <a:ext uri="{FF2B5EF4-FFF2-40B4-BE49-F238E27FC236}">
                <a16:creationId xmlns:a16="http://schemas.microsoft.com/office/drawing/2014/main" id="{BDDD0339-836E-1B18-C760-D2A00CBB6F02}"/>
              </a:ext>
            </a:extLst>
          </p:cNvPr>
          <p:cNvGraphicFramePr>
            <a:graphicFrameLocks noGrp="1"/>
          </p:cNvGraphicFramePr>
          <p:nvPr>
            <p:extLst>
              <p:ext uri="{D42A27DB-BD31-4B8C-83A1-F6EECF244321}">
                <p14:modId xmlns:p14="http://schemas.microsoft.com/office/powerpoint/2010/main" val="2608923275"/>
              </p:ext>
            </p:extLst>
          </p:nvPr>
        </p:nvGraphicFramePr>
        <p:xfrm>
          <a:off x="223236" y="1428126"/>
          <a:ext cx="5836950" cy="4762441"/>
        </p:xfrm>
        <a:graphic>
          <a:graphicData uri="http://schemas.openxmlformats.org/drawingml/2006/table">
            <a:tbl>
              <a:tblPr firstRow="1" bandRow="1">
                <a:tableStyleId>{5940675A-B579-460E-94D1-54222C63F5DA}</a:tableStyleId>
              </a:tblPr>
              <a:tblGrid>
                <a:gridCol w="2907323">
                  <a:extLst>
                    <a:ext uri="{9D8B030D-6E8A-4147-A177-3AD203B41FA5}">
                      <a16:colId xmlns:a16="http://schemas.microsoft.com/office/drawing/2014/main" val="405092063"/>
                    </a:ext>
                  </a:extLst>
                </a:gridCol>
                <a:gridCol w="2929627">
                  <a:extLst>
                    <a:ext uri="{9D8B030D-6E8A-4147-A177-3AD203B41FA5}">
                      <a16:colId xmlns:a16="http://schemas.microsoft.com/office/drawing/2014/main" val="324988300"/>
                    </a:ext>
                  </a:extLst>
                </a:gridCol>
              </a:tblGrid>
              <a:tr h="39356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WV RISK TOOLS</a:t>
                      </a:r>
                    </a:p>
                  </a:txBody>
                  <a:tcPr>
                    <a:solidFill>
                      <a:schemeClr val="accent1">
                        <a:lumMod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160667806"/>
                  </a:ext>
                </a:extLst>
              </a:tr>
              <a:tr h="3632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2 KEY FLOOD RISK TOOLS</a:t>
                      </a:r>
                      <a:endParaRPr lang="en-US" dirty="0"/>
                    </a:p>
                  </a:txBody>
                  <a:tcPr>
                    <a:solidFill>
                      <a:schemeClr val="tx2">
                        <a:lumMod val="25000"/>
                        <a:lumOff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9 GEOGRAPHIC SCALES</a:t>
                      </a:r>
                      <a:endParaRPr lang="en-US" dirty="0"/>
                    </a:p>
                  </a:txBody>
                  <a:tcPr>
                    <a:solidFill>
                      <a:schemeClr val="tx2">
                        <a:lumMod val="10000"/>
                        <a:lumOff val="90000"/>
                      </a:schemeClr>
                    </a:solidFill>
                  </a:tcPr>
                </a:tc>
                <a:extLst>
                  <a:ext uri="{0D108BD9-81ED-4DB2-BD59-A6C34878D82A}">
                    <a16:rowId xmlns:a16="http://schemas.microsoft.com/office/drawing/2014/main" val="871934397"/>
                  </a:ext>
                </a:extLst>
              </a:tr>
              <a:tr h="4000441">
                <a:tc>
                  <a:txBody>
                    <a:bodyPr/>
                    <a:lstStyle/>
                    <a:p>
                      <a:pPr algn="ctr"/>
                      <a:r>
                        <a:rPr lang="en-US" sz="1600" b="0" i="1" dirty="0">
                          <a:solidFill>
                            <a:schemeClr val="accent1">
                              <a:lumMod val="50000"/>
                            </a:schemeClr>
                          </a:solidFill>
                        </a:rPr>
                        <a:t>&lt;&lt; Aggregate &amp; Property</a:t>
                      </a:r>
                    </a:p>
                    <a:p>
                      <a:pPr algn="ctr"/>
                      <a:r>
                        <a:rPr lang="en-US" sz="1600" b="0" i="1" dirty="0">
                          <a:solidFill>
                            <a:schemeClr val="accent1">
                              <a:lumMod val="50000"/>
                            </a:schemeClr>
                          </a:solidFill>
                        </a:rPr>
                        <a:t>Levels &gt;&gt;</a:t>
                      </a:r>
                    </a:p>
                    <a:p>
                      <a:pPr algn="ctr"/>
                      <a:endParaRPr lang="en-US" b="1" dirty="0"/>
                    </a:p>
                    <a:p>
                      <a:pPr marL="285750" indent="-285750">
                        <a:buFont typeface="Arial" panose="020B0604020202020204" pitchFamily="34" charset="0"/>
                        <a:buChar char="•"/>
                      </a:pPr>
                      <a:r>
                        <a:rPr lang="en-US" b="1" dirty="0">
                          <a:solidFill>
                            <a:schemeClr val="tx1"/>
                          </a:solidFill>
                        </a:rPr>
                        <a:t>WV Risk Explorer</a:t>
                      </a:r>
                    </a:p>
                    <a:p>
                      <a:pPr marL="742950" lvl="1" indent="-285750">
                        <a:buFont typeface="Courier New" panose="02070309020205020404" pitchFamily="49" charset="0"/>
                        <a:buChar char="o"/>
                      </a:pPr>
                      <a:r>
                        <a:rPr lang="en-US" sz="1600" dirty="0">
                          <a:solidFill>
                            <a:schemeClr val="tx1"/>
                          </a:solidFill>
                        </a:rPr>
                        <a:t>Risk Maps</a:t>
                      </a:r>
                    </a:p>
                    <a:p>
                      <a:pPr marL="742950" lvl="1" indent="-285750">
                        <a:buFont typeface="Courier New" panose="02070309020205020404" pitchFamily="49" charset="0"/>
                        <a:buChar char="o"/>
                      </a:pPr>
                      <a:r>
                        <a:rPr lang="en-US" sz="1600" dirty="0">
                          <a:solidFill>
                            <a:schemeClr val="tx1"/>
                          </a:solidFill>
                        </a:rPr>
                        <a:t>Risk Reports</a:t>
                      </a:r>
                    </a:p>
                    <a:p>
                      <a:pPr marL="742950" lvl="1" indent="-285750">
                        <a:buFont typeface="Courier New" panose="02070309020205020404" pitchFamily="49" charset="0"/>
                        <a:buChar char="o"/>
                      </a:pPr>
                      <a:r>
                        <a:rPr lang="en-US" sz="1600" dirty="0">
                          <a:solidFill>
                            <a:schemeClr val="tx1"/>
                          </a:solidFill>
                        </a:rPr>
                        <a:t>Bldg. Risk Tool</a:t>
                      </a:r>
                    </a:p>
                    <a:p>
                      <a:pPr marL="742950" lvl="1" indent="-285750">
                        <a:buFont typeface="Courier New" panose="02070309020205020404" pitchFamily="49" charset="0"/>
                        <a:buChar char="o"/>
                      </a:pPr>
                      <a:r>
                        <a:rPr lang="en-US" sz="1600" dirty="0">
                          <a:solidFill>
                            <a:schemeClr val="tx1"/>
                          </a:solidFill>
                        </a:rPr>
                        <a:t>Dashboards</a:t>
                      </a:r>
                    </a:p>
                    <a:p>
                      <a:pPr marL="742950" lvl="1" indent="-285750">
                        <a:buFont typeface="Courier New" panose="02070309020205020404" pitchFamily="49" charset="0"/>
                        <a:buChar char="o"/>
                      </a:pPr>
                      <a:r>
                        <a:rPr lang="en-US" sz="1600" dirty="0">
                          <a:solidFill>
                            <a:schemeClr val="tx1"/>
                          </a:solidFill>
                        </a:rPr>
                        <a:t>Visualizations</a:t>
                      </a:r>
                    </a:p>
                    <a:p>
                      <a:pPr marL="742950" lvl="1" indent="-285750">
                        <a:buFont typeface="Courier New" panose="02070309020205020404" pitchFamily="49" charset="0"/>
                        <a:buChar char="o"/>
                      </a:pPr>
                      <a:r>
                        <a:rPr lang="en-US" sz="1600" dirty="0">
                          <a:solidFill>
                            <a:schemeClr val="tx1"/>
                          </a:solidFill>
                        </a:rPr>
                        <a:t>Data Access</a:t>
                      </a:r>
                    </a:p>
                    <a:p>
                      <a:pPr marL="0" indent="0">
                        <a:buFont typeface="Arial" panose="020B0604020202020204" pitchFamily="34" charset="0"/>
                        <a:buNone/>
                      </a:pPr>
                      <a:r>
                        <a:rPr lang="en-US"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1" dirty="0">
                          <a:solidFill>
                            <a:schemeClr val="tx1"/>
                          </a:solidFill>
                        </a:rPr>
                        <a:t>&lt;&lt; Property Level &gt;&gt;</a:t>
                      </a:r>
                      <a:br>
                        <a:rPr lang="en-US" b="0" i="1" dirty="0">
                          <a:solidFill>
                            <a:schemeClr val="tx1"/>
                          </a:solidFill>
                        </a:rPr>
                      </a:br>
                      <a:endParaRPr lang="en-US" b="0" i="1" dirty="0">
                        <a:solidFill>
                          <a:schemeClr val="tx1"/>
                        </a:solidFill>
                      </a:endParaRPr>
                    </a:p>
                    <a:p>
                      <a:pPr marL="285750" indent="-285750">
                        <a:buFont typeface="Arial" panose="020B0604020202020204" pitchFamily="34" charset="0"/>
                        <a:buChar char="•"/>
                      </a:pPr>
                      <a:r>
                        <a:rPr lang="en-US" sz="1800" b="1" dirty="0">
                          <a:solidFill>
                            <a:schemeClr val="tx1"/>
                          </a:solidFill>
                        </a:rPr>
                        <a:t>WV Flood Tool</a:t>
                      </a:r>
                    </a:p>
                    <a:p>
                      <a:pPr marL="742950" lvl="1" indent="-285750">
                        <a:buFont typeface="Courier New" panose="02070309020205020404" pitchFamily="49" charset="0"/>
                        <a:buChar char="o"/>
                      </a:pPr>
                      <a:r>
                        <a:rPr lang="en-US" sz="1600" dirty="0">
                          <a:solidFill>
                            <a:schemeClr val="tx1"/>
                          </a:solidFill>
                        </a:rPr>
                        <a:t>WV Property Viewer</a:t>
                      </a:r>
                    </a:p>
                  </a:txBody>
                  <a:tcPr>
                    <a:solidFill>
                      <a:schemeClr val="tx2">
                        <a:lumMod val="25000"/>
                        <a:lumOff val="75000"/>
                      </a:schemeClr>
                    </a:solidFill>
                  </a:tcPr>
                </a:tc>
                <a:tc>
                  <a:txBody>
                    <a:bodyPr/>
                    <a:lstStyle/>
                    <a:p>
                      <a:pPr algn="ctr"/>
                      <a:r>
                        <a:rPr lang="en-US" sz="1600" b="0" i="1" dirty="0">
                          <a:solidFill>
                            <a:schemeClr val="accent1">
                              <a:lumMod val="50000"/>
                            </a:schemeClr>
                          </a:solidFill>
                        </a:rPr>
                        <a:t>&lt;&lt; Political Boundaries &gt;&gt;</a:t>
                      </a:r>
                    </a:p>
                    <a:p>
                      <a:pPr marL="0" indent="0">
                        <a:buFontTx/>
                        <a:buNone/>
                      </a:pPr>
                      <a:r>
                        <a:rPr lang="en-US" sz="1600" dirty="0"/>
                        <a:t>1)  State</a:t>
                      </a:r>
                    </a:p>
                    <a:p>
                      <a:pPr marL="0" indent="0">
                        <a:buFontTx/>
                        <a:buNone/>
                      </a:pPr>
                      <a:r>
                        <a:rPr lang="en-US" sz="1600" dirty="0"/>
                        <a:t>2)  Region</a:t>
                      </a:r>
                    </a:p>
                    <a:p>
                      <a:pPr marL="0" indent="0">
                        <a:buFontTx/>
                        <a:buNone/>
                      </a:pPr>
                      <a:r>
                        <a:rPr lang="en-US" sz="1600" dirty="0"/>
                        <a:t>3)  County</a:t>
                      </a:r>
                    </a:p>
                    <a:p>
                      <a:pPr marL="0" indent="0">
                        <a:buFontTx/>
                        <a:buNone/>
                      </a:pPr>
                      <a:r>
                        <a:rPr lang="en-US" sz="1600" dirty="0"/>
                        <a:t>4)  Community</a:t>
                      </a:r>
                    </a:p>
                    <a:p>
                      <a:pPr marL="0" indent="0">
                        <a:buFontTx/>
                        <a:buNone/>
                      </a:pPr>
                      <a:r>
                        <a:rPr lang="en-US" sz="1600" dirty="0"/>
                        <a:t>      5)  Incorporated Place</a:t>
                      </a:r>
                    </a:p>
                    <a:p>
                      <a:pPr marL="0" indent="0">
                        <a:buFontTx/>
                        <a:buNone/>
                      </a:pPr>
                      <a:r>
                        <a:rPr lang="en-US" sz="1600" dirty="0"/>
                        <a:t>       6)  Unincorporated Area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t>
                      </a:r>
                    </a:p>
                    <a:p>
                      <a:pPr marL="0" indent="0" algn="ctr">
                        <a:buFontTx/>
                        <a:buNone/>
                      </a:pPr>
                      <a:r>
                        <a:rPr lang="en-US" sz="1600" i="1" dirty="0"/>
                        <a:t>&lt;&lt; Drainage Areas / Streams &gt;&gt;</a:t>
                      </a:r>
                      <a:r>
                        <a:rPr lang="en-US" sz="1600" dirty="0"/>
                        <a:t> </a:t>
                      </a:r>
                    </a:p>
                    <a:p>
                      <a:pPr marL="0" indent="0">
                        <a:buFontTx/>
                        <a:buNone/>
                      </a:pPr>
                      <a:r>
                        <a:rPr lang="en-US" sz="1600" dirty="0"/>
                        <a:t>7)  Watershed</a:t>
                      </a:r>
                    </a:p>
                    <a:p>
                      <a:pPr marL="0" indent="0">
                        <a:buFontTx/>
                        <a:buNone/>
                      </a:pPr>
                      <a:r>
                        <a:rPr lang="en-US" sz="1600" dirty="0"/>
                        <a:t>8)  Stream/River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t>
                      </a:r>
                    </a:p>
                    <a:p>
                      <a:pPr algn="ctr">
                        <a:buFontTx/>
                        <a:buNone/>
                      </a:pPr>
                      <a:r>
                        <a:rPr lang="en-US" sz="1600" b="0" i="1" dirty="0">
                          <a:solidFill>
                            <a:schemeClr val="accent1">
                              <a:lumMod val="50000"/>
                            </a:schemeClr>
                          </a:solidFill>
                        </a:rPr>
                        <a:t>&lt;&lt; Property Levels &gt;&gt;</a:t>
                      </a:r>
                    </a:p>
                    <a:p>
                      <a:pPr marL="0" indent="0">
                        <a:buFontTx/>
                        <a:buNone/>
                      </a:pPr>
                      <a:r>
                        <a:rPr lang="en-US" sz="1600" dirty="0"/>
                        <a:t>9a) Parcel</a:t>
                      </a:r>
                    </a:p>
                    <a:p>
                      <a:pPr marL="0" indent="0">
                        <a:buFontTx/>
                        <a:buNone/>
                      </a:pPr>
                      <a:r>
                        <a:rPr lang="en-US" sz="1600" dirty="0"/>
                        <a:t>9b) Building</a:t>
                      </a:r>
                    </a:p>
                  </a:txBody>
                  <a:tcPr>
                    <a:solidFill>
                      <a:schemeClr val="tx2">
                        <a:lumMod val="10000"/>
                        <a:lumOff val="90000"/>
                      </a:schemeClr>
                    </a:solidFill>
                  </a:tcPr>
                </a:tc>
                <a:extLst>
                  <a:ext uri="{0D108BD9-81ED-4DB2-BD59-A6C34878D82A}">
                    <a16:rowId xmlns:a16="http://schemas.microsoft.com/office/drawing/2014/main" val="45435842"/>
                  </a:ext>
                </a:extLst>
              </a:tr>
            </a:tbl>
          </a:graphicData>
        </a:graphic>
      </p:graphicFrame>
      <p:graphicFrame>
        <p:nvGraphicFramePr>
          <p:cNvPr id="3" name="Table 2">
            <a:extLst>
              <a:ext uri="{FF2B5EF4-FFF2-40B4-BE49-F238E27FC236}">
                <a16:creationId xmlns:a16="http://schemas.microsoft.com/office/drawing/2014/main" id="{32EA2053-6DF6-F7D2-AE3B-8B4F316DFBBF}"/>
              </a:ext>
            </a:extLst>
          </p:cNvPr>
          <p:cNvGraphicFramePr>
            <a:graphicFrameLocks noGrp="1"/>
          </p:cNvGraphicFramePr>
          <p:nvPr>
            <p:extLst>
              <p:ext uri="{D42A27DB-BD31-4B8C-83A1-F6EECF244321}">
                <p14:modId xmlns:p14="http://schemas.microsoft.com/office/powerpoint/2010/main" val="1195737747"/>
              </p:ext>
            </p:extLst>
          </p:nvPr>
        </p:nvGraphicFramePr>
        <p:xfrm>
          <a:off x="6513156" y="1415764"/>
          <a:ext cx="5308729" cy="4785360"/>
        </p:xfrm>
        <a:graphic>
          <a:graphicData uri="http://schemas.openxmlformats.org/drawingml/2006/table">
            <a:tbl>
              <a:tblPr firstRow="1" bandRow="1">
                <a:tableStyleId>{5940675A-B579-460E-94D1-54222C63F5DA}</a:tableStyleId>
              </a:tblPr>
              <a:tblGrid>
                <a:gridCol w="2761473">
                  <a:extLst>
                    <a:ext uri="{9D8B030D-6E8A-4147-A177-3AD203B41FA5}">
                      <a16:colId xmlns:a16="http://schemas.microsoft.com/office/drawing/2014/main" val="405092063"/>
                    </a:ext>
                  </a:extLst>
                </a:gridCol>
                <a:gridCol w="2547256">
                  <a:extLst>
                    <a:ext uri="{9D8B030D-6E8A-4147-A177-3AD203B41FA5}">
                      <a16:colId xmlns:a16="http://schemas.microsoft.com/office/drawing/2014/main" val="324988300"/>
                    </a:ext>
                  </a:extLst>
                </a:gridCol>
              </a:tblGrid>
              <a:tr h="37270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WV RISK FACTORS</a:t>
                      </a:r>
                    </a:p>
                  </a:txBody>
                  <a:tcPr>
                    <a:solidFill>
                      <a:schemeClr val="accent2">
                        <a:lumMod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160667806"/>
                  </a:ext>
                </a:extLst>
              </a:tr>
              <a:tr h="344037">
                <a:tc>
                  <a:txBody>
                    <a:bodyPr/>
                    <a:lstStyle/>
                    <a:p>
                      <a:pPr algn="ctr"/>
                      <a:r>
                        <a:rPr lang="en-US" b="1" dirty="0"/>
                        <a:t>RISK INDICATORS</a:t>
                      </a:r>
                    </a:p>
                  </a:txBody>
                  <a:tcPr>
                    <a:solidFill>
                      <a:schemeClr val="accent2">
                        <a:lumMod val="60000"/>
                        <a:lumOff val="40000"/>
                      </a:schemeClr>
                    </a:solidFill>
                  </a:tcPr>
                </a:tc>
                <a:tc>
                  <a:txBody>
                    <a:bodyPr/>
                    <a:lstStyle/>
                    <a:p>
                      <a:pPr algn="ctr"/>
                      <a:r>
                        <a:rPr lang="en-US" b="1" dirty="0"/>
                        <a:t>ENVIRONMENTS</a:t>
                      </a:r>
                    </a:p>
                  </a:txBody>
                  <a:tcPr>
                    <a:solidFill>
                      <a:schemeClr val="accent2">
                        <a:lumMod val="20000"/>
                        <a:lumOff val="80000"/>
                      </a:schemeClr>
                    </a:solidFill>
                  </a:tcPr>
                </a:tc>
                <a:extLst>
                  <a:ext uri="{0D108BD9-81ED-4DB2-BD59-A6C34878D82A}">
                    <a16:rowId xmlns:a16="http://schemas.microsoft.com/office/drawing/2014/main" val="871934397"/>
                  </a:ext>
                </a:extLst>
              </a:tr>
              <a:tr h="4007656">
                <a:tc>
                  <a:txBody>
                    <a:bodyPr/>
                    <a:lstStyle/>
                    <a:p>
                      <a:pPr marL="285750" indent="-285750">
                        <a:buFont typeface="Arial" panose="020B0604020202020204" pitchFamily="34" charset="0"/>
                        <a:buChar char="•"/>
                      </a:pPr>
                      <a:r>
                        <a:rPr lang="en-US" sz="1600" b="0" dirty="0"/>
                        <a:t>Floodplain Characteristics</a:t>
                      </a:r>
                      <a:br>
                        <a:rPr lang="en-US" sz="1600" b="0" dirty="0"/>
                      </a:br>
                      <a:endParaRPr lang="en-US" sz="1600" b="0" dirty="0"/>
                    </a:p>
                    <a:p>
                      <a:pPr marL="285750" indent="-285750">
                        <a:buFont typeface="Arial" panose="020B0604020202020204" pitchFamily="34" charset="0"/>
                        <a:buChar char="•"/>
                      </a:pPr>
                      <a:r>
                        <a:rPr lang="en-US" sz="1600" b="0" dirty="0"/>
                        <a:t>Building Exposure</a:t>
                      </a:r>
                      <a:br>
                        <a:rPr lang="en-US" sz="1600" b="0" dirty="0"/>
                      </a:br>
                      <a:endParaRPr lang="en-US" sz="1600" b="0" dirty="0"/>
                    </a:p>
                    <a:p>
                      <a:pPr marL="285750" indent="-285750">
                        <a:buFont typeface="Arial" panose="020B0604020202020204" pitchFamily="34" charset="0"/>
                        <a:buChar char="•"/>
                      </a:pPr>
                      <a:r>
                        <a:rPr lang="en-US" sz="1600" b="0" dirty="0"/>
                        <a:t>Building Characteristics</a:t>
                      </a:r>
                      <a:br>
                        <a:rPr lang="en-US" sz="1600" b="0" dirty="0"/>
                      </a:br>
                      <a:endParaRPr lang="en-US" sz="1600" b="0" dirty="0"/>
                    </a:p>
                    <a:p>
                      <a:pPr marL="285750" indent="-285750">
                        <a:buFont typeface="Arial" panose="020B0604020202020204" pitchFamily="34" charset="0"/>
                        <a:buChar char="•"/>
                      </a:pPr>
                      <a:r>
                        <a:rPr lang="en-US" sz="1600" b="0" dirty="0"/>
                        <a:t>Critical Infrastructure</a:t>
                      </a:r>
                      <a:br>
                        <a:rPr lang="en-US" sz="1600" b="0" dirty="0"/>
                      </a:br>
                      <a:endParaRPr lang="en-US" sz="1600" b="0" dirty="0"/>
                    </a:p>
                    <a:p>
                      <a:pPr marL="285750" indent="-285750">
                        <a:buFont typeface="Arial" panose="020B0604020202020204" pitchFamily="34" charset="0"/>
                        <a:buChar char="•"/>
                      </a:pPr>
                      <a:r>
                        <a:rPr lang="en-US" sz="1600" b="0" dirty="0"/>
                        <a:t>Community Assets</a:t>
                      </a:r>
                      <a:br>
                        <a:rPr lang="en-US" sz="1600" b="0" dirty="0"/>
                      </a:br>
                      <a:endParaRPr lang="en-US" sz="1600" b="0" dirty="0"/>
                    </a:p>
                    <a:p>
                      <a:pPr marL="285750" indent="-285750">
                        <a:buFont typeface="Arial" panose="020B0604020202020204" pitchFamily="34" charset="0"/>
                        <a:buChar char="•"/>
                      </a:pPr>
                      <a:r>
                        <a:rPr lang="en-US" sz="1600" b="0" dirty="0"/>
                        <a:t>People/Social Vulnerabilities</a:t>
                      </a:r>
                      <a:br>
                        <a:rPr lang="en-US" sz="1600" b="0" dirty="0"/>
                      </a:br>
                      <a:endParaRPr lang="en-US" sz="1600" b="0" dirty="0"/>
                    </a:p>
                    <a:p>
                      <a:pPr marL="285750" indent="-285750">
                        <a:buFont typeface="Arial" panose="020B0604020202020204" pitchFamily="34" charset="0"/>
                        <a:buChar char="•"/>
                      </a:pPr>
                      <a:r>
                        <a:rPr lang="en-US" sz="1600" b="0" dirty="0"/>
                        <a:t>Other Hazards</a:t>
                      </a:r>
                      <a:br>
                        <a:rPr lang="en-US" dirty="0"/>
                      </a:br>
                      <a:endParaRPr lang="en-US" dirty="0"/>
                    </a:p>
                  </a:txBody>
                  <a:tcPr>
                    <a:solidFill>
                      <a:schemeClr val="accent2">
                        <a:lumMod val="60000"/>
                        <a:lumOff val="40000"/>
                      </a:schemeClr>
                    </a:solidFill>
                  </a:tcPr>
                </a:tc>
                <a:tc>
                  <a:txBody>
                    <a:bodyPr/>
                    <a:lstStyle/>
                    <a:p>
                      <a:pPr marL="285750" indent="-285750">
                        <a:buFont typeface="Arial" panose="020B0604020202020204" pitchFamily="34" charset="0"/>
                        <a:buChar char="•"/>
                      </a:pPr>
                      <a:r>
                        <a:rPr lang="en-US" sz="1600" dirty="0"/>
                        <a:t>Physical </a:t>
                      </a:r>
                      <a:br>
                        <a:rPr lang="en-US" sz="1600" dirty="0"/>
                      </a:br>
                      <a:r>
                        <a:rPr lang="en-US" sz="1600" dirty="0"/>
                        <a:t>(Flood Factors,  Topography, Hydrology, Hydraulics)</a:t>
                      </a:r>
                      <a:br>
                        <a:rPr lang="en-US" sz="1600" dirty="0"/>
                      </a:br>
                      <a:endParaRPr lang="en-US" sz="1600" dirty="0"/>
                    </a:p>
                    <a:p>
                      <a:pPr marL="285750" indent="-285750">
                        <a:buFont typeface="Arial" panose="020B0604020202020204" pitchFamily="34" charset="0"/>
                        <a:buChar char="•"/>
                      </a:pPr>
                      <a:r>
                        <a:rPr lang="en-US" sz="1600" dirty="0"/>
                        <a:t>Human (People)</a:t>
                      </a:r>
                      <a:br>
                        <a:rPr lang="en-US" sz="1600" dirty="0"/>
                      </a:br>
                      <a:endParaRPr lang="en-US" sz="1600" dirty="0"/>
                    </a:p>
                    <a:p>
                      <a:pPr marL="285750" indent="-285750">
                        <a:buFont typeface="Arial" panose="020B0604020202020204" pitchFamily="34" charset="0"/>
                        <a:buChar char="•"/>
                      </a:pPr>
                      <a:r>
                        <a:rPr lang="en-US" sz="1600" dirty="0"/>
                        <a:t>Social</a:t>
                      </a:r>
                    </a:p>
                    <a:p>
                      <a:pPr marL="0" indent="0">
                        <a:buFont typeface="Arial" panose="020B0604020202020204" pitchFamily="34" charset="0"/>
                        <a:buNone/>
                      </a:pPr>
                      <a:endParaRPr lang="en-US" sz="1600" dirty="0"/>
                    </a:p>
                    <a:p>
                      <a:pPr marL="285750" indent="-285750">
                        <a:buFont typeface="Arial" panose="020B0604020202020204" pitchFamily="34" charset="0"/>
                        <a:buChar char="•"/>
                      </a:pPr>
                      <a:r>
                        <a:rPr lang="en-US" sz="1600" dirty="0"/>
                        <a:t>Economic</a:t>
                      </a:r>
                      <a:br>
                        <a:rPr lang="en-US" sz="1600" dirty="0"/>
                      </a:br>
                      <a:endParaRPr lang="en-US" sz="1600" dirty="0"/>
                    </a:p>
                    <a:p>
                      <a:pPr marL="285750" indent="-285750">
                        <a:buFont typeface="Arial" panose="020B0604020202020204" pitchFamily="34" charset="0"/>
                        <a:buChar char="•"/>
                      </a:pPr>
                      <a:r>
                        <a:rPr lang="en-US" sz="1600" dirty="0"/>
                        <a:t>Institutional</a:t>
                      </a:r>
                      <a:br>
                        <a:rPr lang="en-US" sz="1600" dirty="0"/>
                      </a:br>
                      <a:endParaRPr lang="en-US" sz="1600" dirty="0"/>
                    </a:p>
                    <a:p>
                      <a:pPr marL="285750" indent="-285750">
                        <a:buFont typeface="Arial" panose="020B0604020202020204" pitchFamily="34" charset="0"/>
                        <a:buChar char="•"/>
                      </a:pPr>
                      <a:r>
                        <a:rPr lang="en-US" sz="1600" dirty="0"/>
                        <a:t>Manmade </a:t>
                      </a:r>
                      <a:br>
                        <a:rPr lang="en-US" sz="1600" dirty="0"/>
                      </a:br>
                      <a:r>
                        <a:rPr lang="en-US" sz="1600" dirty="0"/>
                        <a:t>(Buildings, Roads)</a:t>
                      </a:r>
                    </a:p>
                    <a:p>
                      <a:endParaRPr lang="en-US" dirty="0"/>
                    </a:p>
                  </a:txBody>
                  <a:tcPr>
                    <a:solidFill>
                      <a:schemeClr val="accent2">
                        <a:lumMod val="20000"/>
                        <a:lumOff val="80000"/>
                      </a:schemeClr>
                    </a:solidFill>
                  </a:tcPr>
                </a:tc>
                <a:extLst>
                  <a:ext uri="{0D108BD9-81ED-4DB2-BD59-A6C34878D82A}">
                    <a16:rowId xmlns:a16="http://schemas.microsoft.com/office/drawing/2014/main" val="45435842"/>
                  </a:ext>
                </a:extLst>
              </a:tr>
            </a:tbl>
          </a:graphicData>
        </a:graphic>
      </p:graphicFrame>
      <p:sp>
        <p:nvSpPr>
          <p:cNvPr id="8" name="Title 1">
            <a:extLst>
              <a:ext uri="{FF2B5EF4-FFF2-40B4-BE49-F238E27FC236}">
                <a16:creationId xmlns:a16="http://schemas.microsoft.com/office/drawing/2014/main" id="{1F3B82AB-D45A-9A28-6D13-42A6313A2C2F}"/>
              </a:ext>
            </a:extLst>
          </p:cNvPr>
          <p:cNvSpPr txBox="1">
            <a:spLocks/>
          </p:cNvSpPr>
          <p:nvPr/>
        </p:nvSpPr>
        <p:spPr>
          <a:xfrm>
            <a:off x="0" y="3"/>
            <a:ext cx="12192000" cy="712210"/>
          </a:xfrm>
          <a:prstGeom prst="rect">
            <a:avLst/>
          </a:prstGeom>
          <a:solidFill>
            <a:srgbClr val="A02B9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Risk Tools</a:t>
            </a:r>
          </a:p>
        </p:txBody>
      </p:sp>
      <p:pic>
        <p:nvPicPr>
          <p:cNvPr id="13" name="Picture 12" descr="A hexagon with a yellow house and a river&#10;&#10;Description automatically generated">
            <a:extLst>
              <a:ext uri="{FF2B5EF4-FFF2-40B4-BE49-F238E27FC236}">
                <a16:creationId xmlns:a16="http://schemas.microsoft.com/office/drawing/2014/main" id="{A8B147D6-0BC3-8246-405F-45A272E4D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20" y="-9781"/>
            <a:ext cx="803153" cy="732821"/>
          </a:xfrm>
          <a:prstGeom prst="rect">
            <a:avLst/>
          </a:prstGeom>
        </p:spPr>
      </p:pic>
    </p:spTree>
    <p:extLst>
      <p:ext uri="{BB962C8B-B14F-4D97-AF65-F5344CB8AC3E}">
        <p14:creationId xmlns:p14="http://schemas.microsoft.com/office/powerpoint/2010/main" val="264972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1DF90-CE1C-B070-BF2E-35331C2C2FD9}"/>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863F2A-1B08-9FC5-ABAD-CFAAC5D697BA}"/>
              </a:ext>
            </a:extLst>
          </p:cNvPr>
          <p:cNvGraphicFramePr>
            <a:graphicFrameLocks noGrp="1"/>
          </p:cNvGraphicFramePr>
          <p:nvPr>
            <p:extLst>
              <p:ext uri="{D42A27DB-BD31-4B8C-83A1-F6EECF244321}">
                <p14:modId xmlns:p14="http://schemas.microsoft.com/office/powerpoint/2010/main" val="4071998193"/>
              </p:ext>
            </p:extLst>
          </p:nvPr>
        </p:nvGraphicFramePr>
        <p:xfrm>
          <a:off x="228600" y="800234"/>
          <a:ext cx="11722100" cy="5974080"/>
        </p:xfrm>
        <a:graphic>
          <a:graphicData uri="http://schemas.openxmlformats.org/drawingml/2006/table">
            <a:tbl>
              <a:tblPr firstRow="1" bandRow="1">
                <a:tableStyleId>{5C22544A-7EE6-4342-B048-85BDC9FD1C3A}</a:tableStyleId>
              </a:tblPr>
              <a:tblGrid>
                <a:gridCol w="5595123">
                  <a:extLst>
                    <a:ext uri="{9D8B030D-6E8A-4147-A177-3AD203B41FA5}">
                      <a16:colId xmlns:a16="http://schemas.microsoft.com/office/drawing/2014/main" val="3334160799"/>
                    </a:ext>
                  </a:extLst>
                </a:gridCol>
                <a:gridCol w="6126977">
                  <a:extLst>
                    <a:ext uri="{9D8B030D-6E8A-4147-A177-3AD203B41FA5}">
                      <a16:colId xmlns:a16="http://schemas.microsoft.com/office/drawing/2014/main" val="105215941"/>
                    </a:ext>
                  </a:extLst>
                </a:gridCol>
              </a:tblGrid>
              <a:tr h="569662">
                <a:tc>
                  <a:txBody>
                    <a:bodyPr/>
                    <a:lstStyle/>
                    <a:p>
                      <a:pPr algn="ctr"/>
                      <a:r>
                        <a:rPr lang="en-US" sz="3200" dirty="0"/>
                        <a:t>WV Flood Tool</a:t>
                      </a:r>
                    </a:p>
                  </a:txBody>
                  <a:tcPr/>
                </a:tc>
                <a:tc>
                  <a:txBody>
                    <a:bodyPr/>
                    <a:lstStyle/>
                    <a:p>
                      <a:pPr algn="ctr"/>
                      <a:r>
                        <a:rPr lang="en-US" sz="3200" dirty="0"/>
                        <a:t>WV Risk Explorer </a:t>
                      </a:r>
                    </a:p>
                  </a:txBody>
                  <a:tcPr/>
                </a:tc>
                <a:extLst>
                  <a:ext uri="{0D108BD9-81ED-4DB2-BD59-A6C34878D82A}">
                    <a16:rowId xmlns:a16="http://schemas.microsoft.com/office/drawing/2014/main" val="6078483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Determine the degree of flood risk for a </a:t>
                      </a:r>
                      <a:r>
                        <a:rPr lang="en-US" sz="1600" b="0" i="1" kern="1200" dirty="0">
                          <a:solidFill>
                            <a:schemeClr val="dk1"/>
                          </a:solidFill>
                          <a:effectLst/>
                          <a:latin typeface="+mn-lt"/>
                          <a:ea typeface="+mn-ea"/>
                          <a:cs typeface="+mn-cs"/>
                        </a:rPr>
                        <a:t>specific area or property </a:t>
                      </a:r>
                      <a:r>
                        <a:rPr lang="en-US" sz="1600" b="0" i="0" kern="1200" dirty="0">
                          <a:solidFill>
                            <a:schemeClr val="dk1"/>
                          </a:solidFill>
                          <a:effectLst/>
                          <a:latin typeface="+mn-lt"/>
                          <a:ea typeface="+mn-ea"/>
                          <a:cs typeface="+mn-cs"/>
                        </a:rPr>
                        <a:t>using the Public and Expert Views.  View building risk assessments and mitigation measures using the Risk Map View. </a:t>
                      </a:r>
                      <a:endParaRPr lang="en-US" sz="1600" dirty="0"/>
                    </a:p>
                  </a:txBody>
                  <a:tcPr/>
                </a:tc>
                <a:tc>
                  <a:txBody>
                    <a:bodyPr/>
                    <a:lstStyle/>
                    <a:p>
                      <a:r>
                        <a:rPr lang="en-US" sz="1600" b="0" i="0" kern="1200" dirty="0">
                          <a:solidFill>
                            <a:schemeClr val="dk1"/>
                          </a:solidFill>
                          <a:effectLst/>
                          <a:latin typeface="+mn-lt"/>
                          <a:ea typeface="+mn-ea"/>
                          <a:cs typeface="+mn-cs"/>
                        </a:rPr>
                        <a:t>View and analyze riverine flood risk at the </a:t>
                      </a:r>
                      <a:r>
                        <a:rPr lang="en-US" sz="1600" b="0" i="1" kern="1200" dirty="0">
                          <a:solidFill>
                            <a:schemeClr val="dk1"/>
                          </a:solidFill>
                          <a:effectLst/>
                          <a:latin typeface="+mn-lt"/>
                          <a:ea typeface="+mn-ea"/>
                          <a:cs typeface="+mn-cs"/>
                        </a:rPr>
                        <a:t>aggregate level </a:t>
                      </a:r>
                      <a:r>
                        <a:rPr lang="en-US" sz="1600" b="0" i="0" kern="1200" dirty="0">
                          <a:solidFill>
                            <a:schemeClr val="dk1"/>
                          </a:solidFill>
                          <a:effectLst/>
                          <a:latin typeface="+mn-lt"/>
                          <a:ea typeface="+mn-ea"/>
                          <a:cs typeface="+mn-cs"/>
                        </a:rPr>
                        <a:t>for community, county, region, watershed, and stream scales. </a:t>
                      </a:r>
                      <a:r>
                        <a:rPr lang="en-US" sz="1600" b="0" i="1" kern="1200" dirty="0">
                          <a:solidFill>
                            <a:schemeClr val="dk1"/>
                          </a:solidFill>
                          <a:effectLst/>
                          <a:latin typeface="+mn-lt"/>
                          <a:ea typeface="+mn-ea"/>
                          <a:cs typeface="+mn-cs"/>
                        </a:rPr>
                        <a:t>Compare risk </a:t>
                      </a:r>
                      <a:r>
                        <a:rPr lang="en-US" sz="1600" b="0" i="0" kern="1200" dirty="0">
                          <a:solidFill>
                            <a:schemeClr val="dk1"/>
                          </a:solidFill>
                          <a:effectLst/>
                          <a:latin typeface="+mn-lt"/>
                          <a:ea typeface="+mn-ea"/>
                          <a:cs typeface="+mn-cs"/>
                        </a:rPr>
                        <a:t>among different geographic entities, complete with risk scores and rankings, from the building level to state scales.</a:t>
                      </a:r>
                      <a:endParaRPr lang="en-US" sz="1600" dirty="0"/>
                    </a:p>
                  </a:txBody>
                  <a:tcPr/>
                </a:tc>
                <a:extLst>
                  <a:ext uri="{0D108BD9-81ED-4DB2-BD59-A6C34878D82A}">
                    <a16:rowId xmlns:a16="http://schemas.microsoft.com/office/drawing/2014/main" val="20293951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Primary Components: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Public 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Expert View (Floodplain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RiskMap View (Risk Reduction)</a:t>
                      </a:r>
                      <a:br>
                        <a:rPr lang="en-US" sz="1600" dirty="0"/>
                      </a:br>
                      <a:endParaRPr lang="en-US"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Reference Layers &amp; Basemaps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Property Search Tools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Links to External Viewers &amp; Resources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Primary Components: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Risk Maps Tool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Risk Reports Tool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Risk &amp; Mitigation Dashboard Tools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Building Level Risk Tools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Flood Visualization Tools</a:t>
                      </a:r>
                      <a:br>
                        <a:rPr lang="en-US" sz="1600" dirty="0"/>
                      </a:br>
                      <a:endParaRPr lang="en-US"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Data linkages WV Flood Tool &amp; Hazard Library</a:t>
                      </a:r>
                    </a:p>
                  </a:txBody>
                  <a:tcPr/>
                </a:tc>
                <a:extLst>
                  <a:ext uri="{0D108BD9-81ED-4DB2-BD59-A6C34878D82A}">
                    <a16:rowId xmlns:a16="http://schemas.microsoft.com/office/drawing/2014/main" val="714996797"/>
                  </a:ext>
                </a:extLst>
              </a:tr>
              <a:tr h="370840">
                <a:tc>
                  <a:txBody>
                    <a:bodyPr/>
                    <a:lstStyle/>
                    <a:p>
                      <a:r>
                        <a:rPr lang="en-US" sz="1600" dirty="0"/>
                        <a:t>Applications:</a:t>
                      </a:r>
                    </a:p>
                    <a:p>
                      <a:pPr marL="285750" indent="-285750">
                        <a:buFont typeface="Arial" panose="020B0604020202020204" pitchFamily="34" charset="0"/>
                        <a:buChar char="•"/>
                      </a:pPr>
                      <a:r>
                        <a:rPr lang="en-US" sz="1600" dirty="0"/>
                        <a:t>Flood Risk Determinations at Property Level</a:t>
                      </a:r>
                    </a:p>
                    <a:p>
                      <a:pPr marL="285750" indent="-285750">
                        <a:buFont typeface="Arial" panose="020B0604020202020204" pitchFamily="34" charset="0"/>
                        <a:buChar char="•"/>
                      </a:pPr>
                      <a:r>
                        <a:rPr lang="en-US" sz="1600" dirty="0"/>
                        <a:t>Floodplain Management</a:t>
                      </a:r>
                    </a:p>
                    <a:p>
                      <a:pPr marL="285750" indent="-285750">
                        <a:buFont typeface="Arial" panose="020B0604020202020204" pitchFamily="34" charset="0"/>
                        <a:buChar char="•"/>
                      </a:pPr>
                      <a:r>
                        <a:rPr lang="en-US" sz="1600" dirty="0"/>
                        <a:t>Mitigation Measures</a:t>
                      </a:r>
                    </a:p>
                    <a:p>
                      <a:pPr marL="285750" indent="-285750">
                        <a:buFont typeface="Arial" panose="020B0604020202020204" pitchFamily="34" charset="0"/>
                        <a:buChar char="•"/>
                      </a:pPr>
                      <a:r>
                        <a:rPr lang="en-US" sz="1600" dirty="0"/>
                        <a:t>Damage Assessments</a:t>
                      </a:r>
                    </a:p>
                    <a:p>
                      <a:pPr marL="285750" indent="-285750">
                        <a:buFont typeface="Arial" panose="020B0604020202020204" pitchFamily="34" charset="0"/>
                        <a:buChar char="•"/>
                      </a:pPr>
                      <a:r>
                        <a:rPr lang="en-US" sz="1600" dirty="0"/>
                        <a:t>Property Identification</a:t>
                      </a:r>
                    </a:p>
                    <a:p>
                      <a:pPr marL="285750" indent="-285750">
                        <a:buFont typeface="Arial" panose="020B0604020202020204" pitchFamily="34" charset="0"/>
                        <a:buChar char="•"/>
                      </a:pPr>
                      <a:r>
                        <a:rPr lang="en-US" sz="1600" dirty="0"/>
                        <a:t>Flood Visualizations &amp; Risk Communications</a:t>
                      </a:r>
                    </a:p>
                    <a:p>
                      <a:pPr marL="285750" indent="-285750">
                        <a:buFont typeface="Arial" panose="020B0604020202020204" pitchFamily="34" charset="0"/>
                        <a:buChar char="•"/>
                      </a:pPr>
                      <a:r>
                        <a:rPr lang="en-US" sz="1600" dirty="0"/>
                        <a:t>CRS Map Credits</a:t>
                      </a:r>
                    </a:p>
                    <a:p>
                      <a:pPr marL="285750" indent="-285750">
                        <a:buFont typeface="Arial" panose="020B0604020202020204" pitchFamily="34" charset="0"/>
                        <a:buChar char="•"/>
                      </a:pPr>
                      <a:r>
                        <a:rPr lang="en-US" sz="1600" dirty="0"/>
                        <a:t>Other Hazards</a:t>
                      </a:r>
                    </a:p>
                  </a:txBody>
                  <a:tcPr/>
                </a:tc>
                <a:tc>
                  <a:txBody>
                    <a:bodyPr/>
                    <a:lstStyle/>
                    <a:p>
                      <a:r>
                        <a:rPr lang="en-US" sz="1600" dirty="0"/>
                        <a:t>Applications:</a:t>
                      </a:r>
                    </a:p>
                    <a:p>
                      <a:pPr marL="285750" indent="-285750">
                        <a:buFont typeface="Arial" panose="020B0604020202020204" pitchFamily="34" charset="0"/>
                        <a:buChar char="•"/>
                      </a:pPr>
                      <a:r>
                        <a:rPr lang="en-US" sz="1600" dirty="0"/>
                        <a:t>Plans (Resiliency, Emergency Operations, Hazard Mitigation)</a:t>
                      </a:r>
                    </a:p>
                    <a:p>
                      <a:pPr marL="285750" indent="-285750">
                        <a:buFont typeface="Arial" panose="020B0604020202020204" pitchFamily="34" charset="0"/>
                        <a:buChar char="•"/>
                      </a:pPr>
                      <a:r>
                        <a:rPr lang="en-US" sz="1600" dirty="0"/>
                        <a:t>Risk Studies (Risk MAP, Risk Reduction, Community Focused)</a:t>
                      </a:r>
                    </a:p>
                    <a:p>
                      <a:pPr marL="285750" indent="-285750">
                        <a:buFont typeface="Arial" panose="020B0604020202020204" pitchFamily="34" charset="0"/>
                        <a:buChar char="•"/>
                      </a:pPr>
                      <a:r>
                        <a:rPr lang="en-US" sz="1600" dirty="0"/>
                        <a:t>Mitigation Measures, Tracking &amp; Monitoring</a:t>
                      </a:r>
                    </a:p>
                    <a:p>
                      <a:pPr marL="285750" indent="-285750">
                        <a:buFont typeface="Arial" panose="020B0604020202020204" pitchFamily="34" charset="0"/>
                        <a:buChar char="•"/>
                      </a:pPr>
                      <a:r>
                        <a:rPr lang="en-US" sz="1600" dirty="0"/>
                        <a:t>Flood Visualizations &amp; Risk Communications</a:t>
                      </a:r>
                    </a:p>
                    <a:p>
                      <a:pPr marL="285750" indent="-285750">
                        <a:buFont typeface="Arial" panose="020B0604020202020204" pitchFamily="34" charset="0"/>
                        <a:buChar char="•"/>
                      </a:pPr>
                      <a:r>
                        <a:rPr lang="en-US" sz="1600" dirty="0"/>
                        <a:t>CRS Programming Variables</a:t>
                      </a:r>
                    </a:p>
                    <a:p>
                      <a:pPr marL="285750" indent="-285750">
                        <a:buFont typeface="Arial" panose="020B0604020202020204" pitchFamily="34" charset="0"/>
                        <a:buChar char="•"/>
                      </a:pPr>
                      <a:r>
                        <a:rPr lang="en-US" sz="1600" dirty="0"/>
                        <a:t>Other Hazards</a:t>
                      </a:r>
                    </a:p>
                  </a:txBody>
                  <a:tcPr/>
                </a:tc>
                <a:extLst>
                  <a:ext uri="{0D108BD9-81ED-4DB2-BD59-A6C34878D82A}">
                    <a16:rowId xmlns:a16="http://schemas.microsoft.com/office/drawing/2014/main" val="2815956134"/>
                  </a:ext>
                </a:extLst>
              </a:tr>
            </a:tbl>
          </a:graphicData>
        </a:graphic>
      </p:graphicFrame>
      <p:pic>
        <p:nvPicPr>
          <p:cNvPr id="1026" name="Picture 2" descr="WV Risk Explorer">
            <a:extLst>
              <a:ext uri="{FF2B5EF4-FFF2-40B4-BE49-F238E27FC236}">
                <a16:creationId xmlns:a16="http://schemas.microsoft.com/office/drawing/2014/main" id="{BFD709DB-50D3-90B7-3D6A-9298D0299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5450" y="2549028"/>
            <a:ext cx="1511550" cy="1511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V Flood Tool">
            <a:extLst>
              <a:ext uri="{FF2B5EF4-FFF2-40B4-BE49-F238E27FC236}">
                <a16:creationId xmlns:a16="http://schemas.microsoft.com/office/drawing/2014/main" id="{1580440D-6865-F3A8-3A87-13DABF644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450" y="2549028"/>
            <a:ext cx="1511550" cy="15115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9DB7B804-2FEE-1D82-C030-6422E5D4780E}"/>
              </a:ext>
            </a:extLst>
          </p:cNvPr>
          <p:cNvSpPr txBox="1">
            <a:spLocks/>
          </p:cNvSpPr>
          <p:nvPr/>
        </p:nvSpPr>
        <p:spPr>
          <a:xfrm>
            <a:off x="0" y="3"/>
            <a:ext cx="12192000" cy="712210"/>
          </a:xfrm>
          <a:prstGeom prst="rect">
            <a:avLst/>
          </a:prstGeom>
          <a:solidFill>
            <a:srgbClr val="A02B9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Risk Tools Comparison</a:t>
            </a:r>
          </a:p>
        </p:txBody>
      </p:sp>
      <p:pic>
        <p:nvPicPr>
          <p:cNvPr id="7" name="Picture 6" descr="A hexagon with a yellow house and a river&#10;&#10;Description automatically generated">
            <a:extLst>
              <a:ext uri="{FF2B5EF4-FFF2-40B4-BE49-F238E27FC236}">
                <a16:creationId xmlns:a16="http://schemas.microsoft.com/office/drawing/2014/main" id="{533BE78B-AA3C-C8CA-5CB4-F3B7176804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720" y="-9781"/>
            <a:ext cx="803153" cy="732821"/>
          </a:xfrm>
          <a:prstGeom prst="rect">
            <a:avLst/>
          </a:prstGeom>
        </p:spPr>
      </p:pic>
    </p:spTree>
    <p:extLst>
      <p:ext uri="{BB962C8B-B14F-4D97-AF65-F5344CB8AC3E}">
        <p14:creationId xmlns:p14="http://schemas.microsoft.com/office/powerpoint/2010/main" val="2360856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AE2A-DF85-C603-919E-8A26E54056B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5F81806-D596-8BCA-4603-52BAD3EE3F86}"/>
              </a:ext>
            </a:extLst>
          </p:cNvPr>
          <p:cNvSpPr txBox="1"/>
          <p:nvPr/>
        </p:nvSpPr>
        <p:spPr>
          <a:xfrm>
            <a:off x="1649749" y="780370"/>
            <a:ext cx="8892501" cy="369332"/>
          </a:xfrm>
          <a:prstGeom prst="rect">
            <a:avLst/>
          </a:prstGeom>
          <a:noFill/>
        </p:spPr>
        <p:txBody>
          <a:bodyPr wrap="square" rtlCol="0">
            <a:spAutoFit/>
          </a:bodyPr>
          <a:lstStyle/>
          <a:p>
            <a:pPr algn="ctr"/>
            <a:r>
              <a:rPr lang="en-US" b="1" i="1" dirty="0"/>
              <a:t>Hazard Library </a:t>
            </a:r>
            <a:r>
              <a:rPr lang="en-US" b="1" i="1" dirty="0">
                <a:solidFill>
                  <a:schemeClr val="tx1">
                    <a:lumMod val="50000"/>
                    <a:lumOff val="50000"/>
                  </a:schemeClr>
                </a:solidFill>
              </a:rPr>
              <a:t>of documents and visual media relevant to West Virginia</a:t>
            </a:r>
          </a:p>
        </p:txBody>
      </p:sp>
      <p:graphicFrame>
        <p:nvGraphicFramePr>
          <p:cNvPr id="2" name="Table 1">
            <a:extLst>
              <a:ext uri="{FF2B5EF4-FFF2-40B4-BE49-F238E27FC236}">
                <a16:creationId xmlns:a16="http://schemas.microsoft.com/office/drawing/2014/main" id="{C93B5253-78A2-CCAE-E9C8-7C7ED2982BA3}"/>
              </a:ext>
            </a:extLst>
          </p:cNvPr>
          <p:cNvGraphicFramePr>
            <a:graphicFrameLocks noGrp="1"/>
          </p:cNvGraphicFramePr>
          <p:nvPr>
            <p:extLst>
              <p:ext uri="{D42A27DB-BD31-4B8C-83A1-F6EECF244321}">
                <p14:modId xmlns:p14="http://schemas.microsoft.com/office/powerpoint/2010/main" val="1613393078"/>
              </p:ext>
            </p:extLst>
          </p:nvPr>
        </p:nvGraphicFramePr>
        <p:xfrm>
          <a:off x="671148" y="1179579"/>
          <a:ext cx="10991410" cy="5326084"/>
        </p:xfrm>
        <a:graphic>
          <a:graphicData uri="http://schemas.openxmlformats.org/drawingml/2006/table">
            <a:tbl>
              <a:tblPr firstRow="1" bandRow="1">
                <a:tableStyleId>{5940675A-B579-460E-94D1-54222C63F5DA}</a:tableStyleId>
              </a:tblPr>
              <a:tblGrid>
                <a:gridCol w="3053337">
                  <a:extLst>
                    <a:ext uri="{9D8B030D-6E8A-4147-A177-3AD203B41FA5}">
                      <a16:colId xmlns:a16="http://schemas.microsoft.com/office/drawing/2014/main" val="405092063"/>
                    </a:ext>
                  </a:extLst>
                </a:gridCol>
                <a:gridCol w="1903032">
                  <a:extLst>
                    <a:ext uri="{9D8B030D-6E8A-4147-A177-3AD203B41FA5}">
                      <a16:colId xmlns:a16="http://schemas.microsoft.com/office/drawing/2014/main" val="324988300"/>
                    </a:ext>
                  </a:extLst>
                </a:gridCol>
                <a:gridCol w="1772529">
                  <a:extLst>
                    <a:ext uri="{9D8B030D-6E8A-4147-A177-3AD203B41FA5}">
                      <a16:colId xmlns:a16="http://schemas.microsoft.com/office/drawing/2014/main" val="3166695765"/>
                    </a:ext>
                  </a:extLst>
                </a:gridCol>
                <a:gridCol w="4262512">
                  <a:extLst>
                    <a:ext uri="{9D8B030D-6E8A-4147-A177-3AD203B41FA5}">
                      <a16:colId xmlns:a16="http://schemas.microsoft.com/office/drawing/2014/main" val="2372685965"/>
                    </a:ext>
                  </a:extLst>
                </a:gridCol>
              </a:tblGrid>
              <a:tr h="387798">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WV HAZARD LIBRARY</a:t>
                      </a:r>
                    </a:p>
                  </a:txBody>
                  <a:tcPr>
                    <a:solidFill>
                      <a:schemeClr val="accent5">
                        <a:lumMod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chemeClr val="bg1"/>
                        </a:solidFill>
                      </a:endParaRPr>
                    </a:p>
                  </a:txBody>
                  <a:tcPr>
                    <a:solidFill>
                      <a:schemeClr val="accent5">
                        <a:lumMod val="75000"/>
                      </a:schemeClr>
                    </a:solidFill>
                  </a:tcPr>
                </a:tc>
                <a:extLst>
                  <a:ext uri="{0D108BD9-81ED-4DB2-BD59-A6C34878D82A}">
                    <a16:rowId xmlns:a16="http://schemas.microsoft.com/office/drawing/2014/main" val="1160667806"/>
                  </a:ext>
                </a:extLst>
              </a:tr>
              <a:tr h="3579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TOPICS</a:t>
                      </a:r>
                      <a:endParaRPr lang="en-US" dirty="0"/>
                    </a:p>
                  </a:txBody>
                  <a:tcPr>
                    <a:lnR w="12700" cap="flat" cmpd="sng" algn="ctr">
                      <a:solidFill>
                        <a:schemeClr val="tx1"/>
                      </a:solidFill>
                      <a:prstDash val="solid"/>
                      <a:round/>
                      <a:headEnd type="none" w="med" len="med"/>
                      <a:tailEnd type="none" w="med" len="med"/>
                    </a:lnR>
                    <a:solidFill>
                      <a:schemeClr val="accent5">
                        <a:lumMod val="40000"/>
                        <a:lumOff val="60000"/>
                      </a:schemeClr>
                    </a:solidFill>
                  </a:tcPr>
                </a:tc>
                <a:tc gridSpan="2">
                  <a:txBody>
                    <a:bodyPr/>
                    <a:lstStyle/>
                    <a:p>
                      <a:pPr algn="ctr"/>
                      <a:r>
                        <a:rPr lang="en-US" b="1" dirty="0"/>
                        <a:t>MEDIA TYPES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lang="en-US" b="1" dirty="0"/>
                    </a:p>
                  </a:txBody>
                  <a:tcPr>
                    <a:solidFill>
                      <a:schemeClr val="accent5">
                        <a:lumMod val="20000"/>
                        <a:lumOff val="80000"/>
                      </a:schemeClr>
                    </a:solidFill>
                  </a:tcPr>
                </a:tc>
                <a:tc>
                  <a:txBody>
                    <a:bodyPr/>
                    <a:lstStyle/>
                    <a:p>
                      <a:pPr algn="ctr"/>
                      <a:r>
                        <a:rPr lang="en-US" b="1" dirty="0"/>
                        <a:t>SEARCH TYPES</a:t>
                      </a:r>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871934397"/>
                  </a:ext>
                </a:extLst>
              </a:tr>
              <a:tr h="4564084">
                <a:tc>
                  <a:txBody>
                    <a:bodyPr/>
                    <a:lstStyle/>
                    <a:p>
                      <a:pPr marL="285750" indent="-285750">
                        <a:buFont typeface="Arial" panose="020B0604020202020204" pitchFamily="34" charset="0"/>
                        <a:buChar char="•"/>
                      </a:pPr>
                      <a:r>
                        <a:rPr lang="en-US" b="1" dirty="0"/>
                        <a:t>Risk  Assessment &amp; Planning</a:t>
                      </a:r>
                    </a:p>
                    <a:p>
                      <a:pPr marL="742950" lvl="1" indent="-285750">
                        <a:buFont typeface="Courier New" panose="02070309020205020404" pitchFamily="49" charset="0"/>
                        <a:buChar char="o"/>
                      </a:pPr>
                      <a:r>
                        <a:rPr lang="en-US" sz="1600" dirty="0"/>
                        <a:t>State Risk Assessments</a:t>
                      </a:r>
                    </a:p>
                    <a:p>
                      <a:pPr marL="742950" lvl="1" indent="-285750">
                        <a:buFont typeface="Courier New" panose="02070309020205020404" pitchFamily="49" charset="0"/>
                        <a:buChar char="o"/>
                      </a:pPr>
                      <a:r>
                        <a:rPr lang="en-US" sz="1600" dirty="0"/>
                        <a:t>Local Risk Assessments</a:t>
                      </a:r>
                    </a:p>
                    <a:p>
                      <a:pPr marL="742950" lvl="1" indent="-285750">
                        <a:buFont typeface="Courier New" panose="02070309020205020404" pitchFamily="49" charset="0"/>
                        <a:buChar char="o"/>
                      </a:pPr>
                      <a:r>
                        <a:rPr lang="en-US" sz="1600" dirty="0"/>
                        <a:t>Planning Resources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dirty="0"/>
                        <a:t>Web Tools</a:t>
                      </a:r>
                    </a:p>
                    <a:p>
                      <a:pPr marL="742950" lvl="1" indent="-285750">
                        <a:buFont typeface="Courier New" panose="02070309020205020404" pitchFamily="49" charset="0"/>
                        <a:buChar char="o"/>
                      </a:pPr>
                      <a:endParaRPr lang="en-US" sz="1600" dirty="0"/>
                    </a:p>
                    <a:p>
                      <a:pPr marL="285750" indent="-285750">
                        <a:buFont typeface="Arial" panose="020B0604020202020204" pitchFamily="34" charset="0"/>
                        <a:buChar char="•"/>
                      </a:pPr>
                      <a:r>
                        <a:rPr lang="en-US" b="1" dirty="0"/>
                        <a:t>Mitigation</a:t>
                      </a:r>
                    </a:p>
                    <a:p>
                      <a:pPr marL="742950" lvl="1" indent="-285750">
                        <a:buFont typeface="Courier New" panose="02070309020205020404" pitchFamily="49" charset="0"/>
                        <a:buChar char="o"/>
                      </a:pPr>
                      <a:r>
                        <a:rPr lang="en-US" sz="1600" dirty="0"/>
                        <a:t>Mitigation Measures</a:t>
                      </a:r>
                    </a:p>
                    <a:p>
                      <a:pPr marL="742950" lvl="1" indent="-285750">
                        <a:buFont typeface="Courier New" panose="02070309020205020404" pitchFamily="49" charset="0"/>
                        <a:buChar char="o"/>
                      </a:pPr>
                      <a:r>
                        <a:rPr lang="en-US" sz="1600" dirty="0"/>
                        <a:t>Floodplain Mapping</a:t>
                      </a:r>
                    </a:p>
                    <a:p>
                      <a:pPr marL="742950" lvl="1" indent="-285750">
                        <a:buFont typeface="Courier New" panose="02070309020205020404" pitchFamily="49" charset="0"/>
                        <a:buChar char="o"/>
                      </a:pPr>
                      <a:r>
                        <a:rPr lang="en-US" sz="1600" dirty="0"/>
                        <a:t>Floodplain Management</a:t>
                      </a:r>
                    </a:p>
                    <a:p>
                      <a:pPr marL="742950" lvl="1" indent="-285750">
                        <a:buFont typeface="Courier New" panose="02070309020205020404" pitchFamily="49" charset="0"/>
                        <a:buChar char="o"/>
                      </a:pPr>
                      <a:r>
                        <a:rPr lang="en-US" sz="1600" dirty="0"/>
                        <a:t>Flood Insurance</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Flood Disaster</a:t>
                      </a:r>
                    </a:p>
                    <a:p>
                      <a:pPr marL="742950" lvl="1" indent="-285750">
                        <a:buFont typeface="Courier New" panose="02070309020205020404" pitchFamily="49" charset="0"/>
                        <a:buChar char="o"/>
                      </a:pPr>
                      <a:r>
                        <a:rPr lang="en-US" sz="1600" dirty="0"/>
                        <a:t>Flood Event</a:t>
                      </a:r>
                    </a:p>
                    <a:p>
                      <a:pPr marL="742950" lvl="1" indent="-285750">
                        <a:buFont typeface="Courier New" panose="02070309020205020404" pitchFamily="49" charset="0"/>
                        <a:buChar char="o"/>
                      </a:pPr>
                      <a:r>
                        <a:rPr lang="en-US" sz="1600" dirty="0"/>
                        <a:t>Flood Research</a:t>
                      </a:r>
                    </a:p>
                    <a:p>
                      <a:pPr marL="742950" lvl="1" indent="-285750">
                        <a:buFont typeface="Courier New" panose="02070309020205020404" pitchFamily="49" charset="0"/>
                        <a:buChar char="o"/>
                      </a:pPr>
                      <a:r>
                        <a:rPr lang="en-US" sz="1600" dirty="0"/>
                        <a:t>Flood Forecast</a:t>
                      </a:r>
                      <a:endParaRPr lang="en-US" dirty="0"/>
                    </a:p>
                  </a:txBody>
                  <a:tcPr>
                    <a:lnR w="12700" cap="flat" cmpd="sng" algn="ctr">
                      <a:solidFill>
                        <a:schemeClr val="tx1"/>
                      </a:solidFill>
                      <a:prstDash val="solid"/>
                      <a:round/>
                      <a:headEnd type="none" w="med" len="med"/>
                      <a:tailEnd type="none" w="med" len="med"/>
                    </a:lnR>
                    <a:solidFill>
                      <a:schemeClr val="accent5">
                        <a:lumMod val="40000"/>
                        <a:lumOff val="60000"/>
                      </a:schemeClr>
                    </a:solidFill>
                  </a:tcPr>
                </a:tc>
                <a:tc>
                  <a:txBody>
                    <a:bodyPr/>
                    <a:lstStyle/>
                    <a:p>
                      <a:pPr marL="285750" indent="-285750">
                        <a:buFont typeface="Arial" panose="020B0604020202020204" pitchFamily="34" charset="0"/>
                        <a:buChar char="•"/>
                      </a:pPr>
                      <a:r>
                        <a:rPr lang="en-US" sz="1600" dirty="0">
                          <a:solidFill>
                            <a:schemeClr val="tx1"/>
                          </a:solidFill>
                        </a:rPr>
                        <a:t>3D Movie</a:t>
                      </a:r>
                    </a:p>
                    <a:p>
                      <a:pPr marL="285750" indent="-285750">
                        <a:buFont typeface="Arial" panose="020B0604020202020204" pitchFamily="34" charset="0"/>
                        <a:buChar char="•"/>
                      </a:pPr>
                      <a:r>
                        <a:rPr lang="en-US" sz="1600" dirty="0">
                          <a:solidFill>
                            <a:schemeClr val="tx1"/>
                          </a:solidFill>
                        </a:rPr>
                        <a:t>Bldg. Profile</a:t>
                      </a:r>
                    </a:p>
                    <a:p>
                      <a:pPr marL="285750" indent="-285750">
                        <a:buFont typeface="Arial" panose="020B0604020202020204" pitchFamily="34" charset="0"/>
                        <a:buChar char="•"/>
                      </a:pPr>
                      <a:r>
                        <a:rPr lang="en-US" sz="1600" dirty="0">
                          <a:solidFill>
                            <a:schemeClr val="tx1"/>
                          </a:solidFill>
                        </a:rPr>
                        <a:t>Dashboard</a:t>
                      </a:r>
                    </a:p>
                    <a:p>
                      <a:pPr marL="285750" indent="-285750">
                        <a:buFont typeface="Arial" panose="020B0604020202020204" pitchFamily="34" charset="0"/>
                        <a:buChar char="•"/>
                      </a:pPr>
                      <a:r>
                        <a:rPr lang="en-US" sz="1600" dirty="0">
                          <a:solidFill>
                            <a:schemeClr val="tx1"/>
                          </a:solidFill>
                        </a:rPr>
                        <a:t>Data</a:t>
                      </a:r>
                    </a:p>
                    <a:p>
                      <a:pPr marL="285750" indent="-285750">
                        <a:buFont typeface="Arial" panose="020B0604020202020204" pitchFamily="34" charset="0"/>
                        <a:buChar char="•"/>
                      </a:pPr>
                      <a:r>
                        <a:rPr lang="en-US" sz="1600" dirty="0">
                          <a:solidFill>
                            <a:schemeClr val="tx1"/>
                          </a:solidFill>
                        </a:rPr>
                        <a:t>Flyer</a:t>
                      </a:r>
                    </a:p>
                    <a:p>
                      <a:pPr marL="285750" indent="-285750">
                        <a:buFont typeface="Arial" panose="020B0604020202020204" pitchFamily="34" charset="0"/>
                        <a:buChar char="•"/>
                      </a:pPr>
                      <a:r>
                        <a:rPr lang="en-US" sz="1600" dirty="0">
                          <a:solidFill>
                            <a:schemeClr val="tx1"/>
                          </a:solidFill>
                        </a:rPr>
                        <a:t>Graphic</a:t>
                      </a:r>
                    </a:p>
                    <a:p>
                      <a:pPr marL="285750" indent="-285750">
                        <a:buFont typeface="Arial" panose="020B0604020202020204" pitchFamily="34" charset="0"/>
                        <a:buChar char="•"/>
                      </a:pPr>
                      <a:r>
                        <a:rPr lang="en-US" sz="1600" dirty="0">
                          <a:solidFill>
                            <a:schemeClr val="tx1"/>
                          </a:solidFill>
                        </a:rPr>
                        <a:t>Guide</a:t>
                      </a:r>
                    </a:p>
                    <a:p>
                      <a:pPr marL="285750" indent="-285750">
                        <a:buFont typeface="Arial" panose="020B0604020202020204" pitchFamily="34" charset="0"/>
                        <a:buChar char="•"/>
                      </a:pPr>
                      <a:r>
                        <a:rPr lang="en-US" sz="1600" dirty="0">
                          <a:solidFill>
                            <a:schemeClr val="tx1"/>
                          </a:solidFill>
                        </a:rPr>
                        <a:t>Letter</a:t>
                      </a:r>
                    </a:p>
                    <a:p>
                      <a:pPr marL="285750" indent="-285750">
                        <a:buFont typeface="Arial" panose="020B0604020202020204" pitchFamily="34" charset="0"/>
                        <a:buChar char="•"/>
                      </a:pPr>
                      <a:r>
                        <a:rPr lang="en-US" sz="1600" dirty="0">
                          <a:solidFill>
                            <a:schemeClr val="tx1"/>
                          </a:solidFill>
                        </a:rPr>
                        <a:t>Multiple Types</a:t>
                      </a:r>
                    </a:p>
                    <a:p>
                      <a:pPr marL="285750" indent="-285750">
                        <a:buFont typeface="Arial" panose="020B0604020202020204" pitchFamily="34" charset="0"/>
                        <a:buChar char="•"/>
                      </a:pPr>
                      <a:r>
                        <a:rPr lang="en-US" sz="1600" dirty="0">
                          <a:solidFill>
                            <a:schemeClr val="tx1"/>
                          </a:solidFill>
                        </a:rPr>
                        <a:t>Map</a:t>
                      </a:r>
                    </a:p>
                    <a:p>
                      <a:pPr marL="285750" indent="-285750">
                        <a:buFont typeface="Arial" panose="020B0604020202020204" pitchFamily="34" charset="0"/>
                        <a:buChar char="•"/>
                      </a:pPr>
                      <a:r>
                        <a:rPr lang="en-US" sz="1600" dirty="0">
                          <a:solidFill>
                            <a:schemeClr val="tx1"/>
                          </a:solidFill>
                        </a:rPr>
                        <a:t>Metadata</a:t>
                      </a:r>
                    </a:p>
                    <a:p>
                      <a:pPr marL="285750" indent="-285750">
                        <a:buFont typeface="Arial" panose="020B0604020202020204" pitchFamily="34" charset="0"/>
                        <a:buChar char="•"/>
                      </a:pPr>
                      <a:r>
                        <a:rPr lang="en-US" sz="1600" dirty="0">
                          <a:solidFill>
                            <a:schemeClr val="tx1"/>
                          </a:solidFill>
                        </a:rPr>
                        <a:t>News Article</a:t>
                      </a:r>
                    </a:p>
                    <a:p>
                      <a:pPr marL="285750" indent="-285750">
                        <a:buFont typeface="Arial" panose="020B0604020202020204" pitchFamily="34" charset="0"/>
                        <a:buChar char="•"/>
                      </a:pPr>
                      <a:r>
                        <a:rPr lang="en-US" sz="1600" dirty="0">
                          <a:solidFill>
                            <a:schemeClr val="tx1"/>
                          </a:solidFill>
                        </a:rPr>
                        <a:t>Plan</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285750" indent="-285750">
                        <a:buFont typeface="Arial" panose="020B0604020202020204" pitchFamily="34" charset="0"/>
                        <a:buChar char="•"/>
                      </a:pPr>
                      <a:r>
                        <a:rPr lang="en-US" sz="1600" dirty="0">
                          <a:solidFill>
                            <a:schemeClr val="tx1"/>
                          </a:solidFill>
                        </a:rPr>
                        <a:t>Poster</a:t>
                      </a:r>
                    </a:p>
                    <a:p>
                      <a:pPr marL="285750" indent="-285750">
                        <a:buFont typeface="Arial" panose="020B0604020202020204" pitchFamily="34" charset="0"/>
                        <a:buChar char="•"/>
                      </a:pPr>
                      <a:r>
                        <a:rPr lang="en-US" sz="1600" dirty="0">
                          <a:solidFill>
                            <a:schemeClr val="tx1"/>
                          </a:solidFill>
                        </a:rPr>
                        <a:t>Report</a:t>
                      </a:r>
                    </a:p>
                    <a:p>
                      <a:pPr marL="285750" indent="-285750">
                        <a:buFont typeface="Arial" panose="020B0604020202020204" pitchFamily="34" charset="0"/>
                        <a:buChar char="•"/>
                      </a:pPr>
                      <a:r>
                        <a:rPr lang="en-US" sz="1600" dirty="0">
                          <a:solidFill>
                            <a:schemeClr val="tx1"/>
                          </a:solidFill>
                        </a:rPr>
                        <a:t>Slides</a:t>
                      </a:r>
                    </a:p>
                    <a:p>
                      <a:pPr marL="285750" indent="-285750">
                        <a:buFont typeface="Arial" panose="020B0604020202020204" pitchFamily="34" charset="0"/>
                        <a:buChar char="•"/>
                      </a:pPr>
                      <a:r>
                        <a:rPr lang="en-US" sz="1600" dirty="0">
                          <a:solidFill>
                            <a:schemeClr val="tx1"/>
                          </a:solidFill>
                        </a:rPr>
                        <a:t>Story Map</a:t>
                      </a:r>
                    </a:p>
                    <a:p>
                      <a:pPr marL="285750" indent="-285750">
                        <a:buFont typeface="Arial" panose="020B0604020202020204" pitchFamily="34" charset="0"/>
                        <a:buChar char="•"/>
                      </a:pPr>
                      <a:r>
                        <a:rPr lang="en-US" sz="1600" dirty="0">
                          <a:solidFill>
                            <a:schemeClr val="tx1"/>
                          </a:solidFill>
                        </a:rPr>
                        <a:t>Study</a:t>
                      </a:r>
                    </a:p>
                    <a:p>
                      <a:pPr marL="285750" indent="-285750">
                        <a:buFont typeface="Arial" panose="020B0604020202020204" pitchFamily="34" charset="0"/>
                        <a:buChar char="•"/>
                      </a:pPr>
                      <a:r>
                        <a:rPr lang="en-US" sz="1600" dirty="0">
                          <a:solidFill>
                            <a:schemeClr val="tx1"/>
                          </a:solidFill>
                        </a:rPr>
                        <a:t>Survey</a:t>
                      </a:r>
                    </a:p>
                    <a:p>
                      <a:pPr marL="285750" indent="-285750">
                        <a:buFont typeface="Arial" panose="020B0604020202020204" pitchFamily="34" charset="0"/>
                        <a:buChar char="•"/>
                      </a:pPr>
                      <a:r>
                        <a:rPr lang="en-US" sz="1600" dirty="0">
                          <a:solidFill>
                            <a:schemeClr val="tx1"/>
                          </a:solidFill>
                        </a:rPr>
                        <a:t>Table</a:t>
                      </a:r>
                    </a:p>
                    <a:p>
                      <a:pPr marL="285750" indent="-285750">
                        <a:buFont typeface="Arial" panose="020B0604020202020204" pitchFamily="34" charset="0"/>
                        <a:buChar char="•"/>
                      </a:pPr>
                      <a:r>
                        <a:rPr lang="en-US" sz="1600" dirty="0">
                          <a:solidFill>
                            <a:schemeClr val="tx1"/>
                          </a:solidFill>
                        </a:rPr>
                        <a:t>Video</a:t>
                      </a:r>
                    </a:p>
                    <a:p>
                      <a:pPr marL="285750" indent="-285750">
                        <a:buFont typeface="Arial" panose="020B0604020202020204" pitchFamily="34" charset="0"/>
                        <a:buChar char="•"/>
                      </a:pPr>
                      <a:r>
                        <a:rPr lang="en-US" sz="1600" dirty="0">
                          <a:solidFill>
                            <a:schemeClr val="tx1"/>
                          </a:solidFill>
                        </a:rPr>
                        <a:t>Viewshed</a:t>
                      </a:r>
                    </a:p>
                    <a:p>
                      <a:pPr marL="285750" indent="-285750">
                        <a:buFont typeface="Arial" panose="020B0604020202020204" pitchFamily="34" charset="0"/>
                        <a:buChar char="•"/>
                      </a:pPr>
                      <a:r>
                        <a:rPr lang="en-US" sz="1600" dirty="0">
                          <a:solidFill>
                            <a:schemeClr val="tx1"/>
                          </a:solidFill>
                        </a:rPr>
                        <a:t>Web App</a:t>
                      </a:r>
                    </a:p>
                    <a:p>
                      <a:pPr marL="285750" indent="-285750">
                        <a:buFont typeface="Arial" panose="020B0604020202020204" pitchFamily="34" charset="0"/>
                        <a:buChar char="•"/>
                      </a:pPr>
                      <a:r>
                        <a:rPr lang="en-US" sz="1600" dirty="0">
                          <a:solidFill>
                            <a:schemeClr val="tx1"/>
                          </a:solidFill>
                        </a:rPr>
                        <a:t>Website</a:t>
                      </a:r>
                    </a:p>
                    <a:p>
                      <a:pPr marL="0" indent="0">
                        <a:buFont typeface="Arial" panose="020B0604020202020204" pitchFamily="34" charset="0"/>
                        <a:buNone/>
                      </a:pPr>
                      <a:endParaRPr lang="en-US" sz="16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285750" indent="-285750" algn="l">
                        <a:buFont typeface="Arial" panose="020B0604020202020204" pitchFamily="34" charset="0"/>
                        <a:buChar char="•"/>
                      </a:pPr>
                      <a:r>
                        <a:rPr lang="en-US" sz="1600" b="0" i="0" dirty="0"/>
                        <a:t>Agency</a:t>
                      </a:r>
                    </a:p>
                    <a:p>
                      <a:pPr marL="285750" indent="-285750" algn="l">
                        <a:buFont typeface="Arial" panose="020B0604020202020204" pitchFamily="34" charset="0"/>
                        <a:buChar char="•"/>
                      </a:pPr>
                      <a:r>
                        <a:rPr lang="en-US" sz="1600" b="0" i="0" dirty="0"/>
                        <a:t>Downloadable Data</a:t>
                      </a:r>
                    </a:p>
                    <a:p>
                      <a:pPr marL="285750" indent="-285750" algn="l">
                        <a:buFont typeface="Arial" panose="020B0604020202020204" pitchFamily="34" charset="0"/>
                        <a:buChar char="•"/>
                      </a:pPr>
                      <a:r>
                        <a:rPr lang="en-US" sz="1600" b="0" i="0" dirty="0"/>
                        <a:t>Event Disaster</a:t>
                      </a:r>
                    </a:p>
                    <a:p>
                      <a:pPr marL="285750" indent="-285750" algn="l">
                        <a:buFont typeface="Arial" panose="020B0604020202020204" pitchFamily="34" charset="0"/>
                        <a:buChar char="•"/>
                      </a:pPr>
                      <a:r>
                        <a:rPr lang="en-US" sz="1600" b="0" i="0" dirty="0"/>
                        <a:t>Event Meeting</a:t>
                      </a:r>
                    </a:p>
                    <a:p>
                      <a:pPr marL="285750" indent="-285750" algn="l">
                        <a:buFont typeface="Arial" panose="020B0604020202020204" pitchFamily="34" charset="0"/>
                        <a:buChar char="•"/>
                      </a:pPr>
                      <a:r>
                        <a:rPr lang="en-US" sz="1600" i="0" dirty="0"/>
                        <a:t>Geographic Scale</a:t>
                      </a:r>
                    </a:p>
                    <a:p>
                      <a:pPr marL="742950" lvl="1" indent="-285750" algn="l">
                        <a:buFont typeface="Courier New" panose="02070309020205020404" pitchFamily="49" charset="0"/>
                        <a:buChar char="o"/>
                      </a:pPr>
                      <a:r>
                        <a:rPr lang="en-US" sz="1600" i="0" dirty="0"/>
                        <a:t> </a:t>
                      </a:r>
                      <a:r>
                        <a:rPr lang="en-US" sz="1600" b="0" i="0" dirty="0"/>
                        <a:t>Entity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0" dirty="0"/>
                        <a:t>Media Type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0" dirty="0"/>
                        <a:t>Publication Date</a:t>
                      </a:r>
                    </a:p>
                    <a:p>
                      <a:pPr marL="285750" indent="-285750" algn="l">
                        <a:buFont typeface="Arial" panose="020B0604020202020204" pitchFamily="34" charset="0"/>
                        <a:buChar char="•"/>
                      </a:pPr>
                      <a:r>
                        <a:rPr lang="en-US" sz="1600" b="0" i="0" dirty="0"/>
                        <a:t>Subject</a:t>
                      </a:r>
                    </a:p>
                    <a:p>
                      <a:pPr marL="742950" lvl="1" indent="-285750" algn="l">
                        <a:buFont typeface="Courier New" panose="02070309020205020404" pitchFamily="49" charset="0"/>
                        <a:buChar char="o"/>
                      </a:pPr>
                      <a:r>
                        <a:rPr lang="en-US" sz="1600" b="0" i="0" dirty="0"/>
                        <a:t>Major Group</a:t>
                      </a:r>
                    </a:p>
                    <a:p>
                      <a:pPr marL="742950" lvl="1" indent="-285750" algn="l">
                        <a:buFont typeface="Courier New" panose="02070309020205020404" pitchFamily="49" charset="0"/>
                        <a:buChar char="o"/>
                      </a:pPr>
                      <a:r>
                        <a:rPr lang="en-US" sz="1600" b="0" i="0" dirty="0"/>
                        <a:t>Category</a:t>
                      </a:r>
                    </a:p>
                    <a:p>
                      <a:pPr marL="742950" lvl="1" indent="-285750" algn="l">
                        <a:buFont typeface="Courier New" panose="02070309020205020404" pitchFamily="49" charset="0"/>
                        <a:buChar char="o"/>
                      </a:pPr>
                      <a:r>
                        <a:rPr lang="en-US" sz="1600" b="0" i="0" dirty="0"/>
                        <a:t>Subcategory</a:t>
                      </a:r>
                    </a:p>
                    <a:p>
                      <a:pPr marL="742950" lvl="1" indent="-285750" algn="l">
                        <a:buFont typeface="Courier New" panose="02070309020205020404" pitchFamily="49" charset="0"/>
                        <a:buChar char="o"/>
                      </a:pPr>
                      <a:r>
                        <a:rPr lang="en-US" sz="1600" b="0" i="1" dirty="0"/>
                        <a:t>cross-indexing</a:t>
                      </a:r>
                    </a:p>
                    <a:p>
                      <a:pPr marL="285750" indent="-285750" algn="l">
                        <a:buFont typeface="Arial" panose="020B0604020202020204" pitchFamily="34" charset="0"/>
                        <a:buChar char="•"/>
                      </a:pPr>
                      <a:r>
                        <a:rPr lang="en-US" sz="1600" b="0" i="0" dirty="0"/>
                        <a:t>Stakeholder Type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dirty="0"/>
                        <a:t>Title (free text search)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dirty="0"/>
                        <a:t>Resource Type (learning, study, reference)</a:t>
                      </a:r>
                      <a:endParaRPr lang="en-US" sz="1600" dirty="0"/>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45435842"/>
                  </a:ext>
                </a:extLst>
              </a:tr>
            </a:tbl>
          </a:graphicData>
        </a:graphic>
      </p:graphicFrame>
      <p:sp>
        <p:nvSpPr>
          <p:cNvPr id="7" name="Title 1">
            <a:extLst>
              <a:ext uri="{FF2B5EF4-FFF2-40B4-BE49-F238E27FC236}">
                <a16:creationId xmlns:a16="http://schemas.microsoft.com/office/drawing/2014/main" id="{BD860A66-1DA0-C7AE-9370-D3346D2F25C6}"/>
              </a:ext>
            </a:extLst>
          </p:cNvPr>
          <p:cNvSpPr txBox="1">
            <a:spLocks/>
          </p:cNvSpPr>
          <p:nvPr/>
        </p:nvSpPr>
        <p:spPr>
          <a:xfrm>
            <a:off x="0" y="3"/>
            <a:ext cx="12192000" cy="712210"/>
          </a:xfrm>
          <a:prstGeom prst="rect">
            <a:avLst/>
          </a:prstGeom>
          <a:solidFill>
            <a:srgbClr val="6A22B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Hazard Library</a:t>
            </a:r>
          </a:p>
        </p:txBody>
      </p:sp>
      <p:pic>
        <p:nvPicPr>
          <p:cNvPr id="3" name="Picture 2" descr="A hexagon with a yellow house and a river&#10;&#10;Description automatically generated">
            <a:extLst>
              <a:ext uri="{FF2B5EF4-FFF2-40B4-BE49-F238E27FC236}">
                <a16:creationId xmlns:a16="http://schemas.microsoft.com/office/drawing/2014/main" id="{27B7B030-8F3D-1112-53B5-06DDDB12B8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20" y="-9781"/>
            <a:ext cx="803153" cy="732821"/>
          </a:xfrm>
          <a:prstGeom prst="rect">
            <a:avLst/>
          </a:prstGeom>
        </p:spPr>
      </p:pic>
      <p:pic>
        <p:nvPicPr>
          <p:cNvPr id="2050" name="Picture 2" descr="WV Hazard Library">
            <a:extLst>
              <a:ext uri="{FF2B5EF4-FFF2-40B4-BE49-F238E27FC236}">
                <a16:creationId xmlns:a16="http://schemas.microsoft.com/office/drawing/2014/main" id="{8C7166C4-8286-4652-1F6F-86DE483899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3650" y="2331071"/>
            <a:ext cx="1511550" cy="151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610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AE2A-DF85-C603-919E-8A26E54056B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0E09825-A9E5-E516-0E95-222C29F43AA9}"/>
              </a:ext>
            </a:extLst>
          </p:cNvPr>
          <p:cNvSpPr txBox="1">
            <a:spLocks/>
          </p:cNvSpPr>
          <p:nvPr/>
        </p:nvSpPr>
        <p:spPr>
          <a:xfrm>
            <a:off x="0" y="1"/>
            <a:ext cx="12192000" cy="723039"/>
          </a:xfrm>
          <a:prstGeom prst="rect">
            <a:avLst/>
          </a:prstGeom>
          <a:solidFill>
            <a:srgbClr val="0A6E9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Community Engagement</a:t>
            </a:r>
          </a:p>
        </p:txBody>
      </p:sp>
      <p:graphicFrame>
        <p:nvGraphicFramePr>
          <p:cNvPr id="3" name="Table 2">
            <a:extLst>
              <a:ext uri="{FF2B5EF4-FFF2-40B4-BE49-F238E27FC236}">
                <a16:creationId xmlns:a16="http://schemas.microsoft.com/office/drawing/2014/main" id="{B5D17A18-92D4-EEA2-A276-AACA5BEE996E}"/>
              </a:ext>
            </a:extLst>
          </p:cNvPr>
          <p:cNvGraphicFramePr>
            <a:graphicFrameLocks noGrp="1"/>
          </p:cNvGraphicFramePr>
          <p:nvPr>
            <p:extLst>
              <p:ext uri="{D42A27DB-BD31-4B8C-83A1-F6EECF244321}">
                <p14:modId xmlns:p14="http://schemas.microsoft.com/office/powerpoint/2010/main" val="3793221710"/>
              </p:ext>
            </p:extLst>
          </p:nvPr>
        </p:nvGraphicFramePr>
        <p:xfrm>
          <a:off x="1381730" y="1260062"/>
          <a:ext cx="5106496" cy="5090160"/>
        </p:xfrm>
        <a:graphic>
          <a:graphicData uri="http://schemas.openxmlformats.org/drawingml/2006/table">
            <a:tbl>
              <a:tblPr firstRow="1" bandRow="1">
                <a:tableStyleId>{5940675A-B579-460E-94D1-54222C63F5DA}</a:tableStyleId>
              </a:tblPr>
              <a:tblGrid>
                <a:gridCol w="5106496">
                  <a:extLst>
                    <a:ext uri="{9D8B030D-6E8A-4147-A177-3AD203B41FA5}">
                      <a16:colId xmlns:a16="http://schemas.microsoft.com/office/drawing/2014/main" val="405092063"/>
                    </a:ext>
                  </a:extLst>
                </a:gridCol>
              </a:tblGrid>
              <a:tr h="265708">
                <a:tc>
                  <a:txBody>
                    <a:bodyPr/>
                    <a:lstStyle/>
                    <a:p>
                      <a:pPr algn="ctr"/>
                      <a:r>
                        <a:rPr lang="en-US" sz="2000" b="1" dirty="0">
                          <a:solidFill>
                            <a:schemeClr val="bg1">
                              <a:lumMod val="95000"/>
                            </a:schemeClr>
                          </a:solidFill>
                        </a:rPr>
                        <a:t>COMMUNITY ENGAGEMENT METHODS</a:t>
                      </a:r>
                    </a:p>
                  </a:txBody>
                  <a:tcPr>
                    <a:solidFill>
                      <a:schemeClr val="accent6">
                        <a:lumMod val="50000"/>
                      </a:schemeClr>
                    </a:solidFill>
                  </a:tcPr>
                </a:tc>
                <a:extLst>
                  <a:ext uri="{0D108BD9-81ED-4DB2-BD59-A6C34878D82A}">
                    <a16:rowId xmlns:a16="http://schemas.microsoft.com/office/drawing/2014/main" val="1160667806"/>
                  </a:ext>
                </a:extLst>
              </a:tr>
              <a:tr h="3278459">
                <a:tc>
                  <a:txBody>
                    <a:bodyPr/>
                    <a:lstStyle/>
                    <a:p>
                      <a:pPr algn="ctr"/>
                      <a:endParaRPr lang="en-US" b="0" dirty="0"/>
                    </a:p>
                    <a:p>
                      <a:r>
                        <a:rPr lang="en-US" b="1" u="sng" dirty="0"/>
                        <a:t>Focused Outreach Meetings</a:t>
                      </a:r>
                    </a:p>
                    <a:p>
                      <a:pPr marL="285750" indent="-285750">
                        <a:buFont typeface="Arial" panose="020B0604020202020204" pitchFamily="34" charset="0"/>
                        <a:buChar char="•"/>
                      </a:pPr>
                      <a:r>
                        <a:rPr lang="en-US" sz="1600" dirty="0"/>
                        <a:t>Risk Communications</a:t>
                      </a:r>
                    </a:p>
                    <a:p>
                      <a:pPr marL="285750" indent="-285750">
                        <a:buFont typeface="Arial" panose="020B0604020202020204" pitchFamily="34" charset="0"/>
                        <a:buChar char="•"/>
                      </a:pPr>
                      <a:r>
                        <a:rPr lang="en-US" sz="1600" dirty="0"/>
                        <a:t>Risk Reduction Meetings</a:t>
                      </a:r>
                    </a:p>
                    <a:p>
                      <a:endParaRPr lang="en-US" dirty="0">
                        <a:solidFill>
                          <a:srgbClr val="FF0000"/>
                        </a:solidFill>
                      </a:endParaRPr>
                    </a:p>
                    <a:p>
                      <a:r>
                        <a:rPr lang="en-US" b="1" u="sng" dirty="0"/>
                        <a:t>Resiliency Tools &amp; Products</a:t>
                      </a:r>
                      <a:endParaRPr lang="en-US" b="1" dirty="0">
                        <a:solidFill>
                          <a:srgbClr val="FF0000"/>
                        </a:solidFill>
                      </a:endParaRPr>
                    </a:p>
                    <a:p>
                      <a:pPr marL="285750" indent="-285750">
                        <a:buFont typeface="Arial" panose="020B0604020202020204" pitchFamily="34" charset="0"/>
                        <a:buChar char="•"/>
                      </a:pPr>
                      <a:r>
                        <a:rPr lang="en-US" sz="1600" dirty="0"/>
                        <a:t>Risk Assessments (Detailed or Summarized)</a:t>
                      </a:r>
                    </a:p>
                    <a:p>
                      <a:pPr marL="285750" indent="-285750">
                        <a:buFont typeface="Arial" panose="020B0604020202020204" pitchFamily="34" charset="0"/>
                        <a:buChar char="•"/>
                      </a:pPr>
                      <a:r>
                        <a:rPr lang="en-US" sz="1600" dirty="0"/>
                        <a:t>Mitigation Measures (Planned or Implemented)</a:t>
                      </a:r>
                    </a:p>
                    <a:p>
                      <a:pPr marL="285750" indent="-285750">
                        <a:buFont typeface="Arial" panose="020B0604020202020204" pitchFamily="34" charset="0"/>
                        <a:buChar char="•"/>
                      </a:pPr>
                      <a:r>
                        <a:rPr lang="en-US" sz="1600" dirty="0"/>
                        <a:t>Flood Visualizations</a:t>
                      </a:r>
                    </a:p>
                    <a:p>
                      <a:pPr marL="285750" indent="-285750">
                        <a:buFont typeface="Arial" panose="020B0604020202020204" pitchFamily="34" charset="0"/>
                        <a:buChar char="•"/>
                      </a:pPr>
                      <a:endParaRPr lang="en-US" dirty="0"/>
                    </a:p>
                    <a:p>
                      <a:r>
                        <a:rPr lang="en-US" b="1" u="sng" dirty="0"/>
                        <a:t>Learning Resources &amp; Published Reports</a:t>
                      </a:r>
                    </a:p>
                    <a:p>
                      <a:pPr marL="285750" indent="-285750">
                        <a:buFont typeface="Arial" panose="020B0604020202020204" pitchFamily="34" charset="0"/>
                        <a:buChar char="•"/>
                      </a:pPr>
                      <a:r>
                        <a:rPr lang="en-US" sz="1600" dirty="0"/>
                        <a:t>Best Practice Guides and Training Materials</a:t>
                      </a:r>
                    </a:p>
                    <a:p>
                      <a:pPr marL="285750" indent="-285750">
                        <a:buFont typeface="Arial" panose="020B0604020202020204" pitchFamily="34" charset="0"/>
                        <a:buChar char="•"/>
                      </a:pPr>
                      <a:r>
                        <a:rPr lang="en-US" sz="1600" dirty="0"/>
                        <a:t>Lessons Learned </a:t>
                      </a:r>
                    </a:p>
                    <a:p>
                      <a:pPr marL="285750" indent="-285750">
                        <a:buFont typeface="Arial" panose="020B0604020202020204" pitchFamily="34" charset="0"/>
                        <a:buChar char="•"/>
                      </a:pPr>
                      <a:r>
                        <a:rPr lang="en-US" sz="1600" dirty="0"/>
                        <a:t>Planning Documents</a:t>
                      </a:r>
                    </a:p>
                    <a:p>
                      <a:pPr marL="285750" indent="-285750">
                        <a:buFont typeface="Arial" panose="020B0604020202020204" pitchFamily="34" charset="0"/>
                        <a:buChar char="•"/>
                      </a:pPr>
                      <a:r>
                        <a:rPr lang="en-US" sz="1600" dirty="0"/>
                        <a:t>Research and Policy Papers</a:t>
                      </a:r>
                    </a:p>
                    <a:p>
                      <a:pPr marL="0" indent="0">
                        <a:buFont typeface="Arial" panose="020B0604020202020204" pitchFamily="34" charset="0"/>
                        <a:buNone/>
                      </a:pPr>
                      <a:br>
                        <a:rPr lang="en-US" dirty="0"/>
                      </a:br>
                      <a:r>
                        <a:rPr lang="en-US" sz="1600" i="1" dirty="0"/>
                        <a:t>Risk information communicated via WV Risk Tools, WV Hazard Library, and other resources.</a:t>
                      </a:r>
                      <a:endParaRPr lang="en-US" i="1" dirty="0"/>
                    </a:p>
                  </a:txBody>
                  <a:tcPr>
                    <a:solidFill>
                      <a:schemeClr val="accent6">
                        <a:lumMod val="20000"/>
                        <a:lumOff val="80000"/>
                      </a:schemeClr>
                    </a:solidFill>
                  </a:tcPr>
                </a:tc>
                <a:extLst>
                  <a:ext uri="{0D108BD9-81ED-4DB2-BD59-A6C34878D82A}">
                    <a16:rowId xmlns:a16="http://schemas.microsoft.com/office/drawing/2014/main" val="45435842"/>
                  </a:ext>
                </a:extLst>
              </a:tr>
            </a:tbl>
          </a:graphicData>
        </a:graphic>
      </p:graphicFrame>
      <p:sp>
        <p:nvSpPr>
          <p:cNvPr id="4" name="TextBox 3">
            <a:extLst>
              <a:ext uri="{FF2B5EF4-FFF2-40B4-BE49-F238E27FC236}">
                <a16:creationId xmlns:a16="http://schemas.microsoft.com/office/drawing/2014/main" id="{0A0F2605-BC10-0138-BDC5-FC75B8B78907}"/>
              </a:ext>
            </a:extLst>
          </p:cNvPr>
          <p:cNvSpPr txBox="1"/>
          <p:nvPr/>
        </p:nvSpPr>
        <p:spPr>
          <a:xfrm>
            <a:off x="556849" y="833136"/>
            <a:ext cx="10663601" cy="369332"/>
          </a:xfrm>
          <a:prstGeom prst="rect">
            <a:avLst/>
          </a:prstGeom>
          <a:noFill/>
        </p:spPr>
        <p:txBody>
          <a:bodyPr wrap="square" rtlCol="0">
            <a:spAutoFit/>
          </a:bodyPr>
          <a:lstStyle/>
          <a:p>
            <a:pPr algn="ctr"/>
            <a:r>
              <a:rPr lang="en-US" b="1" i="1" dirty="0"/>
              <a:t>Community Engagement </a:t>
            </a:r>
            <a:r>
              <a:rPr lang="en-US" b="1" i="1" dirty="0">
                <a:solidFill>
                  <a:schemeClr val="tx1">
                    <a:lumMod val="50000"/>
                    <a:lumOff val="50000"/>
                  </a:schemeClr>
                </a:solidFill>
              </a:rPr>
              <a:t>modes to convey flood risk and build resiliency</a:t>
            </a:r>
          </a:p>
        </p:txBody>
      </p:sp>
      <p:pic>
        <p:nvPicPr>
          <p:cNvPr id="6" name="Google Shape;79;p1">
            <a:extLst>
              <a:ext uri="{FF2B5EF4-FFF2-40B4-BE49-F238E27FC236}">
                <a16:creationId xmlns:a16="http://schemas.microsoft.com/office/drawing/2014/main" id="{6DAD94AA-1D78-B6EE-5296-4A4FB375ACFA}"/>
              </a:ext>
            </a:extLst>
          </p:cNvPr>
          <p:cNvPicPr preferRelativeResize="0"/>
          <p:nvPr/>
        </p:nvPicPr>
        <p:blipFill>
          <a:blip r:embed="rId3">
            <a:alphaModFix/>
          </a:blip>
          <a:srcRect t="10247"/>
          <a:stretch/>
        </p:blipFill>
        <p:spPr>
          <a:xfrm>
            <a:off x="7645095" y="4100692"/>
            <a:ext cx="3076275" cy="2211154"/>
          </a:xfrm>
          <a:prstGeom prst="rect">
            <a:avLst/>
          </a:prstGeom>
          <a:ln>
            <a:noFill/>
          </a:ln>
          <a:effectLst>
            <a:outerShdw blurRad="190500" algn="tl" rotWithShape="0">
              <a:srgbClr val="000000">
                <a:alpha val="70000"/>
              </a:srgbClr>
            </a:outerShdw>
          </a:effectLst>
        </p:spPr>
      </p:pic>
      <p:sp>
        <p:nvSpPr>
          <p:cNvPr id="10" name="Google Shape;68;p1">
            <a:extLst>
              <a:ext uri="{FF2B5EF4-FFF2-40B4-BE49-F238E27FC236}">
                <a16:creationId xmlns:a16="http://schemas.microsoft.com/office/drawing/2014/main" id="{8F36197A-F1B5-00B4-DB0B-035FFAB6B82A}"/>
              </a:ext>
            </a:extLst>
          </p:cNvPr>
          <p:cNvSpPr txBox="1"/>
          <p:nvPr/>
        </p:nvSpPr>
        <p:spPr>
          <a:xfrm>
            <a:off x="7474023" y="3513078"/>
            <a:ext cx="3178318" cy="358199"/>
          </a:xfrm>
          <a:prstGeom prst="rect">
            <a:avLst/>
          </a:prstGeom>
          <a:noFill/>
          <a:ln>
            <a:noFill/>
          </a:ln>
        </p:spPr>
        <p:txBody>
          <a:bodyPr spcFirstLastPara="1" wrap="square" lIns="91425" tIns="45700" rIns="91425" bIns="45700" anchor="t" anchorCtr="0">
            <a:spAutoFit/>
          </a:bodyPr>
          <a:lstStyle/>
          <a:p>
            <a:pPr marL="0" lvl="0" indent="0" algn="ctr" rtl="0">
              <a:lnSpc>
                <a:spcPct val="107916"/>
              </a:lnSpc>
              <a:spcBef>
                <a:spcPts val="0"/>
              </a:spcBef>
              <a:spcAft>
                <a:spcPts val="0"/>
              </a:spcAft>
              <a:buClr>
                <a:schemeClr val="dk1"/>
              </a:buClr>
              <a:buSzPts val="1100"/>
              <a:buFont typeface="Arial"/>
              <a:buNone/>
            </a:pPr>
            <a:r>
              <a:rPr lang="en-US" sz="1600" dirty="0">
                <a:solidFill>
                  <a:schemeClr val="dk1"/>
                </a:solidFill>
              </a:rPr>
              <a:t>Flood Symposium </a:t>
            </a:r>
            <a:r>
              <a:rPr lang="en-US" sz="1600" b="1" dirty="0">
                <a:solidFill>
                  <a:schemeClr val="dk1"/>
                </a:solidFill>
              </a:rPr>
              <a:t>Stakeholders</a:t>
            </a:r>
            <a:endParaRPr sz="1600" b="1" dirty="0"/>
          </a:p>
        </p:txBody>
      </p:sp>
      <p:pic>
        <p:nvPicPr>
          <p:cNvPr id="15" name="Picture 14" descr="A hexagon with a yellow house and a river&#10;&#10;Description automatically generated">
            <a:extLst>
              <a:ext uri="{FF2B5EF4-FFF2-40B4-BE49-F238E27FC236}">
                <a16:creationId xmlns:a16="http://schemas.microsoft.com/office/drawing/2014/main" id="{3D79C8C0-C87A-071E-B96D-D4FBA7C3FF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720" y="-9781"/>
            <a:ext cx="803153" cy="732821"/>
          </a:xfrm>
          <a:prstGeom prst="rect">
            <a:avLst/>
          </a:prstGeom>
        </p:spPr>
      </p:pic>
      <p:pic>
        <p:nvPicPr>
          <p:cNvPr id="2" name="Google Shape;79;p1">
            <a:extLst>
              <a:ext uri="{FF2B5EF4-FFF2-40B4-BE49-F238E27FC236}">
                <a16:creationId xmlns:a16="http://schemas.microsoft.com/office/drawing/2014/main" id="{C99400E9-0EE7-7F30-F85B-1B9FFFA98777}"/>
              </a:ext>
            </a:extLst>
          </p:cNvPr>
          <p:cNvPicPr preferRelativeResize="0"/>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t="1155" b="1155"/>
          <a:stretch/>
        </p:blipFill>
        <p:spPr>
          <a:xfrm>
            <a:off x="7627088" y="1259168"/>
            <a:ext cx="3076275" cy="2253910"/>
          </a:xfrm>
          <a:prstGeom prst="rect">
            <a:avLst/>
          </a:prstGeom>
          <a:ln>
            <a:noFill/>
          </a:ln>
          <a:effectLst>
            <a:outerShdw blurRad="190500" algn="tl" rotWithShape="0">
              <a:srgbClr val="000000">
                <a:alpha val="70000"/>
              </a:srgbClr>
            </a:outerShdw>
          </a:effectLst>
        </p:spPr>
      </p:pic>
      <p:sp>
        <p:nvSpPr>
          <p:cNvPr id="7" name="Google Shape;68;p1">
            <a:extLst>
              <a:ext uri="{FF2B5EF4-FFF2-40B4-BE49-F238E27FC236}">
                <a16:creationId xmlns:a16="http://schemas.microsoft.com/office/drawing/2014/main" id="{A6B63B7D-42BC-7E56-F478-2B42D36C25C6}"/>
              </a:ext>
            </a:extLst>
          </p:cNvPr>
          <p:cNvSpPr txBox="1"/>
          <p:nvPr/>
        </p:nvSpPr>
        <p:spPr>
          <a:xfrm>
            <a:off x="7525045" y="6311846"/>
            <a:ext cx="3076275" cy="358199"/>
          </a:xfrm>
          <a:prstGeom prst="rect">
            <a:avLst/>
          </a:prstGeom>
          <a:noFill/>
          <a:ln>
            <a:noFill/>
          </a:ln>
        </p:spPr>
        <p:txBody>
          <a:bodyPr spcFirstLastPara="1" wrap="square" lIns="91425" tIns="45700" rIns="91425" bIns="45700" anchor="t" anchorCtr="0">
            <a:spAutoFit/>
          </a:bodyPr>
          <a:lstStyle/>
          <a:p>
            <a:pPr marL="0" lvl="0" indent="0" algn="ctr" rtl="0">
              <a:lnSpc>
                <a:spcPct val="107916"/>
              </a:lnSpc>
              <a:spcBef>
                <a:spcPts val="0"/>
              </a:spcBef>
              <a:spcAft>
                <a:spcPts val="0"/>
              </a:spcAft>
              <a:buClr>
                <a:schemeClr val="dk1"/>
              </a:buClr>
              <a:buSzPts val="1100"/>
              <a:buFont typeface="Arial"/>
              <a:buNone/>
            </a:pPr>
            <a:r>
              <a:rPr lang="en-US" sz="1600" dirty="0">
                <a:solidFill>
                  <a:schemeClr val="dk1"/>
                </a:solidFill>
              </a:rPr>
              <a:t>Flood Symposium </a:t>
            </a:r>
            <a:r>
              <a:rPr lang="en-US" sz="1600" b="1" dirty="0">
                <a:solidFill>
                  <a:schemeClr val="dk1"/>
                </a:solidFill>
              </a:rPr>
              <a:t>Project Team</a:t>
            </a:r>
            <a:endParaRPr sz="1600" b="1" dirty="0"/>
          </a:p>
        </p:txBody>
      </p:sp>
    </p:spTree>
    <p:extLst>
      <p:ext uri="{BB962C8B-B14F-4D97-AF65-F5344CB8AC3E}">
        <p14:creationId xmlns:p14="http://schemas.microsoft.com/office/powerpoint/2010/main" val="375987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AE2A-DF85-C603-919E-8A26E54056B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0E09825-A9E5-E516-0E95-222C29F43AA9}"/>
              </a:ext>
            </a:extLst>
          </p:cNvPr>
          <p:cNvSpPr txBox="1">
            <a:spLocks/>
          </p:cNvSpPr>
          <p:nvPr/>
        </p:nvSpPr>
        <p:spPr>
          <a:xfrm>
            <a:off x="0" y="1"/>
            <a:ext cx="12192000" cy="723039"/>
          </a:xfrm>
          <a:prstGeom prst="rect">
            <a:avLst/>
          </a:prstGeom>
          <a:solidFill>
            <a:srgbClr val="0A6E9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Community Engagement</a:t>
            </a:r>
          </a:p>
        </p:txBody>
      </p:sp>
      <p:pic>
        <p:nvPicPr>
          <p:cNvPr id="15" name="Picture 14" descr="A hexagon with a yellow house and a river&#10;&#10;Description automatically generated">
            <a:extLst>
              <a:ext uri="{FF2B5EF4-FFF2-40B4-BE49-F238E27FC236}">
                <a16:creationId xmlns:a16="http://schemas.microsoft.com/office/drawing/2014/main" id="{3D79C8C0-C87A-071E-B96D-D4FBA7C3F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20" y="-9781"/>
            <a:ext cx="803153" cy="732821"/>
          </a:xfrm>
          <a:prstGeom prst="rect">
            <a:avLst/>
          </a:prstGeom>
        </p:spPr>
      </p:pic>
      <p:grpSp>
        <p:nvGrpSpPr>
          <p:cNvPr id="2" name="Group 1">
            <a:extLst>
              <a:ext uri="{FF2B5EF4-FFF2-40B4-BE49-F238E27FC236}">
                <a16:creationId xmlns:a16="http://schemas.microsoft.com/office/drawing/2014/main" id="{AC594818-D556-3341-238F-7DCAA547BB6C}"/>
              </a:ext>
            </a:extLst>
          </p:cNvPr>
          <p:cNvGrpSpPr/>
          <p:nvPr/>
        </p:nvGrpSpPr>
        <p:grpSpPr>
          <a:xfrm>
            <a:off x="332586" y="1131671"/>
            <a:ext cx="6956390" cy="2831976"/>
            <a:chOff x="640557" y="1458809"/>
            <a:chExt cx="6956390" cy="2831976"/>
          </a:xfrm>
        </p:grpSpPr>
        <p:pic>
          <p:nvPicPr>
            <p:cNvPr id="7" name="Picture 6">
              <a:extLst>
                <a:ext uri="{FF2B5EF4-FFF2-40B4-BE49-F238E27FC236}">
                  <a16:creationId xmlns:a16="http://schemas.microsoft.com/office/drawing/2014/main" id="{E69AE5DB-3F7E-7F58-FA76-BFA58E188193}"/>
                </a:ext>
              </a:extLst>
            </p:cNvPr>
            <p:cNvPicPr>
              <a:picLocks noChangeAspect="1"/>
            </p:cNvPicPr>
            <p:nvPr/>
          </p:nvPicPr>
          <p:blipFill rotWithShape="1">
            <a:blip r:embed="rId4"/>
            <a:srcRect l="5692" t="12363" r="7669" b="18550"/>
            <a:stretch/>
          </p:blipFill>
          <p:spPr>
            <a:xfrm>
              <a:off x="640557" y="1458809"/>
              <a:ext cx="6956390" cy="2831806"/>
            </a:xfrm>
            <a:prstGeom prst="rect">
              <a:avLst/>
            </a:prstGeom>
          </p:spPr>
        </p:pic>
        <p:sp>
          <p:nvSpPr>
            <p:cNvPr id="8" name="TextBox 7">
              <a:extLst>
                <a:ext uri="{FF2B5EF4-FFF2-40B4-BE49-F238E27FC236}">
                  <a16:creationId xmlns:a16="http://schemas.microsoft.com/office/drawing/2014/main" id="{3FED5027-B85A-2A98-421C-D6B13964F395}"/>
                </a:ext>
              </a:extLst>
            </p:cNvPr>
            <p:cNvSpPr txBox="1"/>
            <p:nvPr/>
          </p:nvSpPr>
          <p:spPr>
            <a:xfrm>
              <a:off x="804761" y="3921453"/>
              <a:ext cx="4698460" cy="369332"/>
            </a:xfrm>
            <a:prstGeom prst="rect">
              <a:avLst/>
            </a:prstGeom>
            <a:noFill/>
          </p:spPr>
          <p:txBody>
            <a:bodyPr wrap="square" rtlCol="0">
              <a:spAutoFit/>
            </a:bodyPr>
            <a:lstStyle/>
            <a:p>
              <a:r>
                <a:rPr lang="en-US" dirty="0">
                  <a:solidFill>
                    <a:schemeClr val="bg1"/>
                  </a:solidFill>
                </a:rPr>
                <a:t>White Sulphur Springs, WV  (11/17/2022)</a:t>
              </a:r>
            </a:p>
          </p:txBody>
        </p:sp>
      </p:grpSp>
      <p:grpSp>
        <p:nvGrpSpPr>
          <p:cNvPr id="9" name="Group 8">
            <a:extLst>
              <a:ext uri="{FF2B5EF4-FFF2-40B4-BE49-F238E27FC236}">
                <a16:creationId xmlns:a16="http://schemas.microsoft.com/office/drawing/2014/main" id="{A6DCC036-243B-755D-15E0-F04A065CB5B0}"/>
              </a:ext>
            </a:extLst>
          </p:cNvPr>
          <p:cNvGrpSpPr/>
          <p:nvPr/>
        </p:nvGrpSpPr>
        <p:grpSpPr>
          <a:xfrm>
            <a:off x="7930312" y="1161940"/>
            <a:ext cx="3553654" cy="2833273"/>
            <a:chOff x="8215900" y="1489078"/>
            <a:chExt cx="3553654" cy="2833273"/>
          </a:xfrm>
        </p:grpSpPr>
        <p:pic>
          <p:nvPicPr>
            <p:cNvPr id="11" name="Picture 10">
              <a:extLst>
                <a:ext uri="{FF2B5EF4-FFF2-40B4-BE49-F238E27FC236}">
                  <a16:creationId xmlns:a16="http://schemas.microsoft.com/office/drawing/2014/main" id="{E3571691-CCBA-B01E-9529-8FCB78F60702}"/>
                </a:ext>
              </a:extLst>
            </p:cNvPr>
            <p:cNvPicPr>
              <a:picLocks noChangeAspect="1"/>
            </p:cNvPicPr>
            <p:nvPr/>
          </p:nvPicPr>
          <p:blipFill rotWithShape="1">
            <a:blip r:embed="rId5"/>
            <a:srcRect b="12104"/>
            <a:stretch/>
          </p:blipFill>
          <p:spPr>
            <a:xfrm>
              <a:off x="8215900" y="1489078"/>
              <a:ext cx="3443489" cy="2831806"/>
            </a:xfrm>
            <a:prstGeom prst="rect">
              <a:avLst/>
            </a:prstGeom>
          </p:spPr>
        </p:pic>
        <p:sp>
          <p:nvSpPr>
            <p:cNvPr id="12" name="TextBox 11">
              <a:extLst>
                <a:ext uri="{FF2B5EF4-FFF2-40B4-BE49-F238E27FC236}">
                  <a16:creationId xmlns:a16="http://schemas.microsoft.com/office/drawing/2014/main" id="{95F88C6D-FBED-404B-FAEE-29B4DD18C86C}"/>
                </a:ext>
              </a:extLst>
            </p:cNvPr>
            <p:cNvSpPr txBox="1"/>
            <p:nvPr/>
          </p:nvSpPr>
          <p:spPr>
            <a:xfrm>
              <a:off x="8477806" y="3953019"/>
              <a:ext cx="3291748" cy="369332"/>
            </a:xfrm>
            <a:prstGeom prst="rect">
              <a:avLst/>
            </a:prstGeom>
            <a:noFill/>
          </p:spPr>
          <p:txBody>
            <a:bodyPr wrap="square" rtlCol="0">
              <a:spAutoFit/>
            </a:bodyPr>
            <a:lstStyle/>
            <a:p>
              <a:r>
                <a:rPr lang="en-US" dirty="0">
                  <a:solidFill>
                    <a:schemeClr val="bg1"/>
                  </a:solidFill>
                </a:rPr>
                <a:t>Rainelle, WV (11/18/2022)</a:t>
              </a:r>
            </a:p>
          </p:txBody>
        </p:sp>
      </p:grpSp>
      <p:sp>
        <p:nvSpPr>
          <p:cNvPr id="13" name="Rectangle 8">
            <a:extLst>
              <a:ext uri="{FF2B5EF4-FFF2-40B4-BE49-F238E27FC236}">
                <a16:creationId xmlns:a16="http://schemas.microsoft.com/office/drawing/2014/main" id="{E1F77B50-F711-0A52-2C75-7CF6C71B7604}"/>
              </a:ext>
            </a:extLst>
          </p:cNvPr>
          <p:cNvSpPr txBox="1">
            <a:spLocks noChangeArrowheads="1"/>
          </p:cNvSpPr>
          <p:nvPr/>
        </p:nvSpPr>
        <p:spPr>
          <a:xfrm>
            <a:off x="332586" y="4176769"/>
            <a:ext cx="6956390" cy="2188722"/>
          </a:xfrm>
          <a:prstGeom prst="rect">
            <a:avLst/>
          </a:prstGeom>
          <a:solidFill>
            <a:schemeClr val="accent1">
              <a:lumMod val="20000"/>
              <a:lumOff val="80000"/>
            </a:schemeClr>
          </a:solidFill>
        </p:spPr>
        <p:txBody>
          <a:bodyPr>
            <a:normAutofit/>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US" sz="2000" dirty="0"/>
              <a:t>Feedback desired from Focus Groups:</a:t>
            </a:r>
            <a:endParaRPr lang="en-US" dirty="0"/>
          </a:p>
          <a:p>
            <a:pPr lvl="1"/>
            <a:r>
              <a:rPr lang="en-US" sz="1800" dirty="0"/>
              <a:t>What lessons were learned from the immediate response and longer-term recovery from the 2016 flood?</a:t>
            </a:r>
          </a:p>
          <a:p>
            <a:pPr lvl="1"/>
            <a:r>
              <a:rPr lang="en-US" sz="1800" dirty="0"/>
              <a:t>What priorities are needed for a stronger flood response and recovery plan in the event of a future flood?</a:t>
            </a:r>
            <a:endParaRPr lang="en-US" altLang="en-US" sz="1800" b="1" dirty="0"/>
          </a:p>
          <a:p>
            <a:endParaRPr lang="en-US" dirty="0"/>
          </a:p>
        </p:txBody>
      </p:sp>
      <p:sp>
        <p:nvSpPr>
          <p:cNvPr id="14" name="Rectangle 8">
            <a:extLst>
              <a:ext uri="{FF2B5EF4-FFF2-40B4-BE49-F238E27FC236}">
                <a16:creationId xmlns:a16="http://schemas.microsoft.com/office/drawing/2014/main" id="{6345E4F6-FFCB-4DA6-8837-66E9F20FEDDD}"/>
              </a:ext>
            </a:extLst>
          </p:cNvPr>
          <p:cNvSpPr txBox="1">
            <a:spLocks noChangeArrowheads="1"/>
          </p:cNvSpPr>
          <p:nvPr/>
        </p:nvSpPr>
        <p:spPr>
          <a:xfrm>
            <a:off x="7581646" y="4176768"/>
            <a:ext cx="4250986" cy="2188723"/>
          </a:xfrm>
          <a:prstGeom prst="rect">
            <a:avLst/>
          </a:prstGeom>
          <a:solidFill>
            <a:schemeClr val="accent4">
              <a:lumMod val="20000"/>
              <a:lumOff val="80000"/>
            </a:schemeClr>
          </a:solidFill>
        </p:spPr>
        <p:txBody>
          <a:bodyPr>
            <a:normAutofit fontScale="85000" lnSpcReduction="20000"/>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US" sz="2300" dirty="0"/>
              <a:t>Feedback of Flood Study Products:</a:t>
            </a:r>
          </a:p>
          <a:p>
            <a:pPr lvl="1"/>
            <a:r>
              <a:rPr lang="en-US" sz="2100" dirty="0"/>
              <a:t>Flood Characteristics and Models</a:t>
            </a:r>
          </a:p>
          <a:p>
            <a:pPr lvl="1"/>
            <a:r>
              <a:rPr lang="en-US" sz="2100" dirty="0"/>
              <a:t>Flood Risk Assessment (vulnerability, exposure, loss)</a:t>
            </a:r>
          </a:p>
          <a:p>
            <a:pPr lvl="1"/>
            <a:r>
              <a:rPr lang="en-US" sz="2100" dirty="0"/>
              <a:t>Mitigation Maps</a:t>
            </a:r>
          </a:p>
          <a:p>
            <a:pPr lvl="1"/>
            <a:r>
              <a:rPr lang="en-US" altLang="en-US" sz="2100" dirty="0"/>
              <a:t>Flood Visualization Tools</a:t>
            </a:r>
          </a:p>
          <a:p>
            <a:endParaRPr lang="en-US" dirty="0"/>
          </a:p>
        </p:txBody>
      </p:sp>
    </p:spTree>
    <p:extLst>
      <p:ext uri="{BB962C8B-B14F-4D97-AF65-F5344CB8AC3E}">
        <p14:creationId xmlns:p14="http://schemas.microsoft.com/office/powerpoint/2010/main" val="4214819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AE2A-DF85-C603-919E-8A26E54056B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D860A66-1DA0-C7AE-9370-D3346D2F25C6}"/>
              </a:ext>
            </a:extLst>
          </p:cNvPr>
          <p:cNvSpPr txBox="1">
            <a:spLocks/>
          </p:cNvSpPr>
          <p:nvPr/>
        </p:nvSpPr>
        <p:spPr>
          <a:xfrm>
            <a:off x="-10160" y="4"/>
            <a:ext cx="12192000" cy="723036"/>
          </a:xfrm>
          <a:prstGeom prst="rect">
            <a:avLst/>
          </a:prstGeom>
          <a:solidFill>
            <a:srgbClr val="192CC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Stakeholders</a:t>
            </a:r>
          </a:p>
        </p:txBody>
      </p:sp>
      <p:pic>
        <p:nvPicPr>
          <p:cNvPr id="11" name="Picture 10" descr="A hexagon with a yellow house and a river&#10;&#10;Description automatically generated">
            <a:extLst>
              <a:ext uri="{FF2B5EF4-FFF2-40B4-BE49-F238E27FC236}">
                <a16:creationId xmlns:a16="http://schemas.microsoft.com/office/drawing/2014/main" id="{E98FE519-2165-A5C3-1805-7388BFA33B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20" y="-9781"/>
            <a:ext cx="803153" cy="732821"/>
          </a:xfrm>
          <a:prstGeom prst="rect">
            <a:avLst/>
          </a:prstGeom>
        </p:spPr>
      </p:pic>
      <p:grpSp>
        <p:nvGrpSpPr>
          <p:cNvPr id="17" name="Group 16">
            <a:extLst>
              <a:ext uri="{FF2B5EF4-FFF2-40B4-BE49-F238E27FC236}">
                <a16:creationId xmlns:a16="http://schemas.microsoft.com/office/drawing/2014/main" id="{2A13D04D-14B6-474B-7B5F-CEAB7960083C}"/>
              </a:ext>
            </a:extLst>
          </p:cNvPr>
          <p:cNvGrpSpPr/>
          <p:nvPr/>
        </p:nvGrpSpPr>
        <p:grpSpPr>
          <a:xfrm>
            <a:off x="1779975" y="688310"/>
            <a:ext cx="8650052" cy="6204392"/>
            <a:chOff x="1875663" y="688310"/>
            <a:chExt cx="8650052" cy="6204392"/>
          </a:xfrm>
        </p:grpSpPr>
        <p:pic>
          <p:nvPicPr>
            <p:cNvPr id="5" name="Picture 4">
              <a:extLst>
                <a:ext uri="{FF2B5EF4-FFF2-40B4-BE49-F238E27FC236}">
                  <a16:creationId xmlns:a16="http://schemas.microsoft.com/office/drawing/2014/main" id="{5CD5A3F7-A7F3-6F46-35F4-B3B1CAE17C8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79436" y="916646"/>
              <a:ext cx="5739184" cy="5747719"/>
            </a:xfrm>
            <a:prstGeom prst="rect">
              <a:avLst/>
            </a:prstGeom>
          </p:spPr>
        </p:pic>
        <p:sp>
          <p:nvSpPr>
            <p:cNvPr id="8" name="TextBox 7">
              <a:extLst>
                <a:ext uri="{FF2B5EF4-FFF2-40B4-BE49-F238E27FC236}">
                  <a16:creationId xmlns:a16="http://schemas.microsoft.com/office/drawing/2014/main" id="{A7C99A4B-5D07-2681-D0C4-783608B3EE40}"/>
                </a:ext>
              </a:extLst>
            </p:cNvPr>
            <p:cNvSpPr txBox="1"/>
            <p:nvPr/>
          </p:nvSpPr>
          <p:spPr>
            <a:xfrm>
              <a:off x="4725424" y="688310"/>
              <a:ext cx="3047208" cy="338554"/>
            </a:xfrm>
            <a:prstGeom prst="rect">
              <a:avLst/>
            </a:prstGeom>
            <a:noFill/>
          </p:spPr>
          <p:txBody>
            <a:bodyPr wrap="square" rtlCol="0">
              <a:spAutoFit/>
            </a:bodyPr>
            <a:lstStyle/>
            <a:p>
              <a:pPr algn="ctr"/>
              <a:r>
                <a:rPr lang="en-US" sz="1600" b="1" dirty="0">
                  <a:solidFill>
                    <a:srgbClr val="2D91BA"/>
                  </a:solidFill>
                </a:rPr>
                <a:t>Risk Reduction Associates</a:t>
              </a:r>
            </a:p>
          </p:txBody>
        </p:sp>
        <p:sp>
          <p:nvSpPr>
            <p:cNvPr id="9" name="TextBox 8">
              <a:extLst>
                <a:ext uri="{FF2B5EF4-FFF2-40B4-BE49-F238E27FC236}">
                  <a16:creationId xmlns:a16="http://schemas.microsoft.com/office/drawing/2014/main" id="{E5B276FF-AF53-ACF1-251A-98FD446C00E2}"/>
                </a:ext>
              </a:extLst>
            </p:cNvPr>
            <p:cNvSpPr txBox="1"/>
            <p:nvPr/>
          </p:nvSpPr>
          <p:spPr>
            <a:xfrm>
              <a:off x="8804828" y="2394126"/>
              <a:ext cx="1720887" cy="584775"/>
            </a:xfrm>
            <a:prstGeom prst="rect">
              <a:avLst/>
            </a:prstGeom>
            <a:noFill/>
          </p:spPr>
          <p:txBody>
            <a:bodyPr wrap="square" rtlCol="0">
              <a:spAutoFit/>
            </a:bodyPr>
            <a:lstStyle/>
            <a:p>
              <a:pPr algn="ctr"/>
              <a:r>
                <a:rPr lang="en-US" sz="1600" b="1" dirty="0">
                  <a:solidFill>
                    <a:srgbClr val="2D91BA"/>
                  </a:solidFill>
                </a:rPr>
                <a:t>Emergency Responders</a:t>
              </a:r>
            </a:p>
          </p:txBody>
        </p:sp>
        <p:sp>
          <p:nvSpPr>
            <p:cNvPr id="10" name="TextBox 9">
              <a:extLst>
                <a:ext uri="{FF2B5EF4-FFF2-40B4-BE49-F238E27FC236}">
                  <a16:creationId xmlns:a16="http://schemas.microsoft.com/office/drawing/2014/main" id="{34A9B401-B3BA-C615-26E9-D64C80124604}"/>
                </a:ext>
              </a:extLst>
            </p:cNvPr>
            <p:cNvSpPr txBox="1"/>
            <p:nvPr/>
          </p:nvSpPr>
          <p:spPr>
            <a:xfrm>
              <a:off x="1875663" y="4873271"/>
              <a:ext cx="1720887" cy="338554"/>
            </a:xfrm>
            <a:prstGeom prst="rect">
              <a:avLst/>
            </a:prstGeom>
            <a:noFill/>
          </p:spPr>
          <p:txBody>
            <a:bodyPr wrap="square" rtlCol="0">
              <a:spAutoFit/>
            </a:bodyPr>
            <a:lstStyle/>
            <a:p>
              <a:pPr algn="ctr"/>
              <a:r>
                <a:rPr lang="en-US" sz="1600" b="1" dirty="0">
                  <a:solidFill>
                    <a:srgbClr val="2D91BA"/>
                  </a:solidFill>
                </a:rPr>
                <a:t>Local Officials</a:t>
              </a:r>
            </a:p>
          </p:txBody>
        </p:sp>
        <p:sp>
          <p:nvSpPr>
            <p:cNvPr id="12" name="TextBox 11">
              <a:extLst>
                <a:ext uri="{FF2B5EF4-FFF2-40B4-BE49-F238E27FC236}">
                  <a16:creationId xmlns:a16="http://schemas.microsoft.com/office/drawing/2014/main" id="{77D5B855-73F1-97AD-D67D-9DC08046678F}"/>
                </a:ext>
              </a:extLst>
            </p:cNvPr>
            <p:cNvSpPr txBox="1"/>
            <p:nvPr/>
          </p:nvSpPr>
          <p:spPr>
            <a:xfrm>
              <a:off x="5388584" y="6554148"/>
              <a:ext cx="1720887" cy="338554"/>
            </a:xfrm>
            <a:prstGeom prst="rect">
              <a:avLst/>
            </a:prstGeom>
            <a:noFill/>
          </p:spPr>
          <p:txBody>
            <a:bodyPr wrap="square" rtlCol="0">
              <a:spAutoFit/>
            </a:bodyPr>
            <a:lstStyle/>
            <a:p>
              <a:pPr algn="ctr"/>
              <a:r>
                <a:rPr lang="en-US" sz="1600" b="1" dirty="0">
                  <a:solidFill>
                    <a:srgbClr val="2D91BA"/>
                  </a:solidFill>
                </a:rPr>
                <a:t>Public</a:t>
              </a:r>
            </a:p>
          </p:txBody>
        </p:sp>
        <p:sp>
          <p:nvSpPr>
            <p:cNvPr id="13" name="TextBox 12">
              <a:extLst>
                <a:ext uri="{FF2B5EF4-FFF2-40B4-BE49-F238E27FC236}">
                  <a16:creationId xmlns:a16="http://schemas.microsoft.com/office/drawing/2014/main" id="{2F215F95-C455-5244-5843-2F60BFDD1FA6}"/>
                </a:ext>
              </a:extLst>
            </p:cNvPr>
            <p:cNvSpPr txBox="1"/>
            <p:nvPr/>
          </p:nvSpPr>
          <p:spPr>
            <a:xfrm>
              <a:off x="8748827" y="4873268"/>
              <a:ext cx="1720887" cy="338554"/>
            </a:xfrm>
            <a:prstGeom prst="rect">
              <a:avLst/>
            </a:prstGeom>
            <a:noFill/>
          </p:spPr>
          <p:txBody>
            <a:bodyPr wrap="square" rtlCol="0">
              <a:spAutoFit/>
            </a:bodyPr>
            <a:lstStyle/>
            <a:p>
              <a:pPr algn="ctr"/>
              <a:r>
                <a:rPr lang="en-US" sz="1600" b="1" dirty="0">
                  <a:solidFill>
                    <a:srgbClr val="2D91BA"/>
                  </a:solidFill>
                </a:rPr>
                <a:t>Volunteers</a:t>
              </a:r>
            </a:p>
          </p:txBody>
        </p:sp>
        <p:sp>
          <p:nvSpPr>
            <p:cNvPr id="14" name="TextBox 13">
              <a:extLst>
                <a:ext uri="{FF2B5EF4-FFF2-40B4-BE49-F238E27FC236}">
                  <a16:creationId xmlns:a16="http://schemas.microsoft.com/office/drawing/2014/main" id="{3EB8F883-AB91-1C5A-B4F4-B3627A23C87A}"/>
                </a:ext>
              </a:extLst>
            </p:cNvPr>
            <p:cNvSpPr txBox="1"/>
            <p:nvPr/>
          </p:nvSpPr>
          <p:spPr>
            <a:xfrm>
              <a:off x="2044290" y="2441971"/>
              <a:ext cx="1720887" cy="584775"/>
            </a:xfrm>
            <a:prstGeom prst="rect">
              <a:avLst/>
            </a:prstGeom>
            <a:noFill/>
          </p:spPr>
          <p:txBody>
            <a:bodyPr wrap="square" rtlCol="0">
              <a:spAutoFit/>
            </a:bodyPr>
            <a:lstStyle/>
            <a:p>
              <a:pPr algn="ctr"/>
              <a:r>
                <a:rPr lang="en-US" sz="1600" b="1" dirty="0">
                  <a:solidFill>
                    <a:srgbClr val="2D91BA"/>
                  </a:solidFill>
                </a:rPr>
                <a:t>Floodplain Managers</a:t>
              </a:r>
            </a:p>
          </p:txBody>
        </p:sp>
        <p:sp>
          <p:nvSpPr>
            <p:cNvPr id="6" name="TextBox 5">
              <a:extLst>
                <a:ext uri="{FF2B5EF4-FFF2-40B4-BE49-F238E27FC236}">
                  <a16:creationId xmlns:a16="http://schemas.microsoft.com/office/drawing/2014/main" id="{62EFEBDE-BC3F-7F8A-A706-B618095C830A}"/>
                </a:ext>
              </a:extLst>
            </p:cNvPr>
            <p:cNvSpPr txBox="1"/>
            <p:nvPr/>
          </p:nvSpPr>
          <p:spPr>
            <a:xfrm>
              <a:off x="5317865" y="3590450"/>
              <a:ext cx="1720887" cy="400110"/>
            </a:xfrm>
            <a:prstGeom prst="rect">
              <a:avLst/>
            </a:prstGeom>
            <a:noFill/>
          </p:spPr>
          <p:txBody>
            <a:bodyPr wrap="square" rtlCol="0">
              <a:spAutoFit/>
            </a:bodyPr>
            <a:lstStyle/>
            <a:p>
              <a:r>
                <a:rPr lang="en-US" sz="2000" b="1" dirty="0">
                  <a:solidFill>
                    <a:schemeClr val="bg1"/>
                  </a:solidFill>
                </a:rPr>
                <a:t>Stakeholders</a:t>
              </a:r>
            </a:p>
          </p:txBody>
        </p:sp>
      </p:grpSp>
    </p:spTree>
    <p:extLst>
      <p:ext uri="{BB962C8B-B14F-4D97-AF65-F5344CB8AC3E}">
        <p14:creationId xmlns:p14="http://schemas.microsoft.com/office/powerpoint/2010/main" val="1493783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AE2A-DF85-C603-919E-8A26E54056BB}"/>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66C067F-5F9A-3E25-5CEB-674693943F73}"/>
              </a:ext>
            </a:extLst>
          </p:cNvPr>
          <p:cNvGraphicFramePr>
            <a:graphicFrameLocks noGrp="1"/>
          </p:cNvGraphicFramePr>
          <p:nvPr/>
        </p:nvGraphicFramePr>
        <p:xfrm>
          <a:off x="304800" y="1737975"/>
          <a:ext cx="9903507" cy="3347237"/>
        </p:xfrm>
        <a:graphic>
          <a:graphicData uri="http://schemas.openxmlformats.org/drawingml/2006/table">
            <a:tbl>
              <a:tblPr/>
              <a:tblGrid>
                <a:gridCol w="357171">
                  <a:extLst>
                    <a:ext uri="{9D8B030D-6E8A-4147-A177-3AD203B41FA5}">
                      <a16:colId xmlns:a16="http://schemas.microsoft.com/office/drawing/2014/main" val="3984783521"/>
                    </a:ext>
                  </a:extLst>
                </a:gridCol>
                <a:gridCol w="4263597">
                  <a:extLst>
                    <a:ext uri="{9D8B030D-6E8A-4147-A177-3AD203B41FA5}">
                      <a16:colId xmlns:a16="http://schemas.microsoft.com/office/drawing/2014/main" val="4221394758"/>
                    </a:ext>
                  </a:extLst>
                </a:gridCol>
                <a:gridCol w="890016">
                  <a:extLst>
                    <a:ext uri="{9D8B030D-6E8A-4147-A177-3AD203B41FA5}">
                      <a16:colId xmlns:a16="http://schemas.microsoft.com/office/drawing/2014/main" val="677080797"/>
                    </a:ext>
                  </a:extLst>
                </a:gridCol>
                <a:gridCol w="780288">
                  <a:extLst>
                    <a:ext uri="{9D8B030D-6E8A-4147-A177-3AD203B41FA5}">
                      <a16:colId xmlns:a16="http://schemas.microsoft.com/office/drawing/2014/main" val="3458790008"/>
                    </a:ext>
                  </a:extLst>
                </a:gridCol>
                <a:gridCol w="768096">
                  <a:extLst>
                    <a:ext uri="{9D8B030D-6E8A-4147-A177-3AD203B41FA5}">
                      <a16:colId xmlns:a16="http://schemas.microsoft.com/office/drawing/2014/main" val="3371405091"/>
                    </a:ext>
                  </a:extLst>
                </a:gridCol>
                <a:gridCol w="780288">
                  <a:extLst>
                    <a:ext uri="{9D8B030D-6E8A-4147-A177-3AD203B41FA5}">
                      <a16:colId xmlns:a16="http://schemas.microsoft.com/office/drawing/2014/main" val="4069123213"/>
                    </a:ext>
                  </a:extLst>
                </a:gridCol>
                <a:gridCol w="874267">
                  <a:extLst>
                    <a:ext uri="{9D8B030D-6E8A-4147-A177-3AD203B41FA5}">
                      <a16:colId xmlns:a16="http://schemas.microsoft.com/office/drawing/2014/main" val="3700001377"/>
                    </a:ext>
                  </a:extLst>
                </a:gridCol>
                <a:gridCol w="1189784">
                  <a:extLst>
                    <a:ext uri="{9D8B030D-6E8A-4147-A177-3AD203B41FA5}">
                      <a16:colId xmlns:a16="http://schemas.microsoft.com/office/drawing/2014/main" val="3502782115"/>
                    </a:ext>
                  </a:extLst>
                </a:gridCol>
              </a:tblGrid>
              <a:tr h="328573">
                <a:tc>
                  <a:txBody>
                    <a:bodyPr/>
                    <a:lstStyle/>
                    <a:p>
                      <a:pPr algn="l" fontAlgn="t"/>
                      <a:endParaRPr lang="en-US" sz="1600" b="1" i="0" u="none" strike="noStrike" dirty="0">
                        <a:solidFill>
                          <a:schemeClr val="tx1"/>
                        </a:solidFill>
                        <a:effectLst/>
                        <a:latin typeface="Aptos Narrow" panose="020B0004020202020204" pitchFamily="34" charset="0"/>
                      </a:endParaRP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l" fontAlgn="t"/>
                      <a:endParaRPr lang="en-US" sz="1600" b="1" i="0" u="none" strike="noStrike" dirty="0">
                        <a:solidFill>
                          <a:schemeClr val="tx1"/>
                        </a:solidFill>
                        <a:effectLst/>
                        <a:latin typeface="Aptos Narrow" panose="020B000402020202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gridSpan="4">
                  <a:txBody>
                    <a:bodyPr/>
                    <a:lstStyle/>
                    <a:p>
                      <a:pPr algn="ctr" fontAlgn="t"/>
                      <a:r>
                        <a:rPr lang="en-US" sz="1200" b="0" i="1" u="none" strike="noStrike" dirty="0">
                          <a:solidFill>
                            <a:schemeClr val="tx1"/>
                          </a:solidFill>
                          <a:effectLst/>
                          <a:latin typeface="Aptos Narrow" panose="020B0004020202020204" pitchFamily="34" charset="0"/>
                        </a:rPr>
                        <a:t>Property-Level Scale</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dirty="0"/>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algn="ctr" fontAlgn="t"/>
                      <a:r>
                        <a:rPr lang="en-US" sz="1200" b="0" i="1" u="none" strike="noStrike" dirty="0">
                          <a:solidFill>
                            <a:schemeClr val="tx1"/>
                          </a:solidFill>
                          <a:effectLst/>
                          <a:latin typeface="Aptos Narrow" panose="020B0004020202020204" pitchFamily="34" charset="0"/>
                        </a:rPr>
                        <a:t>All Geographic Scales</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fontAlgn="t"/>
                      <a:endParaRPr lang="en-US" sz="1600" b="1" i="0" u="none" strike="noStrike" dirty="0">
                        <a:solidFill>
                          <a:srgbClr val="000000"/>
                        </a:solidFill>
                        <a:effectLst/>
                        <a:latin typeface="Aptos Narrow" panose="020B00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64359135"/>
                  </a:ext>
                </a:extLst>
              </a:tr>
              <a:tr h="737755">
                <a:tc rowSpan="2">
                  <a:txBody>
                    <a:bodyPr/>
                    <a:lstStyle/>
                    <a:p>
                      <a:pPr algn="ctr" fontAlgn="t"/>
                      <a:r>
                        <a:rPr lang="en-US" sz="1600" b="1" i="0" u="none" strike="noStrike" dirty="0">
                          <a:solidFill>
                            <a:schemeClr val="tx1"/>
                          </a:solidFill>
                          <a:effectLst/>
                          <a:latin typeface="Aptos Narrow" panose="020B0004020202020204" pitchFamily="34" charset="0"/>
                        </a:rPr>
                        <a:t>#</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fontAlgn="t"/>
                      <a:endParaRPr lang="en-US" sz="1600" b="1" i="0" u="none" strike="noStrike" dirty="0">
                        <a:solidFill>
                          <a:schemeClr val="tx1"/>
                        </a:solidFill>
                        <a:effectLst/>
                        <a:latin typeface="Aptos Narrow" panose="020B0004020202020204" pitchFamily="34" charset="0"/>
                      </a:endParaRPr>
                    </a:p>
                    <a:p>
                      <a:pPr algn="ctr" fontAlgn="t"/>
                      <a:r>
                        <a:rPr lang="en-US" sz="1600" b="1" i="0" u="none" strike="noStrike" dirty="0">
                          <a:solidFill>
                            <a:schemeClr val="tx1"/>
                          </a:solidFill>
                          <a:effectLst/>
                          <a:latin typeface="Aptos Narrow" panose="020B0004020202020204" pitchFamily="34" charset="0"/>
                        </a:rPr>
                        <a:t>Stakeholders</a:t>
                      </a:r>
                    </a:p>
                    <a:p>
                      <a:pPr algn="l"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fontAlgn="t"/>
                      <a:r>
                        <a:rPr lang="en-US" sz="1600" b="1" i="0" u="none" strike="noStrike" dirty="0">
                          <a:solidFill>
                            <a:schemeClr val="tx1"/>
                          </a:solidFill>
                          <a:effectLst/>
                          <a:latin typeface="Aptos Narrow" panose="020B0004020202020204" pitchFamily="34" charset="0"/>
                        </a:rPr>
                        <a:t>Property Viewer</a:t>
                      </a:r>
                    </a:p>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algn="ctr" fontAlgn="t"/>
                      <a:r>
                        <a:rPr lang="en-US" sz="1600" b="1" i="0" u="none" strike="noStrike" dirty="0">
                          <a:solidFill>
                            <a:schemeClr val="tx1"/>
                          </a:solidFill>
                          <a:effectLst/>
                          <a:latin typeface="Aptos Narrow" panose="020B0004020202020204" pitchFamily="34" charset="0"/>
                        </a:rPr>
                        <a:t>Flood Tool</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rowSpan="2">
                  <a:txBody>
                    <a:bodyPr/>
                    <a:lstStyle/>
                    <a:p>
                      <a:pPr algn="ctr" fontAlgn="t"/>
                      <a:r>
                        <a:rPr lang="en-US" sz="1600" b="1" i="0" u="none" strike="noStrike" dirty="0">
                          <a:solidFill>
                            <a:schemeClr val="tx1"/>
                          </a:solidFill>
                          <a:effectLst/>
                          <a:latin typeface="Aptos Narrow" panose="020B0004020202020204" pitchFamily="34" charset="0"/>
                        </a:rPr>
                        <a:t>Risk Explorer</a:t>
                      </a:r>
                    </a:p>
                    <a:p>
                      <a:pPr algn="ctr" fontAlgn="t"/>
                      <a:r>
                        <a:rPr lang="en-US" sz="1600" b="1" i="0" u="none" strike="noStrike" dirty="0">
                          <a:solidFill>
                            <a:schemeClr val="tx1"/>
                          </a:solidFill>
                          <a:effectLst/>
                          <a:latin typeface="Aptos Narrow" panose="020B0004020202020204" pitchFamily="34" charset="0"/>
                        </a:rPr>
                        <a:t>Tools</a:t>
                      </a:r>
                    </a:p>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fontAlgn="t"/>
                      <a:r>
                        <a:rPr lang="en-US" sz="1600" b="1" i="0" u="none" strike="noStrike" dirty="0">
                          <a:solidFill>
                            <a:schemeClr val="tx1"/>
                          </a:solidFill>
                          <a:effectLst/>
                          <a:latin typeface="Aptos Narrow" panose="020B0004020202020204" pitchFamily="34" charset="0"/>
                        </a:rPr>
                        <a:t>Hazard Library</a:t>
                      </a:r>
                      <a:r>
                        <a:rPr lang="en-US" sz="1600" b="0" i="0" u="none" strike="noStrike" baseline="30000" dirty="0">
                          <a:solidFill>
                            <a:schemeClr val="tx1"/>
                          </a:solidFill>
                          <a:effectLst/>
                          <a:latin typeface="Aptos Narrow" panose="020B0004020202020204" pitchFamily="34" charset="0"/>
                        </a:rPr>
                        <a:t>3</a:t>
                      </a:r>
                    </a:p>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1242163"/>
                  </a:ext>
                </a:extLst>
              </a:tr>
              <a:tr h="255213">
                <a:tc vMerge="1">
                  <a:txBody>
                    <a:bodyPr/>
                    <a:lstStyle/>
                    <a:p>
                      <a:pPr algn="l" fontAlgn="b"/>
                      <a:endParaRPr lang="en-US" sz="1600" b="0" i="0" u="none" strike="noStrike" dirty="0">
                        <a:solidFill>
                          <a:schemeClr val="tx1"/>
                        </a:solidFill>
                        <a:effectLst/>
                        <a:latin typeface="Aptos Narrow" panose="020B00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dirty="0"/>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dirty="0"/>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1" u="none" strike="noStrike" dirty="0">
                          <a:solidFill>
                            <a:schemeClr val="tx1"/>
                          </a:solidFill>
                          <a:effectLst/>
                          <a:latin typeface="Aptos Narrow" panose="020B0004020202020204" pitchFamily="34" charset="0"/>
                        </a:rPr>
                        <a:t>Public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1" u="none" strike="noStrike" dirty="0">
                          <a:solidFill>
                            <a:schemeClr val="tx1"/>
                          </a:solidFill>
                          <a:effectLst/>
                          <a:latin typeface="Aptos Narrow" panose="020B0004020202020204" pitchFamily="34" charset="0"/>
                        </a:rPr>
                        <a:t>Expert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1" u="none" strike="noStrike" dirty="0">
                          <a:solidFill>
                            <a:schemeClr val="tx1"/>
                          </a:solidFill>
                          <a:effectLst/>
                          <a:latin typeface="Aptos Narrow" panose="020B0004020202020204" pitchFamily="34" charset="0"/>
                        </a:rPr>
                        <a:t>RiskMAP</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dirty="0"/>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dirty="0"/>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49117506"/>
                  </a:ext>
                </a:extLst>
              </a:tr>
              <a:tr h="390222">
                <a:tc>
                  <a:txBody>
                    <a:bodyPr/>
                    <a:lstStyle/>
                    <a:p>
                      <a:pPr algn="ctr" fontAlgn="b"/>
                      <a:r>
                        <a:rPr lang="en-US" sz="1400" b="0" i="0" u="none" strike="noStrike" dirty="0">
                          <a:solidFill>
                            <a:schemeClr val="tx1"/>
                          </a:solidFill>
                          <a:effectLst/>
                          <a:latin typeface="Aptos Narrow" panose="020B0004020202020204" pitchFamily="34"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1" i="0" u="none" strike="noStrike" dirty="0">
                          <a:solidFill>
                            <a:schemeClr val="tx1"/>
                          </a:solidFill>
                          <a:effectLst/>
                          <a:latin typeface="Aptos Narrow" panose="020B0004020202020204" pitchFamily="34" charset="0"/>
                        </a:rPr>
                        <a:t> Floodplain Managers </a:t>
                      </a:r>
                      <a:r>
                        <a:rPr lang="en-US" sz="1600" b="0" i="0" u="none" strike="noStrike" baseline="30000" dirty="0">
                          <a:solidFill>
                            <a:schemeClr val="tx1"/>
                          </a:solidFill>
                          <a:effectLst/>
                          <a:latin typeface="Aptos Narrow" panose="020B0004020202020204" pitchFamily="34" charset="0"/>
                        </a:rPr>
                        <a:t>1</a:t>
                      </a:r>
                      <a:r>
                        <a:rPr lang="en-US" sz="1600" b="1" i="0" u="none" strike="noStrike" dirty="0">
                          <a:solidFill>
                            <a:schemeClr val="tx1"/>
                          </a:solidFill>
                          <a:effectLst/>
                          <a:latin typeface="Aptos Narrow" panose="020B0004020202020204" pitchFamily="34" charset="0"/>
                        </a:rPr>
                        <a:t> – FM</a:t>
                      </a:r>
                      <a:br>
                        <a:rPr lang="en-US" sz="1600" b="1" i="0" u="none" strike="noStrike" dirty="0">
                          <a:solidFill>
                            <a:schemeClr val="tx1"/>
                          </a:solidFill>
                          <a:effectLst/>
                          <a:latin typeface="Aptos Narrow" panose="020B0004020202020204" pitchFamily="34" charset="0"/>
                        </a:rPr>
                      </a:br>
                      <a:r>
                        <a:rPr lang="en-US" sz="1600" b="0" i="0" u="none" strike="noStrike" dirty="0">
                          <a:solidFill>
                            <a:schemeClr val="tx1"/>
                          </a:solidFill>
                          <a:effectLst/>
                          <a:latin typeface="Aptos Narrow" panose="020B0004020202020204" pitchFamily="34" charset="0"/>
                        </a:rPr>
                        <a:t>(includes surveyors and engineers)</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FM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FM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FM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FM</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FM-Learning</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11108785"/>
                  </a:ext>
                </a:extLst>
              </a:tr>
              <a:tr h="259307">
                <a:tc>
                  <a:txBody>
                    <a:bodyPr/>
                    <a:lstStyle/>
                    <a:p>
                      <a:pPr algn="ctr" fontAlgn="b"/>
                      <a:r>
                        <a:rPr lang="en-US" sz="1400" b="0" i="0" u="none" strike="noStrike" dirty="0">
                          <a:solidFill>
                            <a:schemeClr val="tx1"/>
                          </a:solidFill>
                          <a:effectLst/>
                          <a:latin typeface="Aptos Narrow" panose="020B0004020202020204" pitchFamily="34"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1" i="0" u="none" strike="noStrike" dirty="0">
                          <a:solidFill>
                            <a:schemeClr val="tx1"/>
                          </a:solidFill>
                          <a:effectLst/>
                          <a:latin typeface="Aptos Narrow" panose="020B0004020202020204" pitchFamily="34" charset="0"/>
                        </a:rPr>
                        <a:t> Risk Reduction Associates - RRA </a:t>
                      </a:r>
                      <a:br>
                        <a:rPr lang="en-US" sz="1600" b="1" i="0" u="none" strike="noStrike" dirty="0">
                          <a:solidFill>
                            <a:schemeClr val="tx1"/>
                          </a:solidFill>
                          <a:effectLst/>
                          <a:latin typeface="Aptos Narrow" panose="020B0004020202020204" pitchFamily="34" charset="0"/>
                        </a:rPr>
                      </a:br>
                      <a:r>
                        <a:rPr lang="en-US" sz="1600" b="0" i="0" u="none" strike="noStrike" dirty="0">
                          <a:solidFill>
                            <a:schemeClr val="tx1"/>
                          </a:solidFill>
                          <a:effectLst/>
                          <a:latin typeface="Aptos Narrow" panose="020B0004020202020204" pitchFamily="34" charset="0"/>
                        </a:rPr>
                        <a:t>(planners, researchers, mitigation specialists, etc.)</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RRA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RRA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RRA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RRA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RRA-Studies</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94661634"/>
                  </a:ext>
                </a:extLst>
              </a:tr>
              <a:tr h="259307">
                <a:tc>
                  <a:txBody>
                    <a:bodyPr/>
                    <a:lstStyle/>
                    <a:p>
                      <a:pPr algn="ctr" fontAlgn="b"/>
                      <a:r>
                        <a:rPr lang="en-US" sz="1400" b="0" i="0" u="none" strike="noStrike" dirty="0">
                          <a:solidFill>
                            <a:schemeClr val="tx1"/>
                          </a:solidFill>
                          <a:effectLst/>
                          <a:latin typeface="Aptos Narrow" panose="020B0004020202020204" pitchFamily="34"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1" i="0" u="none" strike="noStrike" dirty="0">
                          <a:solidFill>
                            <a:schemeClr val="tx1"/>
                          </a:solidFill>
                          <a:effectLst/>
                          <a:latin typeface="Aptos Narrow" panose="020B0004020202020204" pitchFamily="34" charset="0"/>
                        </a:rPr>
                        <a:t> Emergency Responders – ER</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ER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ER</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ER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ER-Learning</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75164445"/>
                  </a:ext>
                </a:extLst>
              </a:tr>
              <a:tr h="259307">
                <a:tc>
                  <a:txBody>
                    <a:bodyPr/>
                    <a:lstStyle/>
                    <a:p>
                      <a:pPr algn="ctr" fontAlgn="b"/>
                      <a:r>
                        <a:rPr lang="en-US" sz="1400" b="0" i="0" u="none" strike="noStrike" dirty="0">
                          <a:solidFill>
                            <a:schemeClr val="tx1"/>
                          </a:solidFill>
                          <a:effectLst/>
                          <a:latin typeface="Aptos Narrow" panose="020B0004020202020204" pitchFamily="34" charset="0"/>
                        </a:rPr>
                        <a:t>4</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1" i="0" u="none" strike="noStrike" dirty="0">
                          <a:solidFill>
                            <a:schemeClr val="tx1"/>
                          </a:solidFill>
                          <a:effectLst/>
                          <a:latin typeface="Aptos Narrow" panose="020B0004020202020204" pitchFamily="34" charset="0"/>
                        </a:rPr>
                        <a:t> Local Officials</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Officials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Officials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Officials</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Off-Learning</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66737887"/>
                  </a:ext>
                </a:extLst>
              </a:tr>
              <a:tr h="259307">
                <a:tc>
                  <a:txBody>
                    <a:bodyPr/>
                    <a:lstStyle/>
                    <a:p>
                      <a:pPr algn="ctr" fontAlgn="b"/>
                      <a:r>
                        <a:rPr lang="en-US" sz="1400" b="0" i="0" u="none" strike="noStrike" dirty="0">
                          <a:solidFill>
                            <a:schemeClr val="tx1"/>
                          </a:solidFill>
                          <a:effectLst/>
                          <a:latin typeface="Aptos Narrow" panose="020B0004020202020204" pitchFamily="34" charset="0"/>
                        </a:rPr>
                        <a:t>5</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chemeClr val="tx1"/>
                          </a:solidFill>
                          <a:effectLst/>
                          <a:latin typeface="Aptos Narrow" panose="020B0004020202020204" pitchFamily="34" charset="0"/>
                        </a:rPr>
                        <a:t> </a:t>
                      </a:r>
                      <a:r>
                        <a:rPr lang="en-US" sz="1600" b="1" i="0" u="none" strike="noStrike" dirty="0">
                          <a:solidFill>
                            <a:schemeClr val="tx1"/>
                          </a:solidFill>
                          <a:effectLst/>
                          <a:latin typeface="Aptos Narrow" panose="020B0004020202020204" pitchFamily="34" charset="0"/>
                        </a:rPr>
                        <a:t>Public</a:t>
                      </a:r>
                      <a:r>
                        <a:rPr lang="en-US" sz="1600" b="0" i="0" u="none" strike="noStrike" dirty="0">
                          <a:solidFill>
                            <a:schemeClr val="tx1"/>
                          </a:solidFill>
                          <a:effectLst/>
                          <a:latin typeface="Aptos Narrow" panose="020B0004020202020204" pitchFamily="34" charset="0"/>
                        </a:rPr>
                        <a:t> (includes realtors and insurance officials)</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Public</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Public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Pub-Learning</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28119900"/>
                  </a:ext>
                </a:extLst>
              </a:tr>
              <a:tr h="0">
                <a:tc>
                  <a:txBody>
                    <a:bodyPr/>
                    <a:lstStyle/>
                    <a:p>
                      <a:pPr algn="ctr" fontAlgn="b"/>
                      <a:r>
                        <a:rPr lang="en-US" sz="1400" b="0" i="0" u="none" strike="noStrike" dirty="0">
                          <a:solidFill>
                            <a:schemeClr val="tx1"/>
                          </a:solidFill>
                          <a:effectLst/>
                          <a:latin typeface="Aptos Narrow" panose="020B0004020202020204" pitchFamily="34" charset="0"/>
                        </a:rPr>
                        <a:t>6</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1" i="0" u="none" strike="noStrike" dirty="0">
                          <a:solidFill>
                            <a:schemeClr val="tx1"/>
                          </a:solidFill>
                          <a:effectLst/>
                          <a:latin typeface="Aptos Narrow" panose="020B0004020202020204" pitchFamily="34" charset="0"/>
                        </a:rPr>
                        <a:t> Volunteers – Vols. </a:t>
                      </a:r>
                      <a:r>
                        <a:rPr lang="en-US" sz="1600" b="0" i="0" u="none" strike="noStrike" dirty="0">
                          <a:solidFill>
                            <a:schemeClr val="tx1"/>
                          </a:solidFill>
                          <a:effectLst/>
                          <a:latin typeface="Aptos Narrow" panose="020B0004020202020204" pitchFamily="34" charset="0"/>
                        </a:rPr>
                        <a:t>(VOAD, Charities, etc.)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Vols.</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Vols.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Vol-Learning</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27405240"/>
                  </a:ext>
                </a:extLst>
              </a:tr>
            </a:tbl>
          </a:graphicData>
        </a:graphic>
      </p:graphicFrame>
      <p:pic>
        <p:nvPicPr>
          <p:cNvPr id="4" name="Picture 3">
            <a:extLst>
              <a:ext uri="{FF2B5EF4-FFF2-40B4-BE49-F238E27FC236}">
                <a16:creationId xmlns:a16="http://schemas.microsoft.com/office/drawing/2014/main" id="{AA048F28-56D6-314B-E738-CE79F5A33777}"/>
              </a:ext>
            </a:extLst>
          </p:cNvPr>
          <p:cNvPicPr>
            <a:picLocks noChangeAspect="1"/>
          </p:cNvPicPr>
          <p:nvPr/>
        </p:nvPicPr>
        <p:blipFill>
          <a:blip r:embed="rId3"/>
          <a:stretch>
            <a:fillRect/>
          </a:stretch>
        </p:blipFill>
        <p:spPr>
          <a:xfrm>
            <a:off x="10435225" y="3227407"/>
            <a:ext cx="1527022" cy="1224410"/>
          </a:xfrm>
          <a:prstGeom prst="rect">
            <a:avLst/>
          </a:prstGeom>
        </p:spPr>
      </p:pic>
      <p:sp>
        <p:nvSpPr>
          <p:cNvPr id="6" name="TextBox 5">
            <a:extLst>
              <a:ext uri="{FF2B5EF4-FFF2-40B4-BE49-F238E27FC236}">
                <a16:creationId xmlns:a16="http://schemas.microsoft.com/office/drawing/2014/main" id="{C3BE0178-E665-79E5-9762-B527ADFE2C3E}"/>
              </a:ext>
            </a:extLst>
          </p:cNvPr>
          <p:cNvSpPr txBox="1"/>
          <p:nvPr/>
        </p:nvSpPr>
        <p:spPr>
          <a:xfrm>
            <a:off x="10208307" y="4561992"/>
            <a:ext cx="1910719" cy="523220"/>
          </a:xfrm>
          <a:prstGeom prst="rect">
            <a:avLst/>
          </a:prstGeom>
          <a:noFill/>
        </p:spPr>
        <p:txBody>
          <a:bodyPr wrap="square" rtlCol="0">
            <a:spAutoFit/>
          </a:bodyPr>
          <a:lstStyle/>
          <a:p>
            <a:pPr algn="ctr"/>
            <a:r>
              <a:rPr lang="en-US" sz="1400" i="1" dirty="0"/>
              <a:t>Popularity of Tools </a:t>
            </a:r>
            <a:r>
              <a:rPr lang="en-US" sz="1400" i="1" baseline="30000" dirty="0"/>
              <a:t>2</a:t>
            </a:r>
            <a:r>
              <a:rPr lang="en-US" sz="1400" i="1" dirty="0"/>
              <a:t> by </a:t>
            </a:r>
            <a:br>
              <a:rPr lang="en-US" sz="1400" i="1" dirty="0"/>
            </a:br>
            <a:r>
              <a:rPr lang="en-US" sz="1400" i="1" dirty="0"/>
              <a:t>Stakeholder Group</a:t>
            </a:r>
          </a:p>
        </p:txBody>
      </p:sp>
      <p:sp>
        <p:nvSpPr>
          <p:cNvPr id="9" name="TextBox 8">
            <a:extLst>
              <a:ext uri="{FF2B5EF4-FFF2-40B4-BE49-F238E27FC236}">
                <a16:creationId xmlns:a16="http://schemas.microsoft.com/office/drawing/2014/main" id="{05D695B4-985C-E54D-7C77-0F9CDCC964BC}"/>
              </a:ext>
            </a:extLst>
          </p:cNvPr>
          <p:cNvSpPr txBox="1"/>
          <p:nvPr/>
        </p:nvSpPr>
        <p:spPr>
          <a:xfrm>
            <a:off x="304800" y="5138856"/>
            <a:ext cx="9496185" cy="1169551"/>
          </a:xfrm>
          <a:prstGeom prst="rect">
            <a:avLst/>
          </a:prstGeom>
          <a:noFill/>
        </p:spPr>
        <p:txBody>
          <a:bodyPr wrap="square" rtlCol="0">
            <a:spAutoFit/>
          </a:bodyPr>
          <a:lstStyle/>
          <a:p>
            <a:r>
              <a:rPr lang="en-US" sz="1400" b="1" baseline="30000" dirty="0"/>
              <a:t>1</a:t>
            </a:r>
            <a:r>
              <a:rPr lang="en-US" sz="1400" b="1" dirty="0"/>
              <a:t> Floodplain Managers </a:t>
            </a:r>
            <a:r>
              <a:rPr lang="en-US" sz="1400" dirty="0"/>
              <a:t>may be representatives of other stakeholder groups such as  E-911 Directors or Mayors.</a:t>
            </a:r>
          </a:p>
          <a:p>
            <a:r>
              <a:rPr lang="en-US" sz="1400" b="1" baseline="30000" dirty="0"/>
              <a:t>2</a:t>
            </a:r>
            <a:r>
              <a:rPr lang="en-US" sz="1400" b="1" dirty="0"/>
              <a:t> Floodplain Managers</a:t>
            </a:r>
            <a:r>
              <a:rPr lang="en-US" sz="1400" dirty="0"/>
              <a:t> and </a:t>
            </a:r>
            <a:r>
              <a:rPr lang="en-US" sz="1400" b="1" dirty="0"/>
              <a:t>Risk Reduction Associates </a:t>
            </a:r>
            <a:r>
              <a:rPr lang="en-US" sz="1400" dirty="0"/>
              <a:t>stakeholders have the highest demand for flood resiliency tools.</a:t>
            </a:r>
          </a:p>
          <a:p>
            <a:r>
              <a:rPr lang="en-US" sz="1400" b="1" baseline="30000" dirty="0"/>
              <a:t>3</a:t>
            </a:r>
            <a:r>
              <a:rPr lang="en-US" sz="1400" b="1" dirty="0"/>
              <a:t> All Stakeholders </a:t>
            </a:r>
            <a:r>
              <a:rPr lang="en-US" sz="1400" dirty="0"/>
              <a:t>benefit by using the Hazard Library which is broadly categorized into learning, study, and reference resources.  The primary stakeholder group for the WV Property Viewer is the </a:t>
            </a:r>
            <a:r>
              <a:rPr lang="en-US" sz="1400" b="1" dirty="0"/>
              <a:t>Public</a:t>
            </a:r>
            <a:r>
              <a:rPr lang="en-US" sz="1400" dirty="0"/>
              <a:t>, while the main stakeholder group for WV Flood Tool is the </a:t>
            </a:r>
            <a:r>
              <a:rPr lang="en-US" sz="1400" b="1" dirty="0"/>
              <a:t>Floodplain Managers</a:t>
            </a:r>
            <a:r>
              <a:rPr lang="en-US" sz="1400" dirty="0"/>
              <a:t>, and for the WV Risk Explorer various </a:t>
            </a:r>
            <a:r>
              <a:rPr lang="en-US" sz="1400" b="1" dirty="0"/>
              <a:t>Risk Reduction Specialists</a:t>
            </a:r>
            <a:r>
              <a:rPr lang="en-US" sz="1400" dirty="0"/>
              <a:t>.</a:t>
            </a:r>
          </a:p>
        </p:txBody>
      </p:sp>
      <p:sp>
        <p:nvSpPr>
          <p:cNvPr id="13" name="TextBox 12">
            <a:extLst>
              <a:ext uri="{FF2B5EF4-FFF2-40B4-BE49-F238E27FC236}">
                <a16:creationId xmlns:a16="http://schemas.microsoft.com/office/drawing/2014/main" id="{32024297-0AEE-74D2-B2D5-3A9425519D25}"/>
              </a:ext>
            </a:extLst>
          </p:cNvPr>
          <p:cNvSpPr txBox="1"/>
          <p:nvPr/>
        </p:nvSpPr>
        <p:spPr>
          <a:xfrm>
            <a:off x="1759883" y="1047723"/>
            <a:ext cx="8892501" cy="369332"/>
          </a:xfrm>
          <a:prstGeom prst="rect">
            <a:avLst/>
          </a:prstGeom>
          <a:noFill/>
        </p:spPr>
        <p:txBody>
          <a:bodyPr wrap="square" rtlCol="0">
            <a:spAutoFit/>
          </a:bodyPr>
          <a:lstStyle/>
          <a:p>
            <a:r>
              <a:rPr lang="en-US" b="1" i="1" dirty="0"/>
              <a:t>Stakeholder Groups </a:t>
            </a:r>
            <a:r>
              <a:rPr lang="en-US" b="1" i="1" dirty="0">
                <a:solidFill>
                  <a:schemeClr val="tx1">
                    <a:lumMod val="50000"/>
                    <a:lumOff val="50000"/>
                  </a:schemeClr>
                </a:solidFill>
              </a:rPr>
              <a:t>of anticipated usage of Risk Tools and Hazard Library</a:t>
            </a:r>
          </a:p>
        </p:txBody>
      </p:sp>
      <p:sp>
        <p:nvSpPr>
          <p:cNvPr id="2" name="Title 1">
            <a:extLst>
              <a:ext uri="{FF2B5EF4-FFF2-40B4-BE49-F238E27FC236}">
                <a16:creationId xmlns:a16="http://schemas.microsoft.com/office/drawing/2014/main" id="{8C4463BA-2C0C-0362-D1E8-9DC4B6A60B2E}"/>
              </a:ext>
            </a:extLst>
          </p:cNvPr>
          <p:cNvSpPr txBox="1">
            <a:spLocks/>
          </p:cNvSpPr>
          <p:nvPr/>
        </p:nvSpPr>
        <p:spPr>
          <a:xfrm>
            <a:off x="-10160" y="4"/>
            <a:ext cx="12192000" cy="723036"/>
          </a:xfrm>
          <a:prstGeom prst="rect">
            <a:avLst/>
          </a:prstGeom>
          <a:solidFill>
            <a:srgbClr val="192CC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Tool Usage by Stakeholder Groups</a:t>
            </a:r>
          </a:p>
        </p:txBody>
      </p:sp>
      <p:pic>
        <p:nvPicPr>
          <p:cNvPr id="3" name="Picture 2" descr="A hexagon with a yellow house and a river&#10;&#10;Description automatically generated">
            <a:extLst>
              <a:ext uri="{FF2B5EF4-FFF2-40B4-BE49-F238E27FC236}">
                <a16:creationId xmlns:a16="http://schemas.microsoft.com/office/drawing/2014/main" id="{68DF94FC-006B-24A2-4FDF-2BCEE3D85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720" y="-9781"/>
            <a:ext cx="803153" cy="732821"/>
          </a:xfrm>
          <a:prstGeom prst="rect">
            <a:avLst/>
          </a:prstGeom>
        </p:spPr>
      </p:pic>
    </p:spTree>
    <p:extLst>
      <p:ext uri="{BB962C8B-B14F-4D97-AF65-F5344CB8AC3E}">
        <p14:creationId xmlns:p14="http://schemas.microsoft.com/office/powerpoint/2010/main" val="564722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19234</TotalTime>
  <Words>1634</Words>
  <Application>Microsoft Office PowerPoint</Application>
  <PresentationFormat>Widescreen</PresentationFormat>
  <Paragraphs>441</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Aptos Display</vt:lpstr>
      <vt:lpstr>Aptos Narrow</vt:lpstr>
      <vt:lpstr>Arial</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Kurt Donaldson</dc:creator>
  <cp:lastModifiedBy>Kurt Donaldson</cp:lastModifiedBy>
  <cp:revision>72</cp:revision>
  <dcterms:created xsi:type="dcterms:W3CDTF">2024-11-08T20:12:22Z</dcterms:created>
  <dcterms:modified xsi:type="dcterms:W3CDTF">2024-12-17T03:12:43Z</dcterms:modified>
</cp:coreProperties>
</file>