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80" r:id="rId3"/>
    <p:sldId id="257" r:id="rId4"/>
    <p:sldId id="267" r:id="rId5"/>
    <p:sldId id="272" r:id="rId6"/>
    <p:sldId id="258" r:id="rId7"/>
    <p:sldId id="274" r:id="rId8"/>
    <p:sldId id="275" r:id="rId9"/>
    <p:sldId id="279" r:id="rId10"/>
    <p:sldId id="282" r:id="rId11"/>
    <p:sldId id="273" r:id="rId12"/>
    <p:sldId id="281" r:id="rId13"/>
    <p:sldId id="260" r:id="rId14"/>
    <p:sldId id="261" r:id="rId15"/>
    <p:sldId id="262" r:id="rId16"/>
    <p:sldId id="263" r:id="rId17"/>
    <p:sldId id="264" r:id="rId18"/>
    <p:sldId id="265" r:id="rId19"/>
    <p:sldId id="266" r:id="rId20"/>
    <p:sldId id="268" r:id="rId21"/>
    <p:sldId id="269" r:id="rId22"/>
    <p:sldId id="283"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F4E79"/>
    <a:srgbClr val="00AA01"/>
    <a:srgbClr val="98AEC2"/>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1" d="100"/>
          <a:sy n="111" d="100"/>
        </p:scale>
        <p:origin x="1512" y="12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64BE685-1A10-44B8-91F9-9A484A94DEF1}" type="doc">
      <dgm:prSet loTypeId="urn:microsoft.com/office/officeart/2011/layout/CircleProcess" loCatId="process" qsTypeId="urn:microsoft.com/office/officeart/2005/8/quickstyle/simple1" qsCatId="simple" csTypeId="urn:microsoft.com/office/officeart/2005/8/colors/colorful3" csCatId="colorful" phldr="1"/>
      <dgm:spPr/>
      <dgm:t>
        <a:bodyPr/>
        <a:lstStyle/>
        <a:p>
          <a:endParaRPr lang="en-US"/>
        </a:p>
      </dgm:t>
    </dgm:pt>
    <dgm:pt modelId="{FEDF01E0-3666-4AF2-BD0C-758AEE6812BC}">
      <dgm:prSet phldrT="[Text]"/>
      <dgm:spPr/>
      <dgm:t>
        <a:bodyPr/>
        <a:lstStyle/>
        <a:p>
          <a:r>
            <a:rPr lang="en-US" b="1" dirty="0"/>
            <a:t>Import</a:t>
          </a:r>
        </a:p>
        <a:p>
          <a:r>
            <a:rPr lang="en-US" dirty="0"/>
            <a:t>Non-SDE Property Data from</a:t>
          </a:r>
          <a:br>
            <a:rPr lang="en-US" dirty="0"/>
          </a:br>
          <a:r>
            <a:rPr lang="en-US" dirty="0"/>
            <a:t> WV Flood Tool</a:t>
          </a:r>
        </a:p>
      </dgm:t>
    </dgm:pt>
    <dgm:pt modelId="{CE7018F1-24B1-4C8E-B8CE-3522FF331AF2}" type="parTrans" cxnId="{86CCBBF3-3247-49CF-B9E8-E66B8CD07C52}">
      <dgm:prSet/>
      <dgm:spPr/>
      <dgm:t>
        <a:bodyPr/>
        <a:lstStyle/>
        <a:p>
          <a:endParaRPr lang="en-US"/>
        </a:p>
      </dgm:t>
    </dgm:pt>
    <dgm:pt modelId="{6CDA8D71-3957-4943-9443-191854CB15C8}" type="sibTrans" cxnId="{86CCBBF3-3247-49CF-B9E8-E66B8CD07C52}">
      <dgm:prSet/>
      <dgm:spPr/>
      <dgm:t>
        <a:bodyPr/>
        <a:lstStyle/>
        <a:p>
          <a:endParaRPr lang="en-US"/>
        </a:p>
      </dgm:t>
    </dgm:pt>
    <dgm:pt modelId="{240DC514-3B4B-4D95-A6BF-A1620278D261}">
      <dgm:prSet phldrT="[Text]"/>
      <dgm:spPr/>
      <dgm:t>
        <a:bodyPr/>
        <a:lstStyle/>
        <a:p>
          <a:r>
            <a:rPr lang="en-US" dirty="0"/>
            <a:t>Pre-Load Structure/Property Data using Template Guide</a:t>
          </a:r>
        </a:p>
      </dgm:t>
    </dgm:pt>
    <dgm:pt modelId="{7D55FC73-29EA-4536-B63D-7AF6A5CE31E3}" type="parTrans" cxnId="{B38592DE-EF6C-4A24-96E7-90805A61220C}">
      <dgm:prSet/>
      <dgm:spPr/>
      <dgm:t>
        <a:bodyPr/>
        <a:lstStyle/>
        <a:p>
          <a:endParaRPr lang="en-US"/>
        </a:p>
      </dgm:t>
    </dgm:pt>
    <dgm:pt modelId="{2B922F15-08C4-4F99-9E97-2A6B8BB0A2EE}" type="sibTrans" cxnId="{B38592DE-EF6C-4A24-96E7-90805A61220C}">
      <dgm:prSet/>
      <dgm:spPr/>
      <dgm:t>
        <a:bodyPr/>
        <a:lstStyle/>
        <a:p>
          <a:endParaRPr lang="en-US"/>
        </a:p>
      </dgm:t>
    </dgm:pt>
    <dgm:pt modelId="{C281D5AD-9915-4210-BD3B-533C0E6F5988}">
      <dgm:prSet phldrT="[Text]"/>
      <dgm:spPr/>
      <dgm:t>
        <a:bodyPr/>
        <a:lstStyle/>
        <a:p>
          <a:r>
            <a:rPr lang="en-US" b="1" dirty="0"/>
            <a:t>Assess Damages</a:t>
          </a:r>
          <a:r>
            <a:rPr lang="en-US" dirty="0"/>
            <a:t/>
          </a:r>
          <a:br>
            <a:rPr lang="en-US" dirty="0"/>
          </a:br>
          <a:r>
            <a:rPr lang="en-US" dirty="0"/>
            <a:t/>
          </a:r>
          <a:br>
            <a:rPr lang="en-US" dirty="0"/>
          </a:br>
          <a:r>
            <a:rPr lang="en-US" dirty="0"/>
            <a:t>SDE 3.0 Application</a:t>
          </a:r>
        </a:p>
      </dgm:t>
    </dgm:pt>
    <dgm:pt modelId="{3496CB34-4FCA-4B1E-8426-2D05C4295FAA}" type="parTrans" cxnId="{FBDE9FB5-FB83-4751-B329-6ADE56BB48AF}">
      <dgm:prSet/>
      <dgm:spPr/>
      <dgm:t>
        <a:bodyPr/>
        <a:lstStyle/>
        <a:p>
          <a:endParaRPr lang="en-US"/>
        </a:p>
      </dgm:t>
    </dgm:pt>
    <dgm:pt modelId="{EF4E99E6-ADA7-464B-91C2-EAEEC2CC97AF}" type="sibTrans" cxnId="{FBDE9FB5-FB83-4751-B329-6ADE56BB48AF}">
      <dgm:prSet/>
      <dgm:spPr/>
      <dgm:t>
        <a:bodyPr/>
        <a:lstStyle/>
        <a:p>
          <a:endParaRPr lang="en-US"/>
        </a:p>
      </dgm:t>
    </dgm:pt>
    <dgm:pt modelId="{DAD1F687-CA5C-4011-8F5E-429AFBE21634}">
      <dgm:prSet phldrT="[Text]"/>
      <dgm:spPr/>
      <dgm:t>
        <a:bodyPr/>
        <a:lstStyle/>
        <a:p>
          <a:r>
            <a:rPr lang="en-US" dirty="0"/>
            <a:t>Set Default Values for Inspector/Damage Information</a:t>
          </a:r>
        </a:p>
      </dgm:t>
    </dgm:pt>
    <dgm:pt modelId="{EEA9E83E-1B5C-4813-B911-A03952F32441}" type="parTrans" cxnId="{178691A9-A0F5-4161-8ADA-BDB123460BE8}">
      <dgm:prSet/>
      <dgm:spPr/>
      <dgm:t>
        <a:bodyPr/>
        <a:lstStyle/>
        <a:p>
          <a:endParaRPr lang="en-US"/>
        </a:p>
      </dgm:t>
    </dgm:pt>
    <dgm:pt modelId="{7D435001-674B-46F8-BADD-DBA2A74A7F7D}" type="sibTrans" cxnId="{178691A9-A0F5-4161-8ADA-BDB123460BE8}">
      <dgm:prSet/>
      <dgm:spPr/>
      <dgm:t>
        <a:bodyPr/>
        <a:lstStyle/>
        <a:p>
          <a:endParaRPr lang="en-US"/>
        </a:p>
      </dgm:t>
    </dgm:pt>
    <dgm:pt modelId="{22135D62-29B8-41E8-BE44-B9F8EED8F0E9}">
      <dgm:prSet phldrT="[Text]"/>
      <dgm:spPr/>
      <dgm:t>
        <a:bodyPr/>
        <a:lstStyle/>
        <a:p>
          <a:r>
            <a:rPr lang="en-US" dirty="0"/>
            <a:t>Import Photos</a:t>
          </a:r>
        </a:p>
      </dgm:t>
    </dgm:pt>
    <dgm:pt modelId="{D9DE1C0F-AC21-45B4-8DD8-7C4CAAE1831A}" type="parTrans" cxnId="{9B16EE30-9EC4-478D-8AE1-6099321D022D}">
      <dgm:prSet/>
      <dgm:spPr/>
      <dgm:t>
        <a:bodyPr/>
        <a:lstStyle/>
        <a:p>
          <a:endParaRPr lang="en-US"/>
        </a:p>
      </dgm:t>
    </dgm:pt>
    <dgm:pt modelId="{6FB58DB4-3052-4AAA-935A-E6AB973E5CAD}" type="sibTrans" cxnId="{9B16EE30-9EC4-478D-8AE1-6099321D022D}">
      <dgm:prSet/>
      <dgm:spPr/>
      <dgm:t>
        <a:bodyPr/>
        <a:lstStyle/>
        <a:p>
          <a:endParaRPr lang="en-US"/>
        </a:p>
      </dgm:t>
    </dgm:pt>
    <dgm:pt modelId="{90FF3C7A-A8DC-4AA6-81D2-BB6802DEFEF8}">
      <dgm:prSet phldrT="[Text]"/>
      <dgm:spPr/>
      <dgm:t>
        <a:bodyPr/>
        <a:lstStyle/>
        <a:p>
          <a:r>
            <a:rPr lang="en-US" b="1" dirty="0"/>
            <a:t>Export</a:t>
          </a:r>
          <a:r>
            <a:rPr lang="en-US" dirty="0"/>
            <a:t> </a:t>
          </a:r>
          <a:br>
            <a:rPr lang="en-US" dirty="0"/>
          </a:br>
          <a:r>
            <a:rPr lang="en-US" dirty="0"/>
            <a:t/>
          </a:r>
          <a:br>
            <a:rPr lang="en-US" dirty="0"/>
          </a:br>
          <a:r>
            <a:rPr lang="en-US" dirty="0"/>
            <a:t>Damage Assessments &amp; Property Data</a:t>
          </a:r>
        </a:p>
      </dgm:t>
    </dgm:pt>
    <dgm:pt modelId="{A92A5B32-1F2F-4C69-BCA3-EE3CF85B364D}" type="parTrans" cxnId="{43A38398-3FD6-4F03-9AE6-C304E73B45F7}">
      <dgm:prSet/>
      <dgm:spPr/>
      <dgm:t>
        <a:bodyPr/>
        <a:lstStyle/>
        <a:p>
          <a:endParaRPr lang="en-US"/>
        </a:p>
      </dgm:t>
    </dgm:pt>
    <dgm:pt modelId="{6F9161F1-BDD9-411E-BF30-C439E01E810C}" type="sibTrans" cxnId="{43A38398-3FD6-4F03-9AE6-C304E73B45F7}">
      <dgm:prSet/>
      <dgm:spPr/>
      <dgm:t>
        <a:bodyPr/>
        <a:lstStyle/>
        <a:p>
          <a:endParaRPr lang="en-US"/>
        </a:p>
      </dgm:t>
    </dgm:pt>
    <dgm:pt modelId="{C1526ADB-EB81-4777-A24F-22A70C25123F}">
      <dgm:prSet phldrT="[Text]"/>
      <dgm:spPr/>
      <dgm:t>
        <a:bodyPr/>
        <a:lstStyle/>
        <a:p>
          <a:r>
            <a:rPr lang="en-US" dirty="0"/>
            <a:t>Complete Export to SDE Database (JSON plus photos)</a:t>
          </a:r>
        </a:p>
      </dgm:t>
    </dgm:pt>
    <dgm:pt modelId="{4EB1C9D8-974F-4E05-AC56-AA1975AA0EF4}" type="parTrans" cxnId="{AD2DF567-F9E7-4C66-9C0A-5E8D94E4B807}">
      <dgm:prSet/>
      <dgm:spPr/>
      <dgm:t>
        <a:bodyPr/>
        <a:lstStyle/>
        <a:p>
          <a:endParaRPr lang="en-US"/>
        </a:p>
      </dgm:t>
    </dgm:pt>
    <dgm:pt modelId="{B12C54A2-F319-46BD-A13D-AB1F623CBA3F}" type="sibTrans" cxnId="{AD2DF567-F9E7-4C66-9C0A-5E8D94E4B807}">
      <dgm:prSet/>
      <dgm:spPr/>
      <dgm:t>
        <a:bodyPr/>
        <a:lstStyle/>
        <a:p>
          <a:endParaRPr lang="en-US"/>
        </a:p>
      </dgm:t>
    </dgm:pt>
    <dgm:pt modelId="{9C16322E-BE3F-411F-84DB-E8F87206F34B}">
      <dgm:prSet phldrT="[Text]"/>
      <dgm:spPr/>
      <dgm:t>
        <a:bodyPr/>
        <a:lstStyle/>
        <a:p>
          <a:r>
            <a:rPr lang="en-US" dirty="0"/>
            <a:t>Export to Excel Spreadsheet</a:t>
          </a:r>
        </a:p>
      </dgm:t>
    </dgm:pt>
    <dgm:pt modelId="{3583142E-AC42-4623-8F46-4AEA2ADA8140}" type="parTrans" cxnId="{154F8EF0-5ACB-4DF7-A972-CA663D4EE6CD}">
      <dgm:prSet/>
      <dgm:spPr/>
      <dgm:t>
        <a:bodyPr/>
        <a:lstStyle/>
        <a:p>
          <a:endParaRPr lang="en-US"/>
        </a:p>
      </dgm:t>
    </dgm:pt>
    <dgm:pt modelId="{AAF550B5-A2E6-42C8-A6D1-CD031FFCB789}" type="sibTrans" cxnId="{154F8EF0-5ACB-4DF7-A972-CA663D4EE6CD}">
      <dgm:prSet/>
      <dgm:spPr/>
      <dgm:t>
        <a:bodyPr/>
        <a:lstStyle/>
        <a:p>
          <a:endParaRPr lang="en-US"/>
        </a:p>
      </dgm:t>
    </dgm:pt>
    <dgm:pt modelId="{525AD49A-196A-4A5B-8D1C-0E547F55F6FE}">
      <dgm:prSet phldrT="[Text]"/>
      <dgm:spPr/>
      <dgm:t>
        <a:bodyPr/>
        <a:lstStyle/>
        <a:p>
          <a:endParaRPr lang="en-US" dirty="0"/>
        </a:p>
      </dgm:t>
    </dgm:pt>
    <dgm:pt modelId="{D8054428-D943-48E9-870C-F24C02B87E0A}" type="parTrans" cxnId="{1B2B8137-3175-4502-986C-3A76F3299029}">
      <dgm:prSet/>
      <dgm:spPr/>
      <dgm:t>
        <a:bodyPr/>
        <a:lstStyle/>
        <a:p>
          <a:endParaRPr lang="en-US"/>
        </a:p>
      </dgm:t>
    </dgm:pt>
    <dgm:pt modelId="{F9AD45D5-89A4-4332-BE46-D689170BE889}" type="sibTrans" cxnId="{1B2B8137-3175-4502-986C-3A76F3299029}">
      <dgm:prSet/>
      <dgm:spPr/>
      <dgm:t>
        <a:bodyPr/>
        <a:lstStyle/>
        <a:p>
          <a:endParaRPr lang="en-US"/>
        </a:p>
      </dgm:t>
    </dgm:pt>
    <dgm:pt modelId="{48A638DA-7FC7-48A3-8550-615771C3F218}">
      <dgm:prSet phldrT="[Text]"/>
      <dgm:spPr/>
      <dgm:t>
        <a:bodyPr/>
        <a:lstStyle/>
        <a:p>
          <a:r>
            <a:rPr lang="en-US" dirty="0"/>
            <a:t>Import Non-SDE Property and FIRM Data </a:t>
          </a:r>
        </a:p>
      </dgm:t>
    </dgm:pt>
    <dgm:pt modelId="{58B27077-BE1E-48FC-82F3-FA3B1B6C37A7}" type="sibTrans" cxnId="{9CB20BB7-746B-4F53-B64A-44085507DA99}">
      <dgm:prSet/>
      <dgm:spPr/>
      <dgm:t>
        <a:bodyPr/>
        <a:lstStyle/>
        <a:p>
          <a:endParaRPr lang="en-US"/>
        </a:p>
      </dgm:t>
    </dgm:pt>
    <dgm:pt modelId="{E90365C5-0DE5-4184-AAA3-12F5F33BABA7}" type="parTrans" cxnId="{9CB20BB7-746B-4F53-B64A-44085507DA99}">
      <dgm:prSet/>
      <dgm:spPr/>
      <dgm:t>
        <a:bodyPr/>
        <a:lstStyle/>
        <a:p>
          <a:endParaRPr lang="en-US"/>
        </a:p>
      </dgm:t>
    </dgm:pt>
    <dgm:pt modelId="{E2E3BD77-8428-4389-8691-8E5D77D9769E}">
      <dgm:prSet phldrT="[Text]"/>
      <dgm:spPr/>
      <dgm:t>
        <a:bodyPr/>
        <a:lstStyle/>
        <a:p>
          <a:endParaRPr lang="en-US" dirty="0"/>
        </a:p>
      </dgm:t>
    </dgm:pt>
    <dgm:pt modelId="{27681A43-20F8-416F-B433-0454481C3E3B}" type="parTrans" cxnId="{FA7DC5D1-6C52-4142-A2BA-4174B80526E9}">
      <dgm:prSet/>
      <dgm:spPr/>
      <dgm:t>
        <a:bodyPr/>
        <a:lstStyle/>
        <a:p>
          <a:endParaRPr lang="en-US"/>
        </a:p>
      </dgm:t>
    </dgm:pt>
    <dgm:pt modelId="{0422CE21-3FE1-49F4-A3AD-9A4EFE25F136}" type="sibTrans" cxnId="{FA7DC5D1-6C52-4142-A2BA-4174B80526E9}">
      <dgm:prSet/>
      <dgm:spPr/>
      <dgm:t>
        <a:bodyPr/>
        <a:lstStyle/>
        <a:p>
          <a:endParaRPr lang="en-US"/>
        </a:p>
      </dgm:t>
    </dgm:pt>
    <dgm:pt modelId="{89F4740D-0933-4542-BFD4-F82DDC90A4AC}">
      <dgm:prSet phldrT="[Text]"/>
      <dgm:spPr/>
      <dgm:t>
        <a:bodyPr/>
        <a:lstStyle/>
        <a:p>
          <a:r>
            <a:rPr lang="en-US" dirty="0"/>
            <a:t>Create Damage Assessments</a:t>
          </a:r>
        </a:p>
      </dgm:t>
    </dgm:pt>
    <dgm:pt modelId="{EFCA0676-32E7-406E-BB35-A10AC6BEDC3D}" type="parTrans" cxnId="{53F90684-584A-4BDB-BC52-66C8A9D4A073}">
      <dgm:prSet/>
      <dgm:spPr/>
      <dgm:t>
        <a:bodyPr/>
        <a:lstStyle/>
        <a:p>
          <a:endParaRPr lang="en-US"/>
        </a:p>
      </dgm:t>
    </dgm:pt>
    <dgm:pt modelId="{133B2145-519A-4095-8BA7-3D301A6EB2C3}" type="sibTrans" cxnId="{53F90684-584A-4BDB-BC52-66C8A9D4A073}">
      <dgm:prSet/>
      <dgm:spPr/>
      <dgm:t>
        <a:bodyPr/>
        <a:lstStyle/>
        <a:p>
          <a:endParaRPr lang="en-US"/>
        </a:p>
      </dgm:t>
    </dgm:pt>
    <dgm:pt modelId="{5E574198-99FA-4E01-A7A8-4D24FEBCC914}">
      <dgm:prSet phldrT="[Text]"/>
      <dgm:spPr/>
      <dgm:t>
        <a:bodyPr/>
        <a:lstStyle/>
        <a:p>
          <a:r>
            <a:rPr lang="en-US" dirty="0"/>
            <a:t>Send SDE Determination Letters</a:t>
          </a:r>
        </a:p>
      </dgm:t>
    </dgm:pt>
    <dgm:pt modelId="{6E55D576-017B-4FC9-A582-91884E6F5650}" type="parTrans" cxnId="{6E56E401-DBBC-4CC7-9A18-6DD57BC58F49}">
      <dgm:prSet/>
      <dgm:spPr/>
      <dgm:t>
        <a:bodyPr/>
        <a:lstStyle/>
        <a:p>
          <a:endParaRPr lang="en-US"/>
        </a:p>
      </dgm:t>
    </dgm:pt>
    <dgm:pt modelId="{15D4618A-6226-41CD-AA92-A373955294F8}" type="sibTrans" cxnId="{6E56E401-DBBC-4CC7-9A18-6DD57BC58F49}">
      <dgm:prSet/>
      <dgm:spPr/>
      <dgm:t>
        <a:bodyPr/>
        <a:lstStyle/>
        <a:p>
          <a:endParaRPr lang="en-US"/>
        </a:p>
      </dgm:t>
    </dgm:pt>
    <dgm:pt modelId="{D9ED43DA-CE7E-4250-A106-6659C87C5CD5}" type="pres">
      <dgm:prSet presAssocID="{564BE685-1A10-44B8-91F9-9A484A94DEF1}" presName="Name0" presStyleCnt="0">
        <dgm:presLayoutVars>
          <dgm:chMax val="11"/>
          <dgm:chPref val="11"/>
          <dgm:dir/>
          <dgm:resizeHandles/>
        </dgm:presLayoutVars>
      </dgm:prSet>
      <dgm:spPr/>
      <dgm:t>
        <a:bodyPr/>
        <a:lstStyle/>
        <a:p>
          <a:endParaRPr lang="en-US"/>
        </a:p>
      </dgm:t>
    </dgm:pt>
    <dgm:pt modelId="{A47778AD-B4B6-4F03-90E8-33C85AA82F0C}" type="pres">
      <dgm:prSet presAssocID="{90FF3C7A-A8DC-4AA6-81D2-BB6802DEFEF8}" presName="Accent3" presStyleCnt="0"/>
      <dgm:spPr/>
    </dgm:pt>
    <dgm:pt modelId="{8DF2DB8D-CD95-450B-8DAE-136558AE6899}" type="pres">
      <dgm:prSet presAssocID="{90FF3C7A-A8DC-4AA6-81D2-BB6802DEFEF8}" presName="Accent" presStyleLbl="node1" presStyleIdx="0" presStyleCnt="3"/>
      <dgm:spPr/>
    </dgm:pt>
    <dgm:pt modelId="{B8848734-DC5E-446C-BF64-4C330729A563}" type="pres">
      <dgm:prSet presAssocID="{90FF3C7A-A8DC-4AA6-81D2-BB6802DEFEF8}" presName="ParentBackground3" presStyleCnt="0"/>
      <dgm:spPr/>
    </dgm:pt>
    <dgm:pt modelId="{15DEF670-0E8F-49AB-91AC-73096405F8F3}" type="pres">
      <dgm:prSet presAssocID="{90FF3C7A-A8DC-4AA6-81D2-BB6802DEFEF8}" presName="ParentBackground" presStyleLbl="fgAcc1" presStyleIdx="0" presStyleCnt="3"/>
      <dgm:spPr/>
      <dgm:t>
        <a:bodyPr/>
        <a:lstStyle/>
        <a:p>
          <a:endParaRPr lang="en-US"/>
        </a:p>
      </dgm:t>
    </dgm:pt>
    <dgm:pt modelId="{AF4B1344-75DF-491D-8BF3-9CF6C21A5112}" type="pres">
      <dgm:prSet presAssocID="{90FF3C7A-A8DC-4AA6-81D2-BB6802DEFEF8}" presName="Child3" presStyleLbl="revTx" presStyleIdx="0" presStyleCnt="3">
        <dgm:presLayoutVars>
          <dgm:chMax val="0"/>
          <dgm:chPref val="0"/>
          <dgm:bulletEnabled val="1"/>
        </dgm:presLayoutVars>
      </dgm:prSet>
      <dgm:spPr/>
      <dgm:t>
        <a:bodyPr/>
        <a:lstStyle/>
        <a:p>
          <a:endParaRPr lang="en-US"/>
        </a:p>
      </dgm:t>
    </dgm:pt>
    <dgm:pt modelId="{EEE06543-7331-4D58-A7CD-59FFBE084247}" type="pres">
      <dgm:prSet presAssocID="{90FF3C7A-A8DC-4AA6-81D2-BB6802DEFEF8}" presName="Parent3" presStyleLbl="revTx" presStyleIdx="0" presStyleCnt="3">
        <dgm:presLayoutVars>
          <dgm:chMax val="1"/>
          <dgm:chPref val="1"/>
          <dgm:bulletEnabled val="1"/>
        </dgm:presLayoutVars>
      </dgm:prSet>
      <dgm:spPr/>
      <dgm:t>
        <a:bodyPr/>
        <a:lstStyle/>
        <a:p>
          <a:endParaRPr lang="en-US"/>
        </a:p>
      </dgm:t>
    </dgm:pt>
    <dgm:pt modelId="{E581DF22-FD2C-4F80-B777-35FFFA2D1020}" type="pres">
      <dgm:prSet presAssocID="{C281D5AD-9915-4210-BD3B-533C0E6F5988}" presName="Accent2" presStyleCnt="0"/>
      <dgm:spPr/>
    </dgm:pt>
    <dgm:pt modelId="{DC90CE43-1133-4E5B-A853-FA3407DD0963}" type="pres">
      <dgm:prSet presAssocID="{C281D5AD-9915-4210-BD3B-533C0E6F5988}" presName="Accent" presStyleLbl="node1" presStyleIdx="1" presStyleCnt="3"/>
      <dgm:spPr/>
    </dgm:pt>
    <dgm:pt modelId="{774B53B9-DD30-45E4-B3C2-C1AC7807D001}" type="pres">
      <dgm:prSet presAssocID="{C281D5AD-9915-4210-BD3B-533C0E6F5988}" presName="ParentBackground2" presStyleCnt="0"/>
      <dgm:spPr/>
    </dgm:pt>
    <dgm:pt modelId="{707D6F33-AC5E-4D07-91DD-A5EEF225D8D9}" type="pres">
      <dgm:prSet presAssocID="{C281D5AD-9915-4210-BD3B-533C0E6F5988}" presName="ParentBackground" presStyleLbl="fgAcc1" presStyleIdx="1" presStyleCnt="3"/>
      <dgm:spPr/>
      <dgm:t>
        <a:bodyPr/>
        <a:lstStyle/>
        <a:p>
          <a:endParaRPr lang="en-US"/>
        </a:p>
      </dgm:t>
    </dgm:pt>
    <dgm:pt modelId="{B152CD27-EE83-4F61-A42F-054FF59130A1}" type="pres">
      <dgm:prSet presAssocID="{C281D5AD-9915-4210-BD3B-533C0E6F5988}" presName="Child2" presStyleLbl="revTx" presStyleIdx="1" presStyleCnt="3">
        <dgm:presLayoutVars>
          <dgm:chMax val="0"/>
          <dgm:chPref val="0"/>
          <dgm:bulletEnabled val="1"/>
        </dgm:presLayoutVars>
      </dgm:prSet>
      <dgm:spPr/>
      <dgm:t>
        <a:bodyPr/>
        <a:lstStyle/>
        <a:p>
          <a:endParaRPr lang="en-US"/>
        </a:p>
      </dgm:t>
    </dgm:pt>
    <dgm:pt modelId="{1DC4D041-2877-48F2-A41D-80A93BAC3CFC}" type="pres">
      <dgm:prSet presAssocID="{C281D5AD-9915-4210-BD3B-533C0E6F5988}" presName="Parent2" presStyleLbl="revTx" presStyleIdx="1" presStyleCnt="3">
        <dgm:presLayoutVars>
          <dgm:chMax val="1"/>
          <dgm:chPref val="1"/>
          <dgm:bulletEnabled val="1"/>
        </dgm:presLayoutVars>
      </dgm:prSet>
      <dgm:spPr/>
      <dgm:t>
        <a:bodyPr/>
        <a:lstStyle/>
        <a:p>
          <a:endParaRPr lang="en-US"/>
        </a:p>
      </dgm:t>
    </dgm:pt>
    <dgm:pt modelId="{8C35DF57-433B-47A2-B4BB-3F3D56794C4E}" type="pres">
      <dgm:prSet presAssocID="{FEDF01E0-3666-4AF2-BD0C-758AEE6812BC}" presName="Accent1" presStyleCnt="0"/>
      <dgm:spPr/>
    </dgm:pt>
    <dgm:pt modelId="{A0EF6CAA-2217-423C-85BE-359D3D493954}" type="pres">
      <dgm:prSet presAssocID="{FEDF01E0-3666-4AF2-BD0C-758AEE6812BC}" presName="Accent" presStyleLbl="node1" presStyleIdx="2" presStyleCnt="3"/>
      <dgm:spPr/>
    </dgm:pt>
    <dgm:pt modelId="{390381D7-D14E-4B44-88AD-0A9584C74A28}" type="pres">
      <dgm:prSet presAssocID="{FEDF01E0-3666-4AF2-BD0C-758AEE6812BC}" presName="ParentBackground1" presStyleCnt="0"/>
      <dgm:spPr/>
    </dgm:pt>
    <dgm:pt modelId="{10A80471-F1D9-4C99-96F5-042FD46DAF58}" type="pres">
      <dgm:prSet presAssocID="{FEDF01E0-3666-4AF2-BD0C-758AEE6812BC}" presName="ParentBackground" presStyleLbl="fgAcc1" presStyleIdx="2" presStyleCnt="3"/>
      <dgm:spPr/>
      <dgm:t>
        <a:bodyPr/>
        <a:lstStyle/>
        <a:p>
          <a:endParaRPr lang="en-US"/>
        </a:p>
      </dgm:t>
    </dgm:pt>
    <dgm:pt modelId="{1D758227-30B8-4360-B7A0-A9D50DD8CCAF}" type="pres">
      <dgm:prSet presAssocID="{FEDF01E0-3666-4AF2-BD0C-758AEE6812BC}" presName="Child1" presStyleLbl="revTx" presStyleIdx="2" presStyleCnt="3">
        <dgm:presLayoutVars>
          <dgm:chMax val="0"/>
          <dgm:chPref val="0"/>
          <dgm:bulletEnabled val="1"/>
        </dgm:presLayoutVars>
      </dgm:prSet>
      <dgm:spPr/>
      <dgm:t>
        <a:bodyPr/>
        <a:lstStyle/>
        <a:p>
          <a:endParaRPr lang="en-US"/>
        </a:p>
      </dgm:t>
    </dgm:pt>
    <dgm:pt modelId="{7D620EF0-A271-4FCA-9C6B-AEB5EC59161E}" type="pres">
      <dgm:prSet presAssocID="{FEDF01E0-3666-4AF2-BD0C-758AEE6812BC}" presName="Parent1" presStyleLbl="revTx" presStyleIdx="2" presStyleCnt="3">
        <dgm:presLayoutVars>
          <dgm:chMax val="1"/>
          <dgm:chPref val="1"/>
          <dgm:bulletEnabled val="1"/>
        </dgm:presLayoutVars>
      </dgm:prSet>
      <dgm:spPr/>
      <dgm:t>
        <a:bodyPr/>
        <a:lstStyle/>
        <a:p>
          <a:endParaRPr lang="en-US"/>
        </a:p>
      </dgm:t>
    </dgm:pt>
  </dgm:ptLst>
  <dgm:cxnLst>
    <dgm:cxn modelId="{AD2DF567-F9E7-4C66-9C0A-5E8D94E4B807}" srcId="{90FF3C7A-A8DC-4AA6-81D2-BB6802DEFEF8}" destId="{C1526ADB-EB81-4777-A24F-22A70C25123F}" srcOrd="0" destOrd="0" parTransId="{4EB1C9D8-974F-4E05-AC56-AA1975AA0EF4}" sibTransId="{B12C54A2-F319-46BD-A13D-AB1F623CBA3F}"/>
    <dgm:cxn modelId="{5BECC32E-B5A4-41E8-A2AF-C59D689BDE4B}" type="presOf" srcId="{240DC514-3B4B-4D95-A6BF-A1620278D261}" destId="{1D758227-30B8-4360-B7A0-A9D50DD8CCAF}" srcOrd="0" destOrd="0" presId="urn:microsoft.com/office/officeart/2011/layout/CircleProcess"/>
    <dgm:cxn modelId="{69D36D1A-3375-45C8-A8F7-AC273311CA70}" type="presOf" srcId="{89F4740D-0933-4542-BFD4-F82DDC90A4AC}" destId="{B152CD27-EE83-4F61-A42F-054FF59130A1}" srcOrd="0" destOrd="1" presId="urn:microsoft.com/office/officeart/2011/layout/CircleProcess"/>
    <dgm:cxn modelId="{43A38398-3FD6-4F03-9AE6-C304E73B45F7}" srcId="{564BE685-1A10-44B8-91F9-9A484A94DEF1}" destId="{90FF3C7A-A8DC-4AA6-81D2-BB6802DEFEF8}" srcOrd="2" destOrd="0" parTransId="{A92A5B32-1F2F-4C69-BCA3-EE3CF85B364D}" sibTransId="{6F9161F1-BDD9-411E-BF30-C439E01E810C}"/>
    <dgm:cxn modelId="{6032C177-6EE1-4F62-995A-612FF11B7AA0}" type="presOf" srcId="{90FF3C7A-A8DC-4AA6-81D2-BB6802DEFEF8}" destId="{15DEF670-0E8F-49AB-91AC-73096405F8F3}" srcOrd="0" destOrd="0" presId="urn:microsoft.com/office/officeart/2011/layout/CircleProcess"/>
    <dgm:cxn modelId="{3F0F1A16-FC50-46CA-9954-FB72DA90F48C}" type="presOf" srcId="{22135D62-29B8-41E8-BE44-B9F8EED8F0E9}" destId="{B152CD27-EE83-4F61-A42F-054FF59130A1}" srcOrd="0" destOrd="2" presId="urn:microsoft.com/office/officeart/2011/layout/CircleProcess"/>
    <dgm:cxn modelId="{9CB20BB7-746B-4F53-B64A-44085507DA99}" srcId="{FEDF01E0-3666-4AF2-BD0C-758AEE6812BC}" destId="{48A638DA-7FC7-48A3-8550-615771C3F218}" srcOrd="1" destOrd="0" parTransId="{E90365C5-0DE5-4184-AAA3-12F5F33BABA7}" sibTransId="{58B27077-BE1E-48FC-82F3-FA3B1B6C37A7}"/>
    <dgm:cxn modelId="{FBDE9FB5-FB83-4751-B329-6ADE56BB48AF}" srcId="{564BE685-1A10-44B8-91F9-9A484A94DEF1}" destId="{C281D5AD-9915-4210-BD3B-533C0E6F5988}" srcOrd="1" destOrd="0" parTransId="{3496CB34-4FCA-4B1E-8426-2D05C4295FAA}" sibTransId="{EF4E99E6-ADA7-464B-91C2-EAEEC2CC97AF}"/>
    <dgm:cxn modelId="{26408AD3-FD3B-4F01-8873-BF3F8640E234}" type="presOf" srcId="{DAD1F687-CA5C-4011-8F5E-429AFBE21634}" destId="{B152CD27-EE83-4F61-A42F-054FF59130A1}" srcOrd="0" destOrd="0" presId="urn:microsoft.com/office/officeart/2011/layout/CircleProcess"/>
    <dgm:cxn modelId="{14F939D1-A34E-4D43-B545-5BF862F72AC4}" type="presOf" srcId="{90FF3C7A-A8DC-4AA6-81D2-BB6802DEFEF8}" destId="{EEE06543-7331-4D58-A7CD-59FFBE084247}" srcOrd="1" destOrd="0" presId="urn:microsoft.com/office/officeart/2011/layout/CircleProcess"/>
    <dgm:cxn modelId="{9B16EE30-9EC4-478D-8AE1-6099321D022D}" srcId="{C281D5AD-9915-4210-BD3B-533C0E6F5988}" destId="{22135D62-29B8-41E8-BE44-B9F8EED8F0E9}" srcOrd="2" destOrd="0" parTransId="{D9DE1C0F-AC21-45B4-8DD8-7C4CAAE1831A}" sibTransId="{6FB58DB4-3052-4AAA-935A-E6AB973E5CAD}"/>
    <dgm:cxn modelId="{B38592DE-EF6C-4A24-96E7-90805A61220C}" srcId="{FEDF01E0-3666-4AF2-BD0C-758AEE6812BC}" destId="{240DC514-3B4B-4D95-A6BF-A1620278D261}" srcOrd="0" destOrd="0" parTransId="{7D55FC73-29EA-4536-B63D-7AF6A5CE31E3}" sibTransId="{2B922F15-08C4-4F99-9E97-2A6B8BB0A2EE}"/>
    <dgm:cxn modelId="{673CBDEB-9CC5-41FF-AE33-93C979527CAF}" type="presOf" srcId="{C281D5AD-9915-4210-BD3B-533C0E6F5988}" destId="{707D6F33-AC5E-4D07-91DD-A5EEF225D8D9}" srcOrd="0" destOrd="0" presId="urn:microsoft.com/office/officeart/2011/layout/CircleProcess"/>
    <dgm:cxn modelId="{3258218A-AD58-4F8B-9E1E-2170F7825D96}" type="presOf" srcId="{FEDF01E0-3666-4AF2-BD0C-758AEE6812BC}" destId="{10A80471-F1D9-4C99-96F5-042FD46DAF58}" srcOrd="0" destOrd="0" presId="urn:microsoft.com/office/officeart/2011/layout/CircleProcess"/>
    <dgm:cxn modelId="{0D6BE76B-F4D4-45A5-B696-8B15824C9BEA}" type="presOf" srcId="{5E574198-99FA-4E01-A7A8-4D24FEBCC914}" destId="{AF4B1344-75DF-491D-8BF3-9CF6C21A5112}" srcOrd="0" destOrd="2" presId="urn:microsoft.com/office/officeart/2011/layout/CircleProcess"/>
    <dgm:cxn modelId="{6E56E401-DBBC-4CC7-9A18-6DD57BC58F49}" srcId="{90FF3C7A-A8DC-4AA6-81D2-BB6802DEFEF8}" destId="{5E574198-99FA-4E01-A7A8-4D24FEBCC914}" srcOrd="2" destOrd="0" parTransId="{6E55D576-017B-4FC9-A582-91884E6F5650}" sibTransId="{15D4618A-6226-41CD-AA92-A373955294F8}"/>
    <dgm:cxn modelId="{B9B2F3C9-CCA8-44D3-A9C2-53C50A37EE6B}" type="presOf" srcId="{564BE685-1A10-44B8-91F9-9A484A94DEF1}" destId="{D9ED43DA-CE7E-4250-A106-6659C87C5CD5}" srcOrd="0" destOrd="0" presId="urn:microsoft.com/office/officeart/2011/layout/CircleProcess"/>
    <dgm:cxn modelId="{178691A9-A0F5-4161-8ADA-BDB123460BE8}" srcId="{C281D5AD-9915-4210-BD3B-533C0E6F5988}" destId="{DAD1F687-CA5C-4011-8F5E-429AFBE21634}" srcOrd="0" destOrd="0" parTransId="{EEA9E83E-1B5C-4813-B911-A03952F32441}" sibTransId="{7D435001-674B-46F8-BADD-DBA2A74A7F7D}"/>
    <dgm:cxn modelId="{E84D3081-0F60-431E-AA0F-91538BFE9617}" type="presOf" srcId="{C1526ADB-EB81-4777-A24F-22A70C25123F}" destId="{AF4B1344-75DF-491D-8BF3-9CF6C21A5112}" srcOrd="0" destOrd="0" presId="urn:microsoft.com/office/officeart/2011/layout/CircleProcess"/>
    <dgm:cxn modelId="{B18C05E1-5F2D-481C-96A8-B27A42C68E34}" type="presOf" srcId="{9C16322E-BE3F-411F-84DB-E8F87206F34B}" destId="{AF4B1344-75DF-491D-8BF3-9CF6C21A5112}" srcOrd="0" destOrd="1" presId="urn:microsoft.com/office/officeart/2011/layout/CircleProcess"/>
    <dgm:cxn modelId="{1AA6B22E-34FB-422D-BA25-399D5704E547}" type="presOf" srcId="{525AD49A-196A-4A5B-8D1C-0E547F55F6FE}" destId="{B152CD27-EE83-4F61-A42F-054FF59130A1}" srcOrd="0" destOrd="4" presId="urn:microsoft.com/office/officeart/2011/layout/CircleProcess"/>
    <dgm:cxn modelId="{11C0DF78-A915-43BD-A6CA-6C84924ECFFE}" type="presOf" srcId="{E2E3BD77-8428-4389-8691-8E5D77D9769E}" destId="{B152CD27-EE83-4F61-A42F-054FF59130A1}" srcOrd="0" destOrd="3" presId="urn:microsoft.com/office/officeart/2011/layout/CircleProcess"/>
    <dgm:cxn modelId="{1A31F285-B1B3-4E5A-837B-1CB53E67AE22}" type="presOf" srcId="{C281D5AD-9915-4210-BD3B-533C0E6F5988}" destId="{1DC4D041-2877-48F2-A41D-80A93BAC3CFC}" srcOrd="1" destOrd="0" presId="urn:microsoft.com/office/officeart/2011/layout/CircleProcess"/>
    <dgm:cxn modelId="{86CCBBF3-3247-49CF-B9E8-E66B8CD07C52}" srcId="{564BE685-1A10-44B8-91F9-9A484A94DEF1}" destId="{FEDF01E0-3666-4AF2-BD0C-758AEE6812BC}" srcOrd="0" destOrd="0" parTransId="{CE7018F1-24B1-4C8E-B8CE-3522FF331AF2}" sibTransId="{6CDA8D71-3957-4943-9443-191854CB15C8}"/>
    <dgm:cxn modelId="{FA7DC5D1-6C52-4142-A2BA-4174B80526E9}" srcId="{C281D5AD-9915-4210-BD3B-533C0E6F5988}" destId="{E2E3BD77-8428-4389-8691-8E5D77D9769E}" srcOrd="3" destOrd="0" parTransId="{27681A43-20F8-416F-B433-0454481C3E3B}" sibTransId="{0422CE21-3FE1-49F4-A3AD-9A4EFE25F136}"/>
    <dgm:cxn modelId="{1B2B8137-3175-4502-986C-3A76F3299029}" srcId="{C281D5AD-9915-4210-BD3B-533C0E6F5988}" destId="{525AD49A-196A-4A5B-8D1C-0E547F55F6FE}" srcOrd="4" destOrd="0" parTransId="{D8054428-D943-48E9-870C-F24C02B87E0A}" sibTransId="{F9AD45D5-89A4-4332-BE46-D689170BE889}"/>
    <dgm:cxn modelId="{53F90684-584A-4BDB-BC52-66C8A9D4A073}" srcId="{C281D5AD-9915-4210-BD3B-533C0E6F5988}" destId="{89F4740D-0933-4542-BFD4-F82DDC90A4AC}" srcOrd="1" destOrd="0" parTransId="{EFCA0676-32E7-406E-BB35-A10AC6BEDC3D}" sibTransId="{133B2145-519A-4095-8BA7-3D301A6EB2C3}"/>
    <dgm:cxn modelId="{3C5CF4E1-B0B9-4EB6-A282-A320F0409C49}" type="presOf" srcId="{FEDF01E0-3666-4AF2-BD0C-758AEE6812BC}" destId="{7D620EF0-A271-4FCA-9C6B-AEB5EC59161E}" srcOrd="1" destOrd="0" presId="urn:microsoft.com/office/officeart/2011/layout/CircleProcess"/>
    <dgm:cxn modelId="{154F8EF0-5ACB-4DF7-A972-CA663D4EE6CD}" srcId="{90FF3C7A-A8DC-4AA6-81D2-BB6802DEFEF8}" destId="{9C16322E-BE3F-411F-84DB-E8F87206F34B}" srcOrd="1" destOrd="0" parTransId="{3583142E-AC42-4623-8F46-4AEA2ADA8140}" sibTransId="{AAF550B5-A2E6-42C8-A6D1-CD031FFCB789}"/>
    <dgm:cxn modelId="{C5C2761B-42AF-4E3D-81D0-AE142E508793}" type="presOf" srcId="{48A638DA-7FC7-48A3-8550-615771C3F218}" destId="{1D758227-30B8-4360-B7A0-A9D50DD8CCAF}" srcOrd="0" destOrd="1" presId="urn:microsoft.com/office/officeart/2011/layout/CircleProcess"/>
    <dgm:cxn modelId="{5384C5E5-62D2-44E8-9287-4889C3BAB41C}" type="presParOf" srcId="{D9ED43DA-CE7E-4250-A106-6659C87C5CD5}" destId="{A47778AD-B4B6-4F03-90E8-33C85AA82F0C}" srcOrd="0" destOrd="0" presId="urn:microsoft.com/office/officeart/2011/layout/CircleProcess"/>
    <dgm:cxn modelId="{048DFAB1-D30C-4FF9-BE87-572851B53B68}" type="presParOf" srcId="{A47778AD-B4B6-4F03-90E8-33C85AA82F0C}" destId="{8DF2DB8D-CD95-450B-8DAE-136558AE6899}" srcOrd="0" destOrd="0" presId="urn:microsoft.com/office/officeart/2011/layout/CircleProcess"/>
    <dgm:cxn modelId="{96740D72-5C45-4C20-A67B-04D0FCF1C144}" type="presParOf" srcId="{D9ED43DA-CE7E-4250-A106-6659C87C5CD5}" destId="{B8848734-DC5E-446C-BF64-4C330729A563}" srcOrd="1" destOrd="0" presId="urn:microsoft.com/office/officeart/2011/layout/CircleProcess"/>
    <dgm:cxn modelId="{8D3B0696-5122-4AB7-A4DE-88C88B99DFFB}" type="presParOf" srcId="{B8848734-DC5E-446C-BF64-4C330729A563}" destId="{15DEF670-0E8F-49AB-91AC-73096405F8F3}" srcOrd="0" destOrd="0" presId="urn:microsoft.com/office/officeart/2011/layout/CircleProcess"/>
    <dgm:cxn modelId="{2C3AC44E-F37D-4695-803E-21447F882EB2}" type="presParOf" srcId="{D9ED43DA-CE7E-4250-A106-6659C87C5CD5}" destId="{AF4B1344-75DF-491D-8BF3-9CF6C21A5112}" srcOrd="2" destOrd="0" presId="urn:microsoft.com/office/officeart/2011/layout/CircleProcess"/>
    <dgm:cxn modelId="{CBFE588F-268D-4548-9666-29E8104131DD}" type="presParOf" srcId="{D9ED43DA-CE7E-4250-A106-6659C87C5CD5}" destId="{EEE06543-7331-4D58-A7CD-59FFBE084247}" srcOrd="3" destOrd="0" presId="urn:microsoft.com/office/officeart/2011/layout/CircleProcess"/>
    <dgm:cxn modelId="{200E8A37-2FD2-4EE0-8211-7C1F55976BBB}" type="presParOf" srcId="{D9ED43DA-CE7E-4250-A106-6659C87C5CD5}" destId="{E581DF22-FD2C-4F80-B777-35FFFA2D1020}" srcOrd="4" destOrd="0" presId="urn:microsoft.com/office/officeart/2011/layout/CircleProcess"/>
    <dgm:cxn modelId="{E6F52F80-C859-4B6F-BE58-69A981807984}" type="presParOf" srcId="{E581DF22-FD2C-4F80-B777-35FFFA2D1020}" destId="{DC90CE43-1133-4E5B-A853-FA3407DD0963}" srcOrd="0" destOrd="0" presId="urn:microsoft.com/office/officeart/2011/layout/CircleProcess"/>
    <dgm:cxn modelId="{3C55FA90-8271-4B34-B016-AAFE3DE5219C}" type="presParOf" srcId="{D9ED43DA-CE7E-4250-A106-6659C87C5CD5}" destId="{774B53B9-DD30-45E4-B3C2-C1AC7807D001}" srcOrd="5" destOrd="0" presId="urn:microsoft.com/office/officeart/2011/layout/CircleProcess"/>
    <dgm:cxn modelId="{CA318CBE-9604-4110-B328-039CC9AE77C5}" type="presParOf" srcId="{774B53B9-DD30-45E4-B3C2-C1AC7807D001}" destId="{707D6F33-AC5E-4D07-91DD-A5EEF225D8D9}" srcOrd="0" destOrd="0" presId="urn:microsoft.com/office/officeart/2011/layout/CircleProcess"/>
    <dgm:cxn modelId="{61CD8E7C-55FC-43EF-8149-C1BACA33444E}" type="presParOf" srcId="{D9ED43DA-CE7E-4250-A106-6659C87C5CD5}" destId="{B152CD27-EE83-4F61-A42F-054FF59130A1}" srcOrd="6" destOrd="0" presId="urn:microsoft.com/office/officeart/2011/layout/CircleProcess"/>
    <dgm:cxn modelId="{C45D3B25-4CDA-4683-B8F7-344E9116DC61}" type="presParOf" srcId="{D9ED43DA-CE7E-4250-A106-6659C87C5CD5}" destId="{1DC4D041-2877-48F2-A41D-80A93BAC3CFC}" srcOrd="7" destOrd="0" presId="urn:microsoft.com/office/officeart/2011/layout/CircleProcess"/>
    <dgm:cxn modelId="{611A695B-BB7A-4FD3-8A42-2B7A0AA14F45}" type="presParOf" srcId="{D9ED43DA-CE7E-4250-A106-6659C87C5CD5}" destId="{8C35DF57-433B-47A2-B4BB-3F3D56794C4E}" srcOrd="8" destOrd="0" presId="urn:microsoft.com/office/officeart/2011/layout/CircleProcess"/>
    <dgm:cxn modelId="{F4C4877A-E7AA-450A-8CBB-0723A519BE1F}" type="presParOf" srcId="{8C35DF57-433B-47A2-B4BB-3F3D56794C4E}" destId="{A0EF6CAA-2217-423C-85BE-359D3D493954}" srcOrd="0" destOrd="0" presId="urn:microsoft.com/office/officeart/2011/layout/CircleProcess"/>
    <dgm:cxn modelId="{2E63A839-94EA-4098-BAB7-5A09E3C1C322}" type="presParOf" srcId="{D9ED43DA-CE7E-4250-A106-6659C87C5CD5}" destId="{390381D7-D14E-4B44-88AD-0A9584C74A28}" srcOrd="9" destOrd="0" presId="urn:microsoft.com/office/officeart/2011/layout/CircleProcess"/>
    <dgm:cxn modelId="{B813549E-D952-4D87-9AA3-963C55640182}" type="presParOf" srcId="{390381D7-D14E-4B44-88AD-0A9584C74A28}" destId="{10A80471-F1D9-4C99-96F5-042FD46DAF58}" srcOrd="0" destOrd="0" presId="urn:microsoft.com/office/officeart/2011/layout/CircleProcess"/>
    <dgm:cxn modelId="{ADE18880-EA99-415F-BC36-7A313C224920}" type="presParOf" srcId="{D9ED43DA-CE7E-4250-A106-6659C87C5CD5}" destId="{1D758227-30B8-4360-B7A0-A9D50DD8CCAF}" srcOrd="10" destOrd="0" presId="urn:microsoft.com/office/officeart/2011/layout/CircleProcess"/>
    <dgm:cxn modelId="{8F409933-E637-44B6-A86A-FB25E84F7783}" type="presParOf" srcId="{D9ED43DA-CE7E-4250-A106-6659C87C5CD5}" destId="{7D620EF0-A271-4FCA-9C6B-AEB5EC59161E}" srcOrd="11"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F2DB8D-CD95-450B-8DAE-136558AE6899}">
      <dsp:nvSpPr>
        <dsp:cNvPr id="0" name=""/>
        <dsp:cNvSpPr/>
      </dsp:nvSpPr>
      <dsp:spPr>
        <a:xfrm>
          <a:off x="6458279" y="582075"/>
          <a:ext cx="2530615" cy="2531083"/>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DEF670-0E8F-49AB-91AC-73096405F8F3}">
      <dsp:nvSpPr>
        <dsp:cNvPr id="0" name=""/>
        <dsp:cNvSpPr/>
      </dsp:nvSpPr>
      <dsp:spPr>
        <a:xfrm>
          <a:off x="6542304" y="666460"/>
          <a:ext cx="2362566" cy="2362315"/>
        </a:xfrm>
        <a:prstGeom prst="ellipse">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en-US" sz="2100" b="1" kern="1200" dirty="0"/>
            <a:t>Export</a:t>
          </a:r>
          <a:r>
            <a:rPr lang="en-US" sz="2100" kern="1200" dirty="0"/>
            <a:t> </a:t>
          </a:r>
          <a:br>
            <a:rPr lang="en-US" sz="2100" kern="1200" dirty="0"/>
          </a:br>
          <a:r>
            <a:rPr lang="en-US" sz="2100" kern="1200" dirty="0"/>
            <a:t/>
          </a:r>
          <a:br>
            <a:rPr lang="en-US" sz="2100" kern="1200" dirty="0"/>
          </a:br>
          <a:r>
            <a:rPr lang="en-US" sz="2100" kern="1200" dirty="0"/>
            <a:t>Damage Assessments &amp; Property Data</a:t>
          </a:r>
        </a:p>
      </dsp:txBody>
      <dsp:txXfrm>
        <a:off x="6880048" y="1003997"/>
        <a:ext cx="1687077" cy="1687241"/>
      </dsp:txXfrm>
    </dsp:sp>
    <dsp:sp modelId="{AF4B1344-75DF-491D-8BF3-9CF6C21A5112}">
      <dsp:nvSpPr>
        <dsp:cNvPr id="0" name=""/>
        <dsp:cNvSpPr/>
      </dsp:nvSpPr>
      <dsp:spPr>
        <a:xfrm>
          <a:off x="6542304" y="3159793"/>
          <a:ext cx="2362566" cy="13874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114300" lvl="1" indent="-114300" algn="l" defTabSz="577850">
            <a:lnSpc>
              <a:spcPct val="90000"/>
            </a:lnSpc>
            <a:spcBef>
              <a:spcPct val="0"/>
            </a:spcBef>
            <a:spcAft>
              <a:spcPct val="15000"/>
            </a:spcAft>
            <a:buChar char="••"/>
          </a:pPr>
          <a:r>
            <a:rPr lang="en-US" sz="1300" kern="1200" dirty="0"/>
            <a:t>Complete Export to SDE Database (JSON plus photos)</a:t>
          </a:r>
        </a:p>
        <a:p>
          <a:pPr marL="114300" lvl="1" indent="-114300" algn="l" defTabSz="577850">
            <a:lnSpc>
              <a:spcPct val="90000"/>
            </a:lnSpc>
            <a:spcBef>
              <a:spcPct val="0"/>
            </a:spcBef>
            <a:spcAft>
              <a:spcPct val="15000"/>
            </a:spcAft>
            <a:buChar char="••"/>
          </a:pPr>
          <a:r>
            <a:rPr lang="en-US" sz="1300" kern="1200" dirty="0"/>
            <a:t>Export to Excel Spreadsheet</a:t>
          </a:r>
        </a:p>
        <a:p>
          <a:pPr marL="114300" lvl="1" indent="-114300" algn="l" defTabSz="577850">
            <a:lnSpc>
              <a:spcPct val="90000"/>
            </a:lnSpc>
            <a:spcBef>
              <a:spcPct val="0"/>
            </a:spcBef>
            <a:spcAft>
              <a:spcPct val="15000"/>
            </a:spcAft>
            <a:buChar char="••"/>
          </a:pPr>
          <a:r>
            <a:rPr lang="en-US" sz="1300" kern="1200" dirty="0"/>
            <a:t>Send SDE Determination Letters</a:t>
          </a:r>
        </a:p>
      </dsp:txBody>
      <dsp:txXfrm>
        <a:off x="6542304" y="3159793"/>
        <a:ext cx="2362566" cy="1387454"/>
      </dsp:txXfrm>
    </dsp:sp>
    <dsp:sp modelId="{DC90CE43-1133-4E5B-A853-FA3407DD0963}">
      <dsp:nvSpPr>
        <dsp:cNvPr id="0" name=""/>
        <dsp:cNvSpPr/>
      </dsp:nvSpPr>
      <dsp:spPr>
        <a:xfrm rot="2700000">
          <a:off x="3845863" y="585135"/>
          <a:ext cx="2524520" cy="2524520"/>
        </a:xfrm>
        <a:prstGeom prst="teardrop">
          <a:avLst>
            <a:gd name="adj" fmla="val 100000"/>
          </a:avLst>
        </a:prstGeom>
        <a:solidFill>
          <a:schemeClr val="accent3">
            <a:hueOff val="1355300"/>
            <a:satOff val="50000"/>
            <a:lumOff val="-7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7D6F33-AC5E-4D07-91DD-A5EEF225D8D9}">
      <dsp:nvSpPr>
        <dsp:cNvPr id="0" name=""/>
        <dsp:cNvSpPr/>
      </dsp:nvSpPr>
      <dsp:spPr>
        <a:xfrm>
          <a:off x="3926840" y="666460"/>
          <a:ext cx="2362566" cy="2362315"/>
        </a:xfrm>
        <a:prstGeom prst="ellipse">
          <a:avLst/>
        </a:prstGeom>
        <a:solidFill>
          <a:schemeClr val="lt1">
            <a:alpha val="90000"/>
            <a:hueOff val="0"/>
            <a:satOff val="0"/>
            <a:lumOff val="0"/>
            <a:alphaOff val="0"/>
          </a:schemeClr>
        </a:solidFill>
        <a:ln w="12700" cap="flat" cmpd="sng" algn="ctr">
          <a:solidFill>
            <a:schemeClr val="accent3">
              <a:hueOff val="1355300"/>
              <a:satOff val="50000"/>
              <a:lumOff val="-735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en-US" sz="2100" b="1" kern="1200" dirty="0"/>
            <a:t>Assess Damages</a:t>
          </a:r>
          <a:r>
            <a:rPr lang="en-US" sz="2100" kern="1200" dirty="0"/>
            <a:t/>
          </a:r>
          <a:br>
            <a:rPr lang="en-US" sz="2100" kern="1200" dirty="0"/>
          </a:br>
          <a:r>
            <a:rPr lang="en-US" sz="2100" kern="1200" dirty="0"/>
            <a:t/>
          </a:r>
          <a:br>
            <a:rPr lang="en-US" sz="2100" kern="1200" dirty="0"/>
          </a:br>
          <a:r>
            <a:rPr lang="en-US" sz="2100" kern="1200" dirty="0"/>
            <a:t>SDE 3.0 Application</a:t>
          </a:r>
        </a:p>
      </dsp:txBody>
      <dsp:txXfrm>
        <a:off x="4264585" y="1003997"/>
        <a:ext cx="1687077" cy="1687241"/>
      </dsp:txXfrm>
    </dsp:sp>
    <dsp:sp modelId="{B152CD27-EE83-4F61-A42F-054FF59130A1}">
      <dsp:nvSpPr>
        <dsp:cNvPr id="0" name=""/>
        <dsp:cNvSpPr/>
      </dsp:nvSpPr>
      <dsp:spPr>
        <a:xfrm>
          <a:off x="3926840" y="3159793"/>
          <a:ext cx="2362566" cy="13874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114300" lvl="1" indent="-114300" algn="l" defTabSz="577850">
            <a:lnSpc>
              <a:spcPct val="90000"/>
            </a:lnSpc>
            <a:spcBef>
              <a:spcPct val="0"/>
            </a:spcBef>
            <a:spcAft>
              <a:spcPct val="15000"/>
            </a:spcAft>
            <a:buChar char="••"/>
          </a:pPr>
          <a:r>
            <a:rPr lang="en-US" sz="1300" kern="1200" dirty="0"/>
            <a:t>Set Default Values for Inspector/Damage Information</a:t>
          </a:r>
        </a:p>
        <a:p>
          <a:pPr marL="114300" lvl="1" indent="-114300" algn="l" defTabSz="577850">
            <a:lnSpc>
              <a:spcPct val="90000"/>
            </a:lnSpc>
            <a:spcBef>
              <a:spcPct val="0"/>
            </a:spcBef>
            <a:spcAft>
              <a:spcPct val="15000"/>
            </a:spcAft>
            <a:buChar char="••"/>
          </a:pPr>
          <a:r>
            <a:rPr lang="en-US" sz="1300" kern="1200" dirty="0"/>
            <a:t>Create Damage Assessments</a:t>
          </a:r>
        </a:p>
        <a:p>
          <a:pPr marL="114300" lvl="1" indent="-114300" algn="l" defTabSz="577850">
            <a:lnSpc>
              <a:spcPct val="90000"/>
            </a:lnSpc>
            <a:spcBef>
              <a:spcPct val="0"/>
            </a:spcBef>
            <a:spcAft>
              <a:spcPct val="15000"/>
            </a:spcAft>
            <a:buChar char="••"/>
          </a:pPr>
          <a:r>
            <a:rPr lang="en-US" sz="1300" kern="1200" dirty="0"/>
            <a:t>Import Photos</a:t>
          </a:r>
        </a:p>
        <a:p>
          <a:pPr marL="114300" lvl="1" indent="-114300" algn="l" defTabSz="577850">
            <a:lnSpc>
              <a:spcPct val="90000"/>
            </a:lnSpc>
            <a:spcBef>
              <a:spcPct val="0"/>
            </a:spcBef>
            <a:spcAft>
              <a:spcPct val="15000"/>
            </a:spcAft>
            <a:buChar char="••"/>
          </a:pPr>
          <a:endParaRPr lang="en-US" sz="1300" kern="1200" dirty="0"/>
        </a:p>
        <a:p>
          <a:pPr marL="114300" lvl="1" indent="-114300" algn="l" defTabSz="577850">
            <a:lnSpc>
              <a:spcPct val="90000"/>
            </a:lnSpc>
            <a:spcBef>
              <a:spcPct val="0"/>
            </a:spcBef>
            <a:spcAft>
              <a:spcPct val="15000"/>
            </a:spcAft>
            <a:buChar char="••"/>
          </a:pPr>
          <a:endParaRPr lang="en-US" sz="1300" kern="1200" dirty="0"/>
        </a:p>
      </dsp:txBody>
      <dsp:txXfrm>
        <a:off x="3926840" y="3159793"/>
        <a:ext cx="2362566" cy="1387454"/>
      </dsp:txXfrm>
    </dsp:sp>
    <dsp:sp modelId="{A0EF6CAA-2217-423C-85BE-359D3D493954}">
      <dsp:nvSpPr>
        <dsp:cNvPr id="0" name=""/>
        <dsp:cNvSpPr/>
      </dsp:nvSpPr>
      <dsp:spPr>
        <a:xfrm rot="2700000">
          <a:off x="1230399" y="585135"/>
          <a:ext cx="2524520" cy="2524520"/>
        </a:xfrm>
        <a:prstGeom prst="teardrop">
          <a:avLst>
            <a:gd name="adj" fmla="val 100000"/>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0A80471-F1D9-4C99-96F5-042FD46DAF58}">
      <dsp:nvSpPr>
        <dsp:cNvPr id="0" name=""/>
        <dsp:cNvSpPr/>
      </dsp:nvSpPr>
      <dsp:spPr>
        <a:xfrm>
          <a:off x="1311376" y="666460"/>
          <a:ext cx="2362566" cy="2362315"/>
        </a:xfrm>
        <a:prstGeom prst="ellipse">
          <a:avLst/>
        </a:prstGeom>
        <a:solidFill>
          <a:schemeClr val="lt1">
            <a:alpha val="90000"/>
            <a:hueOff val="0"/>
            <a:satOff val="0"/>
            <a:lumOff val="0"/>
            <a:alphaOff val="0"/>
          </a:schemeClr>
        </a:solidFill>
        <a:ln w="12700" cap="flat" cmpd="sng" algn="ctr">
          <a:solidFill>
            <a:schemeClr val="accent3">
              <a:hueOff val="2710599"/>
              <a:satOff val="100000"/>
              <a:lumOff val="-1470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en-US" sz="2100" b="1" kern="1200" dirty="0"/>
            <a:t>Import</a:t>
          </a:r>
        </a:p>
        <a:p>
          <a:pPr lvl="0" algn="ctr" defTabSz="933450">
            <a:lnSpc>
              <a:spcPct val="90000"/>
            </a:lnSpc>
            <a:spcBef>
              <a:spcPct val="0"/>
            </a:spcBef>
            <a:spcAft>
              <a:spcPct val="35000"/>
            </a:spcAft>
          </a:pPr>
          <a:r>
            <a:rPr lang="en-US" sz="2100" kern="1200" dirty="0"/>
            <a:t>Non-SDE Property Data from</a:t>
          </a:r>
          <a:br>
            <a:rPr lang="en-US" sz="2100" kern="1200" dirty="0"/>
          </a:br>
          <a:r>
            <a:rPr lang="en-US" sz="2100" kern="1200" dirty="0"/>
            <a:t> WV Flood Tool</a:t>
          </a:r>
        </a:p>
      </dsp:txBody>
      <dsp:txXfrm>
        <a:off x="1649121" y="1003997"/>
        <a:ext cx="1687077" cy="1687241"/>
      </dsp:txXfrm>
    </dsp:sp>
    <dsp:sp modelId="{1D758227-30B8-4360-B7A0-A9D50DD8CCAF}">
      <dsp:nvSpPr>
        <dsp:cNvPr id="0" name=""/>
        <dsp:cNvSpPr/>
      </dsp:nvSpPr>
      <dsp:spPr>
        <a:xfrm>
          <a:off x="1311376" y="3159793"/>
          <a:ext cx="2362566" cy="13874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114300" lvl="1" indent="-114300" algn="l" defTabSz="577850">
            <a:lnSpc>
              <a:spcPct val="90000"/>
            </a:lnSpc>
            <a:spcBef>
              <a:spcPct val="0"/>
            </a:spcBef>
            <a:spcAft>
              <a:spcPct val="15000"/>
            </a:spcAft>
            <a:buChar char="••"/>
          </a:pPr>
          <a:r>
            <a:rPr lang="en-US" sz="1300" kern="1200" dirty="0"/>
            <a:t>Pre-Load Structure/Property Data using Template Guide</a:t>
          </a:r>
        </a:p>
        <a:p>
          <a:pPr marL="114300" lvl="1" indent="-114300" algn="l" defTabSz="577850">
            <a:lnSpc>
              <a:spcPct val="90000"/>
            </a:lnSpc>
            <a:spcBef>
              <a:spcPct val="0"/>
            </a:spcBef>
            <a:spcAft>
              <a:spcPct val="15000"/>
            </a:spcAft>
            <a:buChar char="••"/>
          </a:pPr>
          <a:r>
            <a:rPr lang="en-US" sz="1300" kern="1200" dirty="0"/>
            <a:t>Import Non-SDE Property and FIRM Data </a:t>
          </a:r>
        </a:p>
      </dsp:txBody>
      <dsp:txXfrm>
        <a:off x="1311376" y="3159793"/>
        <a:ext cx="2362566" cy="1387454"/>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A058D4B-9B20-4942-A0CB-43FD4DE390AA}" type="datetimeFigureOut">
              <a:rPr lang="en-US" smtClean="0"/>
              <a:t>7/31/2023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B34C47-4F67-410C-A19C-DA8E1B90B7ED}" type="slidenum">
              <a:rPr lang="en-US" smtClean="0"/>
              <a:t>‹#›</a:t>
            </a:fld>
            <a:endParaRPr lang="en-US"/>
          </a:p>
        </p:txBody>
      </p:sp>
    </p:spTree>
    <p:extLst>
      <p:ext uri="{BB962C8B-B14F-4D97-AF65-F5344CB8AC3E}">
        <p14:creationId xmlns:p14="http://schemas.microsoft.com/office/powerpoint/2010/main" val="23814554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A058D4B-9B20-4942-A0CB-43FD4DE390AA}" type="datetimeFigureOut">
              <a:rPr lang="en-US" smtClean="0"/>
              <a:t>7/31/2023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B34C47-4F67-410C-A19C-DA8E1B90B7ED}" type="slidenum">
              <a:rPr lang="en-US" smtClean="0"/>
              <a:t>‹#›</a:t>
            </a:fld>
            <a:endParaRPr lang="en-US"/>
          </a:p>
        </p:txBody>
      </p:sp>
    </p:spTree>
    <p:extLst>
      <p:ext uri="{BB962C8B-B14F-4D97-AF65-F5344CB8AC3E}">
        <p14:creationId xmlns:p14="http://schemas.microsoft.com/office/powerpoint/2010/main" val="2848108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A058D4B-9B20-4942-A0CB-43FD4DE390AA}" type="datetimeFigureOut">
              <a:rPr lang="en-US" smtClean="0"/>
              <a:t>7/31/2023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B34C47-4F67-410C-A19C-DA8E1B90B7ED}" type="slidenum">
              <a:rPr lang="en-US" smtClean="0"/>
              <a:t>‹#›</a:t>
            </a:fld>
            <a:endParaRPr lang="en-US"/>
          </a:p>
        </p:txBody>
      </p:sp>
    </p:spTree>
    <p:extLst>
      <p:ext uri="{BB962C8B-B14F-4D97-AF65-F5344CB8AC3E}">
        <p14:creationId xmlns:p14="http://schemas.microsoft.com/office/powerpoint/2010/main" val="4057902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A058D4B-9B20-4942-A0CB-43FD4DE390AA}" type="datetimeFigureOut">
              <a:rPr lang="en-US" smtClean="0"/>
              <a:t>7/31/2023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B34C47-4F67-410C-A19C-DA8E1B90B7ED}" type="slidenum">
              <a:rPr lang="en-US" smtClean="0"/>
              <a:t>‹#›</a:t>
            </a:fld>
            <a:endParaRPr lang="en-US"/>
          </a:p>
        </p:txBody>
      </p:sp>
    </p:spTree>
    <p:extLst>
      <p:ext uri="{BB962C8B-B14F-4D97-AF65-F5344CB8AC3E}">
        <p14:creationId xmlns:p14="http://schemas.microsoft.com/office/powerpoint/2010/main" val="3554220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A058D4B-9B20-4942-A0CB-43FD4DE390AA}" type="datetimeFigureOut">
              <a:rPr lang="en-US" smtClean="0"/>
              <a:t>7/31/2023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B34C47-4F67-410C-A19C-DA8E1B90B7ED}" type="slidenum">
              <a:rPr lang="en-US" smtClean="0"/>
              <a:t>‹#›</a:t>
            </a:fld>
            <a:endParaRPr lang="en-US"/>
          </a:p>
        </p:txBody>
      </p:sp>
    </p:spTree>
    <p:extLst>
      <p:ext uri="{BB962C8B-B14F-4D97-AF65-F5344CB8AC3E}">
        <p14:creationId xmlns:p14="http://schemas.microsoft.com/office/powerpoint/2010/main" val="2707767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A058D4B-9B20-4942-A0CB-43FD4DE390AA}" type="datetimeFigureOut">
              <a:rPr lang="en-US" smtClean="0"/>
              <a:t>7/31/2023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B34C47-4F67-410C-A19C-DA8E1B90B7ED}" type="slidenum">
              <a:rPr lang="en-US" smtClean="0"/>
              <a:t>‹#›</a:t>
            </a:fld>
            <a:endParaRPr lang="en-US"/>
          </a:p>
        </p:txBody>
      </p:sp>
    </p:spTree>
    <p:extLst>
      <p:ext uri="{BB962C8B-B14F-4D97-AF65-F5344CB8AC3E}">
        <p14:creationId xmlns:p14="http://schemas.microsoft.com/office/powerpoint/2010/main" val="3374195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A058D4B-9B20-4942-A0CB-43FD4DE390AA}" type="datetimeFigureOut">
              <a:rPr lang="en-US" smtClean="0"/>
              <a:t>7/31/2023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B34C47-4F67-410C-A19C-DA8E1B90B7ED}" type="slidenum">
              <a:rPr lang="en-US" smtClean="0"/>
              <a:t>‹#›</a:t>
            </a:fld>
            <a:endParaRPr lang="en-US"/>
          </a:p>
        </p:txBody>
      </p:sp>
    </p:spTree>
    <p:extLst>
      <p:ext uri="{BB962C8B-B14F-4D97-AF65-F5344CB8AC3E}">
        <p14:creationId xmlns:p14="http://schemas.microsoft.com/office/powerpoint/2010/main" val="25303188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A058D4B-9B20-4942-A0CB-43FD4DE390AA}" type="datetimeFigureOut">
              <a:rPr lang="en-US" smtClean="0"/>
              <a:t>7/31/2023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5B34C47-4F67-410C-A19C-DA8E1B90B7ED}" type="slidenum">
              <a:rPr lang="en-US" smtClean="0"/>
              <a:t>‹#›</a:t>
            </a:fld>
            <a:endParaRPr lang="en-US"/>
          </a:p>
        </p:txBody>
      </p:sp>
    </p:spTree>
    <p:extLst>
      <p:ext uri="{BB962C8B-B14F-4D97-AF65-F5344CB8AC3E}">
        <p14:creationId xmlns:p14="http://schemas.microsoft.com/office/powerpoint/2010/main" val="426248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058D4B-9B20-4942-A0CB-43FD4DE390AA}" type="datetimeFigureOut">
              <a:rPr lang="en-US" smtClean="0"/>
              <a:t>7/31/2023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5B34C47-4F67-410C-A19C-DA8E1B90B7ED}" type="slidenum">
              <a:rPr lang="en-US" smtClean="0"/>
              <a:t>‹#›</a:t>
            </a:fld>
            <a:endParaRPr lang="en-US"/>
          </a:p>
        </p:txBody>
      </p:sp>
    </p:spTree>
    <p:extLst>
      <p:ext uri="{BB962C8B-B14F-4D97-AF65-F5344CB8AC3E}">
        <p14:creationId xmlns:p14="http://schemas.microsoft.com/office/powerpoint/2010/main" val="5971079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058D4B-9B20-4942-A0CB-43FD4DE390AA}" type="datetimeFigureOut">
              <a:rPr lang="en-US" smtClean="0"/>
              <a:t>7/31/2023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B34C47-4F67-410C-A19C-DA8E1B90B7ED}" type="slidenum">
              <a:rPr lang="en-US" smtClean="0"/>
              <a:t>‹#›</a:t>
            </a:fld>
            <a:endParaRPr lang="en-US"/>
          </a:p>
        </p:txBody>
      </p:sp>
    </p:spTree>
    <p:extLst>
      <p:ext uri="{BB962C8B-B14F-4D97-AF65-F5344CB8AC3E}">
        <p14:creationId xmlns:p14="http://schemas.microsoft.com/office/powerpoint/2010/main" val="39340186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058D4B-9B20-4942-A0CB-43FD4DE390AA}" type="datetimeFigureOut">
              <a:rPr lang="en-US" smtClean="0"/>
              <a:t>7/31/2023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B34C47-4F67-410C-A19C-DA8E1B90B7ED}" type="slidenum">
              <a:rPr lang="en-US" smtClean="0"/>
              <a:t>‹#›</a:t>
            </a:fld>
            <a:endParaRPr lang="en-US"/>
          </a:p>
        </p:txBody>
      </p:sp>
    </p:spTree>
    <p:extLst>
      <p:ext uri="{BB962C8B-B14F-4D97-AF65-F5344CB8AC3E}">
        <p14:creationId xmlns:p14="http://schemas.microsoft.com/office/powerpoint/2010/main" val="1906409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058D4B-9B20-4942-A0CB-43FD4DE390AA}" type="datetimeFigureOut">
              <a:rPr lang="en-US" smtClean="0"/>
              <a:t>7/31/2023</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B34C47-4F67-410C-A19C-DA8E1B90B7ED}" type="slidenum">
              <a:rPr lang="en-US" smtClean="0"/>
              <a:t>‹#›</a:t>
            </a:fld>
            <a:endParaRPr lang="en-US"/>
          </a:p>
        </p:txBody>
      </p:sp>
    </p:spTree>
    <p:extLst>
      <p:ext uri="{BB962C8B-B14F-4D97-AF65-F5344CB8AC3E}">
        <p14:creationId xmlns:p14="http://schemas.microsoft.com/office/powerpoint/2010/main" val="128953342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jpg"/><Relationship Id="rId1" Type="http://schemas.openxmlformats.org/officeDocument/2006/relationships/slideLayout" Target="../slideLayouts/slideLayout1.xml"/><Relationship Id="rId5" Type="http://schemas.openxmlformats.org/officeDocument/2006/relationships/hyperlink" Target="https://www.mapwv.gov/flood/map/" TargetMode="External"/><Relationship Id="rId4" Type="http://schemas.openxmlformats.org/officeDocument/2006/relationships/image" Target="../media/image34.jpeg"/></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35.jpeg"/><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jpg"/><Relationship Id="rId1" Type="http://schemas.openxmlformats.org/officeDocument/2006/relationships/slideLayout" Target="../slideLayouts/slideLayout1.xml"/><Relationship Id="rId4" Type="http://schemas.openxmlformats.org/officeDocument/2006/relationships/image" Target="../media/image38.jpeg"/></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jpg"/><Relationship Id="rId1" Type="http://schemas.openxmlformats.org/officeDocument/2006/relationships/slideLayout" Target="../slideLayouts/slideLayout1.xml"/><Relationship Id="rId4" Type="http://schemas.openxmlformats.org/officeDocument/2006/relationships/image" Target="../media/image40.jpeg"/></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image" Target="../media/image43.jpeg"/><Relationship Id="rId5" Type="http://schemas.openxmlformats.org/officeDocument/2006/relationships/image" Target="../media/image42.png"/><Relationship Id="rId4" Type="http://schemas.openxmlformats.org/officeDocument/2006/relationships/hyperlink" Target="https://mapwv.gov/assessment/"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jpg"/><Relationship Id="rId1" Type="http://schemas.openxmlformats.org/officeDocument/2006/relationships/slideLayout" Target="../slideLayouts/slideLayout1.xml"/><Relationship Id="rId4" Type="http://schemas.openxmlformats.org/officeDocument/2006/relationships/image" Target="../media/image45.jpeg"/></Relationships>
</file>

<file path=ppt/slides/_rels/slide1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3.jpg"/><Relationship Id="rId1" Type="http://schemas.openxmlformats.org/officeDocument/2006/relationships/slideLayout" Target="../slideLayouts/slideLayout1.xml"/><Relationship Id="rId4" Type="http://schemas.openxmlformats.org/officeDocument/2006/relationships/image" Target="../media/image47.jpeg"/></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3.jpg"/><Relationship Id="rId1" Type="http://schemas.openxmlformats.org/officeDocument/2006/relationships/slideLayout" Target="../slideLayouts/slideLayout1.xml"/><Relationship Id="rId4" Type="http://schemas.openxmlformats.org/officeDocument/2006/relationships/image" Target="../media/image49.png"/></Relationships>
</file>

<file path=ppt/slides/_rels/slide2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3.jpg"/><Relationship Id="rId1" Type="http://schemas.openxmlformats.org/officeDocument/2006/relationships/slideLayout" Target="../slideLayouts/slideLayout1.xml"/><Relationship Id="rId5" Type="http://schemas.openxmlformats.org/officeDocument/2006/relationships/image" Target="../media/image52.png"/><Relationship Id="rId4" Type="http://schemas.openxmlformats.org/officeDocument/2006/relationships/image" Target="../media/image51.png"/></Relationships>
</file>

<file path=ppt/slides/_rels/slide22.xml.rels><?xml version="1.0" encoding="UTF-8" standalone="yes"?>
<Relationships xmlns="http://schemas.openxmlformats.org/package/2006/relationships"><Relationship Id="rId3" Type="http://schemas.openxmlformats.org/officeDocument/2006/relationships/hyperlink" Target="mailto:Kurt.Donaldson@mail.wvu.edu" TargetMode="External"/><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53.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hyperlink" Target="https://www.fema.gov/sites/default/files/2020-07/sde_3.0_user_manual_field_workbook_0.pdf#page=37" TargetMode="External"/><Relationship Id="rId5" Type="http://schemas.openxmlformats.org/officeDocument/2006/relationships/image" Target="../media/image6.jpe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hyperlink" Target="https://data.wvgis.wvu.edu/pub/RA/_engage/Local/SDE/Import/spreadsheet/_Template/" TargetMode="Externa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jp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hyperlink" Target="https://data.wvgis.wvu.edu/pub/RA/_engage/Local/SDE/Import/spreadsheet/Non-SDE_community_data/" TargetMode="External"/><Relationship Id="rId2"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hyperlink" Target="https://data.wvgis.wvu.edu/pub/RA/_engage/Local/SDE/Import/spreadsheet/Non-SDE_community_data/" TargetMode="External"/><Relationship Id="rId7" Type="http://schemas.openxmlformats.org/officeDocument/2006/relationships/image" Target="../media/image18.png"/><Relationship Id="rId2"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0.jpe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8257"/>
            <a:ext cx="5384799" cy="6179744"/>
          </a:xfrm>
          <a:prstGeom prst="rect">
            <a:avLst/>
          </a:prstGeom>
        </p:spPr>
      </p:pic>
      <p:sp>
        <p:nvSpPr>
          <p:cNvPr id="2" name="Title 1"/>
          <p:cNvSpPr>
            <a:spLocks noGrp="1"/>
          </p:cNvSpPr>
          <p:nvPr>
            <p:ph type="ctrTitle"/>
          </p:nvPr>
        </p:nvSpPr>
        <p:spPr>
          <a:xfrm>
            <a:off x="668771" y="2274552"/>
            <a:ext cx="7986280" cy="1790700"/>
          </a:xfrm>
          <a:ln w="19050">
            <a:solidFill>
              <a:schemeClr val="bg2">
                <a:lumMod val="50000"/>
              </a:schemeClr>
            </a:solidFill>
          </a:ln>
        </p:spPr>
        <p:txBody>
          <a:bodyPr>
            <a:noAutofit/>
          </a:bodyPr>
          <a:lstStyle/>
          <a:p>
            <a:pPr algn="ctr">
              <a:lnSpc>
                <a:spcPct val="100000"/>
              </a:lnSpc>
            </a:pPr>
            <a:r>
              <a:rPr lang="en-US" sz="4000" b="1" dirty="0">
                <a:latin typeface="+mn-lt"/>
              </a:rPr>
              <a:t>Using WV Flood Tool Property Data</a:t>
            </a:r>
            <a:br>
              <a:rPr lang="en-US" sz="4000" b="1" dirty="0">
                <a:latin typeface="+mn-lt"/>
              </a:rPr>
            </a:br>
            <a:r>
              <a:rPr lang="en-US" sz="3200" b="1" dirty="0">
                <a:latin typeface="+mn-lt"/>
              </a:rPr>
              <a:t>in Substantial Damage Estimator (SDE) Software, Version 3.0</a:t>
            </a:r>
          </a:p>
        </p:txBody>
      </p:sp>
      <p:sp>
        <p:nvSpPr>
          <p:cNvPr id="9" name="Rectangle 8"/>
          <p:cNvSpPr/>
          <p:nvPr/>
        </p:nvSpPr>
        <p:spPr>
          <a:xfrm>
            <a:off x="7566817" y="6377684"/>
            <a:ext cx="1322798" cy="375552"/>
          </a:xfrm>
          <a:prstGeom prst="rect">
            <a:avLst/>
          </a:prstGeom>
        </p:spPr>
        <p:txBody>
          <a:bodyPr wrap="none">
            <a:spAutoFit/>
          </a:bodyPr>
          <a:lstStyle/>
          <a:p>
            <a:pPr>
              <a:lnSpc>
                <a:spcPct val="107000"/>
              </a:lnSpc>
              <a:spcAft>
                <a:spcPts val="600"/>
              </a:spcAft>
            </a:pPr>
            <a:r>
              <a:rPr lang="en-US" b="1" i="1" dirty="0">
                <a:solidFill>
                  <a:schemeClr val="tx1">
                    <a:lumMod val="95000"/>
                    <a:lumOff val="5000"/>
                  </a:schemeClr>
                </a:solidFill>
                <a:latin typeface="Calibri" panose="020F0502020204030204" pitchFamily="34" charset="0"/>
                <a:ea typeface="Calibri" panose="020F0502020204030204" pitchFamily="34" charset="0"/>
                <a:cs typeface="Times New Roman" panose="02020603050405020304" pitchFamily="18" charset="0"/>
              </a:rPr>
              <a:t>08/01/2023</a:t>
            </a:r>
            <a:endParaRPr lang="en-US" sz="3200" dirty="0">
              <a:solidFill>
                <a:schemeClr val="tx1">
                  <a:lumMod val="95000"/>
                  <a:lumOff val="5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2" name="Title 1"/>
          <p:cNvSpPr txBox="1">
            <a:spLocks/>
          </p:cNvSpPr>
          <p:nvPr/>
        </p:nvSpPr>
        <p:spPr>
          <a:xfrm>
            <a:off x="0" y="0"/>
            <a:ext cx="9144000" cy="685799"/>
          </a:xfrm>
          <a:prstGeom prst="rect">
            <a:avLst/>
          </a:prstGeom>
          <a:solidFill>
            <a:schemeClr val="accent1">
              <a:lumMod val="50000"/>
            </a:schemeClr>
          </a:solidFill>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700" dirty="0">
                <a:solidFill>
                  <a:schemeClr val="bg1"/>
                </a:solidFill>
                <a:latin typeface="Arial" panose="020B0604020202020204" pitchFamily="34" charset="0"/>
                <a:cs typeface="Arial" panose="020B0604020202020204" pitchFamily="34" charset="0"/>
              </a:rPr>
              <a:t>Substantial Damage Estimator (SDE 3.0) Tool</a:t>
            </a:r>
          </a:p>
        </p:txBody>
      </p:sp>
      <p:pic>
        <p:nvPicPr>
          <p:cNvPr id="16" name="Picture 15"/>
          <p:cNvPicPr/>
          <p:nvPr/>
        </p:nvPicPr>
        <p:blipFill>
          <a:blip r:embed="rId3" cstate="print">
            <a:extLst>
              <a:ext uri="{28A0092B-C50C-407E-A947-70E740481C1C}">
                <a14:useLocalDpi xmlns:a14="http://schemas.microsoft.com/office/drawing/2010/main" val="0"/>
              </a:ext>
            </a:extLst>
          </a:blip>
          <a:stretch>
            <a:fillRect/>
          </a:stretch>
        </p:blipFill>
        <p:spPr>
          <a:xfrm>
            <a:off x="668771" y="4222312"/>
            <a:ext cx="1604746" cy="629595"/>
          </a:xfrm>
          <a:prstGeom prst="rect">
            <a:avLst/>
          </a:prstGeom>
        </p:spPr>
      </p:pic>
      <p:sp>
        <p:nvSpPr>
          <p:cNvPr id="17" name="Title 1"/>
          <p:cNvSpPr txBox="1">
            <a:spLocks/>
          </p:cNvSpPr>
          <p:nvPr/>
        </p:nvSpPr>
        <p:spPr>
          <a:xfrm>
            <a:off x="2273517" y="4330711"/>
            <a:ext cx="6140451" cy="412798"/>
          </a:xfrm>
          <a:prstGeom prst="rect">
            <a:avLst/>
          </a:prstGeom>
          <a:ln w="12700">
            <a:noFill/>
          </a:ln>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en-US" sz="2400" b="1" dirty="0">
                <a:latin typeface="+mn-lt"/>
              </a:rPr>
              <a:t>Prepared by: WV GIS Technical Center</a:t>
            </a:r>
            <a:endParaRPr lang="en-US" sz="1800" b="1" dirty="0">
              <a:latin typeface="+mn-lt"/>
            </a:endParaRPr>
          </a:p>
        </p:txBody>
      </p:sp>
    </p:spTree>
    <p:extLst>
      <p:ext uri="{BB962C8B-B14F-4D97-AF65-F5344CB8AC3E}">
        <p14:creationId xmlns:p14="http://schemas.microsoft.com/office/powerpoint/2010/main" val="5255933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016936" y="871843"/>
            <a:ext cx="1040670" cy="314638"/>
          </a:xfrm>
          <a:prstGeom prst="rect">
            <a:avLst/>
          </a:prstGeom>
        </p:spPr>
        <p:txBody>
          <a:bodyPr wrap="none">
            <a:spAutoFit/>
          </a:bodyPr>
          <a:lstStyle/>
          <a:p>
            <a:pPr>
              <a:lnSpc>
                <a:spcPct val="107000"/>
              </a:lnSpc>
              <a:spcAft>
                <a:spcPts val="600"/>
              </a:spcAft>
            </a:pPr>
            <a:r>
              <a:rPr lang="en-US" sz="1350" b="1" i="1" dirty="0">
                <a:solidFill>
                  <a:schemeClr val="bg1"/>
                </a:solidFill>
                <a:latin typeface="Calibri" panose="020F0502020204030204" pitchFamily="34" charset="0"/>
                <a:ea typeface="Calibri" panose="020F0502020204030204" pitchFamily="34" charset="0"/>
                <a:cs typeface="Times New Roman" panose="02020603050405020304" pitchFamily="18" charset="0"/>
              </a:rPr>
              <a:t>10/10/2021</a:t>
            </a:r>
            <a:endParaRPr lang="en-US" sz="2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tangle 4"/>
          <p:cNvSpPr>
            <a:spLocks noChangeArrowheads="1"/>
          </p:cNvSpPr>
          <p:nvPr/>
        </p:nvSpPr>
        <p:spPr bwMode="auto">
          <a:xfrm>
            <a:off x="310949" y="1042407"/>
            <a:ext cx="4519843" cy="13579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28600" indent="-228600" defTabSz="914400" eaLnBrk="0" fontAlgn="base" hangingPunct="0">
              <a:spcBef>
                <a:spcPct val="0"/>
              </a:spcBef>
              <a:spcAft>
                <a:spcPct val="0"/>
              </a:spcAft>
              <a:buFontTx/>
              <a:buChar char="•"/>
            </a:pPr>
            <a:r>
              <a:rPr lang="en-US" sz="2000" b="1" dirty="0">
                <a:solidFill>
                  <a:schemeClr val="bg2">
                    <a:lumMod val="50000"/>
                  </a:schemeClr>
                </a:solidFill>
                <a:ea typeface="Calibri" panose="020F0502020204030204" pitchFamily="34" charset="0"/>
                <a:cs typeface="Times New Roman" panose="02020603050405020304" pitchFamily="18" charset="0"/>
              </a:rPr>
              <a:t>It returns to the Main Menu.</a:t>
            </a:r>
            <a:r>
              <a:rPr kumimoji="0" lang="en-US" altLang="en-US" sz="2000" b="1" i="0" u="none" strike="noStrike" cap="none" normalizeH="0" baseline="0" dirty="0">
                <a:ln>
                  <a:noFill/>
                </a:ln>
                <a:solidFill>
                  <a:schemeClr val="bg2">
                    <a:lumMod val="50000"/>
                  </a:schemeClr>
                </a:solidFill>
                <a:effectLst/>
                <a:ea typeface="Calibri" panose="020F0502020204030204" pitchFamily="34" charset="0"/>
                <a:cs typeface="Times New Roman" panose="02020603050405020304" pitchFamily="18" charset="0"/>
              </a:rPr>
              <a:t> </a:t>
            </a:r>
            <a:r>
              <a:rPr kumimoji="0" lang="en-US" altLang="en-US" sz="2000" b="1" i="0" u="none" strike="noStrike" cap="none" normalizeH="0" baseline="0" dirty="0">
                <a:ln>
                  <a:noFill/>
                </a:ln>
                <a:solidFill>
                  <a:schemeClr val="bg2">
                    <a:lumMod val="50000"/>
                  </a:schemeClr>
                </a:solidFill>
                <a:effectLst/>
                <a:ea typeface="Calibri" panose="020F0502020204030204" pitchFamily="34" charset="0"/>
                <a:cs typeface="Calibri" panose="020F0502020204030204" pitchFamily="34" charset="0"/>
              </a:rPr>
              <a:t>The </a:t>
            </a:r>
            <a:r>
              <a:rPr kumimoji="0" lang="en-US" altLang="en-US" sz="2000" b="1" i="1" u="none" strike="noStrike" cap="none" normalizeH="0" baseline="0" dirty="0">
                <a:ln>
                  <a:noFill/>
                </a:ln>
                <a:solidFill>
                  <a:srgbClr val="1F4E79"/>
                </a:solidFill>
                <a:effectLst/>
                <a:ea typeface="Calibri" panose="020F0502020204030204" pitchFamily="34" charset="0"/>
                <a:cs typeface="Calibri" panose="020F0502020204030204" pitchFamily="34" charset="0"/>
              </a:rPr>
              <a:t>total number of properties </a:t>
            </a:r>
            <a:r>
              <a:rPr kumimoji="0" lang="en-US" altLang="en-US" sz="2000" b="1" i="0" u="none" strike="noStrike" cap="none" normalizeH="0" baseline="0" dirty="0">
                <a:ln>
                  <a:noFill/>
                </a:ln>
                <a:solidFill>
                  <a:schemeClr val="bg2">
                    <a:lumMod val="50000"/>
                  </a:schemeClr>
                </a:solidFill>
                <a:effectLst/>
                <a:ea typeface="Calibri" panose="020F0502020204030204" pitchFamily="34" charset="0"/>
                <a:cs typeface="Calibri" panose="020F0502020204030204" pitchFamily="34" charset="0"/>
              </a:rPr>
              <a:t>should be shown up at the right bottom of the page.</a:t>
            </a:r>
            <a:r>
              <a:rPr kumimoji="0" lang="en-US" altLang="en-US" sz="2000" b="1" i="0" u="none" strike="noStrike" cap="none" normalizeH="0" baseline="0" dirty="0">
                <a:ln>
                  <a:noFill/>
                </a:ln>
                <a:solidFill>
                  <a:schemeClr val="bg2">
                    <a:lumMod val="50000"/>
                  </a:schemeClr>
                </a:solidFill>
                <a:effectLst/>
                <a:ea typeface="Calibri" panose="020F0502020204030204" pitchFamily="34" charset="0"/>
                <a:cs typeface="Times New Roman" panose="02020603050405020304" pitchFamily="18" charset="0"/>
              </a:rPr>
              <a:t> </a:t>
            </a:r>
            <a:endParaRPr kumimoji="0" lang="en-US" altLang="en-US" sz="2000" b="1" i="0" u="none" strike="noStrike" cap="none" normalizeH="0" baseline="0" dirty="0">
              <a:ln>
                <a:noFill/>
              </a:ln>
              <a:solidFill>
                <a:schemeClr val="bg2">
                  <a:lumMod val="50000"/>
                </a:schemeClr>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endParaRPr>
          </a:p>
        </p:txBody>
      </p:sp>
      <p:grpSp>
        <p:nvGrpSpPr>
          <p:cNvPr id="2" name="Group 1"/>
          <p:cNvGrpSpPr/>
          <p:nvPr/>
        </p:nvGrpSpPr>
        <p:grpSpPr>
          <a:xfrm>
            <a:off x="4964004" y="757239"/>
            <a:ext cx="4043465" cy="2235228"/>
            <a:chOff x="5154875" y="905198"/>
            <a:chExt cx="3521802" cy="1946853"/>
          </a:xfrm>
        </p:grpSpPr>
        <p:pic>
          <p:nvPicPr>
            <p:cNvPr id="27" name="Picture 26"/>
            <p:cNvPicPr>
              <a:picLocks noChangeAspect="1"/>
            </p:cNvPicPr>
            <p:nvPr/>
          </p:nvPicPr>
          <p:blipFill rotWithShape="1">
            <a:blip r:embed="rId2" cstate="print">
              <a:extLst>
                <a:ext uri="{28A0092B-C50C-407E-A947-70E740481C1C}">
                  <a14:useLocalDpi xmlns:a14="http://schemas.microsoft.com/office/drawing/2010/main" val="0"/>
                </a:ext>
              </a:extLst>
            </a:blip>
            <a:srcRect t="6449" b="1706"/>
            <a:stretch/>
          </p:blipFill>
          <p:spPr>
            <a:xfrm>
              <a:off x="5154875" y="905198"/>
              <a:ext cx="3521802" cy="1812706"/>
            </a:xfrm>
            <a:prstGeom prst="rect">
              <a:avLst/>
            </a:prstGeom>
          </p:spPr>
        </p:pic>
        <p:sp>
          <p:nvSpPr>
            <p:cNvPr id="28" name="Oval 27"/>
            <p:cNvSpPr/>
            <p:nvPr/>
          </p:nvSpPr>
          <p:spPr>
            <a:xfrm>
              <a:off x="8208177" y="2523177"/>
              <a:ext cx="329094" cy="328874"/>
            </a:xfrm>
            <a:prstGeom prst="ellipse">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
        <p:nvSpPr>
          <p:cNvPr id="29" name="Title 1"/>
          <p:cNvSpPr txBox="1">
            <a:spLocks/>
          </p:cNvSpPr>
          <p:nvPr/>
        </p:nvSpPr>
        <p:spPr>
          <a:xfrm>
            <a:off x="0" y="0"/>
            <a:ext cx="9144000" cy="685799"/>
          </a:xfrm>
          <a:prstGeom prst="rect">
            <a:avLst/>
          </a:prstGeom>
          <a:solidFill>
            <a:schemeClr val="accent1">
              <a:lumMod val="50000"/>
            </a:schemeClr>
          </a:solidFill>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solidFill>
                  <a:schemeClr val="accent4"/>
                </a:solidFill>
                <a:latin typeface="Arial Black" panose="020B0A04020102020204" pitchFamily="34" charset="0"/>
                <a:cs typeface="Arial" panose="020B0604020202020204" pitchFamily="34" charset="0"/>
              </a:rPr>
              <a:t>C.</a:t>
            </a:r>
            <a:r>
              <a:rPr lang="en-US" sz="2800" b="1" dirty="0">
                <a:solidFill>
                  <a:schemeClr val="bg1"/>
                </a:solidFill>
                <a:latin typeface="Arial" panose="020B0604020202020204" pitchFamily="34" charset="0"/>
                <a:cs typeface="Arial" panose="020B0604020202020204" pitchFamily="34" charset="0"/>
              </a:rPr>
              <a:t> </a:t>
            </a:r>
            <a:r>
              <a:rPr lang="en-US" sz="2700" b="1" dirty="0">
                <a:solidFill>
                  <a:schemeClr val="bg1"/>
                </a:solidFill>
                <a:latin typeface="Arial" panose="020B0604020202020204" pitchFamily="34" charset="0"/>
                <a:cs typeface="Arial" panose="020B0604020202020204" pitchFamily="34" charset="0"/>
              </a:rPr>
              <a:t>Estimating Damage</a:t>
            </a:r>
          </a:p>
        </p:txBody>
      </p:sp>
      <p:sp>
        <p:nvSpPr>
          <p:cNvPr id="21" name="Rectangle 4"/>
          <p:cNvSpPr>
            <a:spLocks noChangeArrowheads="1"/>
          </p:cNvSpPr>
          <p:nvPr/>
        </p:nvSpPr>
        <p:spPr bwMode="auto">
          <a:xfrm>
            <a:off x="308608" y="2113149"/>
            <a:ext cx="2840281"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28600" indent="-228600" defTabSz="914400" eaLnBrk="0" fontAlgn="base" hangingPunct="0">
              <a:spcBef>
                <a:spcPct val="0"/>
              </a:spcBef>
              <a:spcAft>
                <a:spcPct val="0"/>
              </a:spcAft>
              <a:buFontTx/>
              <a:buChar char="•"/>
            </a:pPr>
            <a:r>
              <a:rPr lang="en-US" sz="2000" b="1" dirty="0">
                <a:solidFill>
                  <a:schemeClr val="bg2">
                    <a:lumMod val="50000"/>
                  </a:schemeClr>
                </a:solidFill>
                <a:ea typeface="Calibri" panose="020F0502020204030204" pitchFamily="34" charset="0"/>
                <a:cs typeface="Times New Roman" panose="02020603050405020304" pitchFamily="18" charset="0"/>
              </a:rPr>
              <a:t>To add more data, in addition to the data you’ve already imported, click on </a:t>
            </a:r>
            <a:r>
              <a:rPr lang="en-US" sz="2000" b="1" i="1" dirty="0">
                <a:solidFill>
                  <a:srgbClr val="1F4E79"/>
                </a:solidFill>
                <a:ea typeface="Calibri" panose="020F0502020204030204" pitchFamily="34" charset="0"/>
                <a:cs typeface="Times New Roman" panose="02020603050405020304" pitchFamily="18" charset="0"/>
              </a:rPr>
              <a:t>Enter Default Data</a:t>
            </a:r>
            <a:endParaRPr kumimoji="0" lang="en-US" altLang="en-US" sz="2000" b="1" i="1" u="none" strike="noStrike" cap="none" normalizeH="0" baseline="0" dirty="0">
              <a:ln>
                <a:noFill/>
              </a:ln>
              <a:solidFill>
                <a:srgbClr val="1F4E79"/>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endParaRPr>
          </a:p>
        </p:txBody>
      </p:sp>
      <p:pic>
        <p:nvPicPr>
          <p:cNvPr id="6" name="Picture 5"/>
          <p:cNvPicPr>
            <a:picLocks noChangeAspect="1"/>
          </p:cNvPicPr>
          <p:nvPr/>
        </p:nvPicPr>
        <p:blipFill>
          <a:blip r:embed="rId3"/>
          <a:stretch>
            <a:fillRect/>
          </a:stretch>
        </p:blipFill>
        <p:spPr>
          <a:xfrm>
            <a:off x="3673777" y="2240207"/>
            <a:ext cx="1136046" cy="1143282"/>
          </a:xfrm>
          <a:prstGeom prst="rect">
            <a:avLst/>
          </a:prstGeom>
        </p:spPr>
      </p:pic>
      <p:pic>
        <p:nvPicPr>
          <p:cNvPr id="7" name="Picture 6"/>
          <p:cNvPicPr>
            <a:picLocks noChangeAspect="1"/>
          </p:cNvPicPr>
          <p:nvPr/>
        </p:nvPicPr>
        <p:blipFill>
          <a:blip r:embed="rId4"/>
          <a:stretch>
            <a:fillRect/>
          </a:stretch>
        </p:blipFill>
        <p:spPr>
          <a:xfrm>
            <a:off x="2994708" y="3511656"/>
            <a:ext cx="6171430" cy="3346344"/>
          </a:xfrm>
          <a:prstGeom prst="rect">
            <a:avLst/>
          </a:prstGeom>
        </p:spPr>
      </p:pic>
      <p:sp>
        <p:nvSpPr>
          <p:cNvPr id="24" name="Rectangle 4"/>
          <p:cNvSpPr>
            <a:spLocks noChangeArrowheads="1"/>
          </p:cNvSpPr>
          <p:nvPr/>
        </p:nvSpPr>
        <p:spPr bwMode="auto">
          <a:xfrm>
            <a:off x="226590" y="3898253"/>
            <a:ext cx="2768118"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28600" indent="-228600" defTabSz="914400" eaLnBrk="0" fontAlgn="base" hangingPunct="0">
              <a:spcBef>
                <a:spcPct val="0"/>
              </a:spcBef>
              <a:spcAft>
                <a:spcPct val="0"/>
              </a:spcAft>
              <a:buFontTx/>
              <a:buChar char="•"/>
            </a:pPr>
            <a:r>
              <a:rPr lang="en-US" sz="2000" b="1" dirty="0">
                <a:solidFill>
                  <a:schemeClr val="bg2">
                    <a:lumMod val="50000"/>
                  </a:schemeClr>
                </a:solidFill>
                <a:ea typeface="Calibri" panose="020F0502020204030204" pitchFamily="34" charset="0"/>
                <a:cs typeface="Times New Roman" panose="02020603050405020304" pitchFamily="18" charset="0"/>
              </a:rPr>
              <a:t>Default Data page will be opened. Now you can add more information to your property records.</a:t>
            </a:r>
            <a:endParaRPr kumimoji="0" lang="en-US" altLang="en-US" sz="2000" b="1" i="1" u="none" strike="noStrike" cap="none" normalizeH="0" baseline="0" dirty="0">
              <a:ln>
                <a:noFill/>
              </a:ln>
              <a:solidFill>
                <a:srgbClr val="1F4E79"/>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endParaRPr>
          </a:p>
        </p:txBody>
      </p:sp>
      <p:pic>
        <p:nvPicPr>
          <p:cNvPr id="25" name="Picture 24"/>
          <p:cNvPicPr>
            <a:picLocks noChangeAspect="1"/>
          </p:cNvPicPr>
          <p:nvPr/>
        </p:nvPicPr>
        <p:blipFill rotWithShape="1">
          <a:blip r:embed="rId5">
            <a:extLst>
              <a:ext uri="{28A0092B-C50C-407E-A947-70E740481C1C}">
                <a14:useLocalDpi xmlns:a14="http://schemas.microsoft.com/office/drawing/2010/main" val="0"/>
              </a:ext>
            </a:extLst>
          </a:blip>
          <a:srcRect l="4341" t="1443" r="3836" b="63631"/>
          <a:stretch/>
        </p:blipFill>
        <p:spPr>
          <a:xfrm>
            <a:off x="1" y="6005764"/>
            <a:ext cx="2006599" cy="852236"/>
          </a:xfrm>
          <a:prstGeom prst="rect">
            <a:avLst/>
          </a:prstGeom>
        </p:spPr>
      </p:pic>
    </p:spTree>
    <p:extLst>
      <p:ext uri="{BB962C8B-B14F-4D97-AF65-F5344CB8AC3E}">
        <p14:creationId xmlns:p14="http://schemas.microsoft.com/office/powerpoint/2010/main" val="4182135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016936" y="871843"/>
            <a:ext cx="1040670" cy="314638"/>
          </a:xfrm>
          <a:prstGeom prst="rect">
            <a:avLst/>
          </a:prstGeom>
        </p:spPr>
        <p:txBody>
          <a:bodyPr wrap="none">
            <a:spAutoFit/>
          </a:bodyPr>
          <a:lstStyle/>
          <a:p>
            <a:pPr>
              <a:lnSpc>
                <a:spcPct val="107000"/>
              </a:lnSpc>
              <a:spcAft>
                <a:spcPts val="600"/>
              </a:spcAft>
            </a:pPr>
            <a:r>
              <a:rPr lang="en-US" sz="1350" b="1" i="1" dirty="0">
                <a:solidFill>
                  <a:schemeClr val="bg1"/>
                </a:solidFill>
                <a:latin typeface="Calibri" panose="020F0502020204030204" pitchFamily="34" charset="0"/>
                <a:ea typeface="Calibri" panose="020F0502020204030204" pitchFamily="34" charset="0"/>
                <a:cs typeface="Times New Roman" panose="02020603050405020304" pitchFamily="18" charset="0"/>
              </a:rPr>
              <a:t>10/10/2021</a:t>
            </a:r>
            <a:endParaRPr lang="en-US" sz="2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9" name="Title 1"/>
          <p:cNvSpPr txBox="1">
            <a:spLocks/>
          </p:cNvSpPr>
          <p:nvPr/>
        </p:nvSpPr>
        <p:spPr>
          <a:xfrm>
            <a:off x="0" y="0"/>
            <a:ext cx="9144000" cy="685799"/>
          </a:xfrm>
          <a:prstGeom prst="rect">
            <a:avLst/>
          </a:prstGeom>
          <a:solidFill>
            <a:schemeClr val="accent1">
              <a:lumMod val="50000"/>
            </a:schemeClr>
          </a:solidFill>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solidFill>
                  <a:schemeClr val="accent4"/>
                </a:solidFill>
                <a:latin typeface="Arial Black" panose="020B0A04020102020204" pitchFamily="34" charset="0"/>
                <a:cs typeface="Arial" panose="020B0604020202020204" pitchFamily="34" charset="0"/>
              </a:rPr>
              <a:t>C.</a:t>
            </a:r>
            <a:r>
              <a:rPr lang="en-US" sz="2800" b="1" dirty="0">
                <a:solidFill>
                  <a:schemeClr val="bg1"/>
                </a:solidFill>
                <a:latin typeface="Arial" panose="020B0604020202020204" pitchFamily="34" charset="0"/>
                <a:cs typeface="Arial" panose="020B0604020202020204" pitchFamily="34" charset="0"/>
              </a:rPr>
              <a:t> </a:t>
            </a:r>
            <a:r>
              <a:rPr lang="en-US" sz="2700" b="1" dirty="0">
                <a:solidFill>
                  <a:schemeClr val="bg1"/>
                </a:solidFill>
                <a:latin typeface="Arial" panose="020B0604020202020204" pitchFamily="34" charset="0"/>
                <a:cs typeface="Arial" panose="020B0604020202020204" pitchFamily="34" charset="0"/>
              </a:rPr>
              <a:t>Estimating Damage</a:t>
            </a:r>
          </a:p>
        </p:txBody>
      </p:sp>
      <p:sp>
        <p:nvSpPr>
          <p:cNvPr id="31" name="Title 1"/>
          <p:cNvSpPr>
            <a:spLocks noGrp="1"/>
          </p:cNvSpPr>
          <p:nvPr>
            <p:ph type="ctrTitle"/>
          </p:nvPr>
        </p:nvSpPr>
        <p:spPr>
          <a:xfrm>
            <a:off x="363428" y="1029162"/>
            <a:ext cx="5517711" cy="1619944"/>
          </a:xfrm>
        </p:spPr>
        <p:txBody>
          <a:bodyPr anchor="t">
            <a:noAutofit/>
          </a:bodyPr>
          <a:lstStyle/>
          <a:p>
            <a:pPr marL="228600" indent="-228600" algn="l">
              <a:lnSpc>
                <a:spcPct val="100000"/>
              </a:lnSpc>
              <a:buFont typeface="Arial" panose="020B0604020202020204" pitchFamily="34" charset="0"/>
              <a:buChar char="•"/>
            </a:pPr>
            <a:r>
              <a:rPr lang="en-US" sz="2000" b="1" dirty="0">
                <a:solidFill>
                  <a:schemeClr val="tx1">
                    <a:lumMod val="50000"/>
                    <a:lumOff val="50000"/>
                  </a:schemeClr>
                </a:solidFill>
                <a:latin typeface="+mn-lt"/>
              </a:rPr>
              <a:t>In the main menu, based on the building’s function, click on one of these dark blue icons: </a:t>
            </a:r>
            <a:r>
              <a:rPr lang="en-US" sz="2000" b="1" dirty="0">
                <a:solidFill>
                  <a:schemeClr val="accent1">
                    <a:lumMod val="50000"/>
                  </a:schemeClr>
                </a:solidFill>
                <a:latin typeface="+mn-lt"/>
              </a:rPr>
              <a:t>“</a:t>
            </a:r>
            <a:r>
              <a:rPr lang="en-US" sz="2000" b="1" i="1" dirty="0">
                <a:solidFill>
                  <a:schemeClr val="accent1">
                    <a:lumMod val="50000"/>
                  </a:schemeClr>
                </a:solidFill>
                <a:latin typeface="+mn-lt"/>
              </a:rPr>
              <a:t>Add New Residential Assessment</a:t>
            </a:r>
            <a:r>
              <a:rPr lang="en-US" sz="2000" b="1" dirty="0">
                <a:solidFill>
                  <a:schemeClr val="accent1">
                    <a:lumMod val="50000"/>
                  </a:schemeClr>
                </a:solidFill>
                <a:latin typeface="+mn-lt"/>
              </a:rPr>
              <a:t>”</a:t>
            </a:r>
            <a:r>
              <a:rPr lang="en-US" sz="2000" b="1" dirty="0">
                <a:solidFill>
                  <a:schemeClr val="tx1">
                    <a:lumMod val="65000"/>
                    <a:lumOff val="35000"/>
                  </a:schemeClr>
                </a:solidFill>
                <a:latin typeface="+mn-lt"/>
              </a:rPr>
              <a:t> </a:t>
            </a:r>
            <a:r>
              <a:rPr lang="en-US" sz="2000" b="1" dirty="0">
                <a:solidFill>
                  <a:schemeClr val="tx1">
                    <a:lumMod val="50000"/>
                    <a:lumOff val="50000"/>
                  </a:schemeClr>
                </a:solidFill>
                <a:latin typeface="+mn-lt"/>
              </a:rPr>
              <a:t>or </a:t>
            </a:r>
            <a:r>
              <a:rPr lang="en-US" sz="2000" b="1" dirty="0">
                <a:solidFill>
                  <a:schemeClr val="accent1">
                    <a:lumMod val="50000"/>
                  </a:schemeClr>
                </a:solidFill>
                <a:latin typeface="+mn-lt"/>
              </a:rPr>
              <a:t>“</a:t>
            </a:r>
            <a:r>
              <a:rPr lang="en-US" sz="2000" b="1" i="1" dirty="0">
                <a:solidFill>
                  <a:schemeClr val="accent1">
                    <a:lumMod val="50000"/>
                  </a:schemeClr>
                </a:solidFill>
                <a:latin typeface="+mn-lt"/>
              </a:rPr>
              <a:t>Add New Non-Residential Assessment</a:t>
            </a:r>
            <a:r>
              <a:rPr lang="en-US" sz="2000" b="1" dirty="0">
                <a:solidFill>
                  <a:schemeClr val="tx1">
                    <a:lumMod val="65000"/>
                    <a:lumOff val="35000"/>
                  </a:schemeClr>
                </a:solidFill>
                <a:latin typeface="+mn-lt"/>
              </a:rPr>
              <a:t>”.</a:t>
            </a:r>
            <a:br>
              <a:rPr lang="en-US" sz="2000" b="1" dirty="0">
                <a:solidFill>
                  <a:schemeClr val="tx1">
                    <a:lumMod val="65000"/>
                    <a:lumOff val="35000"/>
                  </a:schemeClr>
                </a:solidFill>
                <a:latin typeface="+mn-lt"/>
              </a:rPr>
            </a:br>
            <a:r>
              <a:rPr lang="en-US" sz="2000" b="1" dirty="0">
                <a:solidFill>
                  <a:schemeClr val="tx1">
                    <a:lumMod val="65000"/>
                    <a:lumOff val="35000"/>
                  </a:schemeClr>
                </a:solidFill>
                <a:latin typeface="+mn-lt"/>
                <a:ea typeface="+mn-ea"/>
                <a:cs typeface="+mn-cs"/>
              </a:rPr>
              <a:t/>
            </a:r>
            <a:br>
              <a:rPr lang="en-US" sz="2000" b="1" dirty="0">
                <a:solidFill>
                  <a:schemeClr val="tx1">
                    <a:lumMod val="65000"/>
                    <a:lumOff val="35000"/>
                  </a:schemeClr>
                </a:solidFill>
                <a:latin typeface="+mn-lt"/>
                <a:ea typeface="+mn-ea"/>
                <a:cs typeface="+mn-cs"/>
              </a:rPr>
            </a:br>
            <a:r>
              <a:rPr lang="en-US" sz="2000" b="1" dirty="0">
                <a:solidFill>
                  <a:schemeClr val="tx1">
                    <a:lumMod val="65000"/>
                    <a:lumOff val="35000"/>
                  </a:schemeClr>
                </a:solidFill>
                <a:latin typeface="+mn-lt"/>
              </a:rPr>
              <a:t/>
            </a:r>
            <a:br>
              <a:rPr lang="en-US" sz="2000" b="1" dirty="0">
                <a:solidFill>
                  <a:schemeClr val="tx1">
                    <a:lumMod val="65000"/>
                    <a:lumOff val="35000"/>
                  </a:schemeClr>
                </a:solidFill>
                <a:latin typeface="+mn-lt"/>
              </a:rPr>
            </a:br>
            <a:r>
              <a:rPr lang="en-US" sz="2000" b="1" dirty="0">
                <a:solidFill>
                  <a:schemeClr val="tx1">
                    <a:lumMod val="65000"/>
                    <a:lumOff val="35000"/>
                  </a:schemeClr>
                </a:solidFill>
                <a:latin typeface="+mn-lt"/>
                <a:ea typeface="+mn-ea"/>
                <a:cs typeface="+mn-cs"/>
              </a:rPr>
              <a:t/>
            </a:r>
            <a:br>
              <a:rPr lang="en-US" sz="2000" b="1" dirty="0">
                <a:solidFill>
                  <a:schemeClr val="tx1">
                    <a:lumMod val="65000"/>
                    <a:lumOff val="35000"/>
                  </a:schemeClr>
                </a:solidFill>
                <a:latin typeface="+mn-lt"/>
                <a:ea typeface="+mn-ea"/>
                <a:cs typeface="+mn-cs"/>
              </a:rPr>
            </a:br>
            <a:r>
              <a:rPr lang="en-US" sz="2000" b="1" dirty="0">
                <a:solidFill>
                  <a:schemeClr val="tx1">
                    <a:lumMod val="65000"/>
                    <a:lumOff val="35000"/>
                  </a:schemeClr>
                </a:solidFill>
                <a:latin typeface="+mn-lt"/>
                <a:cs typeface="Arial" panose="020B0604020202020204" pitchFamily="34" charset="0"/>
              </a:rPr>
              <a:t/>
            </a:r>
            <a:br>
              <a:rPr lang="en-US" sz="2000" b="1" dirty="0">
                <a:solidFill>
                  <a:schemeClr val="tx1">
                    <a:lumMod val="65000"/>
                    <a:lumOff val="35000"/>
                  </a:schemeClr>
                </a:solidFill>
                <a:latin typeface="+mn-lt"/>
                <a:cs typeface="Arial" panose="020B0604020202020204" pitchFamily="34" charset="0"/>
              </a:rPr>
            </a:br>
            <a:endParaRPr lang="en-US" sz="2000" b="1" dirty="0">
              <a:solidFill>
                <a:schemeClr val="tx1">
                  <a:lumMod val="65000"/>
                  <a:lumOff val="35000"/>
                </a:schemeClr>
              </a:solidFill>
              <a:latin typeface="+mn-lt"/>
              <a:cs typeface="Arial" panose="020B0604020202020204" pitchFamily="34" charset="0"/>
            </a:endParaRPr>
          </a:p>
        </p:txBody>
      </p:sp>
      <p:pic>
        <p:nvPicPr>
          <p:cNvPr id="32" name="Picture 31"/>
          <p:cNvPicPr/>
          <p:nvPr/>
        </p:nvPicPr>
        <p:blipFill>
          <a:blip r:embed="rId2">
            <a:extLst>
              <a:ext uri="{28A0092B-C50C-407E-A947-70E740481C1C}">
                <a14:useLocalDpi xmlns:a14="http://schemas.microsoft.com/office/drawing/2010/main" val="0"/>
              </a:ext>
            </a:extLst>
          </a:blip>
          <a:stretch>
            <a:fillRect/>
          </a:stretch>
        </p:blipFill>
        <p:spPr>
          <a:xfrm>
            <a:off x="6249176" y="1002362"/>
            <a:ext cx="2440393" cy="1188722"/>
          </a:xfrm>
          <a:prstGeom prst="rect">
            <a:avLst/>
          </a:prstGeom>
        </p:spPr>
      </p:pic>
      <p:sp>
        <p:nvSpPr>
          <p:cNvPr id="33" name="Title 1"/>
          <p:cNvSpPr txBox="1">
            <a:spLocks/>
          </p:cNvSpPr>
          <p:nvPr/>
        </p:nvSpPr>
        <p:spPr>
          <a:xfrm>
            <a:off x="273856" y="2649106"/>
            <a:ext cx="3056379" cy="2198031"/>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28600" indent="-228600" algn="l">
              <a:lnSpc>
                <a:spcPct val="100000"/>
              </a:lnSpc>
              <a:buFont typeface="Arial" panose="020B0604020202020204" pitchFamily="34" charset="0"/>
              <a:buChar char="•"/>
            </a:pPr>
            <a:r>
              <a:rPr lang="en-US" sz="2000" b="1" dirty="0">
                <a:solidFill>
                  <a:schemeClr val="bg2">
                    <a:lumMod val="50000"/>
                  </a:schemeClr>
                </a:solidFill>
                <a:latin typeface="+mn-lt"/>
              </a:rPr>
              <a:t>Wait until this table displays. Right click the Data Field headers to sort, show search panel, or use </a:t>
            </a:r>
            <a:r>
              <a:rPr lang="en-US" sz="2000" b="1" i="1" dirty="0">
                <a:solidFill>
                  <a:srgbClr val="1F4E79"/>
                </a:solidFill>
                <a:latin typeface="+mn-lt"/>
              </a:rPr>
              <a:t>filter</a:t>
            </a:r>
            <a:r>
              <a:rPr lang="en-US" sz="2000" b="1" dirty="0">
                <a:solidFill>
                  <a:schemeClr val="bg2">
                    <a:lumMod val="50000"/>
                  </a:schemeClr>
                </a:solidFill>
                <a:latin typeface="+mn-lt"/>
              </a:rPr>
              <a:t> editor.  Using filter option, you can look for a specific building. Then select the structure. </a:t>
            </a:r>
            <a:endParaRPr lang="en-US" sz="2000" b="1" dirty="0">
              <a:solidFill>
                <a:schemeClr val="bg2">
                  <a:lumMod val="50000"/>
                </a:schemeClr>
              </a:solidFill>
              <a:latin typeface="+mn-lt"/>
              <a:cs typeface="Arial" panose="020B0604020202020204" pitchFamily="34" charset="0"/>
            </a:endParaRPr>
          </a:p>
        </p:txBody>
      </p:sp>
      <p:grpSp>
        <p:nvGrpSpPr>
          <p:cNvPr id="3" name="Group 2"/>
          <p:cNvGrpSpPr/>
          <p:nvPr/>
        </p:nvGrpSpPr>
        <p:grpSpPr>
          <a:xfrm>
            <a:off x="3419807" y="2649106"/>
            <a:ext cx="5466542" cy="2799194"/>
            <a:chOff x="4081463" y="3814313"/>
            <a:chExt cx="4582207" cy="2346362"/>
          </a:xfrm>
        </p:grpSpPr>
        <p:pic>
          <p:nvPicPr>
            <p:cNvPr id="35" name="Picture 3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81463" y="3814313"/>
              <a:ext cx="4582207" cy="2346362"/>
            </a:xfrm>
            <a:prstGeom prst="rect">
              <a:avLst/>
            </a:prstGeom>
          </p:spPr>
        </p:pic>
        <p:sp>
          <p:nvSpPr>
            <p:cNvPr id="36" name="Rounded Rectangle 35"/>
            <p:cNvSpPr/>
            <p:nvPr/>
          </p:nvSpPr>
          <p:spPr>
            <a:xfrm>
              <a:off x="7846012" y="5867400"/>
              <a:ext cx="659813" cy="223192"/>
            </a:xfrm>
            <a:prstGeom prst="roundRect">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7" name="Group 36"/>
          <p:cNvGrpSpPr/>
          <p:nvPr/>
        </p:nvGrpSpPr>
        <p:grpSpPr>
          <a:xfrm>
            <a:off x="133190" y="5906322"/>
            <a:ext cx="8924416" cy="560759"/>
            <a:chOff x="645711" y="5131909"/>
            <a:chExt cx="7124700" cy="447675"/>
          </a:xfrm>
        </p:grpSpPr>
        <p:pic>
          <p:nvPicPr>
            <p:cNvPr id="38" name="Picture 37"/>
            <p:cNvPicPr>
              <a:picLocks noChangeAspect="1"/>
            </p:cNvPicPr>
            <p:nvPr/>
          </p:nvPicPr>
          <p:blipFill>
            <a:blip r:embed="rId4"/>
            <a:stretch>
              <a:fillRect/>
            </a:stretch>
          </p:blipFill>
          <p:spPr>
            <a:xfrm>
              <a:off x="645711" y="5131909"/>
              <a:ext cx="7124700" cy="447675"/>
            </a:xfrm>
            <a:prstGeom prst="rect">
              <a:avLst/>
            </a:prstGeom>
          </p:spPr>
        </p:pic>
        <p:sp>
          <p:nvSpPr>
            <p:cNvPr id="39" name="Rectangle 38"/>
            <p:cNvSpPr/>
            <p:nvPr/>
          </p:nvSpPr>
          <p:spPr>
            <a:xfrm flipV="1">
              <a:off x="2349500" y="5440043"/>
              <a:ext cx="511175" cy="45719"/>
            </a:xfrm>
            <a:prstGeom prst="rect">
              <a:avLst/>
            </a:prstGeom>
            <a:solidFill>
              <a:schemeClr val="bg2">
                <a:lumMod val="9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flipV="1">
              <a:off x="5600700" y="5433059"/>
              <a:ext cx="602455" cy="49529"/>
            </a:xfrm>
            <a:prstGeom prst="rect">
              <a:avLst/>
            </a:prstGeom>
            <a:solidFill>
              <a:schemeClr val="bg2">
                <a:lumMod val="9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6994959" y="5429249"/>
              <a:ext cx="602455" cy="53339"/>
            </a:xfrm>
            <a:prstGeom prst="rect">
              <a:avLst/>
            </a:prstGeom>
            <a:solidFill>
              <a:schemeClr val="bg2">
                <a:lumMod val="9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flipV="1">
              <a:off x="853440" y="5440040"/>
              <a:ext cx="1105535" cy="45719"/>
            </a:xfrm>
            <a:prstGeom prst="rect">
              <a:avLst/>
            </a:prstGeom>
            <a:solidFill>
              <a:schemeClr val="bg2">
                <a:lumMod val="9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5890793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016936" y="871843"/>
            <a:ext cx="1040670" cy="314638"/>
          </a:xfrm>
          <a:prstGeom prst="rect">
            <a:avLst/>
          </a:prstGeom>
        </p:spPr>
        <p:txBody>
          <a:bodyPr wrap="none">
            <a:spAutoFit/>
          </a:bodyPr>
          <a:lstStyle/>
          <a:p>
            <a:pPr>
              <a:lnSpc>
                <a:spcPct val="107000"/>
              </a:lnSpc>
              <a:spcAft>
                <a:spcPts val="600"/>
              </a:spcAft>
            </a:pPr>
            <a:r>
              <a:rPr lang="en-US" sz="1350" b="1" i="1" dirty="0">
                <a:solidFill>
                  <a:schemeClr val="bg1"/>
                </a:solidFill>
                <a:latin typeface="Calibri" panose="020F0502020204030204" pitchFamily="34" charset="0"/>
                <a:ea typeface="Calibri" panose="020F0502020204030204" pitchFamily="34" charset="0"/>
                <a:cs typeface="Times New Roman" panose="02020603050405020304" pitchFamily="18" charset="0"/>
              </a:rPr>
              <a:t>10/10/2021</a:t>
            </a:r>
            <a:endParaRPr lang="en-US" sz="2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tangle 4"/>
          <p:cNvSpPr>
            <a:spLocks noChangeArrowheads="1"/>
          </p:cNvSpPr>
          <p:nvPr/>
        </p:nvSpPr>
        <p:spPr bwMode="auto">
          <a:xfrm>
            <a:off x="198671" y="971043"/>
            <a:ext cx="8746657"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28600" indent="-228600" defTabSz="914400" eaLnBrk="0" fontAlgn="base" hangingPunct="0">
              <a:spcBef>
                <a:spcPct val="0"/>
              </a:spcBef>
              <a:spcAft>
                <a:spcPct val="0"/>
              </a:spcAft>
              <a:buFontTx/>
              <a:buChar char="•"/>
            </a:pPr>
            <a:r>
              <a:rPr lang="en-US" sz="2000" b="1" dirty="0">
                <a:solidFill>
                  <a:schemeClr val="bg2">
                    <a:lumMod val="50000"/>
                  </a:schemeClr>
                </a:solidFill>
                <a:ea typeface="Calibri" panose="020F0502020204030204" pitchFamily="34" charset="0"/>
                <a:cs typeface="Times New Roman" panose="02020603050405020304" pitchFamily="18" charset="0"/>
              </a:rPr>
              <a:t>To filter the Data right click on one of the columns’ header (Name, Community, City, Parcel Number, etc.) and select </a:t>
            </a:r>
            <a:r>
              <a:rPr lang="en-US" sz="2000" b="1" i="1" dirty="0">
                <a:solidFill>
                  <a:srgbClr val="1F4E79"/>
                </a:solidFill>
                <a:ea typeface="Calibri" panose="020F0502020204030204" pitchFamily="34" charset="0"/>
                <a:cs typeface="Times New Roman" panose="02020603050405020304" pitchFamily="18" charset="0"/>
              </a:rPr>
              <a:t>Filter Editor</a:t>
            </a:r>
            <a:endParaRPr kumimoji="0" lang="en-US" altLang="en-US" sz="2000" b="1" i="1" u="none" strike="noStrike" cap="none" normalizeH="0" baseline="0" dirty="0">
              <a:ln>
                <a:noFill/>
              </a:ln>
              <a:solidFill>
                <a:srgbClr val="1F4E79"/>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endParaRPr>
          </a:p>
        </p:txBody>
      </p:sp>
      <p:sp>
        <p:nvSpPr>
          <p:cNvPr id="29" name="Title 1"/>
          <p:cNvSpPr txBox="1">
            <a:spLocks/>
          </p:cNvSpPr>
          <p:nvPr/>
        </p:nvSpPr>
        <p:spPr>
          <a:xfrm>
            <a:off x="0" y="0"/>
            <a:ext cx="9144000" cy="685799"/>
          </a:xfrm>
          <a:prstGeom prst="rect">
            <a:avLst/>
          </a:prstGeom>
          <a:solidFill>
            <a:schemeClr val="accent1">
              <a:lumMod val="50000"/>
            </a:schemeClr>
          </a:solidFill>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solidFill>
                  <a:schemeClr val="accent4"/>
                </a:solidFill>
                <a:latin typeface="Arial Black" panose="020B0A04020102020204" pitchFamily="34" charset="0"/>
                <a:cs typeface="Arial" panose="020B0604020202020204" pitchFamily="34" charset="0"/>
              </a:rPr>
              <a:t>C.</a:t>
            </a:r>
            <a:r>
              <a:rPr lang="en-US" sz="2800" b="1" dirty="0">
                <a:solidFill>
                  <a:schemeClr val="bg1"/>
                </a:solidFill>
                <a:latin typeface="Arial" panose="020B0604020202020204" pitchFamily="34" charset="0"/>
                <a:cs typeface="Arial" panose="020B0604020202020204" pitchFamily="34" charset="0"/>
              </a:rPr>
              <a:t> </a:t>
            </a:r>
            <a:r>
              <a:rPr lang="en-US" sz="2700" b="1" dirty="0">
                <a:solidFill>
                  <a:schemeClr val="bg1"/>
                </a:solidFill>
                <a:latin typeface="Arial" panose="020B0604020202020204" pitchFamily="34" charset="0"/>
                <a:cs typeface="Arial" panose="020B0604020202020204" pitchFamily="34" charset="0"/>
              </a:rPr>
              <a:t>Estimating Damage</a:t>
            </a:r>
          </a:p>
        </p:txBody>
      </p:sp>
      <p:grpSp>
        <p:nvGrpSpPr>
          <p:cNvPr id="7" name="Group 6"/>
          <p:cNvGrpSpPr/>
          <p:nvPr/>
        </p:nvGrpSpPr>
        <p:grpSpPr>
          <a:xfrm>
            <a:off x="237519" y="1698323"/>
            <a:ext cx="8668960" cy="4324954"/>
            <a:chOff x="237519" y="1698323"/>
            <a:chExt cx="8668960" cy="4324954"/>
          </a:xfrm>
        </p:grpSpPr>
        <p:pic>
          <p:nvPicPr>
            <p:cNvPr id="6" name="Picture 5"/>
            <p:cNvPicPr>
              <a:picLocks noChangeAspect="1"/>
            </p:cNvPicPr>
            <p:nvPr/>
          </p:nvPicPr>
          <p:blipFill>
            <a:blip r:embed="rId2"/>
            <a:stretch>
              <a:fillRect/>
            </a:stretch>
          </p:blipFill>
          <p:spPr>
            <a:xfrm>
              <a:off x="237519" y="1698323"/>
              <a:ext cx="8668960" cy="4324954"/>
            </a:xfrm>
            <a:prstGeom prst="rect">
              <a:avLst/>
            </a:prstGeom>
          </p:spPr>
        </p:pic>
        <p:sp>
          <p:nvSpPr>
            <p:cNvPr id="22" name="Rounded Rectangle 21"/>
            <p:cNvSpPr/>
            <p:nvPr/>
          </p:nvSpPr>
          <p:spPr>
            <a:xfrm>
              <a:off x="2400299" y="3708400"/>
              <a:ext cx="1663701" cy="365381"/>
            </a:xfrm>
            <a:prstGeom prst="round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5185644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016936" y="871843"/>
            <a:ext cx="1040670" cy="314638"/>
          </a:xfrm>
          <a:prstGeom prst="rect">
            <a:avLst/>
          </a:prstGeom>
        </p:spPr>
        <p:txBody>
          <a:bodyPr wrap="none">
            <a:spAutoFit/>
          </a:bodyPr>
          <a:lstStyle/>
          <a:p>
            <a:pPr>
              <a:lnSpc>
                <a:spcPct val="107000"/>
              </a:lnSpc>
              <a:spcAft>
                <a:spcPts val="600"/>
              </a:spcAft>
            </a:pPr>
            <a:r>
              <a:rPr lang="en-US" sz="1350" b="1" i="1" dirty="0">
                <a:solidFill>
                  <a:schemeClr val="bg1"/>
                </a:solidFill>
                <a:latin typeface="Calibri" panose="020F0502020204030204" pitchFamily="34" charset="0"/>
                <a:ea typeface="Calibri" panose="020F0502020204030204" pitchFamily="34" charset="0"/>
                <a:cs typeface="Times New Roman" panose="02020603050405020304" pitchFamily="18" charset="0"/>
              </a:rPr>
              <a:t>10/10/2021</a:t>
            </a:r>
            <a:endParaRPr lang="en-US" sz="2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15" name="Picture 14"/>
          <p:cNvPicPr>
            <a:picLocks noChangeAspect="1"/>
          </p:cNvPicPr>
          <p:nvPr/>
        </p:nvPicPr>
        <p:blipFill rotWithShape="1">
          <a:blip r:embed="rId2">
            <a:extLst>
              <a:ext uri="{28A0092B-C50C-407E-A947-70E740481C1C}">
                <a14:useLocalDpi xmlns:a14="http://schemas.microsoft.com/office/drawing/2010/main" val="0"/>
              </a:ext>
            </a:extLst>
          </a:blip>
          <a:srcRect l="4341" t="1443" r="3836" b="63631"/>
          <a:stretch/>
        </p:blipFill>
        <p:spPr>
          <a:xfrm>
            <a:off x="1" y="6005764"/>
            <a:ext cx="2006599" cy="852236"/>
          </a:xfrm>
          <a:prstGeom prst="rect">
            <a:avLst/>
          </a:prstGeom>
        </p:spPr>
      </p:pic>
      <p:sp>
        <p:nvSpPr>
          <p:cNvPr id="16" name="Title 1"/>
          <p:cNvSpPr txBox="1">
            <a:spLocks/>
          </p:cNvSpPr>
          <p:nvPr/>
        </p:nvSpPr>
        <p:spPr>
          <a:xfrm>
            <a:off x="0" y="0"/>
            <a:ext cx="9144000" cy="685799"/>
          </a:xfrm>
          <a:prstGeom prst="rect">
            <a:avLst/>
          </a:prstGeom>
          <a:solidFill>
            <a:schemeClr val="accent1">
              <a:lumMod val="50000"/>
            </a:schemeClr>
          </a:solidFill>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solidFill>
                  <a:schemeClr val="accent4"/>
                </a:solidFill>
                <a:latin typeface="Arial Black" panose="020B0A04020102020204" pitchFamily="34" charset="0"/>
                <a:cs typeface="Arial" panose="020B0604020202020204" pitchFamily="34" charset="0"/>
              </a:rPr>
              <a:t>C.</a:t>
            </a:r>
            <a:r>
              <a:rPr lang="en-US" sz="2700" b="1" dirty="0">
                <a:solidFill>
                  <a:schemeClr val="bg1"/>
                </a:solidFill>
                <a:latin typeface="Arial" panose="020B0604020202020204" pitchFamily="34" charset="0"/>
                <a:cs typeface="Arial" panose="020B0604020202020204" pitchFamily="34" charset="0"/>
              </a:rPr>
              <a:t> Estimating Damage</a:t>
            </a:r>
          </a:p>
        </p:txBody>
      </p:sp>
      <p:grpSp>
        <p:nvGrpSpPr>
          <p:cNvPr id="19" name="Group 18"/>
          <p:cNvGrpSpPr/>
          <p:nvPr/>
        </p:nvGrpSpPr>
        <p:grpSpPr>
          <a:xfrm>
            <a:off x="858127" y="779123"/>
            <a:ext cx="7510918" cy="328820"/>
            <a:chOff x="0" y="0"/>
            <a:chExt cx="3582670" cy="157075"/>
          </a:xfrm>
        </p:grpSpPr>
        <p:pic>
          <p:nvPicPr>
            <p:cNvPr id="20" name="Picture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3582670" cy="150495"/>
            </a:xfrm>
            <a:prstGeom prst="rect">
              <a:avLst/>
            </a:prstGeom>
          </p:spPr>
        </p:pic>
        <p:sp>
          <p:nvSpPr>
            <p:cNvPr id="21" name="Rectangle 20"/>
            <p:cNvSpPr/>
            <p:nvPr/>
          </p:nvSpPr>
          <p:spPr>
            <a:xfrm>
              <a:off x="22440" y="0"/>
              <a:ext cx="414655" cy="157075"/>
            </a:xfrm>
            <a:prstGeom prst="rect">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6" name="Group 5"/>
          <p:cNvGrpSpPr/>
          <p:nvPr/>
        </p:nvGrpSpPr>
        <p:grpSpPr>
          <a:xfrm>
            <a:off x="149287" y="1254938"/>
            <a:ext cx="8219758" cy="4472405"/>
            <a:chOff x="352740" y="2188438"/>
            <a:chExt cx="8219758" cy="4472405"/>
          </a:xfrm>
        </p:grpSpPr>
        <p:grpSp>
          <p:nvGrpSpPr>
            <p:cNvPr id="2" name="Group 1"/>
            <p:cNvGrpSpPr/>
            <p:nvPr/>
          </p:nvGrpSpPr>
          <p:grpSpPr>
            <a:xfrm>
              <a:off x="1742359" y="2188438"/>
              <a:ext cx="6661913" cy="3524537"/>
              <a:chOff x="1742359" y="2188438"/>
              <a:chExt cx="6661913" cy="3524537"/>
            </a:xfrm>
          </p:grpSpPr>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42359" y="2188438"/>
                <a:ext cx="6661913" cy="3431578"/>
              </a:xfrm>
              <a:prstGeom prst="rect">
                <a:avLst/>
              </a:prstGeom>
            </p:spPr>
          </p:pic>
          <p:sp>
            <p:nvSpPr>
              <p:cNvPr id="12" name="Oval 11"/>
              <p:cNvSpPr/>
              <p:nvPr/>
            </p:nvSpPr>
            <p:spPr>
              <a:xfrm>
                <a:off x="8016936" y="5343336"/>
                <a:ext cx="359351" cy="369639"/>
              </a:xfrm>
              <a:prstGeom prst="ellipse">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Title 1"/>
            <p:cNvSpPr txBox="1">
              <a:spLocks/>
            </p:cNvSpPr>
            <p:nvPr/>
          </p:nvSpPr>
          <p:spPr>
            <a:xfrm>
              <a:off x="355534" y="4151121"/>
              <a:ext cx="1716641" cy="606502"/>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en-US" sz="1600" dirty="0">
                  <a:solidFill>
                    <a:schemeClr val="tx1">
                      <a:lumMod val="65000"/>
                      <a:lumOff val="35000"/>
                    </a:schemeClr>
                  </a:solidFill>
                  <a:latin typeface="+mn-lt"/>
                </a:rPr>
                <a:t>Parcel’s Geographic Data</a:t>
              </a:r>
              <a:r>
                <a:rPr lang="en-US" sz="2000" dirty="0">
                  <a:solidFill>
                    <a:schemeClr val="tx1">
                      <a:lumMod val="65000"/>
                      <a:lumOff val="35000"/>
                    </a:schemeClr>
                  </a:solidFill>
                  <a:latin typeface="+mn-lt"/>
                  <a:cs typeface="Arial" panose="020B0604020202020204" pitchFamily="34" charset="0"/>
                </a:rPr>
                <a:t/>
              </a:r>
              <a:br>
                <a:rPr lang="en-US" sz="2000" dirty="0">
                  <a:solidFill>
                    <a:schemeClr val="tx1">
                      <a:lumMod val="65000"/>
                      <a:lumOff val="35000"/>
                    </a:schemeClr>
                  </a:solidFill>
                  <a:latin typeface="+mn-lt"/>
                  <a:cs typeface="Arial" panose="020B0604020202020204" pitchFamily="34" charset="0"/>
                </a:rPr>
              </a:br>
              <a:endParaRPr lang="en-US" sz="2000" dirty="0">
                <a:solidFill>
                  <a:schemeClr val="tx1">
                    <a:lumMod val="65000"/>
                    <a:lumOff val="35000"/>
                  </a:schemeClr>
                </a:solidFill>
                <a:latin typeface="+mn-lt"/>
                <a:cs typeface="Arial" panose="020B0604020202020204" pitchFamily="34" charset="0"/>
              </a:endParaRPr>
            </a:p>
          </p:txBody>
        </p:sp>
        <p:grpSp>
          <p:nvGrpSpPr>
            <p:cNvPr id="69" name="Group 68"/>
            <p:cNvGrpSpPr/>
            <p:nvPr/>
          </p:nvGrpSpPr>
          <p:grpSpPr>
            <a:xfrm>
              <a:off x="1213188" y="2782726"/>
              <a:ext cx="7359310" cy="3878117"/>
              <a:chOff x="1303129" y="1570695"/>
              <a:chExt cx="7249743" cy="3714042"/>
            </a:xfrm>
          </p:grpSpPr>
          <p:sp>
            <p:nvSpPr>
              <p:cNvPr id="3" name="Rounded Rectangle 2"/>
              <p:cNvSpPr/>
              <p:nvPr/>
            </p:nvSpPr>
            <p:spPr>
              <a:xfrm>
                <a:off x="1876462" y="1874918"/>
                <a:ext cx="539805" cy="285058"/>
              </a:xfrm>
              <a:prstGeom prst="roundRect">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p:cNvCxnSpPr/>
              <p:nvPr/>
            </p:nvCxnSpPr>
            <p:spPr>
              <a:xfrm flipH="1" flipV="1">
                <a:off x="1861870" y="1570695"/>
                <a:ext cx="284494" cy="29872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Rounded Rectangle 16"/>
              <p:cNvSpPr/>
              <p:nvPr/>
            </p:nvSpPr>
            <p:spPr>
              <a:xfrm>
                <a:off x="2611526" y="1590516"/>
                <a:ext cx="531650" cy="1824197"/>
              </a:xfrm>
              <a:prstGeom prst="roundRect">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ed Rectangle 24"/>
              <p:cNvSpPr/>
              <p:nvPr/>
            </p:nvSpPr>
            <p:spPr>
              <a:xfrm>
                <a:off x="5485051" y="1682935"/>
                <a:ext cx="717705" cy="339456"/>
              </a:xfrm>
              <a:prstGeom prst="roundRect">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Arrow Connector 25"/>
              <p:cNvCxnSpPr/>
              <p:nvPr/>
            </p:nvCxnSpPr>
            <p:spPr>
              <a:xfrm>
                <a:off x="6202756" y="1978717"/>
                <a:ext cx="508071" cy="38856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37" name="Group 36"/>
              <p:cNvGrpSpPr/>
              <p:nvPr/>
            </p:nvGrpSpPr>
            <p:grpSpPr>
              <a:xfrm>
                <a:off x="6710827" y="2370272"/>
                <a:ext cx="1842045" cy="1498730"/>
                <a:chOff x="6710827" y="2370272"/>
                <a:chExt cx="1842045" cy="1498730"/>
              </a:xfrm>
            </p:grpSpPr>
            <p:sp>
              <p:nvSpPr>
                <p:cNvPr id="29" name="Title 1"/>
                <p:cNvSpPr txBox="1">
                  <a:spLocks/>
                </p:cNvSpPr>
                <p:nvPr/>
              </p:nvSpPr>
              <p:spPr>
                <a:xfrm>
                  <a:off x="6710827" y="2370272"/>
                  <a:ext cx="1842045" cy="1498730"/>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en-US" sz="1600" dirty="0">
                      <a:solidFill>
                        <a:schemeClr val="tx1">
                          <a:lumMod val="65000"/>
                          <a:lumOff val="35000"/>
                        </a:schemeClr>
                      </a:solidFill>
                      <a:latin typeface="+mn-lt"/>
                    </a:rPr>
                    <a:t>Check it if the Mailing Address and Structure’s Address are the same.  Owner Address is on WV Flood Tool.</a:t>
                  </a:r>
                  <a:r>
                    <a:rPr lang="en-US" sz="2000" dirty="0">
                      <a:solidFill>
                        <a:schemeClr val="tx1">
                          <a:lumMod val="65000"/>
                          <a:lumOff val="35000"/>
                        </a:schemeClr>
                      </a:solidFill>
                      <a:latin typeface="+mn-lt"/>
                      <a:cs typeface="Arial" panose="020B0604020202020204" pitchFamily="34" charset="0"/>
                    </a:rPr>
                    <a:t/>
                  </a:r>
                  <a:br>
                    <a:rPr lang="en-US" sz="2000" dirty="0">
                      <a:solidFill>
                        <a:schemeClr val="tx1">
                          <a:lumMod val="65000"/>
                          <a:lumOff val="35000"/>
                        </a:schemeClr>
                      </a:solidFill>
                      <a:latin typeface="+mn-lt"/>
                      <a:cs typeface="Arial" panose="020B0604020202020204" pitchFamily="34" charset="0"/>
                    </a:rPr>
                  </a:br>
                  <a:endParaRPr lang="en-US" sz="2000" dirty="0">
                    <a:solidFill>
                      <a:schemeClr val="tx1">
                        <a:lumMod val="65000"/>
                        <a:lumOff val="35000"/>
                      </a:schemeClr>
                    </a:solidFill>
                    <a:latin typeface="+mn-lt"/>
                    <a:cs typeface="Arial" panose="020B0604020202020204" pitchFamily="34" charset="0"/>
                  </a:endParaRPr>
                </a:p>
              </p:txBody>
            </p:sp>
            <p:sp>
              <p:nvSpPr>
                <p:cNvPr id="34" name="Rectangle 33"/>
                <p:cNvSpPr/>
                <p:nvPr/>
              </p:nvSpPr>
              <p:spPr>
                <a:xfrm>
                  <a:off x="6829083" y="2482453"/>
                  <a:ext cx="88106" cy="83344"/>
                </a:xfrm>
                <a:prstGeom prst="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L-Shape 35"/>
                <p:cNvSpPr/>
                <p:nvPr/>
              </p:nvSpPr>
              <p:spPr>
                <a:xfrm rot="19088833">
                  <a:off x="6829619" y="2481071"/>
                  <a:ext cx="114300" cy="45719"/>
                </a:xfrm>
                <a:prstGeom prst="corner">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Rounded Rectangle 37"/>
              <p:cNvSpPr/>
              <p:nvPr/>
            </p:nvSpPr>
            <p:spPr>
              <a:xfrm>
                <a:off x="4027144" y="3619002"/>
                <a:ext cx="2719465" cy="414243"/>
              </a:xfrm>
              <a:prstGeom prst="roundRect">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0" name="Straight Arrow Connector 39"/>
              <p:cNvCxnSpPr/>
              <p:nvPr/>
            </p:nvCxnSpPr>
            <p:spPr>
              <a:xfrm flipH="1">
                <a:off x="2105830" y="3414713"/>
                <a:ext cx="620875"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flipH="1">
                <a:off x="3492293" y="3943180"/>
                <a:ext cx="536738" cy="34635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4" name="Title 1"/>
              <p:cNvSpPr txBox="1">
                <a:spLocks/>
              </p:cNvSpPr>
              <p:nvPr/>
            </p:nvSpPr>
            <p:spPr>
              <a:xfrm>
                <a:off x="1303129" y="4287945"/>
                <a:ext cx="2189163" cy="558542"/>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en-US" sz="1600" dirty="0">
                    <a:solidFill>
                      <a:schemeClr val="tx1">
                        <a:lumMod val="65000"/>
                        <a:lumOff val="35000"/>
                      </a:schemeClr>
                    </a:solidFill>
                    <a:latin typeface="+mn-lt"/>
                  </a:rPr>
                  <a:t>Further information can be imported here</a:t>
                </a:r>
                <a:r>
                  <a:rPr lang="en-US" sz="2000" dirty="0">
                    <a:solidFill>
                      <a:schemeClr val="tx1">
                        <a:lumMod val="65000"/>
                        <a:lumOff val="35000"/>
                      </a:schemeClr>
                    </a:solidFill>
                    <a:latin typeface="+mn-lt"/>
                    <a:cs typeface="Arial" panose="020B0604020202020204" pitchFamily="34" charset="0"/>
                  </a:rPr>
                  <a:t/>
                </a:r>
                <a:br>
                  <a:rPr lang="en-US" sz="2000" dirty="0">
                    <a:solidFill>
                      <a:schemeClr val="tx1">
                        <a:lumMod val="65000"/>
                        <a:lumOff val="35000"/>
                      </a:schemeClr>
                    </a:solidFill>
                    <a:latin typeface="+mn-lt"/>
                    <a:cs typeface="Arial" panose="020B0604020202020204" pitchFamily="34" charset="0"/>
                  </a:rPr>
                </a:br>
                <a:endParaRPr lang="en-US" sz="2000" dirty="0">
                  <a:solidFill>
                    <a:schemeClr val="tx1">
                      <a:lumMod val="65000"/>
                      <a:lumOff val="35000"/>
                    </a:schemeClr>
                  </a:solidFill>
                  <a:latin typeface="+mn-lt"/>
                  <a:cs typeface="Arial" panose="020B0604020202020204" pitchFamily="34" charset="0"/>
                </a:endParaRPr>
              </a:p>
            </p:txBody>
          </p:sp>
          <p:cxnSp>
            <p:nvCxnSpPr>
              <p:cNvPr id="45" name="Straight Arrow Connector 44"/>
              <p:cNvCxnSpPr/>
              <p:nvPr/>
            </p:nvCxnSpPr>
            <p:spPr>
              <a:xfrm flipH="1">
                <a:off x="8005579" y="4212417"/>
                <a:ext cx="1" cy="28305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6" name="Title 1"/>
              <p:cNvSpPr txBox="1">
                <a:spLocks/>
              </p:cNvSpPr>
              <p:nvPr/>
            </p:nvSpPr>
            <p:spPr>
              <a:xfrm>
                <a:off x="6244013" y="4506567"/>
                <a:ext cx="2143822" cy="778170"/>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en-US" sz="1600" dirty="0">
                    <a:solidFill>
                      <a:schemeClr val="tx1">
                        <a:lumMod val="65000"/>
                        <a:lumOff val="35000"/>
                      </a:schemeClr>
                    </a:solidFill>
                    <a:latin typeface="+mn-lt"/>
                  </a:rPr>
                  <a:t>Total Number of  Assessment should be changed  to “1”</a:t>
                </a:r>
                <a:r>
                  <a:rPr lang="en-US" sz="2000" dirty="0">
                    <a:solidFill>
                      <a:schemeClr val="tx1">
                        <a:lumMod val="65000"/>
                        <a:lumOff val="35000"/>
                      </a:schemeClr>
                    </a:solidFill>
                    <a:latin typeface="+mn-lt"/>
                    <a:cs typeface="Arial" panose="020B0604020202020204" pitchFamily="34" charset="0"/>
                  </a:rPr>
                  <a:t/>
                </a:r>
                <a:br>
                  <a:rPr lang="en-US" sz="2000" dirty="0">
                    <a:solidFill>
                      <a:schemeClr val="tx1">
                        <a:lumMod val="65000"/>
                        <a:lumOff val="35000"/>
                      </a:schemeClr>
                    </a:solidFill>
                    <a:latin typeface="+mn-lt"/>
                    <a:cs typeface="Arial" panose="020B0604020202020204" pitchFamily="34" charset="0"/>
                  </a:rPr>
                </a:br>
                <a:endParaRPr lang="en-US" sz="2000" dirty="0">
                  <a:solidFill>
                    <a:schemeClr val="tx1">
                      <a:lumMod val="65000"/>
                      <a:lumOff val="35000"/>
                    </a:schemeClr>
                  </a:solidFill>
                  <a:latin typeface="+mn-lt"/>
                  <a:cs typeface="Arial" panose="020B0604020202020204" pitchFamily="34" charset="0"/>
                </a:endParaRPr>
              </a:p>
            </p:txBody>
          </p:sp>
        </p:grpSp>
        <p:sp>
          <p:nvSpPr>
            <p:cNvPr id="71" name="Title 1"/>
            <p:cNvSpPr txBox="1">
              <a:spLocks/>
            </p:cNvSpPr>
            <p:nvPr/>
          </p:nvSpPr>
          <p:spPr>
            <a:xfrm>
              <a:off x="352740" y="2408733"/>
              <a:ext cx="1440566" cy="606502"/>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en-US" sz="1600" dirty="0">
                  <a:solidFill>
                    <a:schemeClr val="tx1">
                      <a:lumMod val="65000"/>
                      <a:lumOff val="35000"/>
                    </a:schemeClr>
                  </a:solidFill>
                  <a:latin typeface="+mn-lt"/>
                </a:rPr>
                <a:t>Owner’s Name and Address</a:t>
              </a:r>
              <a:r>
                <a:rPr lang="en-US" sz="2000" dirty="0">
                  <a:solidFill>
                    <a:schemeClr val="tx1">
                      <a:lumMod val="65000"/>
                      <a:lumOff val="35000"/>
                    </a:schemeClr>
                  </a:solidFill>
                  <a:latin typeface="+mn-lt"/>
                  <a:cs typeface="Arial" panose="020B0604020202020204" pitchFamily="34" charset="0"/>
                </a:rPr>
                <a:t/>
              </a:r>
              <a:br>
                <a:rPr lang="en-US" sz="2000" dirty="0">
                  <a:solidFill>
                    <a:schemeClr val="tx1">
                      <a:lumMod val="65000"/>
                      <a:lumOff val="35000"/>
                    </a:schemeClr>
                  </a:solidFill>
                  <a:latin typeface="+mn-lt"/>
                  <a:cs typeface="Arial" panose="020B0604020202020204" pitchFamily="34" charset="0"/>
                </a:rPr>
              </a:br>
              <a:endParaRPr lang="en-US" sz="2000" dirty="0">
                <a:solidFill>
                  <a:schemeClr val="tx1">
                    <a:lumMod val="65000"/>
                    <a:lumOff val="35000"/>
                  </a:schemeClr>
                </a:solidFill>
                <a:latin typeface="+mn-lt"/>
                <a:cs typeface="Arial" panose="020B0604020202020204" pitchFamily="34" charset="0"/>
              </a:endParaRPr>
            </a:p>
          </p:txBody>
        </p:sp>
      </p:grpSp>
      <p:sp>
        <p:nvSpPr>
          <p:cNvPr id="73" name="Title 1"/>
          <p:cNvSpPr txBox="1">
            <a:spLocks/>
          </p:cNvSpPr>
          <p:nvPr/>
        </p:nvSpPr>
        <p:spPr>
          <a:xfrm>
            <a:off x="2006600" y="5857923"/>
            <a:ext cx="7137400" cy="989184"/>
          </a:xfrm>
          <a:prstGeom prst="rect">
            <a:avLst/>
          </a:prstGeom>
          <a:solidFill>
            <a:srgbClr val="1F4E79"/>
          </a:solidFill>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US" sz="2000" b="1" dirty="0">
                <a:solidFill>
                  <a:schemeClr val="bg1"/>
                </a:solidFill>
                <a:latin typeface="+mn-lt"/>
              </a:rPr>
              <a:t>When this page displays, review the filled fields of the Non-SDE community data imported from </a:t>
            </a:r>
            <a:r>
              <a:rPr lang="en-US" sz="2000" b="1" i="1" dirty="0">
                <a:solidFill>
                  <a:schemeClr val="accent4"/>
                </a:solidFill>
                <a:latin typeface="+mn-lt"/>
              </a:rPr>
              <a:t>Spreadsheet</a:t>
            </a:r>
            <a:r>
              <a:rPr lang="en-US" sz="2000" b="1" dirty="0">
                <a:solidFill>
                  <a:schemeClr val="bg1"/>
                </a:solidFill>
                <a:latin typeface="+mn-lt"/>
              </a:rPr>
              <a:t>. Verify or add property and flood information from </a:t>
            </a:r>
            <a:r>
              <a:rPr lang="en-US" sz="2000" b="1" i="1" dirty="0">
                <a:solidFill>
                  <a:schemeClr val="accent4"/>
                </a:solidFill>
                <a:latin typeface="+mn-lt"/>
                <a:hlinkClick r:id="rId5"/>
              </a:rPr>
              <a:t>WV Flood Tool Website</a:t>
            </a:r>
            <a:endParaRPr lang="en-US" sz="2000" b="1" i="1" dirty="0">
              <a:solidFill>
                <a:schemeClr val="accent4"/>
              </a:solidFill>
              <a:latin typeface="+mn-lt"/>
              <a:cs typeface="Arial" panose="020B0604020202020204" pitchFamily="34" charset="0"/>
            </a:endParaRPr>
          </a:p>
        </p:txBody>
      </p:sp>
      <p:sp>
        <p:nvSpPr>
          <p:cNvPr id="74" name="Title 1"/>
          <p:cNvSpPr txBox="1">
            <a:spLocks/>
          </p:cNvSpPr>
          <p:nvPr/>
        </p:nvSpPr>
        <p:spPr>
          <a:xfrm>
            <a:off x="359369" y="789141"/>
            <a:ext cx="348187" cy="330905"/>
          </a:xfrm>
          <a:prstGeom prst="rect">
            <a:avLst/>
          </a:prstGeom>
          <a:solidFill>
            <a:schemeClr val="accent1">
              <a:lumMod val="50000"/>
            </a:schemeClr>
          </a:solidFill>
          <a:ln>
            <a:solidFill>
              <a:schemeClr val="accent1">
                <a:lumMod val="50000"/>
              </a:schemeClr>
            </a:solidFill>
          </a:ln>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en-US" sz="2000" b="1" dirty="0">
                <a:solidFill>
                  <a:schemeClr val="bg1"/>
                </a:solidFill>
                <a:latin typeface="+mn-lt"/>
              </a:rPr>
              <a:t>1</a:t>
            </a:r>
            <a:endParaRPr lang="en-US" sz="2000" b="1" i="1" dirty="0">
              <a:solidFill>
                <a:schemeClr val="bg1"/>
              </a:solidFill>
              <a:latin typeface="+mn-lt"/>
              <a:cs typeface="Arial" panose="020B0604020202020204" pitchFamily="34" charset="0"/>
            </a:endParaRPr>
          </a:p>
        </p:txBody>
      </p:sp>
      <p:cxnSp>
        <p:nvCxnSpPr>
          <p:cNvPr id="32" name="Straight Arrow Connector 31"/>
          <p:cNvCxnSpPr/>
          <p:nvPr/>
        </p:nvCxnSpPr>
        <p:spPr>
          <a:xfrm>
            <a:off x="1721317" y="1114766"/>
            <a:ext cx="733508" cy="506180"/>
          </a:xfrm>
          <a:prstGeom prst="straightConnector1">
            <a:avLst/>
          </a:prstGeom>
          <a:ln w="19050">
            <a:headEnd type="triangle"/>
            <a:tailEnd type="triangle"/>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40717311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p:cNvGrpSpPr/>
          <p:nvPr/>
        </p:nvGrpSpPr>
        <p:grpSpPr>
          <a:xfrm>
            <a:off x="726383" y="1771913"/>
            <a:ext cx="8211963" cy="3960560"/>
            <a:chOff x="766516" y="2045205"/>
            <a:chExt cx="8211963" cy="396056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6516" y="2045205"/>
              <a:ext cx="8211963" cy="3960560"/>
            </a:xfrm>
            <a:prstGeom prst="rect">
              <a:avLst/>
            </a:prstGeom>
          </p:spPr>
        </p:pic>
        <p:sp>
          <p:nvSpPr>
            <p:cNvPr id="24" name="Rectangle 23"/>
            <p:cNvSpPr/>
            <p:nvPr/>
          </p:nvSpPr>
          <p:spPr>
            <a:xfrm>
              <a:off x="4983957" y="3228976"/>
              <a:ext cx="45719" cy="714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5" name="Picture 14"/>
          <p:cNvPicPr>
            <a:picLocks noChangeAspect="1"/>
          </p:cNvPicPr>
          <p:nvPr/>
        </p:nvPicPr>
        <p:blipFill rotWithShape="1">
          <a:blip r:embed="rId3">
            <a:extLst>
              <a:ext uri="{28A0092B-C50C-407E-A947-70E740481C1C}">
                <a14:useLocalDpi xmlns:a14="http://schemas.microsoft.com/office/drawing/2010/main" val="0"/>
              </a:ext>
            </a:extLst>
          </a:blip>
          <a:srcRect l="4341" t="1443" r="3836" b="63631"/>
          <a:stretch/>
        </p:blipFill>
        <p:spPr>
          <a:xfrm>
            <a:off x="1" y="6005764"/>
            <a:ext cx="2006599" cy="852236"/>
          </a:xfrm>
          <a:prstGeom prst="rect">
            <a:avLst/>
          </a:prstGeom>
        </p:spPr>
      </p:pic>
      <p:sp>
        <p:nvSpPr>
          <p:cNvPr id="16" name="Title 1"/>
          <p:cNvSpPr txBox="1">
            <a:spLocks/>
          </p:cNvSpPr>
          <p:nvPr/>
        </p:nvSpPr>
        <p:spPr>
          <a:xfrm>
            <a:off x="0" y="0"/>
            <a:ext cx="9144000" cy="685799"/>
          </a:xfrm>
          <a:prstGeom prst="rect">
            <a:avLst/>
          </a:prstGeom>
          <a:solidFill>
            <a:schemeClr val="accent1">
              <a:lumMod val="50000"/>
            </a:schemeClr>
          </a:solidFill>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solidFill>
                  <a:schemeClr val="accent4"/>
                </a:solidFill>
                <a:latin typeface="Arial Black" panose="020B0A04020102020204" pitchFamily="34" charset="0"/>
                <a:cs typeface="Arial" panose="020B0604020202020204" pitchFamily="34" charset="0"/>
              </a:rPr>
              <a:t>C.</a:t>
            </a:r>
            <a:r>
              <a:rPr lang="en-US" sz="2700" b="1" dirty="0">
                <a:solidFill>
                  <a:schemeClr val="bg1"/>
                </a:solidFill>
                <a:latin typeface="Arial" panose="020B0604020202020204" pitchFamily="34" charset="0"/>
                <a:cs typeface="Arial" panose="020B0604020202020204" pitchFamily="34" charset="0"/>
              </a:rPr>
              <a:t> Estimating Damage</a:t>
            </a:r>
          </a:p>
        </p:txBody>
      </p:sp>
      <p:sp>
        <p:nvSpPr>
          <p:cNvPr id="73" name="Title 1"/>
          <p:cNvSpPr txBox="1">
            <a:spLocks/>
          </p:cNvSpPr>
          <p:nvPr/>
        </p:nvSpPr>
        <p:spPr>
          <a:xfrm>
            <a:off x="1889307" y="5912937"/>
            <a:ext cx="7254694" cy="707734"/>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US" sz="2000" b="1" dirty="0">
                <a:solidFill>
                  <a:schemeClr val="bg1">
                    <a:lumMod val="50000"/>
                  </a:schemeClr>
                </a:solidFill>
                <a:latin typeface="+mn-lt"/>
                <a:cs typeface="Arial" panose="020B0604020202020204" pitchFamily="34" charset="0"/>
              </a:rPr>
              <a:t>Some fields have been loaded automatically from the Spreadsheet, but there are some other that should be manually filled.</a:t>
            </a:r>
          </a:p>
        </p:txBody>
      </p:sp>
      <p:grpSp>
        <p:nvGrpSpPr>
          <p:cNvPr id="35" name="Group 34"/>
          <p:cNvGrpSpPr/>
          <p:nvPr/>
        </p:nvGrpSpPr>
        <p:grpSpPr>
          <a:xfrm>
            <a:off x="811860" y="841650"/>
            <a:ext cx="7711621" cy="395095"/>
            <a:chOff x="0" y="0"/>
            <a:chExt cx="3705860" cy="190395"/>
          </a:xfrm>
        </p:grpSpPr>
        <p:pic>
          <p:nvPicPr>
            <p:cNvPr id="39" name="Picture 3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3705860" cy="163830"/>
            </a:xfrm>
            <a:prstGeom prst="rect">
              <a:avLst/>
            </a:prstGeom>
          </p:spPr>
        </p:pic>
        <p:sp>
          <p:nvSpPr>
            <p:cNvPr id="42" name="Rectangle 41"/>
            <p:cNvSpPr/>
            <p:nvPr/>
          </p:nvSpPr>
          <p:spPr>
            <a:xfrm>
              <a:off x="471225" y="5610"/>
              <a:ext cx="936625" cy="184785"/>
            </a:xfrm>
            <a:prstGeom prst="rect">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
        <p:nvSpPr>
          <p:cNvPr id="43" name="Title 1"/>
          <p:cNvSpPr txBox="1">
            <a:spLocks/>
          </p:cNvSpPr>
          <p:nvPr/>
        </p:nvSpPr>
        <p:spPr>
          <a:xfrm>
            <a:off x="378196" y="806123"/>
            <a:ext cx="348187" cy="330905"/>
          </a:xfrm>
          <a:prstGeom prst="rect">
            <a:avLst/>
          </a:prstGeom>
          <a:solidFill>
            <a:schemeClr val="accent1">
              <a:lumMod val="50000"/>
            </a:schemeClr>
          </a:solidFill>
          <a:ln>
            <a:solidFill>
              <a:schemeClr val="accent1">
                <a:lumMod val="50000"/>
              </a:schemeClr>
            </a:solidFill>
          </a:ln>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en-US" sz="2000" b="1" dirty="0">
                <a:solidFill>
                  <a:schemeClr val="bg1"/>
                </a:solidFill>
                <a:latin typeface="+mn-lt"/>
              </a:rPr>
              <a:t>2</a:t>
            </a:r>
            <a:endParaRPr lang="en-US" sz="2000" b="1" i="1" dirty="0">
              <a:solidFill>
                <a:schemeClr val="bg1"/>
              </a:solidFill>
              <a:latin typeface="+mn-lt"/>
              <a:cs typeface="Arial" panose="020B0604020202020204" pitchFamily="34" charset="0"/>
            </a:endParaRPr>
          </a:p>
        </p:txBody>
      </p:sp>
      <p:sp>
        <p:nvSpPr>
          <p:cNvPr id="8" name="Rounded Rectangle 7"/>
          <p:cNvSpPr/>
          <p:nvPr/>
        </p:nvSpPr>
        <p:spPr>
          <a:xfrm>
            <a:off x="1790569" y="3089545"/>
            <a:ext cx="1374409" cy="233035"/>
          </a:xfrm>
          <a:prstGeom prst="roundRect">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ounded Rectangle 46"/>
          <p:cNvSpPr/>
          <p:nvPr/>
        </p:nvSpPr>
        <p:spPr>
          <a:xfrm>
            <a:off x="3212144" y="3596913"/>
            <a:ext cx="1251905" cy="241230"/>
          </a:xfrm>
          <a:prstGeom prst="roundRect">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itle 1"/>
          <p:cNvSpPr txBox="1">
            <a:spLocks/>
          </p:cNvSpPr>
          <p:nvPr/>
        </p:nvSpPr>
        <p:spPr>
          <a:xfrm>
            <a:off x="240829" y="3460309"/>
            <a:ext cx="1473816" cy="392254"/>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en-US" sz="1600" dirty="0">
                <a:solidFill>
                  <a:schemeClr val="tx1">
                    <a:lumMod val="65000"/>
                    <a:lumOff val="35000"/>
                  </a:schemeClr>
                </a:solidFill>
                <a:latin typeface="+mn-lt"/>
              </a:rPr>
              <a:t>Required fields</a:t>
            </a:r>
            <a:r>
              <a:rPr lang="en-US" sz="2000" dirty="0">
                <a:solidFill>
                  <a:schemeClr val="tx1">
                    <a:lumMod val="65000"/>
                    <a:lumOff val="35000"/>
                  </a:schemeClr>
                </a:solidFill>
                <a:latin typeface="+mn-lt"/>
                <a:cs typeface="Arial" panose="020B0604020202020204" pitchFamily="34" charset="0"/>
              </a:rPr>
              <a:t/>
            </a:r>
            <a:br>
              <a:rPr lang="en-US" sz="2000" dirty="0">
                <a:solidFill>
                  <a:schemeClr val="tx1">
                    <a:lumMod val="65000"/>
                    <a:lumOff val="35000"/>
                  </a:schemeClr>
                </a:solidFill>
                <a:latin typeface="+mn-lt"/>
                <a:cs typeface="Arial" panose="020B0604020202020204" pitchFamily="34" charset="0"/>
              </a:rPr>
            </a:br>
            <a:endParaRPr lang="en-US" sz="2000" dirty="0">
              <a:solidFill>
                <a:schemeClr val="tx1">
                  <a:lumMod val="65000"/>
                  <a:lumOff val="35000"/>
                </a:schemeClr>
              </a:solidFill>
              <a:latin typeface="+mn-lt"/>
              <a:cs typeface="Arial" panose="020B0604020202020204" pitchFamily="34" charset="0"/>
            </a:endParaRPr>
          </a:p>
        </p:txBody>
      </p:sp>
      <p:cxnSp>
        <p:nvCxnSpPr>
          <p:cNvPr id="49" name="Straight Arrow Connector 48"/>
          <p:cNvCxnSpPr/>
          <p:nvPr/>
        </p:nvCxnSpPr>
        <p:spPr>
          <a:xfrm flipH="1">
            <a:off x="1633621" y="3272831"/>
            <a:ext cx="177464" cy="18747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flipH="1">
            <a:off x="1707177" y="3692905"/>
            <a:ext cx="1509832"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1" name="Rounded Rectangle 50"/>
          <p:cNvSpPr/>
          <p:nvPr/>
        </p:nvSpPr>
        <p:spPr>
          <a:xfrm>
            <a:off x="1800827" y="2813378"/>
            <a:ext cx="1151300" cy="241086"/>
          </a:xfrm>
          <a:prstGeom prst="roundRect">
            <a:avLst/>
          </a:prstGeom>
          <a:noFill/>
          <a:ln w="19050">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ounded Rectangle 55"/>
          <p:cNvSpPr/>
          <p:nvPr/>
        </p:nvSpPr>
        <p:spPr>
          <a:xfrm>
            <a:off x="1800824" y="3357662"/>
            <a:ext cx="1288006" cy="227874"/>
          </a:xfrm>
          <a:prstGeom prst="roundRect">
            <a:avLst/>
          </a:prstGeom>
          <a:noFill/>
          <a:ln w="19050">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ounded Rectangle 58"/>
          <p:cNvSpPr/>
          <p:nvPr/>
        </p:nvSpPr>
        <p:spPr>
          <a:xfrm>
            <a:off x="1790569" y="4880393"/>
            <a:ext cx="1335358" cy="236563"/>
          </a:xfrm>
          <a:prstGeom prst="roundRect">
            <a:avLst/>
          </a:prstGeom>
          <a:noFill/>
          <a:ln w="19050">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ounded Rectangle 59"/>
          <p:cNvSpPr/>
          <p:nvPr/>
        </p:nvSpPr>
        <p:spPr>
          <a:xfrm>
            <a:off x="3212144" y="2549203"/>
            <a:ext cx="1303948" cy="505261"/>
          </a:xfrm>
          <a:prstGeom prst="roundRect">
            <a:avLst/>
          </a:prstGeom>
          <a:noFill/>
          <a:ln w="19050">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ounded Rectangle 60"/>
          <p:cNvSpPr/>
          <p:nvPr/>
        </p:nvSpPr>
        <p:spPr>
          <a:xfrm>
            <a:off x="3217009" y="4123126"/>
            <a:ext cx="1251905" cy="231154"/>
          </a:xfrm>
          <a:prstGeom prst="roundRect">
            <a:avLst/>
          </a:prstGeom>
          <a:noFill/>
          <a:ln w="19050">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240829" y="3460308"/>
            <a:ext cx="1466346" cy="380541"/>
          </a:xfrm>
          <a:prstGeom prst="roundRect">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3" name="Straight Arrow Connector 62"/>
          <p:cNvCxnSpPr/>
          <p:nvPr/>
        </p:nvCxnSpPr>
        <p:spPr>
          <a:xfrm>
            <a:off x="4516092" y="2703271"/>
            <a:ext cx="1" cy="2343026"/>
          </a:xfrm>
          <a:prstGeom prst="straightConnector1">
            <a:avLst/>
          </a:prstGeom>
          <a:ln>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p:nvPr/>
        </p:nvCxnSpPr>
        <p:spPr>
          <a:xfrm>
            <a:off x="3125204" y="5098967"/>
            <a:ext cx="92528" cy="227908"/>
          </a:xfrm>
          <a:prstGeom prst="straightConnector1">
            <a:avLst/>
          </a:prstGeom>
          <a:ln>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4" name="Title 1"/>
          <p:cNvSpPr txBox="1">
            <a:spLocks/>
          </p:cNvSpPr>
          <p:nvPr/>
        </p:nvSpPr>
        <p:spPr>
          <a:xfrm>
            <a:off x="3217009" y="5063214"/>
            <a:ext cx="1430927" cy="360696"/>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en-US" sz="1600" dirty="0">
                <a:solidFill>
                  <a:schemeClr val="tx1">
                    <a:lumMod val="65000"/>
                    <a:lumOff val="35000"/>
                  </a:schemeClr>
                </a:solidFill>
                <a:latin typeface="+mn-lt"/>
              </a:rPr>
              <a:t>Optional fields</a:t>
            </a:r>
            <a:r>
              <a:rPr lang="en-US" sz="2000" dirty="0">
                <a:solidFill>
                  <a:schemeClr val="tx1">
                    <a:lumMod val="65000"/>
                    <a:lumOff val="35000"/>
                  </a:schemeClr>
                </a:solidFill>
                <a:latin typeface="+mn-lt"/>
                <a:cs typeface="Arial" panose="020B0604020202020204" pitchFamily="34" charset="0"/>
              </a:rPr>
              <a:t/>
            </a:r>
            <a:br>
              <a:rPr lang="en-US" sz="2000" dirty="0">
                <a:solidFill>
                  <a:schemeClr val="tx1">
                    <a:lumMod val="65000"/>
                    <a:lumOff val="35000"/>
                  </a:schemeClr>
                </a:solidFill>
                <a:latin typeface="+mn-lt"/>
                <a:cs typeface="Arial" panose="020B0604020202020204" pitchFamily="34" charset="0"/>
              </a:rPr>
            </a:br>
            <a:endParaRPr lang="en-US" sz="2000" dirty="0">
              <a:solidFill>
                <a:schemeClr val="tx1">
                  <a:lumMod val="65000"/>
                  <a:lumOff val="35000"/>
                </a:schemeClr>
              </a:solidFill>
              <a:latin typeface="+mn-lt"/>
              <a:cs typeface="Arial" panose="020B0604020202020204" pitchFamily="34" charset="0"/>
            </a:endParaRPr>
          </a:p>
        </p:txBody>
      </p:sp>
      <p:sp>
        <p:nvSpPr>
          <p:cNvPr id="30" name="Rounded Rectangle 29"/>
          <p:cNvSpPr/>
          <p:nvPr/>
        </p:nvSpPr>
        <p:spPr>
          <a:xfrm>
            <a:off x="3218455" y="5051936"/>
            <a:ext cx="1429481" cy="383253"/>
          </a:xfrm>
          <a:prstGeom prst="roundRect">
            <a:avLst/>
          </a:prstGeom>
          <a:noFill/>
          <a:ln w="19050">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itle 1"/>
          <p:cNvSpPr txBox="1">
            <a:spLocks/>
          </p:cNvSpPr>
          <p:nvPr/>
        </p:nvSpPr>
        <p:spPr>
          <a:xfrm>
            <a:off x="870077" y="1281141"/>
            <a:ext cx="7403845" cy="442927"/>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US" sz="2000" b="1" dirty="0">
                <a:solidFill>
                  <a:schemeClr val="bg1">
                    <a:lumMod val="50000"/>
                  </a:schemeClr>
                </a:solidFill>
                <a:latin typeface="+mn-lt"/>
                <a:cs typeface="Arial" panose="020B0604020202020204" pitchFamily="34" charset="0"/>
              </a:rPr>
              <a:t>Now, click on </a:t>
            </a:r>
            <a:r>
              <a:rPr lang="en-US" sz="2000" b="1" i="1" dirty="0">
                <a:solidFill>
                  <a:srgbClr val="1F4E79"/>
                </a:solidFill>
                <a:latin typeface="+mn-lt"/>
                <a:cs typeface="Arial" panose="020B0604020202020204" pitchFamily="34" charset="0"/>
              </a:rPr>
              <a:t>Structure/Damage/NFIP</a:t>
            </a:r>
            <a:r>
              <a:rPr lang="en-US" sz="2000" dirty="0">
                <a:latin typeface="+mn-lt"/>
                <a:cs typeface="Arial" panose="020B0604020202020204" pitchFamily="34" charset="0"/>
              </a:rPr>
              <a:t>.</a:t>
            </a:r>
          </a:p>
        </p:txBody>
      </p:sp>
      <p:cxnSp>
        <p:nvCxnSpPr>
          <p:cNvPr id="29" name="Straight Arrow Connector 28"/>
          <p:cNvCxnSpPr/>
          <p:nvPr/>
        </p:nvCxnSpPr>
        <p:spPr>
          <a:xfrm flipH="1">
            <a:off x="2367129" y="1246059"/>
            <a:ext cx="9348" cy="995009"/>
          </a:xfrm>
          <a:prstGeom prst="straightConnector1">
            <a:avLst/>
          </a:prstGeom>
          <a:ln w="19050">
            <a:headEnd type="triangle"/>
            <a:tailEnd type="triangle"/>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25387313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016936" y="871843"/>
            <a:ext cx="1040670" cy="314638"/>
          </a:xfrm>
          <a:prstGeom prst="rect">
            <a:avLst/>
          </a:prstGeom>
        </p:spPr>
        <p:txBody>
          <a:bodyPr wrap="none">
            <a:spAutoFit/>
          </a:bodyPr>
          <a:lstStyle/>
          <a:p>
            <a:pPr>
              <a:lnSpc>
                <a:spcPct val="107000"/>
              </a:lnSpc>
              <a:spcAft>
                <a:spcPts val="600"/>
              </a:spcAft>
            </a:pPr>
            <a:r>
              <a:rPr lang="en-US" sz="1350" b="1" i="1" dirty="0">
                <a:solidFill>
                  <a:schemeClr val="bg1"/>
                </a:solidFill>
                <a:latin typeface="Calibri" panose="020F0502020204030204" pitchFamily="34" charset="0"/>
                <a:ea typeface="Calibri" panose="020F0502020204030204" pitchFamily="34" charset="0"/>
                <a:cs typeface="Times New Roman" panose="02020603050405020304" pitchFamily="18" charset="0"/>
              </a:rPr>
              <a:t>10/10/2021</a:t>
            </a:r>
            <a:endParaRPr lang="en-US" sz="2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15" name="Picture 14"/>
          <p:cNvPicPr>
            <a:picLocks noChangeAspect="1"/>
          </p:cNvPicPr>
          <p:nvPr/>
        </p:nvPicPr>
        <p:blipFill rotWithShape="1">
          <a:blip r:embed="rId2">
            <a:extLst>
              <a:ext uri="{28A0092B-C50C-407E-A947-70E740481C1C}">
                <a14:useLocalDpi xmlns:a14="http://schemas.microsoft.com/office/drawing/2010/main" val="0"/>
              </a:ext>
            </a:extLst>
          </a:blip>
          <a:srcRect l="4341" t="1443" r="3836" b="63631"/>
          <a:stretch/>
        </p:blipFill>
        <p:spPr>
          <a:xfrm>
            <a:off x="1" y="6005764"/>
            <a:ext cx="2006599" cy="852236"/>
          </a:xfrm>
          <a:prstGeom prst="rect">
            <a:avLst/>
          </a:prstGeom>
        </p:spPr>
      </p:pic>
      <p:sp>
        <p:nvSpPr>
          <p:cNvPr id="16" name="Title 1"/>
          <p:cNvSpPr txBox="1">
            <a:spLocks/>
          </p:cNvSpPr>
          <p:nvPr/>
        </p:nvSpPr>
        <p:spPr>
          <a:xfrm>
            <a:off x="0" y="0"/>
            <a:ext cx="9144000" cy="685799"/>
          </a:xfrm>
          <a:prstGeom prst="rect">
            <a:avLst/>
          </a:prstGeom>
          <a:solidFill>
            <a:schemeClr val="accent1">
              <a:lumMod val="50000"/>
            </a:schemeClr>
          </a:solidFill>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solidFill>
                  <a:schemeClr val="accent4"/>
                </a:solidFill>
                <a:latin typeface="Arial Black" panose="020B0A04020102020204" pitchFamily="34" charset="0"/>
                <a:cs typeface="Arial" panose="020B0604020202020204" pitchFamily="34" charset="0"/>
              </a:rPr>
              <a:t>C.</a:t>
            </a:r>
            <a:r>
              <a:rPr lang="en-US" sz="2700" b="1" dirty="0">
                <a:solidFill>
                  <a:schemeClr val="bg1"/>
                </a:solidFill>
                <a:latin typeface="Arial" panose="020B0604020202020204" pitchFamily="34" charset="0"/>
                <a:cs typeface="Arial" panose="020B0604020202020204" pitchFamily="34" charset="0"/>
              </a:rPr>
              <a:t> Estimating Damage</a:t>
            </a:r>
          </a:p>
        </p:txBody>
      </p:sp>
      <p:sp>
        <p:nvSpPr>
          <p:cNvPr id="43" name="Title 1"/>
          <p:cNvSpPr txBox="1">
            <a:spLocks/>
          </p:cNvSpPr>
          <p:nvPr/>
        </p:nvSpPr>
        <p:spPr>
          <a:xfrm>
            <a:off x="378196" y="806123"/>
            <a:ext cx="348187" cy="330905"/>
          </a:xfrm>
          <a:prstGeom prst="rect">
            <a:avLst/>
          </a:prstGeom>
          <a:solidFill>
            <a:schemeClr val="accent1">
              <a:lumMod val="50000"/>
            </a:schemeClr>
          </a:solidFill>
          <a:ln>
            <a:solidFill>
              <a:schemeClr val="accent1">
                <a:lumMod val="50000"/>
              </a:schemeClr>
            </a:solidFill>
          </a:ln>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en-US" sz="2000" b="1" dirty="0">
                <a:solidFill>
                  <a:schemeClr val="bg1"/>
                </a:solidFill>
                <a:latin typeface="+mn-lt"/>
              </a:rPr>
              <a:t>3</a:t>
            </a:r>
            <a:endParaRPr lang="en-US" sz="2000" b="1" i="1" dirty="0">
              <a:solidFill>
                <a:schemeClr val="bg1"/>
              </a:solidFill>
              <a:latin typeface="+mn-lt"/>
              <a:cs typeface="Arial" panose="020B0604020202020204" pitchFamily="34" charset="0"/>
            </a:endParaRPr>
          </a:p>
        </p:txBody>
      </p:sp>
      <p:grpSp>
        <p:nvGrpSpPr>
          <p:cNvPr id="28" name="Group 27"/>
          <p:cNvGrpSpPr/>
          <p:nvPr/>
        </p:nvGrpSpPr>
        <p:grpSpPr>
          <a:xfrm>
            <a:off x="868680" y="769090"/>
            <a:ext cx="7654801" cy="417391"/>
            <a:chOff x="0" y="0"/>
            <a:chExt cx="3703320" cy="201954"/>
          </a:xfrm>
        </p:grpSpPr>
        <p:pic>
          <p:nvPicPr>
            <p:cNvPr id="29" name="Picture 2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3703320" cy="190500"/>
            </a:xfrm>
            <a:prstGeom prst="rect">
              <a:avLst/>
            </a:prstGeom>
          </p:spPr>
        </p:pic>
        <p:sp>
          <p:nvSpPr>
            <p:cNvPr id="31" name="Rectangle 30"/>
            <p:cNvSpPr/>
            <p:nvPr/>
          </p:nvSpPr>
          <p:spPr>
            <a:xfrm>
              <a:off x="1408063" y="11220"/>
              <a:ext cx="291710" cy="190734"/>
            </a:xfrm>
            <a:prstGeom prst="rect">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14" name="Group 13"/>
          <p:cNvGrpSpPr/>
          <p:nvPr/>
        </p:nvGrpSpPr>
        <p:grpSpPr>
          <a:xfrm>
            <a:off x="1709054" y="2551251"/>
            <a:ext cx="6236733" cy="3241802"/>
            <a:chOff x="1119465" y="1427175"/>
            <a:chExt cx="6236733" cy="3241802"/>
          </a:xfrm>
        </p:grpSpPr>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9465" y="1427175"/>
              <a:ext cx="6236733" cy="3241802"/>
            </a:xfrm>
            <a:prstGeom prst="rect">
              <a:avLst/>
            </a:prstGeom>
          </p:spPr>
        </p:pic>
        <p:grpSp>
          <p:nvGrpSpPr>
            <p:cNvPr id="7" name="Group 6"/>
            <p:cNvGrpSpPr/>
            <p:nvPr/>
          </p:nvGrpSpPr>
          <p:grpSpPr>
            <a:xfrm>
              <a:off x="1884551" y="1427175"/>
              <a:ext cx="3957449" cy="1442016"/>
              <a:chOff x="1884551" y="1427175"/>
              <a:chExt cx="3957449" cy="1442016"/>
            </a:xfrm>
          </p:grpSpPr>
          <p:sp>
            <p:nvSpPr>
              <p:cNvPr id="55" name="Rounded Rectangle 54"/>
              <p:cNvSpPr/>
              <p:nvPr/>
            </p:nvSpPr>
            <p:spPr>
              <a:xfrm>
                <a:off x="2635179" y="2071764"/>
                <a:ext cx="1615753" cy="218347"/>
              </a:xfrm>
              <a:prstGeom prst="roundRect">
                <a:avLst/>
              </a:prstGeom>
              <a:noFill/>
              <a:ln w="127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cxnSp>
            <p:nvCxnSpPr>
              <p:cNvPr id="57" name="Straight Arrow Connector 56"/>
              <p:cNvCxnSpPr/>
              <p:nvPr/>
            </p:nvCxnSpPr>
            <p:spPr>
              <a:xfrm flipV="1">
                <a:off x="4237832" y="1714500"/>
                <a:ext cx="419187" cy="383174"/>
              </a:xfrm>
              <a:prstGeom prst="straightConnector1">
                <a:avLst/>
              </a:prstGeom>
              <a:ln>
                <a:solidFill>
                  <a:srgbClr val="FF0000"/>
                </a:solidFill>
                <a:tailEnd type="triangle"/>
              </a:ln>
            </p:spPr>
            <p:style>
              <a:lnRef idx="2">
                <a:schemeClr val="accent2"/>
              </a:lnRef>
              <a:fillRef idx="0">
                <a:schemeClr val="accent2"/>
              </a:fillRef>
              <a:effectRef idx="1">
                <a:schemeClr val="accent2"/>
              </a:effectRef>
              <a:fontRef idx="minor">
                <a:schemeClr val="tx1"/>
              </a:fontRef>
            </p:style>
          </p:cxnSp>
          <p:sp>
            <p:nvSpPr>
              <p:cNvPr id="58" name="Text Box 2"/>
              <p:cNvSpPr txBox="1">
                <a:spLocks noChangeArrowheads="1"/>
              </p:cNvSpPr>
              <p:nvPr/>
            </p:nvSpPr>
            <p:spPr bwMode="auto">
              <a:xfrm>
                <a:off x="4657019" y="1427175"/>
                <a:ext cx="1184981" cy="287325"/>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rot="0" vert="horz" wrap="square" lIns="91440" tIns="45720" rIns="91440" bIns="45720" anchor="t" anchorCtr="0">
                <a:noAutofit/>
              </a:bodyPr>
              <a:lstStyle/>
              <a:p>
                <a:pPr marL="0" marR="0">
                  <a:lnSpc>
                    <a:spcPct val="107000"/>
                  </a:lnSpc>
                  <a:spcBef>
                    <a:spcPts val="0"/>
                  </a:spcBef>
                  <a:spcAft>
                    <a:spcPts val="800"/>
                  </a:spcAft>
                </a:pPr>
                <a:r>
                  <a:rPr lang="en-US" sz="1200" i="1" dirty="0">
                    <a:solidFill>
                      <a:srgbClr val="808080"/>
                    </a:solidFill>
                    <a:effectLst/>
                    <a:latin typeface="Calibri" panose="020F0502020204030204" pitchFamily="34" charset="0"/>
                    <a:ea typeface="Calibri" panose="020F0502020204030204" pitchFamily="34" charset="0"/>
                    <a:cs typeface="Times New Roman" panose="02020603050405020304" pitchFamily="18" charset="0"/>
                  </a:rPr>
                  <a:t>Residential:100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62" name="Straight Arrow Connector 61"/>
              <p:cNvCxnSpPr>
                <a:endCxn id="64" idx="0"/>
              </p:cNvCxnSpPr>
              <p:nvPr/>
            </p:nvCxnSpPr>
            <p:spPr>
              <a:xfrm>
                <a:off x="4250932" y="2277011"/>
                <a:ext cx="305321" cy="316143"/>
              </a:xfrm>
              <a:prstGeom prst="straightConnector1">
                <a:avLst/>
              </a:prstGeom>
              <a:ln>
                <a:solidFill>
                  <a:srgbClr val="FF0000"/>
                </a:solidFill>
                <a:tailEnd type="triangle"/>
              </a:ln>
            </p:spPr>
            <p:style>
              <a:lnRef idx="2">
                <a:schemeClr val="accent2"/>
              </a:lnRef>
              <a:fillRef idx="0">
                <a:schemeClr val="accent2"/>
              </a:fillRef>
              <a:effectRef idx="1">
                <a:schemeClr val="accent2"/>
              </a:effectRef>
              <a:fontRef idx="minor">
                <a:schemeClr val="tx1"/>
              </a:fontRef>
            </p:style>
          </p:cxnSp>
          <p:sp>
            <p:nvSpPr>
              <p:cNvPr id="64" name="Text Box 2"/>
              <p:cNvSpPr txBox="1">
                <a:spLocks noChangeArrowheads="1"/>
              </p:cNvSpPr>
              <p:nvPr/>
            </p:nvSpPr>
            <p:spPr bwMode="auto">
              <a:xfrm>
                <a:off x="3816605" y="2593154"/>
                <a:ext cx="1479295" cy="276037"/>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rot="0" vert="horz" wrap="square" lIns="91440" tIns="45720" rIns="91440" bIns="45720" anchor="t" anchorCtr="0">
                <a:noAutofit/>
              </a:bodyPr>
              <a:lstStyle/>
              <a:p>
                <a:pPr marL="0" marR="0">
                  <a:lnSpc>
                    <a:spcPct val="107000"/>
                  </a:lnSpc>
                  <a:spcBef>
                    <a:spcPts val="0"/>
                  </a:spcBef>
                  <a:spcAft>
                    <a:spcPts val="800"/>
                  </a:spcAft>
                </a:pPr>
                <a:r>
                  <a:rPr lang="en-US" sz="1200" i="1" dirty="0">
                    <a:solidFill>
                      <a:srgbClr val="808080"/>
                    </a:solidFill>
                    <a:effectLst/>
                    <a:latin typeface="Calibri" panose="020F0502020204030204" pitchFamily="34" charset="0"/>
                    <a:ea typeface="Calibri" panose="020F0502020204030204" pitchFamily="34" charset="0"/>
                    <a:cs typeface="Times New Roman" panose="02020603050405020304" pitchFamily="18" charset="0"/>
                  </a:rPr>
                  <a:t>Non-Residential:200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5" name="Rounded Rectangle 64"/>
              <p:cNvSpPr/>
              <p:nvPr/>
            </p:nvSpPr>
            <p:spPr>
              <a:xfrm>
                <a:off x="2629938" y="2320389"/>
                <a:ext cx="1615753" cy="218347"/>
              </a:xfrm>
              <a:prstGeom prst="roundRect">
                <a:avLst/>
              </a:prstGeom>
              <a:noFill/>
              <a:ln w="127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66" name="Text Box 2"/>
              <p:cNvSpPr txBox="1">
                <a:spLocks noChangeArrowheads="1"/>
              </p:cNvSpPr>
              <p:nvPr/>
            </p:nvSpPr>
            <p:spPr bwMode="auto">
              <a:xfrm>
                <a:off x="1884551" y="2604785"/>
                <a:ext cx="1049149" cy="221991"/>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rot="0" vert="horz" wrap="square" lIns="91440" tIns="45720" rIns="91440" bIns="45720" anchor="t" anchorCtr="0">
                <a:noAutofit/>
              </a:bodyPr>
              <a:lstStyle/>
              <a:p>
                <a:pPr marL="0" marR="0">
                  <a:lnSpc>
                    <a:spcPct val="107000"/>
                  </a:lnSpc>
                  <a:spcBef>
                    <a:spcPts val="0"/>
                  </a:spcBef>
                  <a:spcAft>
                    <a:spcPts val="800"/>
                  </a:spcAft>
                </a:pPr>
                <a:r>
                  <a:rPr lang="en-US" sz="1200" i="1" dirty="0">
                    <a:solidFill>
                      <a:srgbClr val="808080"/>
                    </a:solidFill>
                    <a:effectLst/>
                    <a:latin typeface="Calibri" panose="020F0502020204030204" pitchFamily="34" charset="0"/>
                    <a:ea typeface="Calibri" panose="020F0502020204030204" pitchFamily="34" charset="0"/>
                    <a:cs typeface="Times New Roman" panose="02020603050405020304" pitchFamily="18" charset="0"/>
                  </a:rPr>
                  <a:t>Should be “1”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67" name="Straight Arrow Connector 66"/>
              <p:cNvCxnSpPr>
                <a:stCxn id="65" idx="1"/>
              </p:cNvCxnSpPr>
              <p:nvPr/>
            </p:nvCxnSpPr>
            <p:spPr>
              <a:xfrm flipH="1">
                <a:off x="2533097" y="2429562"/>
                <a:ext cx="96830" cy="175223"/>
              </a:xfrm>
              <a:prstGeom prst="straightConnector1">
                <a:avLst/>
              </a:prstGeom>
              <a:ln>
                <a:solidFill>
                  <a:srgbClr val="FF0000"/>
                </a:solidFill>
                <a:tailEnd type="triangle"/>
              </a:ln>
            </p:spPr>
            <p:style>
              <a:lnRef idx="2">
                <a:schemeClr val="accent2"/>
              </a:lnRef>
              <a:fillRef idx="0">
                <a:schemeClr val="accent2"/>
              </a:fillRef>
              <a:effectRef idx="1">
                <a:schemeClr val="accent2"/>
              </a:effectRef>
              <a:fontRef idx="minor">
                <a:schemeClr val="tx1"/>
              </a:fontRef>
            </p:style>
          </p:cxnSp>
        </p:grpSp>
        <p:sp>
          <p:nvSpPr>
            <p:cNvPr id="13" name="Rounded Rectangle 12"/>
            <p:cNvSpPr/>
            <p:nvPr/>
          </p:nvSpPr>
          <p:spPr>
            <a:xfrm>
              <a:off x="5549900" y="2724150"/>
              <a:ext cx="1682750" cy="438150"/>
            </a:xfrm>
            <a:prstGeom prst="roundRect">
              <a:avLst/>
            </a:prstGeom>
            <a:noFill/>
            <a:ln w="127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Title 1"/>
          <p:cNvSpPr txBox="1">
            <a:spLocks/>
          </p:cNvSpPr>
          <p:nvPr/>
        </p:nvSpPr>
        <p:spPr>
          <a:xfrm>
            <a:off x="138078" y="3104437"/>
            <a:ext cx="1473816" cy="392254"/>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en-US" sz="1600" dirty="0">
                <a:solidFill>
                  <a:schemeClr val="tx1">
                    <a:lumMod val="65000"/>
                    <a:lumOff val="35000"/>
                  </a:schemeClr>
                </a:solidFill>
                <a:latin typeface="+mn-lt"/>
              </a:rPr>
              <a:t>Required fields</a:t>
            </a:r>
            <a:r>
              <a:rPr lang="en-US" sz="2000" dirty="0">
                <a:solidFill>
                  <a:schemeClr val="tx1">
                    <a:lumMod val="65000"/>
                    <a:lumOff val="35000"/>
                  </a:schemeClr>
                </a:solidFill>
                <a:latin typeface="+mn-lt"/>
                <a:cs typeface="Arial" panose="020B0604020202020204" pitchFamily="34" charset="0"/>
              </a:rPr>
              <a:t/>
            </a:r>
            <a:br>
              <a:rPr lang="en-US" sz="2000" dirty="0">
                <a:solidFill>
                  <a:schemeClr val="tx1">
                    <a:lumMod val="65000"/>
                    <a:lumOff val="35000"/>
                  </a:schemeClr>
                </a:solidFill>
                <a:latin typeface="+mn-lt"/>
                <a:cs typeface="Arial" panose="020B0604020202020204" pitchFamily="34" charset="0"/>
              </a:rPr>
            </a:br>
            <a:endParaRPr lang="en-US" sz="2000" dirty="0">
              <a:solidFill>
                <a:schemeClr val="tx1">
                  <a:lumMod val="65000"/>
                  <a:lumOff val="35000"/>
                </a:schemeClr>
              </a:solidFill>
              <a:latin typeface="+mn-lt"/>
              <a:cs typeface="Arial" panose="020B0604020202020204" pitchFamily="34" charset="0"/>
            </a:endParaRPr>
          </a:p>
        </p:txBody>
      </p:sp>
      <p:cxnSp>
        <p:nvCxnSpPr>
          <p:cNvPr id="25" name="Straight Arrow Connector 24"/>
          <p:cNvCxnSpPr>
            <a:stCxn id="55" idx="1"/>
          </p:cNvCxnSpPr>
          <p:nvPr/>
        </p:nvCxnSpPr>
        <p:spPr>
          <a:xfrm flipH="1" flipV="1">
            <a:off x="1675867" y="3234316"/>
            <a:ext cx="1548901" cy="7069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65" idx="1"/>
          </p:cNvCxnSpPr>
          <p:nvPr/>
        </p:nvCxnSpPr>
        <p:spPr>
          <a:xfrm flipH="1" flipV="1">
            <a:off x="1675867" y="3429326"/>
            <a:ext cx="1543660" cy="12431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888275" y="1381409"/>
            <a:ext cx="1963166" cy="369332"/>
          </a:xfrm>
          <a:prstGeom prst="rect">
            <a:avLst/>
          </a:prstGeom>
        </p:spPr>
        <p:txBody>
          <a:bodyPr wrap="none">
            <a:spAutoFit/>
          </a:bodyPr>
          <a:lstStyle/>
          <a:p>
            <a:r>
              <a:rPr lang="en-US" b="1" dirty="0">
                <a:solidFill>
                  <a:schemeClr val="bg1">
                    <a:lumMod val="50000"/>
                  </a:schemeClr>
                </a:solidFill>
                <a:cs typeface="Arial" panose="020B0604020202020204" pitchFamily="34" charset="0"/>
              </a:rPr>
              <a:t>Now, click on </a:t>
            </a:r>
            <a:r>
              <a:rPr lang="en-US" b="1" i="1" dirty="0">
                <a:solidFill>
                  <a:srgbClr val="1F4E79"/>
                </a:solidFill>
                <a:cs typeface="Arial" panose="020B0604020202020204" pitchFamily="34" charset="0"/>
              </a:rPr>
              <a:t>Cost</a:t>
            </a:r>
            <a:r>
              <a:rPr lang="en-US" dirty="0">
                <a:cs typeface="Arial" panose="020B0604020202020204" pitchFamily="34" charset="0"/>
              </a:rPr>
              <a:t>.</a:t>
            </a:r>
          </a:p>
        </p:txBody>
      </p:sp>
    </p:spTree>
    <p:extLst>
      <p:ext uri="{BB962C8B-B14F-4D97-AF65-F5344CB8AC3E}">
        <p14:creationId xmlns:p14="http://schemas.microsoft.com/office/powerpoint/2010/main" val="29799961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016936" y="871843"/>
            <a:ext cx="1040670" cy="314638"/>
          </a:xfrm>
          <a:prstGeom prst="rect">
            <a:avLst/>
          </a:prstGeom>
        </p:spPr>
        <p:txBody>
          <a:bodyPr wrap="none">
            <a:spAutoFit/>
          </a:bodyPr>
          <a:lstStyle/>
          <a:p>
            <a:pPr>
              <a:lnSpc>
                <a:spcPct val="107000"/>
              </a:lnSpc>
              <a:spcAft>
                <a:spcPts val="600"/>
              </a:spcAft>
            </a:pPr>
            <a:r>
              <a:rPr lang="en-US" sz="1350" b="1" i="1" dirty="0">
                <a:solidFill>
                  <a:schemeClr val="bg1"/>
                </a:solidFill>
                <a:latin typeface="Calibri" panose="020F0502020204030204" pitchFamily="34" charset="0"/>
                <a:ea typeface="Calibri" panose="020F0502020204030204" pitchFamily="34" charset="0"/>
                <a:cs typeface="Times New Roman" panose="02020603050405020304" pitchFamily="18" charset="0"/>
              </a:rPr>
              <a:t>10/10/2021</a:t>
            </a:r>
            <a:endParaRPr lang="en-US" sz="2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15" name="Picture 14"/>
          <p:cNvPicPr>
            <a:picLocks noChangeAspect="1"/>
          </p:cNvPicPr>
          <p:nvPr/>
        </p:nvPicPr>
        <p:blipFill rotWithShape="1">
          <a:blip r:embed="rId2">
            <a:extLst>
              <a:ext uri="{28A0092B-C50C-407E-A947-70E740481C1C}">
                <a14:useLocalDpi xmlns:a14="http://schemas.microsoft.com/office/drawing/2010/main" val="0"/>
              </a:ext>
            </a:extLst>
          </a:blip>
          <a:srcRect l="4341" t="1443" r="3836" b="63631"/>
          <a:stretch/>
        </p:blipFill>
        <p:spPr>
          <a:xfrm>
            <a:off x="1" y="6005764"/>
            <a:ext cx="2006599" cy="852236"/>
          </a:xfrm>
          <a:prstGeom prst="rect">
            <a:avLst/>
          </a:prstGeom>
        </p:spPr>
      </p:pic>
      <p:sp>
        <p:nvSpPr>
          <p:cNvPr id="16" name="Title 1"/>
          <p:cNvSpPr txBox="1">
            <a:spLocks/>
          </p:cNvSpPr>
          <p:nvPr/>
        </p:nvSpPr>
        <p:spPr>
          <a:xfrm>
            <a:off x="0" y="0"/>
            <a:ext cx="9144000" cy="685799"/>
          </a:xfrm>
          <a:prstGeom prst="rect">
            <a:avLst/>
          </a:prstGeom>
          <a:solidFill>
            <a:schemeClr val="accent1">
              <a:lumMod val="50000"/>
            </a:schemeClr>
          </a:solidFill>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solidFill>
                  <a:schemeClr val="accent4"/>
                </a:solidFill>
                <a:latin typeface="Arial Black" panose="020B0A04020102020204" pitchFamily="34" charset="0"/>
                <a:cs typeface="Arial" panose="020B0604020202020204" pitchFamily="34" charset="0"/>
              </a:rPr>
              <a:t>C.</a:t>
            </a:r>
            <a:r>
              <a:rPr lang="en-US" sz="2700" b="1" dirty="0">
                <a:solidFill>
                  <a:schemeClr val="bg1"/>
                </a:solidFill>
                <a:latin typeface="Arial" panose="020B0604020202020204" pitchFamily="34" charset="0"/>
                <a:cs typeface="Arial" panose="020B0604020202020204" pitchFamily="34" charset="0"/>
              </a:rPr>
              <a:t> Estimating Damage</a:t>
            </a:r>
          </a:p>
        </p:txBody>
      </p:sp>
      <p:sp>
        <p:nvSpPr>
          <p:cNvPr id="43" name="Title 1"/>
          <p:cNvSpPr txBox="1">
            <a:spLocks/>
          </p:cNvSpPr>
          <p:nvPr/>
        </p:nvSpPr>
        <p:spPr>
          <a:xfrm>
            <a:off x="378196" y="806123"/>
            <a:ext cx="348187" cy="330905"/>
          </a:xfrm>
          <a:prstGeom prst="rect">
            <a:avLst/>
          </a:prstGeom>
          <a:solidFill>
            <a:schemeClr val="accent1">
              <a:lumMod val="50000"/>
            </a:schemeClr>
          </a:solidFill>
          <a:ln>
            <a:solidFill>
              <a:schemeClr val="accent1">
                <a:lumMod val="50000"/>
              </a:schemeClr>
            </a:solidFill>
          </a:ln>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en-US" sz="2000" b="1" dirty="0">
                <a:solidFill>
                  <a:schemeClr val="bg1"/>
                </a:solidFill>
                <a:latin typeface="+mn-lt"/>
              </a:rPr>
              <a:t>4</a:t>
            </a:r>
            <a:endParaRPr lang="en-US" sz="2000" b="1" i="1" dirty="0">
              <a:solidFill>
                <a:schemeClr val="bg1"/>
              </a:solidFill>
              <a:latin typeface="+mn-lt"/>
              <a:cs typeface="Arial" panose="020B0604020202020204" pitchFamily="34" charset="0"/>
            </a:endParaRPr>
          </a:p>
        </p:txBody>
      </p:sp>
      <p:grpSp>
        <p:nvGrpSpPr>
          <p:cNvPr id="21" name="Group 20"/>
          <p:cNvGrpSpPr/>
          <p:nvPr/>
        </p:nvGrpSpPr>
        <p:grpSpPr>
          <a:xfrm>
            <a:off x="772881" y="746928"/>
            <a:ext cx="7598237" cy="417601"/>
            <a:chOff x="0" y="0"/>
            <a:chExt cx="3674110" cy="201953"/>
          </a:xfrm>
        </p:grpSpPr>
        <p:pic>
          <p:nvPicPr>
            <p:cNvPr id="22" name="Picture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3674110" cy="190500"/>
            </a:xfrm>
            <a:prstGeom prst="rect">
              <a:avLst/>
            </a:prstGeom>
          </p:spPr>
        </p:pic>
        <p:sp>
          <p:nvSpPr>
            <p:cNvPr id="23" name="Rectangle 22"/>
            <p:cNvSpPr/>
            <p:nvPr/>
          </p:nvSpPr>
          <p:spPr>
            <a:xfrm>
              <a:off x="1710994" y="22439"/>
              <a:ext cx="841473" cy="179514"/>
            </a:xfrm>
            <a:prstGeom prst="rect">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
        <p:nvSpPr>
          <p:cNvPr id="2" name="Rectangle 1"/>
          <p:cNvSpPr/>
          <p:nvPr/>
        </p:nvSpPr>
        <p:spPr>
          <a:xfrm>
            <a:off x="982199" y="1650549"/>
            <a:ext cx="7804755" cy="1323439"/>
          </a:xfrm>
          <a:prstGeom prst="rect">
            <a:avLst/>
          </a:prstGeom>
        </p:spPr>
        <p:txBody>
          <a:bodyPr wrap="square">
            <a:spAutoFit/>
          </a:bodyPr>
          <a:lstStyle/>
          <a:p>
            <a:r>
              <a:rPr lang="en-US" sz="2000" b="1" dirty="0">
                <a:solidFill>
                  <a:schemeClr val="bg2">
                    <a:lumMod val="50000"/>
                  </a:schemeClr>
                </a:solidFill>
                <a:latin typeface="Calibri" panose="020F0502020204030204" pitchFamily="34" charset="0"/>
                <a:ea typeface="Calibri" panose="020F0502020204030204" pitchFamily="34" charset="0"/>
              </a:rPr>
              <a:t>If you know the amount of percentage damage on the elements of the buildings, fill the  related fields. Remember that </a:t>
            </a:r>
            <a:r>
              <a:rPr lang="en-US" sz="2000" b="1" i="1" dirty="0">
                <a:solidFill>
                  <a:schemeClr val="accent1">
                    <a:lumMod val="50000"/>
                  </a:schemeClr>
                </a:solidFill>
                <a:latin typeface="Calibri" panose="020F0502020204030204" pitchFamily="34" charset="0"/>
                <a:ea typeface="Calibri" panose="020F0502020204030204" pitchFamily="34" charset="0"/>
              </a:rPr>
              <a:t>it may not be necessary </a:t>
            </a:r>
            <a:r>
              <a:rPr lang="en-US" sz="2000" b="1" dirty="0">
                <a:solidFill>
                  <a:schemeClr val="bg2">
                    <a:lumMod val="50000"/>
                  </a:schemeClr>
                </a:solidFill>
                <a:latin typeface="Calibri" panose="020F0502020204030204" pitchFamily="34" charset="0"/>
                <a:ea typeface="Calibri" panose="020F0502020204030204" pitchFamily="34" charset="0"/>
              </a:rPr>
              <a:t>for all the </a:t>
            </a:r>
            <a:r>
              <a:rPr lang="en-US" sz="2000" b="1" i="1" dirty="0">
                <a:solidFill>
                  <a:schemeClr val="accent1">
                    <a:lumMod val="50000"/>
                  </a:schemeClr>
                </a:solidFill>
                <a:latin typeface="Calibri" panose="020F0502020204030204" pitchFamily="34" charset="0"/>
                <a:ea typeface="Calibri" panose="020F0502020204030204" pitchFamily="34" charset="0"/>
              </a:rPr>
              <a:t>threshold makers </a:t>
            </a:r>
            <a:r>
              <a:rPr lang="en-US" sz="2000" b="1" dirty="0">
                <a:solidFill>
                  <a:schemeClr val="tx1">
                    <a:lumMod val="65000"/>
                    <a:lumOff val="35000"/>
                  </a:schemeClr>
                </a:solidFill>
                <a:latin typeface="Calibri" panose="020F0502020204030204" pitchFamily="34" charset="0"/>
                <a:ea typeface="Calibri" panose="020F0502020204030204" pitchFamily="34" charset="0"/>
              </a:rPr>
              <a:t>to be </a:t>
            </a:r>
            <a:r>
              <a:rPr lang="en-US" sz="2000" b="1" i="1" dirty="0">
                <a:solidFill>
                  <a:schemeClr val="accent1">
                    <a:lumMod val="50000"/>
                  </a:schemeClr>
                </a:solidFill>
                <a:latin typeface="Calibri" panose="020F0502020204030204" pitchFamily="34" charset="0"/>
                <a:ea typeface="Calibri" panose="020F0502020204030204" pitchFamily="34" charset="0"/>
              </a:rPr>
              <a:t>met to achieve the indicated level of damage</a:t>
            </a:r>
            <a:r>
              <a:rPr lang="en-US" sz="2000" b="1" dirty="0">
                <a:solidFill>
                  <a:schemeClr val="tx1">
                    <a:lumMod val="65000"/>
                    <a:lumOff val="35000"/>
                  </a:schemeClr>
                </a:solidFill>
                <a:latin typeface="Calibri" panose="020F0502020204030204" pitchFamily="34" charset="0"/>
                <a:ea typeface="Calibri" panose="020F0502020204030204" pitchFamily="34" charset="0"/>
              </a:rPr>
              <a:t>.</a:t>
            </a:r>
            <a:endParaRPr lang="en-US" sz="2000" b="1" dirty="0">
              <a:solidFill>
                <a:schemeClr val="tx1">
                  <a:lumMod val="65000"/>
                  <a:lumOff val="35000"/>
                </a:schemeClr>
              </a:solidFill>
            </a:endParaRPr>
          </a:p>
        </p:txBody>
      </p:sp>
      <p:grpSp>
        <p:nvGrpSpPr>
          <p:cNvPr id="8" name="Group 7"/>
          <p:cNvGrpSpPr/>
          <p:nvPr/>
        </p:nvGrpSpPr>
        <p:grpSpPr>
          <a:xfrm>
            <a:off x="1817918" y="2973988"/>
            <a:ext cx="6553200" cy="3396060"/>
            <a:chOff x="4311299" y="1289444"/>
            <a:chExt cx="4348518" cy="2253529"/>
          </a:xfrm>
        </p:grpSpPr>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11299" y="1289444"/>
              <a:ext cx="4348518" cy="2253529"/>
            </a:xfrm>
            <a:prstGeom prst="rect">
              <a:avLst/>
            </a:prstGeom>
          </p:spPr>
        </p:pic>
        <p:sp>
          <p:nvSpPr>
            <p:cNvPr id="6" name="Rounded Rectangle 5"/>
            <p:cNvSpPr/>
            <p:nvPr/>
          </p:nvSpPr>
          <p:spPr>
            <a:xfrm>
              <a:off x="5307806" y="1719263"/>
              <a:ext cx="385763" cy="245268"/>
            </a:xfrm>
            <a:prstGeom prst="roundRect">
              <a:avLst/>
            </a:prstGeom>
            <a:noFill/>
            <a:ln w="952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ounded Rectangle 26"/>
            <p:cNvSpPr/>
            <p:nvPr/>
          </p:nvSpPr>
          <p:spPr>
            <a:xfrm>
              <a:off x="6081713" y="1719263"/>
              <a:ext cx="385763" cy="245268"/>
            </a:xfrm>
            <a:prstGeom prst="roundRect">
              <a:avLst/>
            </a:prstGeom>
            <a:noFill/>
            <a:ln w="952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p:cNvSpPr/>
            <p:nvPr/>
          </p:nvSpPr>
          <p:spPr>
            <a:xfrm>
              <a:off x="6497194" y="1723400"/>
              <a:ext cx="385763" cy="245268"/>
            </a:xfrm>
            <a:prstGeom prst="roundRect">
              <a:avLst/>
            </a:prstGeom>
            <a:noFill/>
            <a:ln w="952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ounded Rectangle 37"/>
            <p:cNvSpPr/>
            <p:nvPr/>
          </p:nvSpPr>
          <p:spPr>
            <a:xfrm>
              <a:off x="6530532" y="2561600"/>
              <a:ext cx="385763" cy="167313"/>
            </a:xfrm>
            <a:prstGeom prst="roundRect">
              <a:avLst/>
            </a:prstGeom>
            <a:noFill/>
            <a:ln w="952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p:cNvSpPr/>
          <p:nvPr/>
        </p:nvSpPr>
        <p:spPr>
          <a:xfrm>
            <a:off x="1025017" y="1257534"/>
            <a:ext cx="3463577" cy="369332"/>
          </a:xfrm>
          <a:prstGeom prst="rect">
            <a:avLst/>
          </a:prstGeom>
        </p:spPr>
        <p:txBody>
          <a:bodyPr wrap="none">
            <a:spAutoFit/>
          </a:bodyPr>
          <a:lstStyle/>
          <a:p>
            <a:r>
              <a:rPr lang="en-US" b="1" dirty="0">
                <a:solidFill>
                  <a:schemeClr val="bg1">
                    <a:lumMod val="50000"/>
                  </a:schemeClr>
                </a:solidFill>
                <a:cs typeface="Arial" panose="020B0604020202020204" pitchFamily="34" charset="0"/>
              </a:rPr>
              <a:t>Now, click on </a:t>
            </a:r>
            <a:r>
              <a:rPr lang="en-US" b="1" i="1" dirty="0">
                <a:solidFill>
                  <a:srgbClr val="1F4E79"/>
                </a:solidFill>
                <a:cs typeface="Arial" panose="020B0604020202020204" pitchFamily="34" charset="0"/>
              </a:rPr>
              <a:t>Element Percentage</a:t>
            </a:r>
            <a:r>
              <a:rPr lang="en-US" dirty="0">
                <a:cs typeface="Arial" panose="020B0604020202020204" pitchFamily="34" charset="0"/>
              </a:rPr>
              <a:t>.</a:t>
            </a:r>
          </a:p>
        </p:txBody>
      </p:sp>
    </p:spTree>
    <p:extLst>
      <p:ext uri="{BB962C8B-B14F-4D97-AF65-F5344CB8AC3E}">
        <p14:creationId xmlns:p14="http://schemas.microsoft.com/office/powerpoint/2010/main" val="34538220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016936" y="871843"/>
            <a:ext cx="1040670" cy="314638"/>
          </a:xfrm>
          <a:prstGeom prst="rect">
            <a:avLst/>
          </a:prstGeom>
        </p:spPr>
        <p:txBody>
          <a:bodyPr wrap="none">
            <a:spAutoFit/>
          </a:bodyPr>
          <a:lstStyle/>
          <a:p>
            <a:pPr>
              <a:lnSpc>
                <a:spcPct val="107000"/>
              </a:lnSpc>
              <a:spcAft>
                <a:spcPts val="600"/>
              </a:spcAft>
            </a:pPr>
            <a:r>
              <a:rPr lang="en-US" sz="1350" b="1" i="1" dirty="0">
                <a:solidFill>
                  <a:schemeClr val="bg1"/>
                </a:solidFill>
                <a:latin typeface="Calibri" panose="020F0502020204030204" pitchFamily="34" charset="0"/>
                <a:ea typeface="Calibri" panose="020F0502020204030204" pitchFamily="34" charset="0"/>
                <a:cs typeface="Times New Roman" panose="02020603050405020304" pitchFamily="18" charset="0"/>
              </a:rPr>
              <a:t>10/10/2021</a:t>
            </a:r>
            <a:endParaRPr lang="en-US" sz="2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15" name="Picture 14"/>
          <p:cNvPicPr>
            <a:picLocks noChangeAspect="1"/>
          </p:cNvPicPr>
          <p:nvPr/>
        </p:nvPicPr>
        <p:blipFill rotWithShape="1">
          <a:blip r:embed="rId2">
            <a:extLst>
              <a:ext uri="{28A0092B-C50C-407E-A947-70E740481C1C}">
                <a14:useLocalDpi xmlns:a14="http://schemas.microsoft.com/office/drawing/2010/main" val="0"/>
              </a:ext>
            </a:extLst>
          </a:blip>
          <a:srcRect l="4341" t="1443" r="3836" b="63631"/>
          <a:stretch/>
        </p:blipFill>
        <p:spPr>
          <a:xfrm>
            <a:off x="1" y="6005764"/>
            <a:ext cx="2006599" cy="852236"/>
          </a:xfrm>
          <a:prstGeom prst="rect">
            <a:avLst/>
          </a:prstGeom>
        </p:spPr>
      </p:pic>
      <p:sp>
        <p:nvSpPr>
          <p:cNvPr id="16" name="Title 1"/>
          <p:cNvSpPr txBox="1">
            <a:spLocks/>
          </p:cNvSpPr>
          <p:nvPr/>
        </p:nvSpPr>
        <p:spPr>
          <a:xfrm>
            <a:off x="0" y="0"/>
            <a:ext cx="9144000" cy="685799"/>
          </a:xfrm>
          <a:prstGeom prst="rect">
            <a:avLst/>
          </a:prstGeom>
          <a:solidFill>
            <a:schemeClr val="accent1">
              <a:lumMod val="50000"/>
            </a:schemeClr>
          </a:solidFill>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solidFill>
                  <a:schemeClr val="accent4"/>
                </a:solidFill>
                <a:latin typeface="Arial Black" panose="020B0A04020102020204" pitchFamily="34" charset="0"/>
                <a:cs typeface="Arial" panose="020B0604020202020204" pitchFamily="34" charset="0"/>
              </a:rPr>
              <a:t>C.</a:t>
            </a:r>
            <a:r>
              <a:rPr lang="en-US" sz="2700" b="1" dirty="0">
                <a:solidFill>
                  <a:schemeClr val="bg1"/>
                </a:solidFill>
                <a:latin typeface="Arial" panose="020B0604020202020204" pitchFamily="34" charset="0"/>
                <a:cs typeface="Arial" panose="020B0604020202020204" pitchFamily="34" charset="0"/>
              </a:rPr>
              <a:t> Estimating Damage</a:t>
            </a:r>
          </a:p>
        </p:txBody>
      </p:sp>
      <p:sp>
        <p:nvSpPr>
          <p:cNvPr id="43" name="Title 1"/>
          <p:cNvSpPr txBox="1">
            <a:spLocks/>
          </p:cNvSpPr>
          <p:nvPr/>
        </p:nvSpPr>
        <p:spPr>
          <a:xfrm>
            <a:off x="378196" y="806123"/>
            <a:ext cx="348187" cy="330905"/>
          </a:xfrm>
          <a:prstGeom prst="rect">
            <a:avLst/>
          </a:prstGeom>
          <a:solidFill>
            <a:schemeClr val="accent1">
              <a:lumMod val="50000"/>
            </a:schemeClr>
          </a:solidFill>
          <a:ln>
            <a:solidFill>
              <a:schemeClr val="accent1">
                <a:lumMod val="50000"/>
              </a:schemeClr>
            </a:solidFill>
          </a:ln>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en-US" sz="2000" b="1" dirty="0">
                <a:solidFill>
                  <a:schemeClr val="bg1"/>
                </a:solidFill>
                <a:latin typeface="+mn-lt"/>
              </a:rPr>
              <a:t>5</a:t>
            </a:r>
            <a:endParaRPr lang="en-US" sz="2000" b="1" i="1" dirty="0">
              <a:solidFill>
                <a:schemeClr val="bg1"/>
              </a:solidFill>
              <a:latin typeface="+mn-lt"/>
              <a:cs typeface="Arial" panose="020B0604020202020204" pitchFamily="34" charset="0"/>
            </a:endParaRPr>
          </a:p>
        </p:txBody>
      </p:sp>
      <p:grpSp>
        <p:nvGrpSpPr>
          <p:cNvPr id="20" name="Group 19"/>
          <p:cNvGrpSpPr/>
          <p:nvPr/>
        </p:nvGrpSpPr>
        <p:grpSpPr>
          <a:xfrm>
            <a:off x="820419" y="753321"/>
            <a:ext cx="7622910" cy="431364"/>
            <a:chOff x="0" y="0"/>
            <a:chExt cx="3759200" cy="213173"/>
          </a:xfrm>
        </p:grpSpPr>
        <p:pic>
          <p:nvPicPr>
            <p:cNvPr id="24" name="Picture 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3759200" cy="187325"/>
            </a:xfrm>
            <a:prstGeom prst="rect">
              <a:avLst/>
            </a:prstGeom>
          </p:spPr>
        </p:pic>
        <p:sp>
          <p:nvSpPr>
            <p:cNvPr id="25" name="Rectangle 24"/>
            <p:cNvSpPr/>
            <p:nvPr/>
          </p:nvSpPr>
          <p:spPr>
            <a:xfrm>
              <a:off x="2586125" y="28049"/>
              <a:ext cx="734886" cy="185124"/>
            </a:xfrm>
            <a:prstGeom prst="rect">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
        <p:nvSpPr>
          <p:cNvPr id="32" name="Rectangle 31"/>
          <p:cNvSpPr/>
          <p:nvPr/>
        </p:nvSpPr>
        <p:spPr>
          <a:xfrm>
            <a:off x="566362" y="1690461"/>
            <a:ext cx="7804755" cy="400110"/>
          </a:xfrm>
          <a:prstGeom prst="rect">
            <a:avLst/>
          </a:prstGeom>
        </p:spPr>
        <p:txBody>
          <a:bodyPr wrap="square">
            <a:spAutoFit/>
          </a:bodyPr>
          <a:lstStyle/>
          <a:p>
            <a:pPr marL="228600" indent="-228600">
              <a:buFont typeface="Arial" panose="020B0604020202020204" pitchFamily="34" charset="0"/>
              <a:buChar char="•"/>
            </a:pPr>
            <a:r>
              <a:rPr lang="en-US" sz="2000" b="1" i="1" dirty="0">
                <a:solidFill>
                  <a:schemeClr val="accent1">
                    <a:lumMod val="50000"/>
                  </a:schemeClr>
                </a:solidFill>
                <a:latin typeface="Calibri" panose="020F0502020204030204" pitchFamily="34" charset="0"/>
              </a:rPr>
              <a:t>Tax Assessment Value </a:t>
            </a:r>
            <a:r>
              <a:rPr lang="en-US" sz="2000" b="1" dirty="0">
                <a:solidFill>
                  <a:schemeClr val="bg2">
                    <a:lumMod val="50000"/>
                  </a:schemeClr>
                </a:solidFill>
                <a:latin typeface="Calibri" panose="020F0502020204030204" pitchFamily="34" charset="0"/>
              </a:rPr>
              <a:t>is found in </a:t>
            </a:r>
            <a:r>
              <a:rPr lang="en-US" sz="2000" b="1" dirty="0">
                <a:solidFill>
                  <a:schemeClr val="tx1">
                    <a:lumMod val="65000"/>
                    <a:lumOff val="35000"/>
                  </a:schemeClr>
                </a:solidFill>
                <a:latin typeface="Calibri" panose="020F0502020204030204" pitchFamily="34" charset="0"/>
                <a:hlinkClick r:id="rId4"/>
              </a:rPr>
              <a:t>WV Assessment </a:t>
            </a:r>
            <a:endParaRPr lang="en-US" sz="2000" b="1" dirty="0">
              <a:solidFill>
                <a:schemeClr val="tx1">
                  <a:lumMod val="65000"/>
                  <a:lumOff val="35000"/>
                </a:schemeClr>
              </a:solidFill>
            </a:endParaRPr>
          </a:p>
        </p:txBody>
      </p:sp>
      <p:pic>
        <p:nvPicPr>
          <p:cNvPr id="13" name="Picture 12"/>
          <p:cNvPicPr>
            <a:picLocks noChangeAspect="1"/>
          </p:cNvPicPr>
          <p:nvPr/>
        </p:nvPicPr>
        <p:blipFill>
          <a:blip r:embed="rId5"/>
          <a:stretch>
            <a:fillRect/>
          </a:stretch>
        </p:blipFill>
        <p:spPr>
          <a:xfrm>
            <a:off x="6140766" y="1745861"/>
            <a:ext cx="2350495" cy="666945"/>
          </a:xfrm>
          <a:prstGeom prst="rect">
            <a:avLst/>
          </a:prstGeom>
          <a:ln>
            <a:solidFill>
              <a:schemeClr val="bg1">
                <a:lumMod val="65000"/>
              </a:schemeClr>
            </a:solidFill>
          </a:ln>
        </p:spPr>
      </p:pic>
      <p:sp>
        <p:nvSpPr>
          <p:cNvPr id="34" name="Rectangle 33"/>
          <p:cNvSpPr/>
          <p:nvPr/>
        </p:nvSpPr>
        <p:spPr>
          <a:xfrm>
            <a:off x="566362" y="2055837"/>
            <a:ext cx="5311923" cy="707886"/>
          </a:xfrm>
          <a:prstGeom prst="rect">
            <a:avLst/>
          </a:prstGeom>
        </p:spPr>
        <p:txBody>
          <a:bodyPr wrap="square">
            <a:spAutoFit/>
          </a:bodyPr>
          <a:lstStyle/>
          <a:p>
            <a:pPr marL="228600" indent="-228600">
              <a:buFont typeface="Arial" panose="020B0604020202020204" pitchFamily="34" charset="0"/>
              <a:buChar char="•"/>
            </a:pPr>
            <a:r>
              <a:rPr lang="en-US" sz="2000" b="1" i="1" dirty="0">
                <a:solidFill>
                  <a:schemeClr val="bg2">
                    <a:lumMod val="50000"/>
                  </a:schemeClr>
                </a:solidFill>
                <a:latin typeface="Calibri" panose="020F0502020204030204" pitchFamily="34" charset="0"/>
              </a:rPr>
              <a:t>If you’re not sure about </a:t>
            </a:r>
            <a:r>
              <a:rPr lang="en-US" sz="2000" b="1" i="1" dirty="0">
                <a:solidFill>
                  <a:schemeClr val="accent1">
                    <a:lumMod val="50000"/>
                  </a:schemeClr>
                </a:solidFill>
                <a:latin typeface="Calibri" panose="020F0502020204030204" pitchFamily="34" charset="0"/>
              </a:rPr>
              <a:t>Tax Factor Adjustment</a:t>
            </a:r>
            <a:r>
              <a:rPr lang="en-US" sz="2000" b="1" i="1" dirty="0">
                <a:solidFill>
                  <a:schemeClr val="tx1">
                    <a:lumMod val="65000"/>
                    <a:lumOff val="35000"/>
                  </a:schemeClr>
                </a:solidFill>
                <a:latin typeface="Calibri" panose="020F0502020204030204" pitchFamily="34" charset="0"/>
              </a:rPr>
              <a:t> </a:t>
            </a:r>
            <a:r>
              <a:rPr lang="en-US" sz="2000" b="1" i="1" dirty="0">
                <a:solidFill>
                  <a:schemeClr val="bg2">
                    <a:lumMod val="50000"/>
                  </a:schemeClr>
                </a:solidFill>
                <a:latin typeface="Calibri" panose="020F0502020204030204" pitchFamily="34" charset="0"/>
              </a:rPr>
              <a:t>write</a:t>
            </a:r>
            <a:r>
              <a:rPr lang="en-US" sz="2000" b="1" i="1" dirty="0">
                <a:solidFill>
                  <a:schemeClr val="tx1">
                    <a:lumMod val="65000"/>
                    <a:lumOff val="35000"/>
                  </a:schemeClr>
                </a:solidFill>
                <a:latin typeface="Calibri" panose="020F0502020204030204" pitchFamily="34" charset="0"/>
              </a:rPr>
              <a:t> </a:t>
            </a:r>
            <a:r>
              <a:rPr lang="en-US" sz="2000" b="1" i="1" dirty="0">
                <a:solidFill>
                  <a:schemeClr val="accent1">
                    <a:lumMod val="50000"/>
                  </a:schemeClr>
                </a:solidFill>
                <a:latin typeface="Calibri" panose="020F0502020204030204" pitchFamily="34" charset="0"/>
              </a:rPr>
              <a:t>1.</a:t>
            </a:r>
          </a:p>
        </p:txBody>
      </p:sp>
      <p:sp>
        <p:nvSpPr>
          <p:cNvPr id="35" name="Rectangle 34"/>
          <p:cNvSpPr/>
          <p:nvPr/>
        </p:nvSpPr>
        <p:spPr>
          <a:xfrm>
            <a:off x="566362" y="1295825"/>
            <a:ext cx="7804755" cy="400110"/>
          </a:xfrm>
          <a:prstGeom prst="rect">
            <a:avLst/>
          </a:prstGeom>
        </p:spPr>
        <p:txBody>
          <a:bodyPr wrap="square">
            <a:spAutoFit/>
          </a:bodyPr>
          <a:lstStyle/>
          <a:p>
            <a:pPr marL="228600" indent="-228600">
              <a:buFont typeface="Arial" panose="020B0604020202020204" pitchFamily="34" charset="0"/>
              <a:buChar char="•"/>
            </a:pPr>
            <a:r>
              <a:rPr lang="en-US" sz="2000" b="1" dirty="0">
                <a:solidFill>
                  <a:schemeClr val="bg2">
                    <a:lumMod val="50000"/>
                  </a:schemeClr>
                </a:solidFill>
                <a:latin typeface="Calibri" panose="020F0502020204030204" pitchFamily="34" charset="0"/>
              </a:rPr>
              <a:t>Basis for value of structure should be set on: </a:t>
            </a:r>
            <a:r>
              <a:rPr lang="en-US" sz="2000" b="1" i="1" dirty="0">
                <a:solidFill>
                  <a:schemeClr val="accent1">
                    <a:lumMod val="50000"/>
                  </a:schemeClr>
                </a:solidFill>
                <a:latin typeface="Calibri" panose="020F0502020204030204" pitchFamily="34" charset="0"/>
              </a:rPr>
              <a:t>Adj. Tax Assessed Value</a:t>
            </a:r>
            <a:endParaRPr lang="en-US" sz="2000" dirty="0">
              <a:solidFill>
                <a:schemeClr val="tx1">
                  <a:lumMod val="65000"/>
                  <a:lumOff val="35000"/>
                </a:schemeClr>
              </a:solidFill>
            </a:endParaRPr>
          </a:p>
        </p:txBody>
      </p:sp>
      <p:grpSp>
        <p:nvGrpSpPr>
          <p:cNvPr id="36" name="Group 35"/>
          <p:cNvGrpSpPr/>
          <p:nvPr/>
        </p:nvGrpSpPr>
        <p:grpSpPr>
          <a:xfrm>
            <a:off x="1236499" y="2739227"/>
            <a:ext cx="7206830" cy="3723529"/>
            <a:chOff x="820419" y="2626304"/>
            <a:chExt cx="6748837" cy="3486899"/>
          </a:xfrm>
        </p:grpSpPr>
        <p:grpSp>
          <p:nvGrpSpPr>
            <p:cNvPr id="11" name="Group 10"/>
            <p:cNvGrpSpPr/>
            <p:nvPr/>
          </p:nvGrpSpPr>
          <p:grpSpPr>
            <a:xfrm>
              <a:off x="820419" y="2626304"/>
              <a:ext cx="6748837" cy="3486899"/>
              <a:chOff x="451013" y="1645475"/>
              <a:chExt cx="7565923" cy="3909060"/>
            </a:xfrm>
          </p:grpSpPr>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1013" y="1645475"/>
                <a:ext cx="7565923" cy="3909060"/>
              </a:xfrm>
              <a:prstGeom prst="rect">
                <a:avLst/>
              </a:prstGeom>
            </p:spPr>
          </p:pic>
          <p:sp>
            <p:nvSpPr>
              <p:cNvPr id="7" name="Rounded Rectangle 6"/>
              <p:cNvSpPr/>
              <p:nvPr/>
            </p:nvSpPr>
            <p:spPr>
              <a:xfrm>
                <a:off x="3019425" y="2674144"/>
                <a:ext cx="1004887" cy="173830"/>
              </a:xfrm>
              <a:prstGeom prst="roundRect">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ounded Rectangle 25"/>
              <p:cNvSpPr/>
              <p:nvPr/>
            </p:nvSpPr>
            <p:spPr>
              <a:xfrm>
                <a:off x="3019424" y="2869407"/>
                <a:ext cx="1004887" cy="178594"/>
              </a:xfrm>
              <a:prstGeom prst="roundRect">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ounded Rectangle 27"/>
              <p:cNvSpPr/>
              <p:nvPr/>
            </p:nvSpPr>
            <p:spPr>
              <a:xfrm>
                <a:off x="1409700" y="3409505"/>
                <a:ext cx="766764" cy="152845"/>
              </a:xfrm>
              <a:prstGeom prst="roundRect">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3" name="Rounded Rectangle 32"/>
            <p:cNvSpPr/>
            <p:nvPr/>
          </p:nvSpPr>
          <p:spPr>
            <a:xfrm>
              <a:off x="4095750" y="3149600"/>
              <a:ext cx="882650" cy="1371600"/>
            </a:xfrm>
            <a:prstGeom prst="roundRect">
              <a:avLst/>
            </a:prstGeom>
            <a:noFill/>
            <a:ln w="19050">
              <a:solidFill>
                <a:schemeClr val="tx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ounded Rectangle 38"/>
            <p:cNvSpPr/>
            <p:nvPr/>
          </p:nvSpPr>
          <p:spPr>
            <a:xfrm>
              <a:off x="820419" y="4438650"/>
              <a:ext cx="506732" cy="336550"/>
            </a:xfrm>
            <a:prstGeom prst="roundRect">
              <a:avLst/>
            </a:prstGeom>
            <a:noFill/>
            <a:ln w="19050">
              <a:solidFill>
                <a:schemeClr val="tx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5066332" y="3518002"/>
              <a:ext cx="2410793" cy="951118"/>
            </a:xfrm>
            <a:prstGeom prst="rect">
              <a:avLst/>
            </a:prstGeom>
            <a:ln>
              <a:solidFill>
                <a:schemeClr val="accent1">
                  <a:lumMod val="50000"/>
                </a:schemeClr>
              </a:solidFill>
            </a:ln>
          </p:spPr>
          <p:txBody>
            <a:bodyPr wrap="square">
              <a:spAutoFit/>
            </a:bodyPr>
            <a:lstStyle/>
            <a:p>
              <a:r>
                <a:rPr lang="en-US" sz="2000" b="1" i="1" dirty="0">
                  <a:solidFill>
                    <a:schemeClr val="tx1">
                      <a:lumMod val="65000"/>
                      <a:lumOff val="35000"/>
                    </a:schemeClr>
                  </a:solidFill>
                  <a:latin typeface="Calibri" panose="020F0502020204030204" pitchFamily="34" charset="0"/>
                </a:rPr>
                <a:t>Damage Summary will be calculated </a:t>
              </a:r>
              <a:r>
                <a:rPr lang="en-US" sz="2000" b="1" i="1">
                  <a:solidFill>
                    <a:schemeClr val="tx1">
                      <a:lumMod val="65000"/>
                      <a:lumOff val="35000"/>
                    </a:schemeClr>
                  </a:solidFill>
                  <a:latin typeface="Calibri" panose="020F0502020204030204" pitchFamily="34" charset="0"/>
                </a:rPr>
                <a:t>and shown </a:t>
              </a:r>
              <a:r>
                <a:rPr lang="en-US" sz="2000" b="1" i="1" dirty="0">
                  <a:solidFill>
                    <a:schemeClr val="tx1">
                      <a:lumMod val="65000"/>
                      <a:lumOff val="35000"/>
                    </a:schemeClr>
                  </a:solidFill>
                  <a:latin typeface="Calibri" panose="020F0502020204030204" pitchFamily="34" charset="0"/>
                </a:rPr>
                <a:t>up here.</a:t>
              </a:r>
              <a:endParaRPr lang="en-US" sz="2000" b="1" i="1" dirty="0">
                <a:solidFill>
                  <a:schemeClr val="accent1">
                    <a:lumMod val="50000"/>
                  </a:schemeClr>
                </a:solidFill>
                <a:latin typeface="Calibri" panose="020F0502020204030204" pitchFamily="34" charset="0"/>
              </a:endParaRPr>
            </a:p>
          </p:txBody>
        </p:sp>
      </p:grpSp>
    </p:spTree>
    <p:extLst>
      <p:ext uri="{BB962C8B-B14F-4D97-AF65-F5344CB8AC3E}">
        <p14:creationId xmlns:p14="http://schemas.microsoft.com/office/powerpoint/2010/main" val="24842484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016936" y="871843"/>
            <a:ext cx="1040670" cy="314638"/>
          </a:xfrm>
          <a:prstGeom prst="rect">
            <a:avLst/>
          </a:prstGeom>
        </p:spPr>
        <p:txBody>
          <a:bodyPr wrap="none">
            <a:spAutoFit/>
          </a:bodyPr>
          <a:lstStyle/>
          <a:p>
            <a:pPr>
              <a:lnSpc>
                <a:spcPct val="107000"/>
              </a:lnSpc>
              <a:spcAft>
                <a:spcPts val="600"/>
              </a:spcAft>
            </a:pPr>
            <a:r>
              <a:rPr lang="en-US" sz="1350" b="1" i="1" dirty="0">
                <a:solidFill>
                  <a:schemeClr val="bg1"/>
                </a:solidFill>
                <a:latin typeface="Calibri" panose="020F0502020204030204" pitchFamily="34" charset="0"/>
                <a:ea typeface="Calibri" panose="020F0502020204030204" pitchFamily="34" charset="0"/>
                <a:cs typeface="Times New Roman" panose="02020603050405020304" pitchFamily="18" charset="0"/>
              </a:rPr>
              <a:t>10/10/2021</a:t>
            </a:r>
            <a:endParaRPr lang="en-US" sz="2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15" name="Picture 14"/>
          <p:cNvPicPr>
            <a:picLocks noChangeAspect="1"/>
          </p:cNvPicPr>
          <p:nvPr/>
        </p:nvPicPr>
        <p:blipFill rotWithShape="1">
          <a:blip r:embed="rId2">
            <a:extLst>
              <a:ext uri="{28A0092B-C50C-407E-A947-70E740481C1C}">
                <a14:useLocalDpi xmlns:a14="http://schemas.microsoft.com/office/drawing/2010/main" val="0"/>
              </a:ext>
            </a:extLst>
          </a:blip>
          <a:srcRect l="4341" t="1443" r="3836" b="63631"/>
          <a:stretch/>
        </p:blipFill>
        <p:spPr>
          <a:xfrm>
            <a:off x="1" y="6005764"/>
            <a:ext cx="2006599" cy="852236"/>
          </a:xfrm>
          <a:prstGeom prst="rect">
            <a:avLst/>
          </a:prstGeom>
        </p:spPr>
      </p:pic>
      <p:sp>
        <p:nvSpPr>
          <p:cNvPr id="16" name="Title 1"/>
          <p:cNvSpPr txBox="1">
            <a:spLocks/>
          </p:cNvSpPr>
          <p:nvPr/>
        </p:nvSpPr>
        <p:spPr>
          <a:xfrm>
            <a:off x="0" y="0"/>
            <a:ext cx="9144000" cy="685799"/>
          </a:xfrm>
          <a:prstGeom prst="rect">
            <a:avLst/>
          </a:prstGeom>
          <a:solidFill>
            <a:schemeClr val="accent1">
              <a:lumMod val="50000"/>
            </a:schemeClr>
          </a:solidFill>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solidFill>
                  <a:schemeClr val="accent4"/>
                </a:solidFill>
                <a:latin typeface="Arial Black" panose="020B0A04020102020204" pitchFamily="34" charset="0"/>
                <a:cs typeface="Arial" panose="020B0604020202020204" pitchFamily="34" charset="0"/>
              </a:rPr>
              <a:t>C.</a:t>
            </a:r>
            <a:r>
              <a:rPr lang="en-US" sz="2700" b="1" dirty="0">
                <a:solidFill>
                  <a:schemeClr val="bg1"/>
                </a:solidFill>
                <a:latin typeface="Arial" panose="020B0604020202020204" pitchFamily="34" charset="0"/>
                <a:cs typeface="Arial" panose="020B0604020202020204" pitchFamily="34" charset="0"/>
              </a:rPr>
              <a:t> Estimating Damage</a:t>
            </a:r>
          </a:p>
        </p:txBody>
      </p:sp>
      <p:sp>
        <p:nvSpPr>
          <p:cNvPr id="43" name="Title 1"/>
          <p:cNvSpPr txBox="1">
            <a:spLocks/>
          </p:cNvSpPr>
          <p:nvPr/>
        </p:nvSpPr>
        <p:spPr>
          <a:xfrm>
            <a:off x="378196" y="806123"/>
            <a:ext cx="348187" cy="330905"/>
          </a:xfrm>
          <a:prstGeom prst="rect">
            <a:avLst/>
          </a:prstGeom>
          <a:solidFill>
            <a:schemeClr val="accent1">
              <a:lumMod val="50000"/>
            </a:schemeClr>
          </a:solidFill>
          <a:ln>
            <a:solidFill>
              <a:schemeClr val="accent1">
                <a:lumMod val="50000"/>
              </a:schemeClr>
            </a:solidFill>
          </a:ln>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en-US" sz="2000" b="1" dirty="0">
                <a:solidFill>
                  <a:schemeClr val="bg1"/>
                </a:solidFill>
                <a:latin typeface="+mn-lt"/>
              </a:rPr>
              <a:t>6</a:t>
            </a:r>
            <a:endParaRPr lang="en-US" sz="2000" b="1" i="1" dirty="0">
              <a:solidFill>
                <a:schemeClr val="bg1"/>
              </a:solidFill>
              <a:latin typeface="+mn-lt"/>
              <a:cs typeface="Arial" panose="020B0604020202020204" pitchFamily="34" charset="0"/>
            </a:endParaRPr>
          </a:p>
        </p:txBody>
      </p:sp>
      <p:grpSp>
        <p:nvGrpSpPr>
          <p:cNvPr id="22" name="Group 21"/>
          <p:cNvGrpSpPr/>
          <p:nvPr/>
        </p:nvGrpSpPr>
        <p:grpSpPr>
          <a:xfrm>
            <a:off x="899535" y="740463"/>
            <a:ext cx="7637736" cy="446018"/>
            <a:chOff x="0" y="0"/>
            <a:chExt cx="3762375" cy="219710"/>
          </a:xfrm>
        </p:grpSpPr>
        <p:pic>
          <p:nvPicPr>
            <p:cNvPr id="23" name="Picture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3762375" cy="219710"/>
            </a:xfrm>
            <a:prstGeom prst="rect">
              <a:avLst/>
            </a:prstGeom>
          </p:spPr>
        </p:pic>
        <p:sp>
          <p:nvSpPr>
            <p:cNvPr id="27" name="Rectangle 26"/>
            <p:cNvSpPr/>
            <p:nvPr/>
          </p:nvSpPr>
          <p:spPr>
            <a:xfrm>
              <a:off x="3333750" y="47625"/>
              <a:ext cx="361950" cy="172085"/>
            </a:xfrm>
            <a:prstGeom prst="rect">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6" name="Group 5"/>
          <p:cNvGrpSpPr/>
          <p:nvPr/>
        </p:nvGrpSpPr>
        <p:grpSpPr>
          <a:xfrm>
            <a:off x="663819" y="1437132"/>
            <a:ext cx="7873452" cy="4067950"/>
            <a:chOff x="663819" y="1437132"/>
            <a:chExt cx="7873452" cy="406795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3819" y="1437132"/>
              <a:ext cx="7873452" cy="4067950"/>
            </a:xfrm>
            <a:prstGeom prst="rect">
              <a:avLst/>
            </a:prstGeom>
          </p:spPr>
        </p:pic>
        <p:sp>
          <p:nvSpPr>
            <p:cNvPr id="4" name="Rounded Rectangle 3"/>
            <p:cNvSpPr/>
            <p:nvPr/>
          </p:nvSpPr>
          <p:spPr>
            <a:xfrm>
              <a:off x="2522220" y="2148840"/>
              <a:ext cx="853440" cy="274320"/>
            </a:xfrm>
            <a:prstGeom prst="roundRect">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7578678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rotWithShape="1">
          <a:blip r:embed="rId2">
            <a:extLst>
              <a:ext uri="{28A0092B-C50C-407E-A947-70E740481C1C}">
                <a14:useLocalDpi xmlns:a14="http://schemas.microsoft.com/office/drawing/2010/main" val="0"/>
              </a:ext>
            </a:extLst>
          </a:blip>
          <a:srcRect l="4341" t="1443" r="3836" b="63631"/>
          <a:stretch/>
        </p:blipFill>
        <p:spPr>
          <a:xfrm>
            <a:off x="1" y="6005764"/>
            <a:ext cx="2006599" cy="852236"/>
          </a:xfrm>
          <a:prstGeom prst="rect">
            <a:avLst/>
          </a:prstGeom>
        </p:spPr>
      </p:pic>
      <p:sp>
        <p:nvSpPr>
          <p:cNvPr id="16" name="Title 1"/>
          <p:cNvSpPr txBox="1">
            <a:spLocks/>
          </p:cNvSpPr>
          <p:nvPr/>
        </p:nvSpPr>
        <p:spPr>
          <a:xfrm>
            <a:off x="0" y="0"/>
            <a:ext cx="9144000" cy="685799"/>
          </a:xfrm>
          <a:prstGeom prst="rect">
            <a:avLst/>
          </a:prstGeom>
          <a:solidFill>
            <a:schemeClr val="accent1">
              <a:lumMod val="50000"/>
            </a:schemeClr>
          </a:solidFill>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solidFill>
                  <a:schemeClr val="accent4"/>
                </a:solidFill>
                <a:latin typeface="Arial Black" panose="020B0A04020102020204" pitchFamily="34" charset="0"/>
                <a:cs typeface="Arial" panose="020B0604020202020204" pitchFamily="34" charset="0"/>
              </a:rPr>
              <a:t>C.</a:t>
            </a:r>
            <a:r>
              <a:rPr lang="en-US" sz="2700" b="1" dirty="0">
                <a:solidFill>
                  <a:schemeClr val="bg1"/>
                </a:solidFill>
                <a:latin typeface="Arial" panose="020B0604020202020204" pitchFamily="34" charset="0"/>
                <a:cs typeface="Arial" panose="020B0604020202020204" pitchFamily="34" charset="0"/>
              </a:rPr>
              <a:t> Estimating Damage</a:t>
            </a:r>
          </a:p>
        </p:txBody>
      </p:sp>
      <p:sp>
        <p:nvSpPr>
          <p:cNvPr id="13" name="Rectangle 12"/>
          <p:cNvSpPr/>
          <p:nvPr/>
        </p:nvSpPr>
        <p:spPr>
          <a:xfrm>
            <a:off x="299662" y="972415"/>
            <a:ext cx="7804755" cy="400110"/>
          </a:xfrm>
          <a:prstGeom prst="rect">
            <a:avLst/>
          </a:prstGeom>
        </p:spPr>
        <p:txBody>
          <a:bodyPr wrap="square">
            <a:spAutoFit/>
          </a:bodyPr>
          <a:lstStyle/>
          <a:p>
            <a:r>
              <a:rPr lang="en-US" sz="2000" b="1" dirty="0">
                <a:solidFill>
                  <a:schemeClr val="bg2">
                    <a:lumMod val="50000"/>
                  </a:schemeClr>
                </a:solidFill>
                <a:latin typeface="Calibri" panose="020F0502020204030204" pitchFamily="34" charset="0"/>
              </a:rPr>
              <a:t>Make Sure to </a:t>
            </a:r>
            <a:r>
              <a:rPr lang="en-US" sz="2000" b="1" i="1" dirty="0">
                <a:solidFill>
                  <a:schemeClr val="accent1">
                    <a:lumMod val="50000"/>
                  </a:schemeClr>
                </a:solidFill>
                <a:latin typeface="Calibri" panose="020F0502020204030204" pitchFamily="34" charset="0"/>
              </a:rPr>
              <a:t>Save </a:t>
            </a:r>
            <a:r>
              <a:rPr lang="en-US" sz="2000" b="1" dirty="0">
                <a:solidFill>
                  <a:schemeClr val="bg2">
                    <a:lumMod val="50000"/>
                  </a:schemeClr>
                </a:solidFill>
                <a:latin typeface="Calibri" panose="020F0502020204030204" pitchFamily="34" charset="0"/>
              </a:rPr>
              <a:t>Data  before closing.</a:t>
            </a:r>
            <a:endParaRPr lang="en-US" sz="2000" b="1" dirty="0">
              <a:solidFill>
                <a:schemeClr val="bg2">
                  <a:lumMod val="50000"/>
                </a:schemeClr>
              </a:solidFill>
            </a:endParaRPr>
          </a:p>
        </p:txBody>
      </p:sp>
      <p:grpSp>
        <p:nvGrpSpPr>
          <p:cNvPr id="8" name="Group 7"/>
          <p:cNvGrpSpPr/>
          <p:nvPr/>
        </p:nvGrpSpPr>
        <p:grpSpPr>
          <a:xfrm>
            <a:off x="5011650" y="871843"/>
            <a:ext cx="4045956" cy="571685"/>
            <a:chOff x="5011650" y="871843"/>
            <a:chExt cx="4045956" cy="571685"/>
          </a:xfrm>
        </p:grpSpPr>
        <p:sp>
          <p:nvSpPr>
            <p:cNvPr id="5" name="Rectangle 4"/>
            <p:cNvSpPr/>
            <p:nvPr/>
          </p:nvSpPr>
          <p:spPr>
            <a:xfrm>
              <a:off x="8016936" y="871843"/>
              <a:ext cx="1040670" cy="314638"/>
            </a:xfrm>
            <a:prstGeom prst="rect">
              <a:avLst/>
            </a:prstGeom>
          </p:spPr>
          <p:txBody>
            <a:bodyPr wrap="none">
              <a:spAutoFit/>
            </a:bodyPr>
            <a:lstStyle/>
            <a:p>
              <a:pPr>
                <a:lnSpc>
                  <a:spcPct val="107000"/>
                </a:lnSpc>
                <a:spcAft>
                  <a:spcPts val="600"/>
                </a:spcAft>
              </a:pPr>
              <a:r>
                <a:rPr lang="en-US" sz="1350" b="1" i="1" dirty="0">
                  <a:solidFill>
                    <a:schemeClr val="bg1"/>
                  </a:solidFill>
                  <a:latin typeface="Calibri" panose="020F0502020204030204" pitchFamily="34" charset="0"/>
                  <a:ea typeface="Calibri" panose="020F0502020204030204" pitchFamily="34" charset="0"/>
                  <a:cs typeface="Times New Roman" panose="02020603050405020304" pitchFamily="18" charset="0"/>
                </a:rPr>
                <a:t>10/10/2021</a:t>
              </a:r>
              <a:endParaRPr lang="en-US" sz="2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p:cNvPicPr>
              <a:picLocks noChangeAspect="1"/>
            </p:cNvPicPr>
            <p:nvPr/>
          </p:nvPicPr>
          <p:blipFill>
            <a:blip r:embed="rId3"/>
            <a:stretch>
              <a:fillRect/>
            </a:stretch>
          </p:blipFill>
          <p:spPr>
            <a:xfrm>
              <a:off x="5011650" y="1012266"/>
              <a:ext cx="3961447" cy="431262"/>
            </a:xfrm>
            <a:prstGeom prst="rect">
              <a:avLst/>
            </a:prstGeom>
          </p:spPr>
        </p:pic>
        <p:sp>
          <p:nvSpPr>
            <p:cNvPr id="7" name="Rounded Rectangle 6"/>
            <p:cNvSpPr/>
            <p:nvPr/>
          </p:nvSpPr>
          <p:spPr>
            <a:xfrm>
              <a:off x="8016936" y="972415"/>
              <a:ext cx="956161" cy="400110"/>
            </a:xfrm>
            <a:prstGeom prst="roundRect">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p:cNvSpPr/>
          <p:nvPr/>
        </p:nvSpPr>
        <p:spPr>
          <a:xfrm>
            <a:off x="360622" y="1499544"/>
            <a:ext cx="7804755" cy="400110"/>
          </a:xfrm>
          <a:prstGeom prst="rect">
            <a:avLst/>
          </a:prstGeom>
        </p:spPr>
        <p:txBody>
          <a:bodyPr wrap="square">
            <a:spAutoFit/>
          </a:bodyPr>
          <a:lstStyle/>
          <a:p>
            <a:r>
              <a:rPr lang="en-US" sz="2000" b="1" dirty="0">
                <a:solidFill>
                  <a:schemeClr val="bg2">
                    <a:lumMod val="50000"/>
                  </a:schemeClr>
                </a:solidFill>
                <a:latin typeface="Calibri" panose="020F0502020204030204" pitchFamily="34" charset="0"/>
              </a:rPr>
              <a:t>You can </a:t>
            </a:r>
            <a:r>
              <a:rPr lang="en-US" sz="2000" b="1" i="1" dirty="0">
                <a:solidFill>
                  <a:schemeClr val="accent1">
                    <a:lumMod val="50000"/>
                  </a:schemeClr>
                </a:solidFill>
                <a:latin typeface="Calibri" panose="020F0502020204030204" pitchFamily="34" charset="0"/>
              </a:rPr>
              <a:t>Print Summary Report </a:t>
            </a:r>
            <a:r>
              <a:rPr lang="en-US" sz="2000" b="1" dirty="0">
                <a:solidFill>
                  <a:schemeClr val="bg2">
                    <a:lumMod val="50000"/>
                  </a:schemeClr>
                </a:solidFill>
                <a:latin typeface="Calibri" panose="020F0502020204030204" pitchFamily="34" charset="0"/>
              </a:rPr>
              <a:t>or</a:t>
            </a:r>
            <a:r>
              <a:rPr lang="en-US" sz="2000" b="1" dirty="0">
                <a:solidFill>
                  <a:schemeClr val="tx1">
                    <a:lumMod val="65000"/>
                    <a:lumOff val="35000"/>
                  </a:schemeClr>
                </a:solidFill>
                <a:latin typeface="Calibri" panose="020F0502020204030204" pitchFamily="34" charset="0"/>
              </a:rPr>
              <a:t> </a:t>
            </a:r>
            <a:r>
              <a:rPr lang="en-US" sz="2000" b="1" i="1" dirty="0">
                <a:solidFill>
                  <a:schemeClr val="accent1">
                    <a:lumMod val="50000"/>
                  </a:schemeClr>
                </a:solidFill>
                <a:latin typeface="Calibri" panose="020F0502020204030204" pitchFamily="34" charset="0"/>
              </a:rPr>
              <a:t>Print detailed Report </a:t>
            </a:r>
            <a:r>
              <a:rPr lang="en-US" sz="2000" b="1" dirty="0">
                <a:solidFill>
                  <a:schemeClr val="bg2">
                    <a:lumMod val="50000"/>
                  </a:schemeClr>
                </a:solidFill>
                <a:latin typeface="Calibri" panose="020F0502020204030204" pitchFamily="34" charset="0"/>
              </a:rPr>
              <a:t>at the end.</a:t>
            </a:r>
            <a:endParaRPr lang="en-US" sz="2000" b="1" dirty="0">
              <a:solidFill>
                <a:schemeClr val="bg2">
                  <a:lumMod val="50000"/>
                </a:schemeClr>
              </a:solidFill>
            </a:endParaRPr>
          </a:p>
        </p:txBody>
      </p:sp>
      <p:sp>
        <p:nvSpPr>
          <p:cNvPr id="18" name="Rectangle 17"/>
          <p:cNvSpPr/>
          <p:nvPr/>
        </p:nvSpPr>
        <p:spPr>
          <a:xfrm>
            <a:off x="413962" y="2079072"/>
            <a:ext cx="7804755" cy="1015663"/>
          </a:xfrm>
          <a:prstGeom prst="rect">
            <a:avLst/>
          </a:prstGeom>
        </p:spPr>
        <p:txBody>
          <a:bodyPr wrap="square">
            <a:spAutoFit/>
          </a:bodyPr>
          <a:lstStyle/>
          <a:p>
            <a:r>
              <a:rPr lang="en-US" sz="2000" b="1" dirty="0">
                <a:solidFill>
                  <a:schemeClr val="bg2">
                    <a:lumMod val="50000"/>
                  </a:schemeClr>
                </a:solidFill>
                <a:latin typeface="Calibri" panose="020F0502020204030204" pitchFamily="34" charset="0"/>
              </a:rPr>
              <a:t>During working, you can save and exit the software if needed. When come back, to find the recent assessment you were working, go to: </a:t>
            </a:r>
            <a:r>
              <a:rPr lang="en-US" sz="2000" b="1" i="1" dirty="0">
                <a:solidFill>
                  <a:schemeClr val="accent1">
                    <a:lumMod val="50000"/>
                  </a:schemeClr>
                </a:solidFill>
                <a:latin typeface="Calibri" panose="020F0502020204030204" pitchFamily="34" charset="0"/>
              </a:rPr>
              <a:t>file/Recent Assessment</a:t>
            </a:r>
            <a:r>
              <a:rPr lang="en-US" sz="2000" b="1" dirty="0">
                <a:solidFill>
                  <a:schemeClr val="tx1">
                    <a:lumMod val="65000"/>
                    <a:lumOff val="35000"/>
                  </a:schemeClr>
                </a:solidFill>
                <a:latin typeface="Calibri" panose="020F0502020204030204" pitchFamily="34" charset="0"/>
              </a:rPr>
              <a:t> </a:t>
            </a:r>
            <a:r>
              <a:rPr lang="en-US" sz="2000" b="1" dirty="0">
                <a:solidFill>
                  <a:schemeClr val="bg2">
                    <a:lumMod val="50000"/>
                  </a:schemeClr>
                </a:solidFill>
                <a:latin typeface="Calibri" panose="020F0502020204030204" pitchFamily="34" charset="0"/>
              </a:rPr>
              <a:t>and find it among five recent assessments.</a:t>
            </a:r>
            <a:endParaRPr lang="en-US" sz="2000" b="1" dirty="0">
              <a:solidFill>
                <a:schemeClr val="bg2">
                  <a:lumMod val="50000"/>
                </a:schemeClr>
              </a:solidFill>
            </a:endParaRP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52257" y="3190334"/>
            <a:ext cx="5852160" cy="3157728"/>
          </a:xfrm>
          <a:prstGeom prst="rect">
            <a:avLst/>
          </a:prstGeom>
        </p:spPr>
      </p:pic>
    </p:spTree>
    <p:extLst>
      <p:ext uri="{BB962C8B-B14F-4D97-AF65-F5344CB8AC3E}">
        <p14:creationId xmlns:p14="http://schemas.microsoft.com/office/powerpoint/2010/main" val="8739488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2A1C3C77-28A3-E787-D35F-838D45009AEE}"/>
              </a:ext>
            </a:extLst>
          </p:cNvPr>
          <p:cNvGraphicFramePr/>
          <p:nvPr/>
        </p:nvGraphicFramePr>
        <p:xfrm>
          <a:off x="-485775" y="2581274"/>
          <a:ext cx="9696450" cy="46048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p:cNvSpPr/>
          <p:nvPr/>
        </p:nvSpPr>
        <p:spPr>
          <a:xfrm>
            <a:off x="0" y="764045"/>
            <a:ext cx="9144000" cy="2246769"/>
          </a:xfrm>
          <a:prstGeom prst="rect">
            <a:avLst/>
          </a:prstGeom>
          <a:solidFill>
            <a:schemeClr val="accent4">
              <a:lumMod val="20000"/>
              <a:lumOff val="80000"/>
            </a:schemeClr>
          </a:solidFill>
        </p:spPr>
        <p:txBody>
          <a:bodyPr wrap="square">
            <a:spAutoFit/>
          </a:bodyPr>
          <a:lstStyle/>
          <a:p>
            <a:pPr marL="285750" indent="-285750">
              <a:buFont typeface="Arial" panose="020B0604020202020204" pitchFamily="34" charset="0"/>
              <a:buChar char="•"/>
            </a:pPr>
            <a:r>
              <a:rPr lang="en-US" sz="1400" dirty="0"/>
              <a:t>Using the </a:t>
            </a:r>
            <a:r>
              <a:rPr lang="en-US" sz="1400" b="1" i="1" dirty="0"/>
              <a:t>Enterprise Import Function</a:t>
            </a:r>
            <a:r>
              <a:rPr lang="en-US" sz="1400" dirty="0"/>
              <a:t>, available SDE data regarding the structures in the SFHA and Advisory </a:t>
            </a:r>
            <a:r>
              <a:rPr lang="en-US" sz="1400"/>
              <a:t>High-Risk Floodplains can </a:t>
            </a:r>
            <a:r>
              <a:rPr lang="en-US" sz="1400" dirty="0"/>
              <a:t>be pre-loaded into the SDE 3.0 Tool during the preparations for the SDE inspections.  This property data is compiled from tax assessment and flood map information displayed on the WV Flood Tool.  </a:t>
            </a:r>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r>
              <a:rPr lang="en-US" sz="1400" dirty="0"/>
              <a:t>Structure data can be pre-loaded into the data fields on the first three tabs of the SDE tool – </a:t>
            </a:r>
            <a:r>
              <a:rPr lang="en-US" sz="1400" b="1" dirty="0">
                <a:solidFill>
                  <a:schemeClr val="accent1">
                    <a:lumMod val="50000"/>
                  </a:schemeClr>
                </a:solidFill>
              </a:rPr>
              <a:t>Address</a:t>
            </a:r>
            <a:r>
              <a:rPr lang="en-US" sz="1400" dirty="0"/>
              <a:t>, </a:t>
            </a:r>
            <a:r>
              <a:rPr lang="en-US" sz="1400" b="1" dirty="0">
                <a:solidFill>
                  <a:schemeClr val="accent1">
                    <a:lumMod val="50000"/>
                  </a:schemeClr>
                </a:solidFill>
              </a:rPr>
              <a:t>Structure/Damage/NFIP Info</a:t>
            </a:r>
            <a:r>
              <a:rPr lang="en-US" sz="1400" dirty="0"/>
              <a:t>, and </a:t>
            </a:r>
            <a:r>
              <a:rPr lang="en-US" sz="1400" b="1" dirty="0">
                <a:solidFill>
                  <a:schemeClr val="accent1">
                    <a:lumMod val="50000"/>
                  </a:schemeClr>
                </a:solidFill>
              </a:rPr>
              <a:t>Cost</a:t>
            </a:r>
            <a:r>
              <a:rPr lang="en-US" sz="1400" dirty="0"/>
              <a:t>.  </a:t>
            </a:r>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r>
              <a:rPr lang="en-US" sz="1400" dirty="0"/>
              <a:t>In addition, set the </a:t>
            </a:r>
            <a:r>
              <a:rPr lang="en-US" sz="1400" b="1" i="1" dirty="0"/>
              <a:t>Default Values </a:t>
            </a:r>
            <a:r>
              <a:rPr lang="en-US" sz="1400" dirty="0"/>
              <a:t>pre-loading function to populate the </a:t>
            </a:r>
            <a:r>
              <a:rPr lang="en-US" sz="1400" b="1" dirty="0">
                <a:solidFill>
                  <a:schemeClr val="accent1">
                    <a:lumMod val="50000"/>
                  </a:schemeClr>
                </a:solidFill>
              </a:rPr>
              <a:t>Inspector / Damage Information </a:t>
            </a:r>
            <a:r>
              <a:rPr lang="en-US" sz="1400" dirty="0"/>
              <a:t>sections.   </a:t>
            </a:r>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r>
              <a:rPr lang="en-US" sz="1400" dirty="0"/>
              <a:t>A user can pre-load nearly 40 data variables into the SDE tool, thereby saving time and accuracy. </a:t>
            </a:r>
          </a:p>
        </p:txBody>
      </p:sp>
      <p:sp>
        <p:nvSpPr>
          <p:cNvPr id="4" name="Title 1"/>
          <p:cNvSpPr txBox="1">
            <a:spLocks/>
          </p:cNvSpPr>
          <p:nvPr/>
        </p:nvSpPr>
        <p:spPr>
          <a:xfrm>
            <a:off x="0" y="1"/>
            <a:ext cx="9144000" cy="751343"/>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chemeClr val="bg1"/>
                </a:solidFill>
              </a:rPr>
              <a:t> </a:t>
            </a:r>
            <a:r>
              <a:rPr lang="en-US" sz="2600" b="1" dirty="0">
                <a:solidFill>
                  <a:schemeClr val="bg1"/>
                </a:solidFill>
                <a:latin typeface="Arial" panose="020B0604020202020204" pitchFamily="34" charset="0"/>
                <a:cs typeface="Arial" panose="020B0604020202020204" pitchFamily="34" charset="0"/>
              </a:rPr>
              <a:t>Pre-Loading Available Structure Data into SDE 3.0 Tool</a:t>
            </a:r>
          </a:p>
        </p:txBody>
      </p:sp>
    </p:spTree>
    <p:extLst>
      <p:ext uri="{BB962C8B-B14F-4D97-AF65-F5344CB8AC3E}">
        <p14:creationId xmlns:p14="http://schemas.microsoft.com/office/powerpoint/2010/main" val="31532221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rotWithShape="1">
          <a:blip r:embed="rId2">
            <a:extLst>
              <a:ext uri="{28A0092B-C50C-407E-A947-70E740481C1C}">
                <a14:useLocalDpi xmlns:a14="http://schemas.microsoft.com/office/drawing/2010/main" val="0"/>
              </a:ext>
            </a:extLst>
          </a:blip>
          <a:srcRect l="4341" t="1443" r="3836" b="63631"/>
          <a:stretch/>
        </p:blipFill>
        <p:spPr>
          <a:xfrm>
            <a:off x="1" y="6005764"/>
            <a:ext cx="2006599" cy="852236"/>
          </a:xfrm>
          <a:prstGeom prst="rect">
            <a:avLst/>
          </a:prstGeom>
        </p:spPr>
      </p:pic>
      <p:sp>
        <p:nvSpPr>
          <p:cNvPr id="16" name="Title 1"/>
          <p:cNvSpPr txBox="1">
            <a:spLocks/>
          </p:cNvSpPr>
          <p:nvPr/>
        </p:nvSpPr>
        <p:spPr>
          <a:xfrm>
            <a:off x="0" y="0"/>
            <a:ext cx="9144000" cy="685799"/>
          </a:xfrm>
          <a:prstGeom prst="rect">
            <a:avLst/>
          </a:prstGeom>
          <a:solidFill>
            <a:schemeClr val="accent1">
              <a:lumMod val="50000"/>
            </a:schemeClr>
          </a:solidFill>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700" dirty="0">
                <a:solidFill>
                  <a:schemeClr val="accent4"/>
                </a:solidFill>
                <a:latin typeface="Arial Black" panose="020B0A04020102020204" pitchFamily="34" charset="0"/>
                <a:cs typeface="Arial" panose="020B0604020202020204" pitchFamily="34" charset="0"/>
              </a:rPr>
              <a:t>D.</a:t>
            </a:r>
            <a:r>
              <a:rPr lang="en-US" sz="2700" b="1" dirty="0">
                <a:solidFill>
                  <a:schemeClr val="bg1"/>
                </a:solidFill>
                <a:latin typeface="Arial" panose="020B0604020202020204" pitchFamily="34" charset="0"/>
                <a:cs typeface="Arial" panose="020B0604020202020204" pitchFamily="34" charset="0"/>
              </a:rPr>
              <a:t> Exporting SDE Data</a:t>
            </a:r>
          </a:p>
        </p:txBody>
      </p:sp>
      <p:sp>
        <p:nvSpPr>
          <p:cNvPr id="13" name="Rectangle 12"/>
          <p:cNvSpPr/>
          <p:nvPr/>
        </p:nvSpPr>
        <p:spPr>
          <a:xfrm>
            <a:off x="441959" y="836551"/>
            <a:ext cx="5387341" cy="1015663"/>
          </a:xfrm>
          <a:prstGeom prst="rect">
            <a:avLst/>
          </a:prstGeom>
        </p:spPr>
        <p:txBody>
          <a:bodyPr wrap="square">
            <a:spAutoFit/>
          </a:bodyPr>
          <a:lstStyle/>
          <a:p>
            <a:r>
              <a:rPr lang="en-US" sz="2000" b="1" dirty="0">
                <a:solidFill>
                  <a:schemeClr val="bg2">
                    <a:lumMod val="50000"/>
                  </a:schemeClr>
                </a:solidFill>
                <a:latin typeface="Calibri" panose="020F0502020204030204" pitchFamily="34" charset="0"/>
              </a:rPr>
              <a:t>After Estimating the damage, or during the process it is possible to </a:t>
            </a:r>
            <a:r>
              <a:rPr lang="en-US" sz="2000" b="1" i="1" dirty="0">
                <a:solidFill>
                  <a:srgbClr val="1F4E79"/>
                </a:solidFill>
                <a:latin typeface="Calibri" panose="020F0502020204030204" pitchFamily="34" charset="0"/>
              </a:rPr>
              <a:t>export SDE data as “</a:t>
            </a:r>
            <a:r>
              <a:rPr lang="en-US" sz="2000" b="1" i="1" dirty="0" err="1">
                <a:solidFill>
                  <a:srgbClr val="1F4E79"/>
                </a:solidFill>
                <a:latin typeface="Calibri" panose="020F0502020204030204" pitchFamily="34" charset="0"/>
              </a:rPr>
              <a:t>Json</a:t>
            </a:r>
            <a:r>
              <a:rPr lang="en-US" sz="2000" b="1" i="1" dirty="0">
                <a:solidFill>
                  <a:srgbClr val="1F4E79"/>
                </a:solidFill>
                <a:latin typeface="Calibri" panose="020F0502020204030204" pitchFamily="34" charset="0"/>
              </a:rPr>
              <a:t>” </a:t>
            </a:r>
            <a:r>
              <a:rPr lang="en-US" sz="2000" b="1" dirty="0">
                <a:solidFill>
                  <a:schemeClr val="bg2">
                    <a:lumMod val="50000"/>
                  </a:schemeClr>
                </a:solidFill>
                <a:latin typeface="Calibri" panose="020F0502020204030204" pitchFamily="34" charset="0"/>
              </a:rPr>
              <a:t>files, to be used in another computer. </a:t>
            </a:r>
            <a:endParaRPr lang="en-US" sz="2000" b="1" dirty="0">
              <a:solidFill>
                <a:schemeClr val="bg2">
                  <a:lumMod val="50000"/>
                </a:schemeClr>
              </a:solidFill>
            </a:endParaRPr>
          </a:p>
        </p:txBody>
      </p:sp>
      <p:sp>
        <p:nvSpPr>
          <p:cNvPr id="19" name="Rectangle 18"/>
          <p:cNvSpPr/>
          <p:nvPr/>
        </p:nvSpPr>
        <p:spPr>
          <a:xfrm>
            <a:off x="441956" y="2418929"/>
            <a:ext cx="5387341" cy="400110"/>
          </a:xfrm>
          <a:prstGeom prst="rect">
            <a:avLst/>
          </a:prstGeom>
        </p:spPr>
        <p:txBody>
          <a:bodyPr wrap="square">
            <a:spAutoFit/>
          </a:bodyPr>
          <a:lstStyle/>
          <a:p>
            <a:r>
              <a:rPr lang="en-US" sz="2000" b="1" dirty="0">
                <a:solidFill>
                  <a:schemeClr val="bg2">
                    <a:lumMod val="50000"/>
                  </a:schemeClr>
                </a:solidFill>
                <a:latin typeface="Calibri" panose="020F0502020204030204" pitchFamily="34" charset="0"/>
              </a:rPr>
              <a:t>Select</a:t>
            </a:r>
            <a:r>
              <a:rPr lang="en-US" sz="2000" b="1" dirty="0">
                <a:solidFill>
                  <a:schemeClr val="tx1">
                    <a:lumMod val="65000"/>
                    <a:lumOff val="35000"/>
                  </a:schemeClr>
                </a:solidFill>
                <a:latin typeface="Calibri" panose="020F0502020204030204" pitchFamily="34" charset="0"/>
              </a:rPr>
              <a:t> </a:t>
            </a:r>
            <a:r>
              <a:rPr lang="en-US" sz="2000" b="1" i="1" dirty="0">
                <a:solidFill>
                  <a:srgbClr val="1F4E79"/>
                </a:solidFill>
                <a:latin typeface="Calibri" panose="020F0502020204030204" pitchFamily="34" charset="0"/>
              </a:rPr>
              <a:t>Export SDE </a:t>
            </a:r>
            <a:r>
              <a:rPr lang="en-US" sz="2000" b="1" dirty="0">
                <a:solidFill>
                  <a:schemeClr val="bg2">
                    <a:lumMod val="50000"/>
                  </a:schemeClr>
                </a:solidFill>
                <a:latin typeface="Calibri" panose="020F0502020204030204" pitchFamily="34" charset="0"/>
              </a:rPr>
              <a:t>and then this page will appear: </a:t>
            </a:r>
            <a:endParaRPr lang="en-US" sz="2000" b="1" dirty="0">
              <a:solidFill>
                <a:schemeClr val="bg2">
                  <a:lumMod val="50000"/>
                </a:schemeClr>
              </a:solidFill>
            </a:endParaRPr>
          </a:p>
        </p:txBody>
      </p:sp>
      <p:grpSp>
        <p:nvGrpSpPr>
          <p:cNvPr id="12" name="Group 11"/>
          <p:cNvGrpSpPr/>
          <p:nvPr/>
        </p:nvGrpSpPr>
        <p:grpSpPr>
          <a:xfrm>
            <a:off x="5447217" y="836551"/>
            <a:ext cx="2980503" cy="2409569"/>
            <a:chOff x="5447217" y="836551"/>
            <a:chExt cx="2980503" cy="2409569"/>
          </a:xfrm>
        </p:grpSpPr>
        <p:grpSp>
          <p:nvGrpSpPr>
            <p:cNvPr id="4" name="Group 3"/>
            <p:cNvGrpSpPr/>
            <p:nvPr/>
          </p:nvGrpSpPr>
          <p:grpSpPr>
            <a:xfrm>
              <a:off x="6037175" y="836551"/>
              <a:ext cx="2390545" cy="2409569"/>
              <a:chOff x="6052415" y="850494"/>
              <a:chExt cx="2799485" cy="2799485"/>
            </a:xfrm>
          </p:grpSpPr>
          <p:pic>
            <p:nvPicPr>
              <p:cNvPr id="2" name="Picture 1"/>
              <p:cNvPicPr>
                <a:picLocks noChangeAspect="1"/>
              </p:cNvPicPr>
              <p:nvPr/>
            </p:nvPicPr>
            <p:blipFill rotWithShape="1">
              <a:blip r:embed="rId3"/>
              <a:srcRect r="57179" b="23873"/>
              <a:stretch/>
            </p:blipFill>
            <p:spPr>
              <a:xfrm>
                <a:off x="6052415" y="850494"/>
                <a:ext cx="2799485" cy="2799485"/>
              </a:xfrm>
              <a:prstGeom prst="rect">
                <a:avLst/>
              </a:prstGeom>
            </p:spPr>
          </p:pic>
          <p:sp>
            <p:nvSpPr>
              <p:cNvPr id="14" name="Rounded Rectangle 13"/>
              <p:cNvSpPr/>
              <p:nvPr/>
            </p:nvSpPr>
            <p:spPr>
              <a:xfrm>
                <a:off x="7284720" y="1062809"/>
                <a:ext cx="876300" cy="95431"/>
              </a:xfrm>
              <a:prstGeom prst="roundRect">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Right Arrow 10"/>
            <p:cNvSpPr/>
            <p:nvPr/>
          </p:nvSpPr>
          <p:spPr>
            <a:xfrm>
              <a:off x="5447217" y="854639"/>
              <a:ext cx="541020" cy="329309"/>
            </a:xfrm>
            <a:prstGeom prst="rightArrow">
              <a:avLst/>
            </a:prstGeom>
            <a:ln>
              <a:solidFill>
                <a:srgbClr val="FFC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grpSp>
      <p:sp>
        <p:nvSpPr>
          <p:cNvPr id="20" name="Right Arrow 19"/>
          <p:cNvSpPr/>
          <p:nvPr/>
        </p:nvSpPr>
        <p:spPr>
          <a:xfrm rot="5400000">
            <a:off x="3029772" y="2962175"/>
            <a:ext cx="541020" cy="329309"/>
          </a:xfrm>
          <a:prstGeom prst="rightArrow">
            <a:avLst/>
          </a:prstGeom>
          <a:ln>
            <a:solidFill>
              <a:srgbClr val="FFC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21" name="Picture 20"/>
          <p:cNvPicPr>
            <a:picLocks noChangeAspect="1"/>
          </p:cNvPicPr>
          <p:nvPr/>
        </p:nvPicPr>
        <p:blipFill rotWithShape="1">
          <a:blip r:embed="rId4"/>
          <a:srcRect b="57654"/>
          <a:stretch/>
        </p:blipFill>
        <p:spPr>
          <a:xfrm>
            <a:off x="321175" y="3408623"/>
            <a:ext cx="8197471" cy="1952592"/>
          </a:xfrm>
          <a:prstGeom prst="rect">
            <a:avLst/>
          </a:prstGeom>
        </p:spPr>
      </p:pic>
      <p:grpSp>
        <p:nvGrpSpPr>
          <p:cNvPr id="37" name="Group 36"/>
          <p:cNvGrpSpPr/>
          <p:nvPr/>
        </p:nvGrpSpPr>
        <p:grpSpPr>
          <a:xfrm>
            <a:off x="321175" y="3600347"/>
            <a:ext cx="2814452" cy="663782"/>
            <a:chOff x="321175" y="3600347"/>
            <a:chExt cx="2814452" cy="663782"/>
          </a:xfrm>
        </p:grpSpPr>
        <p:sp>
          <p:nvSpPr>
            <p:cNvPr id="22" name="Rounded Rectangle 21"/>
            <p:cNvSpPr/>
            <p:nvPr/>
          </p:nvSpPr>
          <p:spPr>
            <a:xfrm>
              <a:off x="470938" y="4045782"/>
              <a:ext cx="1615753" cy="218347"/>
            </a:xfrm>
            <a:prstGeom prst="roundRect">
              <a:avLst/>
            </a:prstGeom>
            <a:noFill/>
            <a:ln w="127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3" name="Text Box 2"/>
            <p:cNvSpPr txBox="1">
              <a:spLocks noChangeArrowheads="1"/>
            </p:cNvSpPr>
            <p:nvPr/>
          </p:nvSpPr>
          <p:spPr bwMode="auto">
            <a:xfrm>
              <a:off x="321175" y="3600347"/>
              <a:ext cx="2814452" cy="305322"/>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rot="0" vert="horz" wrap="square" lIns="91440" tIns="45720" rIns="91440" bIns="45720" anchor="t" anchorCtr="0">
              <a:noAutofit/>
            </a:bodyPr>
            <a:lstStyle/>
            <a:p>
              <a:pPr marL="0" marR="0">
                <a:lnSpc>
                  <a:spcPct val="107000"/>
                </a:lnSpc>
                <a:spcBef>
                  <a:spcPts val="0"/>
                </a:spcBef>
                <a:spcAft>
                  <a:spcPts val="800"/>
                </a:spcAft>
              </a:pPr>
              <a:r>
                <a:rPr lang="en-US" sz="1200" b="1"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a:t>
              </a:r>
              <a:r>
                <a:rPr lang="en-US" sz="1200" i="1" dirty="0">
                  <a:solidFill>
                    <a:srgbClr val="808080"/>
                  </a:solidFill>
                  <a:effectLst/>
                  <a:latin typeface="Calibri" panose="020F0502020204030204" pitchFamily="34" charset="0"/>
                  <a:ea typeface="Calibri" panose="020F0502020204030204" pitchFamily="34" charset="0"/>
                  <a:cs typeface="Times New Roman" panose="02020603050405020304" pitchFamily="18" charset="0"/>
                </a:rPr>
                <a:t> Select Structure Type, or leave it as it is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24" name="Straight Arrow Connector 23"/>
            <p:cNvCxnSpPr/>
            <p:nvPr/>
          </p:nvCxnSpPr>
          <p:spPr>
            <a:xfrm flipV="1">
              <a:off x="2086691" y="3905669"/>
              <a:ext cx="0" cy="278037"/>
            </a:xfrm>
            <a:prstGeom prst="straightConnector1">
              <a:avLst/>
            </a:prstGeom>
            <a:ln>
              <a:solidFill>
                <a:srgbClr val="FF0000"/>
              </a:solidFill>
              <a:tailEnd type="triangle"/>
            </a:ln>
          </p:spPr>
          <p:style>
            <a:lnRef idx="2">
              <a:schemeClr val="accent2"/>
            </a:lnRef>
            <a:fillRef idx="0">
              <a:schemeClr val="accent2"/>
            </a:fillRef>
            <a:effectRef idx="1">
              <a:schemeClr val="accent2"/>
            </a:effectRef>
            <a:fontRef idx="minor">
              <a:schemeClr val="tx1"/>
            </a:fontRef>
          </p:style>
        </p:cxnSp>
      </p:grpSp>
      <p:grpSp>
        <p:nvGrpSpPr>
          <p:cNvPr id="36" name="Group 35"/>
          <p:cNvGrpSpPr/>
          <p:nvPr/>
        </p:nvGrpSpPr>
        <p:grpSpPr>
          <a:xfrm>
            <a:off x="321174" y="4296449"/>
            <a:ext cx="2932565" cy="1226863"/>
            <a:chOff x="321174" y="4296449"/>
            <a:chExt cx="2932565" cy="1226863"/>
          </a:xfrm>
        </p:grpSpPr>
        <p:sp>
          <p:nvSpPr>
            <p:cNvPr id="27" name="Rounded Rectangle 26"/>
            <p:cNvSpPr/>
            <p:nvPr/>
          </p:nvSpPr>
          <p:spPr>
            <a:xfrm>
              <a:off x="470938" y="4296449"/>
              <a:ext cx="1615753" cy="218347"/>
            </a:xfrm>
            <a:prstGeom prst="roundRect">
              <a:avLst/>
            </a:prstGeom>
            <a:noFill/>
            <a:ln w="127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cxnSp>
          <p:nvCxnSpPr>
            <p:cNvPr id="28" name="Straight Arrow Connector 27"/>
            <p:cNvCxnSpPr/>
            <p:nvPr/>
          </p:nvCxnSpPr>
          <p:spPr>
            <a:xfrm>
              <a:off x="1787457" y="4514796"/>
              <a:ext cx="0" cy="275759"/>
            </a:xfrm>
            <a:prstGeom prst="straightConnector1">
              <a:avLst/>
            </a:prstGeom>
            <a:ln>
              <a:solidFill>
                <a:srgbClr val="FF0000"/>
              </a:solidFill>
              <a:tailEnd type="triangle"/>
            </a:ln>
          </p:spPr>
          <p:style>
            <a:lnRef idx="2">
              <a:schemeClr val="accent2"/>
            </a:lnRef>
            <a:fillRef idx="0">
              <a:schemeClr val="accent2"/>
            </a:fillRef>
            <a:effectRef idx="1">
              <a:schemeClr val="accent2"/>
            </a:effectRef>
            <a:fontRef idx="minor">
              <a:schemeClr val="tx1"/>
            </a:fontRef>
          </p:style>
        </p:cxnSp>
        <p:sp>
          <p:nvSpPr>
            <p:cNvPr id="31" name="Text Box 2"/>
            <p:cNvSpPr txBox="1">
              <a:spLocks noChangeArrowheads="1"/>
            </p:cNvSpPr>
            <p:nvPr/>
          </p:nvSpPr>
          <p:spPr bwMode="auto">
            <a:xfrm>
              <a:off x="321174" y="4799057"/>
              <a:ext cx="2932565" cy="724255"/>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rot="0" vert="horz" wrap="square" lIns="91440" tIns="45720" rIns="91440" bIns="45720" anchor="t" anchorCtr="0">
              <a:noAutofit/>
            </a:bodyPr>
            <a:lstStyle/>
            <a:p>
              <a:pPr marL="0" marR="0">
                <a:lnSpc>
                  <a:spcPct val="107000"/>
                </a:lnSpc>
                <a:spcBef>
                  <a:spcPts val="0"/>
                </a:spcBef>
                <a:spcAft>
                  <a:spcPts val="800"/>
                </a:spcAft>
              </a:pPr>
              <a:r>
                <a:rPr lang="en-US" sz="1200" b="1"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a:t>
              </a:r>
              <a:r>
                <a:rPr lang="en-US" sz="1200" i="1" dirty="0">
                  <a:solidFill>
                    <a:srgbClr val="808080"/>
                  </a:solidFill>
                  <a:effectLst/>
                  <a:latin typeface="Calibri" panose="020F0502020204030204" pitchFamily="34" charset="0"/>
                  <a:ea typeface="Calibri" panose="020F0502020204030204" pitchFamily="34" charset="0"/>
                  <a:cs typeface="Times New Roman" panose="02020603050405020304" pitchFamily="18" charset="0"/>
                </a:rPr>
                <a:t> You can search for a specific property based on owners name, address, city, community, parcel number, etc.</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35" name="Group 34"/>
          <p:cNvGrpSpPr/>
          <p:nvPr/>
        </p:nvGrpSpPr>
        <p:grpSpPr>
          <a:xfrm>
            <a:off x="3980934" y="4264129"/>
            <a:ext cx="1947426" cy="925092"/>
            <a:chOff x="3980934" y="4264129"/>
            <a:chExt cx="1947426" cy="925092"/>
          </a:xfrm>
        </p:grpSpPr>
        <p:sp>
          <p:nvSpPr>
            <p:cNvPr id="32" name="Rounded Rectangle 31"/>
            <p:cNvSpPr/>
            <p:nvPr/>
          </p:nvSpPr>
          <p:spPr>
            <a:xfrm>
              <a:off x="4101975" y="4264129"/>
              <a:ext cx="790066" cy="193571"/>
            </a:xfrm>
            <a:prstGeom prst="roundRect">
              <a:avLst/>
            </a:prstGeom>
            <a:noFill/>
            <a:ln w="127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3" name="Text Box 2"/>
            <p:cNvSpPr txBox="1">
              <a:spLocks noChangeArrowheads="1"/>
            </p:cNvSpPr>
            <p:nvPr/>
          </p:nvSpPr>
          <p:spPr bwMode="auto">
            <a:xfrm>
              <a:off x="3980934" y="4708561"/>
              <a:ext cx="1947426" cy="480660"/>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rot="0" vert="horz" wrap="square" lIns="91440" tIns="45720" rIns="91440" bIns="45720" anchor="t" anchorCtr="0">
              <a:noAutofit/>
            </a:bodyPr>
            <a:lstStyle/>
            <a:p>
              <a:pPr marL="0" marR="0">
                <a:lnSpc>
                  <a:spcPct val="107000"/>
                </a:lnSpc>
                <a:spcBef>
                  <a:spcPts val="0"/>
                </a:spcBef>
                <a:spcAft>
                  <a:spcPts val="800"/>
                </a:spcAft>
              </a:pPr>
              <a:r>
                <a:rPr lang="en-US" sz="1200" b="1"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3-</a:t>
              </a:r>
              <a:r>
                <a:rPr lang="en-US" sz="1200" i="1" dirty="0">
                  <a:solidFill>
                    <a:srgbClr val="808080"/>
                  </a:solidFill>
                  <a:effectLst/>
                  <a:latin typeface="Calibri" panose="020F0502020204030204" pitchFamily="34" charset="0"/>
                  <a:ea typeface="Calibri" panose="020F0502020204030204" pitchFamily="34" charset="0"/>
                  <a:cs typeface="Times New Roman" panose="02020603050405020304" pitchFamily="18" charset="0"/>
                </a:rPr>
                <a:t> Then Press filter to data be displayed</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34" name="Straight Arrow Connector 33"/>
            <p:cNvCxnSpPr/>
            <p:nvPr/>
          </p:nvCxnSpPr>
          <p:spPr>
            <a:xfrm>
              <a:off x="4497008" y="4457700"/>
              <a:ext cx="0" cy="275759"/>
            </a:xfrm>
            <a:prstGeom prst="straightConnector1">
              <a:avLst/>
            </a:prstGeom>
            <a:ln>
              <a:solidFill>
                <a:srgbClr val="FF0000"/>
              </a:solidFill>
              <a:tailEnd type="triangle"/>
            </a:ln>
          </p:spPr>
          <p:style>
            <a:lnRef idx="2">
              <a:schemeClr val="accent2"/>
            </a:lnRef>
            <a:fillRef idx="0">
              <a:schemeClr val="accent2"/>
            </a:fillRef>
            <a:effectRef idx="1">
              <a:schemeClr val="accent2"/>
            </a:effectRef>
            <a:fontRef idx="minor">
              <a:schemeClr val="tx1"/>
            </a:fontRef>
          </p:style>
        </p:cxnSp>
      </p:grpSp>
    </p:spTree>
    <p:extLst>
      <p:ext uri="{BB962C8B-B14F-4D97-AF65-F5344CB8AC3E}">
        <p14:creationId xmlns:p14="http://schemas.microsoft.com/office/powerpoint/2010/main" val="33681249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rotWithShape="1">
          <a:blip r:embed="rId2">
            <a:extLst>
              <a:ext uri="{28A0092B-C50C-407E-A947-70E740481C1C}">
                <a14:useLocalDpi xmlns:a14="http://schemas.microsoft.com/office/drawing/2010/main" val="0"/>
              </a:ext>
            </a:extLst>
          </a:blip>
          <a:srcRect l="4341" t="1443" r="3836" b="63631"/>
          <a:stretch/>
        </p:blipFill>
        <p:spPr>
          <a:xfrm>
            <a:off x="1" y="6005764"/>
            <a:ext cx="2006599" cy="852236"/>
          </a:xfrm>
          <a:prstGeom prst="rect">
            <a:avLst/>
          </a:prstGeom>
        </p:spPr>
      </p:pic>
      <p:sp>
        <p:nvSpPr>
          <p:cNvPr id="16" name="Title 1"/>
          <p:cNvSpPr txBox="1">
            <a:spLocks/>
          </p:cNvSpPr>
          <p:nvPr/>
        </p:nvSpPr>
        <p:spPr>
          <a:xfrm>
            <a:off x="0" y="0"/>
            <a:ext cx="9144000" cy="685799"/>
          </a:xfrm>
          <a:prstGeom prst="rect">
            <a:avLst/>
          </a:prstGeom>
          <a:solidFill>
            <a:schemeClr val="accent1">
              <a:lumMod val="50000"/>
            </a:schemeClr>
          </a:solidFill>
          <a:ln>
            <a:solidFill>
              <a:srgbClr val="FFC000"/>
            </a:solidFill>
          </a:ln>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700" dirty="0">
                <a:solidFill>
                  <a:schemeClr val="accent4"/>
                </a:solidFill>
                <a:latin typeface="Arial Black" panose="020B0A04020102020204" pitchFamily="34" charset="0"/>
                <a:cs typeface="Arial" panose="020B0604020202020204" pitchFamily="34" charset="0"/>
              </a:rPr>
              <a:t>D.</a:t>
            </a:r>
            <a:r>
              <a:rPr lang="en-US" sz="2700" b="1" dirty="0">
                <a:solidFill>
                  <a:schemeClr val="bg1"/>
                </a:solidFill>
                <a:latin typeface="Arial" panose="020B0604020202020204" pitchFamily="34" charset="0"/>
                <a:cs typeface="Arial" panose="020B0604020202020204" pitchFamily="34" charset="0"/>
              </a:rPr>
              <a:t> Exporting SDE Data</a:t>
            </a:r>
          </a:p>
        </p:txBody>
      </p:sp>
      <p:sp>
        <p:nvSpPr>
          <p:cNvPr id="13" name="Rectangle 12"/>
          <p:cNvSpPr/>
          <p:nvPr/>
        </p:nvSpPr>
        <p:spPr>
          <a:xfrm>
            <a:off x="441959" y="836550"/>
            <a:ext cx="2352041" cy="1015663"/>
          </a:xfrm>
          <a:prstGeom prst="rect">
            <a:avLst/>
          </a:prstGeom>
        </p:spPr>
        <p:txBody>
          <a:bodyPr wrap="square">
            <a:spAutoFit/>
          </a:bodyPr>
          <a:lstStyle/>
          <a:p>
            <a:r>
              <a:rPr lang="en-US" sz="2000" b="1" dirty="0">
                <a:solidFill>
                  <a:schemeClr val="bg2">
                    <a:lumMod val="50000"/>
                  </a:schemeClr>
                </a:solidFill>
                <a:latin typeface="Calibri" panose="020F0502020204030204" pitchFamily="34" charset="0"/>
              </a:rPr>
              <a:t>The imported property records will be appeared:</a:t>
            </a:r>
            <a:endParaRPr lang="en-US" sz="2000" b="1" dirty="0">
              <a:solidFill>
                <a:schemeClr val="bg2">
                  <a:lumMod val="50000"/>
                </a:schemeClr>
              </a:solidFill>
            </a:endParaRPr>
          </a:p>
        </p:txBody>
      </p:sp>
      <p:grpSp>
        <p:nvGrpSpPr>
          <p:cNvPr id="18" name="Group 17"/>
          <p:cNvGrpSpPr/>
          <p:nvPr/>
        </p:nvGrpSpPr>
        <p:grpSpPr>
          <a:xfrm>
            <a:off x="2432649" y="836550"/>
            <a:ext cx="6384325" cy="2895601"/>
            <a:chOff x="2432649" y="836550"/>
            <a:chExt cx="6384325" cy="2895601"/>
          </a:xfrm>
        </p:grpSpPr>
        <p:pic>
          <p:nvPicPr>
            <p:cNvPr id="6" name="Picture 5"/>
            <p:cNvPicPr>
              <a:picLocks noChangeAspect="1"/>
            </p:cNvPicPr>
            <p:nvPr/>
          </p:nvPicPr>
          <p:blipFill rotWithShape="1">
            <a:blip r:embed="rId3"/>
            <a:srcRect b="11605"/>
            <a:stretch/>
          </p:blipFill>
          <p:spPr>
            <a:xfrm>
              <a:off x="2993419" y="836550"/>
              <a:ext cx="5823555" cy="2895601"/>
            </a:xfrm>
            <a:prstGeom prst="rect">
              <a:avLst/>
            </a:prstGeom>
          </p:spPr>
        </p:pic>
        <p:grpSp>
          <p:nvGrpSpPr>
            <p:cNvPr id="29" name="Group 28"/>
            <p:cNvGrpSpPr/>
            <p:nvPr/>
          </p:nvGrpSpPr>
          <p:grpSpPr>
            <a:xfrm>
              <a:off x="3053035" y="1725231"/>
              <a:ext cx="5763939" cy="614109"/>
              <a:chOff x="713060" y="3041228"/>
              <a:chExt cx="5763939" cy="614109"/>
            </a:xfrm>
          </p:grpSpPr>
          <p:sp>
            <p:nvSpPr>
              <p:cNvPr id="30" name="Rounded Rectangle 29"/>
              <p:cNvSpPr/>
              <p:nvPr/>
            </p:nvSpPr>
            <p:spPr>
              <a:xfrm>
                <a:off x="920524" y="3041228"/>
                <a:ext cx="1940151" cy="186120"/>
              </a:xfrm>
              <a:prstGeom prst="roundRect">
                <a:avLst/>
              </a:prstGeom>
              <a:noFill/>
              <a:ln w="127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8" name="Text Box 2"/>
              <p:cNvSpPr txBox="1">
                <a:spLocks noChangeArrowheads="1"/>
              </p:cNvSpPr>
              <p:nvPr/>
            </p:nvSpPr>
            <p:spPr bwMode="auto">
              <a:xfrm>
                <a:off x="713060" y="3378098"/>
                <a:ext cx="5763939" cy="277239"/>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rot="0" vert="horz" wrap="square" lIns="91440" tIns="45720" rIns="91440" bIns="45720" anchor="t" anchorCtr="0">
                <a:noAutofit/>
              </a:bodyPr>
              <a:lstStyle/>
              <a:p>
                <a:pPr marL="0" marR="0">
                  <a:lnSpc>
                    <a:spcPct val="107000"/>
                  </a:lnSpc>
                  <a:spcBef>
                    <a:spcPts val="0"/>
                  </a:spcBef>
                  <a:spcAft>
                    <a:spcPts val="800"/>
                  </a:spcAft>
                </a:pPr>
                <a:r>
                  <a:rPr lang="en-US" sz="1200" b="1"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4-</a:t>
                </a:r>
                <a:r>
                  <a:rPr lang="en-US" sz="1200" i="1" dirty="0">
                    <a:solidFill>
                      <a:srgbClr val="808080"/>
                    </a:solidFill>
                    <a:effectLst/>
                    <a:latin typeface="Calibri" panose="020F0502020204030204" pitchFamily="34" charset="0"/>
                    <a:ea typeface="Calibri" panose="020F0502020204030204" pitchFamily="34" charset="0"/>
                    <a:cs typeface="Times New Roman" panose="02020603050405020304" pitchFamily="18" charset="0"/>
                  </a:rPr>
                  <a:t> Check one/some or all the data and then click on Export All Data or Export Filtered Data</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39" name="Straight Arrow Connector 38"/>
              <p:cNvCxnSpPr/>
              <p:nvPr/>
            </p:nvCxnSpPr>
            <p:spPr>
              <a:xfrm flipH="1">
                <a:off x="1343025" y="3227349"/>
                <a:ext cx="3176" cy="150750"/>
              </a:xfrm>
              <a:prstGeom prst="straightConnector1">
                <a:avLst/>
              </a:prstGeom>
              <a:ln>
                <a:solidFill>
                  <a:srgbClr val="FF0000"/>
                </a:solidFill>
                <a:tailEnd type="triangle"/>
              </a:ln>
            </p:spPr>
            <p:style>
              <a:lnRef idx="2">
                <a:schemeClr val="accent2"/>
              </a:lnRef>
              <a:fillRef idx="0">
                <a:schemeClr val="accent2"/>
              </a:fillRef>
              <a:effectRef idx="1">
                <a:schemeClr val="accent2"/>
              </a:effectRef>
              <a:fontRef idx="minor">
                <a:schemeClr val="tx1"/>
              </a:fontRef>
            </p:style>
          </p:cxnSp>
          <p:cxnSp>
            <p:nvCxnSpPr>
              <p:cNvPr id="40" name="Straight Arrow Connector 39"/>
              <p:cNvCxnSpPr/>
              <p:nvPr/>
            </p:nvCxnSpPr>
            <p:spPr>
              <a:xfrm flipH="1">
                <a:off x="2584450" y="3227348"/>
                <a:ext cx="3176" cy="150750"/>
              </a:xfrm>
              <a:prstGeom prst="straightConnector1">
                <a:avLst/>
              </a:prstGeom>
              <a:ln>
                <a:solidFill>
                  <a:srgbClr val="FF0000"/>
                </a:solidFill>
                <a:tailEnd type="triangle"/>
              </a:ln>
            </p:spPr>
            <p:style>
              <a:lnRef idx="2">
                <a:schemeClr val="accent2"/>
              </a:lnRef>
              <a:fillRef idx="0">
                <a:schemeClr val="accent2"/>
              </a:fillRef>
              <a:effectRef idx="1">
                <a:schemeClr val="accent2"/>
              </a:effectRef>
              <a:fontRef idx="minor">
                <a:schemeClr val="tx1"/>
              </a:fontRef>
            </p:style>
          </p:cxnSp>
        </p:grpSp>
        <p:grpSp>
          <p:nvGrpSpPr>
            <p:cNvPr id="41" name="Group 40"/>
            <p:cNvGrpSpPr/>
            <p:nvPr/>
          </p:nvGrpSpPr>
          <p:grpSpPr>
            <a:xfrm>
              <a:off x="6786564" y="1407922"/>
              <a:ext cx="600074" cy="654178"/>
              <a:chOff x="2089151" y="3004907"/>
              <a:chExt cx="600074" cy="654178"/>
            </a:xfrm>
          </p:grpSpPr>
          <p:sp>
            <p:nvSpPr>
              <p:cNvPr id="42" name="Rounded Rectangle 41"/>
              <p:cNvSpPr/>
              <p:nvPr/>
            </p:nvSpPr>
            <p:spPr>
              <a:xfrm>
                <a:off x="2089151" y="3004907"/>
                <a:ext cx="600074" cy="186120"/>
              </a:xfrm>
              <a:prstGeom prst="roundRect">
                <a:avLst/>
              </a:prstGeom>
              <a:noFill/>
              <a:ln w="127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cxnSp>
            <p:nvCxnSpPr>
              <p:cNvPr id="45" name="Straight Arrow Connector 44"/>
              <p:cNvCxnSpPr/>
              <p:nvPr/>
            </p:nvCxnSpPr>
            <p:spPr>
              <a:xfrm flipH="1">
                <a:off x="2389188" y="3187470"/>
                <a:ext cx="3176" cy="471615"/>
              </a:xfrm>
              <a:prstGeom prst="straightConnector1">
                <a:avLst/>
              </a:prstGeom>
              <a:ln>
                <a:solidFill>
                  <a:srgbClr val="FF0000"/>
                </a:solidFill>
                <a:tailEnd type="triangle"/>
              </a:ln>
            </p:spPr>
            <p:style>
              <a:lnRef idx="2">
                <a:schemeClr val="accent2"/>
              </a:lnRef>
              <a:fillRef idx="0">
                <a:schemeClr val="accent2"/>
              </a:fillRef>
              <a:effectRef idx="1">
                <a:schemeClr val="accent2"/>
              </a:effectRef>
              <a:fontRef idx="minor">
                <a:schemeClr val="tx1"/>
              </a:fontRef>
            </p:style>
          </p:cxnSp>
        </p:grpSp>
        <p:sp>
          <p:nvSpPr>
            <p:cNvPr id="46" name="Right Arrow 45"/>
            <p:cNvSpPr/>
            <p:nvPr/>
          </p:nvSpPr>
          <p:spPr>
            <a:xfrm>
              <a:off x="2432649" y="1500982"/>
              <a:ext cx="661387" cy="329309"/>
            </a:xfrm>
            <a:prstGeom prst="rightArrow">
              <a:avLst/>
            </a:prstGeom>
            <a:ln>
              <a:solidFill>
                <a:srgbClr val="FFC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grpSp>
      <p:grpSp>
        <p:nvGrpSpPr>
          <p:cNvPr id="25" name="Group 24"/>
          <p:cNvGrpSpPr/>
          <p:nvPr/>
        </p:nvGrpSpPr>
        <p:grpSpPr>
          <a:xfrm>
            <a:off x="441960" y="2804645"/>
            <a:ext cx="2451750" cy="3376417"/>
            <a:chOff x="441960" y="2804645"/>
            <a:chExt cx="2451750" cy="3376417"/>
          </a:xfrm>
        </p:grpSpPr>
        <p:pic>
          <p:nvPicPr>
            <p:cNvPr id="17" name="Picture 16"/>
            <p:cNvPicPr>
              <a:picLocks noChangeAspect="1"/>
            </p:cNvPicPr>
            <p:nvPr/>
          </p:nvPicPr>
          <p:blipFill>
            <a:blip r:embed="rId4"/>
            <a:stretch>
              <a:fillRect/>
            </a:stretch>
          </p:blipFill>
          <p:spPr>
            <a:xfrm>
              <a:off x="535862" y="3732151"/>
              <a:ext cx="2092588" cy="2448911"/>
            </a:xfrm>
            <a:prstGeom prst="rect">
              <a:avLst/>
            </a:prstGeom>
          </p:spPr>
        </p:pic>
        <p:sp>
          <p:nvSpPr>
            <p:cNvPr id="48" name="Right Arrow 47"/>
            <p:cNvSpPr/>
            <p:nvPr/>
          </p:nvSpPr>
          <p:spPr>
            <a:xfrm rot="5400000">
              <a:off x="1056326" y="3819616"/>
              <a:ext cx="722349" cy="329309"/>
            </a:xfrm>
            <a:prstGeom prst="rightArrow">
              <a:avLst/>
            </a:prstGeom>
            <a:ln>
              <a:solidFill>
                <a:srgbClr val="FFC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49" name="Rectangle 48"/>
            <p:cNvSpPr/>
            <p:nvPr/>
          </p:nvSpPr>
          <p:spPr>
            <a:xfrm>
              <a:off x="441960" y="2804645"/>
              <a:ext cx="2451750" cy="1015663"/>
            </a:xfrm>
            <a:prstGeom prst="rect">
              <a:avLst/>
            </a:prstGeom>
          </p:spPr>
          <p:txBody>
            <a:bodyPr wrap="square">
              <a:spAutoFit/>
            </a:bodyPr>
            <a:lstStyle/>
            <a:p>
              <a:r>
                <a:rPr lang="en-US" sz="2000" b="1" dirty="0">
                  <a:solidFill>
                    <a:schemeClr val="bg2">
                      <a:lumMod val="50000"/>
                    </a:schemeClr>
                  </a:solidFill>
                  <a:latin typeface="Calibri" panose="020F0502020204030204" pitchFamily="34" charset="0"/>
                </a:rPr>
                <a:t>Save the Exported file on your Local Drive</a:t>
              </a:r>
              <a:endParaRPr lang="en-US" sz="2000" b="1" dirty="0">
                <a:solidFill>
                  <a:schemeClr val="bg2">
                    <a:lumMod val="50000"/>
                  </a:schemeClr>
                </a:solidFill>
              </a:endParaRPr>
            </a:p>
          </p:txBody>
        </p:sp>
      </p:grpSp>
      <p:sp>
        <p:nvSpPr>
          <p:cNvPr id="51" name="Right Arrow 50"/>
          <p:cNvSpPr/>
          <p:nvPr/>
        </p:nvSpPr>
        <p:spPr>
          <a:xfrm>
            <a:off x="2993419" y="4518426"/>
            <a:ext cx="722349" cy="329309"/>
          </a:xfrm>
          <a:prstGeom prst="rightArrow">
            <a:avLst/>
          </a:prstGeom>
          <a:ln>
            <a:solidFill>
              <a:srgbClr val="FFC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26" name="Picture 25"/>
          <p:cNvPicPr>
            <a:picLocks noChangeAspect="1"/>
          </p:cNvPicPr>
          <p:nvPr/>
        </p:nvPicPr>
        <p:blipFill rotWithShape="1">
          <a:blip r:embed="rId5"/>
          <a:srcRect l="41904" t="43333" r="41032" b="41852"/>
          <a:stretch/>
        </p:blipFill>
        <p:spPr>
          <a:xfrm>
            <a:off x="3831771" y="4103297"/>
            <a:ext cx="2954794" cy="1443039"/>
          </a:xfrm>
          <a:prstGeom prst="rect">
            <a:avLst/>
          </a:prstGeom>
        </p:spPr>
      </p:pic>
    </p:spTree>
    <p:extLst>
      <p:ext uri="{BB962C8B-B14F-4D97-AF65-F5344CB8AC3E}">
        <p14:creationId xmlns:p14="http://schemas.microsoft.com/office/powerpoint/2010/main" val="20860716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p:cNvSpPr txBox="1">
            <a:spLocks/>
          </p:cNvSpPr>
          <p:nvPr/>
        </p:nvSpPr>
        <p:spPr>
          <a:xfrm>
            <a:off x="0" y="0"/>
            <a:ext cx="9144000" cy="4660900"/>
          </a:xfrm>
          <a:prstGeom prst="rect">
            <a:avLst/>
          </a:prstGeom>
          <a:solidFill>
            <a:schemeClr val="accent1">
              <a:lumMod val="50000"/>
            </a:schemeClr>
          </a:solidFill>
          <a:ln>
            <a:solidFill>
              <a:srgbClr val="1F4E79"/>
            </a:solidFill>
          </a:ln>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2700" b="1" dirty="0">
              <a:solidFill>
                <a:schemeClr val="bg1"/>
              </a:solidFill>
              <a:latin typeface="Arial" panose="020B0604020202020204" pitchFamily="34" charset="0"/>
              <a:cs typeface="Arial" panose="020B0604020202020204" pitchFamily="34" charset="0"/>
            </a:endParaRPr>
          </a:p>
        </p:txBody>
      </p:sp>
      <p:pic>
        <p:nvPicPr>
          <p:cNvPr id="24" name="Picture 23"/>
          <p:cNvPicPr>
            <a:picLocks noChangeAspect="1"/>
          </p:cNvPicPr>
          <p:nvPr/>
        </p:nvPicPr>
        <p:blipFill rotWithShape="1">
          <a:blip r:embed="rId2">
            <a:extLst>
              <a:ext uri="{28A0092B-C50C-407E-A947-70E740481C1C}">
                <a14:useLocalDpi xmlns:a14="http://schemas.microsoft.com/office/drawing/2010/main" val="0"/>
              </a:ext>
            </a:extLst>
          </a:blip>
          <a:srcRect t="31562" b="2904"/>
          <a:stretch/>
        </p:blipFill>
        <p:spPr>
          <a:xfrm>
            <a:off x="0" y="-19050"/>
            <a:ext cx="9144000" cy="6877050"/>
          </a:xfrm>
          <a:prstGeom prst="rect">
            <a:avLst/>
          </a:prstGeom>
        </p:spPr>
      </p:pic>
      <p:sp>
        <p:nvSpPr>
          <p:cNvPr id="22" name="Rectangle 21"/>
          <p:cNvSpPr/>
          <p:nvPr/>
        </p:nvSpPr>
        <p:spPr>
          <a:xfrm>
            <a:off x="0" y="5159285"/>
            <a:ext cx="9144000" cy="1569660"/>
          </a:xfrm>
          <a:prstGeom prst="rect">
            <a:avLst/>
          </a:prstGeom>
          <a:solidFill>
            <a:schemeClr val="accent4">
              <a:lumMod val="40000"/>
              <a:lumOff val="60000"/>
            </a:schemeClr>
          </a:solidFill>
        </p:spPr>
        <p:txBody>
          <a:bodyPr wrap="square">
            <a:spAutoFit/>
          </a:bodyPr>
          <a:lstStyle/>
          <a:p>
            <a:r>
              <a:rPr lang="en-US" sz="2400" dirty="0">
                <a:solidFill>
                  <a:sysClr val="windowText" lastClr="000000"/>
                </a:solidFill>
                <a:latin typeface="Tw Cen MT" panose="020B0602020104020603" pitchFamily="34" charset="0"/>
              </a:rPr>
              <a:t>Instructions drafted by the WVGISTC Team in support of State NFIP Office. If you have any Questions, please Contact Kurt Donaldson: </a:t>
            </a:r>
            <a:r>
              <a:rPr lang="en-US" sz="2400" dirty="0">
                <a:solidFill>
                  <a:sysClr val="windowText" lastClr="000000"/>
                </a:solidFill>
                <a:latin typeface="Tw Cen MT" panose="020B0602020104020603" pitchFamily="34" charset="0"/>
                <a:hlinkClick r:id="rId3"/>
              </a:rPr>
              <a:t>Kurt.Donaldson@mail.wvu.edu</a:t>
            </a:r>
            <a:r>
              <a:rPr lang="en-US" sz="2400" dirty="0">
                <a:solidFill>
                  <a:sysClr val="windowText" lastClr="000000"/>
                </a:solidFill>
                <a:latin typeface="Tw Cen MT" panose="020B0602020104020603" pitchFamily="34" charset="0"/>
              </a:rPr>
              <a:t>  Or Annie Mahmoudi: anm0050@mail.wvu.edu</a:t>
            </a:r>
          </a:p>
        </p:txBody>
      </p:sp>
      <p:pic>
        <p:nvPicPr>
          <p:cNvPr id="1026" name="Picture 2" descr="75 Quotes About Questions and Answers to Help You Find Your Way"/>
          <p:cNvPicPr>
            <a:picLocks noChangeAspect="1" noChangeArrowheads="1"/>
          </p:cNvPicPr>
          <p:nvPr/>
        </p:nvPicPr>
        <p:blipFill rotWithShape="1">
          <a:blip r:embed="rId4">
            <a:extLst>
              <a:ext uri="{28A0092B-C50C-407E-A947-70E740481C1C}">
                <a14:useLocalDpi xmlns:a14="http://schemas.microsoft.com/office/drawing/2010/main" val="0"/>
              </a:ext>
            </a:extLst>
          </a:blip>
          <a:srcRect l="13577" t="17205"/>
          <a:stretch/>
        </p:blipFill>
        <p:spPr bwMode="auto">
          <a:xfrm>
            <a:off x="0" y="-266700"/>
            <a:ext cx="9144000" cy="492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4830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rotWithShape="1">
          <a:blip r:embed="rId2">
            <a:extLst>
              <a:ext uri="{28A0092B-C50C-407E-A947-70E740481C1C}">
                <a14:useLocalDpi xmlns:a14="http://schemas.microsoft.com/office/drawing/2010/main" val="0"/>
              </a:ext>
            </a:extLst>
          </a:blip>
          <a:srcRect l="4341" t="1443" r="3836" b="63631"/>
          <a:stretch/>
        </p:blipFill>
        <p:spPr>
          <a:xfrm>
            <a:off x="1" y="6005764"/>
            <a:ext cx="2006599" cy="852236"/>
          </a:xfrm>
          <a:prstGeom prst="rect">
            <a:avLst/>
          </a:prstGeom>
        </p:spPr>
      </p:pic>
      <p:sp>
        <p:nvSpPr>
          <p:cNvPr id="9" name="Rectangle 8"/>
          <p:cNvSpPr/>
          <p:nvPr/>
        </p:nvSpPr>
        <p:spPr>
          <a:xfrm>
            <a:off x="461653" y="769348"/>
            <a:ext cx="4692162" cy="584775"/>
          </a:xfrm>
          <a:prstGeom prst="rect">
            <a:avLst/>
          </a:prstGeom>
          <a:solidFill>
            <a:schemeClr val="bg2">
              <a:lumMod val="50000"/>
            </a:schemeClr>
          </a:solidFill>
        </p:spPr>
        <p:txBody>
          <a:bodyPr wrap="square">
            <a:spAutoFit/>
          </a:bodyPr>
          <a:lstStyle/>
          <a:p>
            <a:r>
              <a:rPr lang="en-US" sz="3200" b="1" i="1" dirty="0">
                <a:solidFill>
                  <a:schemeClr val="bg1"/>
                </a:solidFill>
              </a:rPr>
              <a:t>Why</a:t>
            </a:r>
            <a:r>
              <a:rPr lang="en-US" sz="2400" b="1" i="1" dirty="0">
                <a:solidFill>
                  <a:schemeClr val="accent1">
                    <a:lumMod val="50000"/>
                  </a:schemeClr>
                </a:solidFill>
              </a:rPr>
              <a:t> </a:t>
            </a:r>
            <a:r>
              <a:rPr lang="en-US" sz="3200" b="1" i="1" dirty="0" err="1">
                <a:ln>
                  <a:solidFill>
                    <a:schemeClr val="tx1"/>
                  </a:solidFill>
                </a:ln>
                <a:solidFill>
                  <a:schemeClr val="accent4"/>
                </a:solidFill>
              </a:rPr>
              <a:t>GISTC_Template</a:t>
            </a:r>
            <a:r>
              <a:rPr lang="en-US" sz="2800" b="1" i="1" dirty="0">
                <a:ln>
                  <a:solidFill>
                    <a:schemeClr val="tx1"/>
                  </a:solidFill>
                </a:ln>
                <a:solidFill>
                  <a:schemeClr val="accent4"/>
                </a:solidFill>
              </a:rPr>
              <a:t>?</a:t>
            </a:r>
            <a:endParaRPr lang="en-US" sz="2800" dirty="0">
              <a:ln>
                <a:solidFill>
                  <a:schemeClr val="tx1"/>
                </a:solidFill>
              </a:ln>
              <a:solidFill>
                <a:schemeClr val="accent4"/>
              </a:solidFill>
            </a:endParaRPr>
          </a:p>
        </p:txBody>
      </p:sp>
      <p:sp>
        <p:nvSpPr>
          <p:cNvPr id="49" name="Title 1"/>
          <p:cNvSpPr txBox="1">
            <a:spLocks/>
          </p:cNvSpPr>
          <p:nvPr/>
        </p:nvSpPr>
        <p:spPr>
          <a:xfrm>
            <a:off x="398550" y="1535228"/>
            <a:ext cx="4660375" cy="1337667"/>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US" sz="2400" dirty="0">
                <a:solidFill>
                  <a:schemeClr val="tx1">
                    <a:lumMod val="65000"/>
                    <a:lumOff val="35000"/>
                  </a:schemeClr>
                </a:solidFill>
                <a:latin typeface="+mn-lt"/>
                <a:ea typeface="+mn-ea"/>
                <a:cs typeface="+mn-cs"/>
              </a:rPr>
              <a:t>West Virginia GIS Tech Center developed a template that is a supplement for the </a:t>
            </a:r>
            <a:r>
              <a:rPr lang="en-US" sz="2400" dirty="0">
                <a:solidFill>
                  <a:schemeClr val="tx1">
                    <a:lumMod val="65000"/>
                    <a:lumOff val="35000"/>
                  </a:schemeClr>
                </a:solidFill>
                <a:latin typeface="+mn-lt"/>
              </a:rPr>
              <a:t>property record data</a:t>
            </a:r>
            <a:r>
              <a:rPr lang="en-US" sz="2400" dirty="0">
                <a:solidFill>
                  <a:schemeClr val="tx1">
                    <a:lumMod val="65000"/>
                    <a:lumOff val="35000"/>
                  </a:schemeClr>
                </a:solidFill>
                <a:latin typeface="+mn-lt"/>
                <a:ea typeface="+mn-ea"/>
                <a:cs typeface="+mn-cs"/>
              </a:rPr>
              <a:t> spreadsheet, also prepare by GISTC for all … communities in West Virginia.</a:t>
            </a:r>
          </a:p>
          <a:p>
            <a:pPr algn="l">
              <a:lnSpc>
                <a:spcPct val="100000"/>
              </a:lnSpc>
            </a:pPr>
            <a:r>
              <a:rPr lang="en-US" sz="2000" dirty="0">
                <a:solidFill>
                  <a:schemeClr val="tx1">
                    <a:lumMod val="65000"/>
                    <a:lumOff val="35000"/>
                  </a:schemeClr>
                </a:solidFill>
                <a:latin typeface="+mn-lt"/>
                <a:ea typeface="+mn-ea"/>
                <a:cs typeface="+mn-cs"/>
              </a:rPr>
              <a:t/>
            </a:r>
            <a:br>
              <a:rPr lang="en-US" sz="2000" dirty="0">
                <a:solidFill>
                  <a:schemeClr val="tx1">
                    <a:lumMod val="65000"/>
                    <a:lumOff val="35000"/>
                  </a:schemeClr>
                </a:solidFill>
                <a:latin typeface="+mn-lt"/>
                <a:ea typeface="+mn-ea"/>
                <a:cs typeface="+mn-cs"/>
              </a:rPr>
            </a:br>
            <a:endParaRPr lang="en-US" sz="1000" dirty="0">
              <a:latin typeface="+mn-lt"/>
              <a:cs typeface="Arial" panose="020B0604020202020204" pitchFamily="34" charset="0"/>
            </a:endParaRPr>
          </a:p>
        </p:txBody>
      </p:sp>
      <p:pic>
        <p:nvPicPr>
          <p:cNvPr id="10" name="Picture 9"/>
          <p:cNvPicPr>
            <a:picLocks noChangeAspect="1"/>
          </p:cNvPicPr>
          <p:nvPr/>
        </p:nvPicPr>
        <p:blipFill>
          <a:blip r:embed="rId3"/>
          <a:stretch>
            <a:fillRect/>
          </a:stretch>
        </p:blipFill>
        <p:spPr>
          <a:xfrm>
            <a:off x="7388885" y="2369379"/>
            <a:ext cx="1179199" cy="1147329"/>
          </a:xfrm>
          <a:prstGeom prst="rect">
            <a:avLst/>
          </a:prstGeom>
        </p:spPr>
      </p:pic>
      <p:sp>
        <p:nvSpPr>
          <p:cNvPr id="50" name="Title 1"/>
          <p:cNvSpPr txBox="1">
            <a:spLocks/>
          </p:cNvSpPr>
          <p:nvPr/>
        </p:nvSpPr>
        <p:spPr>
          <a:xfrm>
            <a:off x="402380" y="3869595"/>
            <a:ext cx="4656545" cy="1388034"/>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US" sz="2400" dirty="0">
                <a:solidFill>
                  <a:schemeClr val="tx1">
                    <a:lumMod val="65000"/>
                    <a:lumOff val="35000"/>
                  </a:schemeClr>
                </a:solidFill>
                <a:latin typeface="+mn-lt"/>
              </a:rPr>
              <a:t>By implementing this template, the time-consuming "Saved Enterprise Import Mapping" step is eliminated, </a:t>
            </a:r>
            <a:r>
              <a:rPr lang="en-US" sz="2400" dirty="0">
                <a:solidFill>
                  <a:schemeClr val="tx1">
                    <a:lumMod val="65000"/>
                    <a:lumOff val="35000"/>
                  </a:schemeClr>
                </a:solidFill>
                <a:latin typeface="+mn-lt"/>
                <a:ea typeface="+mn-ea"/>
                <a:cs typeface="+mn-cs"/>
              </a:rPr>
              <a:t>leading</a:t>
            </a:r>
            <a:r>
              <a:rPr lang="en-US" sz="2400" dirty="0">
                <a:solidFill>
                  <a:schemeClr val="tx1">
                    <a:lumMod val="65000"/>
                    <a:lumOff val="35000"/>
                  </a:schemeClr>
                </a:solidFill>
                <a:latin typeface="+mn-lt"/>
              </a:rPr>
              <a:t> to quicker data processing.</a:t>
            </a:r>
            <a:r>
              <a:rPr lang="en-US" sz="2000" dirty="0">
                <a:solidFill>
                  <a:schemeClr val="tx1">
                    <a:lumMod val="65000"/>
                    <a:lumOff val="35000"/>
                  </a:schemeClr>
                </a:solidFill>
                <a:latin typeface="+mn-lt"/>
                <a:ea typeface="+mn-ea"/>
                <a:cs typeface="+mn-cs"/>
              </a:rPr>
              <a:t/>
            </a:r>
            <a:br>
              <a:rPr lang="en-US" sz="2000" dirty="0">
                <a:solidFill>
                  <a:schemeClr val="tx1">
                    <a:lumMod val="65000"/>
                    <a:lumOff val="35000"/>
                  </a:schemeClr>
                </a:solidFill>
                <a:latin typeface="+mn-lt"/>
                <a:ea typeface="+mn-ea"/>
                <a:cs typeface="+mn-cs"/>
              </a:rPr>
            </a:br>
            <a:endParaRPr lang="en-US" sz="1000" dirty="0">
              <a:latin typeface="+mn-lt"/>
              <a:cs typeface="Arial" panose="020B0604020202020204" pitchFamily="34" charset="0"/>
            </a:endParaRPr>
          </a:p>
        </p:txBody>
      </p:sp>
      <p:grpSp>
        <p:nvGrpSpPr>
          <p:cNvPr id="52" name="Group 51"/>
          <p:cNvGrpSpPr/>
          <p:nvPr/>
        </p:nvGrpSpPr>
        <p:grpSpPr>
          <a:xfrm>
            <a:off x="5295002" y="536617"/>
            <a:ext cx="3730823" cy="5454508"/>
            <a:chOff x="5180264" y="624214"/>
            <a:chExt cx="3963736" cy="5769561"/>
          </a:xfrm>
        </p:grpSpPr>
        <p:pic>
          <p:nvPicPr>
            <p:cNvPr id="18" name="Picture 17"/>
            <p:cNvPicPr>
              <a:picLocks noChangeAspect="1"/>
            </p:cNvPicPr>
            <p:nvPr/>
          </p:nvPicPr>
          <p:blipFill rotWithShape="1">
            <a:blip r:embed="rId4">
              <a:grayscl/>
            </a:blip>
            <a:srcRect l="41006" t="14650" r="27553" b="3992"/>
            <a:stretch/>
          </p:blipFill>
          <p:spPr>
            <a:xfrm>
              <a:off x="5180264" y="624214"/>
              <a:ext cx="3963736" cy="5769561"/>
            </a:xfrm>
            <a:prstGeom prst="rect">
              <a:avLst/>
            </a:prstGeom>
          </p:spPr>
        </p:pic>
        <p:grpSp>
          <p:nvGrpSpPr>
            <p:cNvPr id="17" name="Group 16"/>
            <p:cNvGrpSpPr/>
            <p:nvPr/>
          </p:nvGrpSpPr>
          <p:grpSpPr>
            <a:xfrm>
              <a:off x="5212051" y="1932945"/>
              <a:ext cx="2337758" cy="1650530"/>
              <a:chOff x="3198410" y="3863180"/>
              <a:chExt cx="2656938" cy="1877317"/>
            </a:xfrm>
          </p:grpSpPr>
          <p:pic>
            <p:nvPicPr>
              <p:cNvPr id="1026" name="Picture 2" descr="Tick Mark 3D Images – Browse 60,010 Stock Photos, Vectors, and Video |  Adobe Stock"/>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2259" t="21846" r="49769" b="11739"/>
              <a:stretch/>
            </p:blipFill>
            <p:spPr bwMode="auto">
              <a:xfrm>
                <a:off x="3198410" y="3863180"/>
                <a:ext cx="2656938" cy="1877317"/>
              </a:xfrm>
              <a:prstGeom prst="rect">
                <a:avLst/>
              </a:prstGeom>
              <a:noFill/>
              <a:extLst>
                <a:ext uri="{909E8E84-426E-40DD-AFC4-6F175D3DCCD1}">
                  <a14:hiddenFill xmlns:a14="http://schemas.microsoft.com/office/drawing/2010/main">
                    <a:solidFill>
                      <a:srgbClr val="FFFFFF"/>
                    </a:solidFill>
                  </a14:hiddenFill>
                </a:ext>
              </a:extLst>
            </p:spPr>
          </p:pic>
          <p:sp>
            <p:nvSpPr>
              <p:cNvPr id="51" name="Rectangle 50"/>
              <p:cNvSpPr/>
              <p:nvPr/>
            </p:nvSpPr>
            <p:spPr>
              <a:xfrm rot="18967450">
                <a:off x="4497244" y="4787693"/>
                <a:ext cx="1357679" cy="461665"/>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spAutoFit/>
              </a:bodyPr>
              <a:lstStyle/>
              <a:p>
                <a:r>
                  <a:rPr lang="en-US" sz="2400" b="1" dirty="0">
                    <a:solidFill>
                      <a:srgbClr val="00AA01"/>
                    </a:solidFill>
                  </a:rPr>
                  <a:t>Checked!</a:t>
                </a:r>
                <a:endParaRPr lang="en-US" sz="3200" dirty="0">
                  <a:ln>
                    <a:solidFill>
                      <a:schemeClr val="tx1"/>
                    </a:solidFill>
                  </a:ln>
                  <a:solidFill>
                    <a:srgbClr val="00AA01"/>
                  </a:solidFill>
                </a:endParaRPr>
              </a:p>
            </p:txBody>
          </p:sp>
        </p:grpSp>
      </p:grpSp>
      <p:sp>
        <p:nvSpPr>
          <p:cNvPr id="16" name="Title 1"/>
          <p:cNvSpPr txBox="1">
            <a:spLocks/>
          </p:cNvSpPr>
          <p:nvPr/>
        </p:nvSpPr>
        <p:spPr>
          <a:xfrm>
            <a:off x="0" y="-61585"/>
            <a:ext cx="9144000" cy="685799"/>
          </a:xfrm>
          <a:prstGeom prst="rect">
            <a:avLst/>
          </a:prstGeom>
          <a:solidFill>
            <a:schemeClr val="accent1">
              <a:lumMod val="50000"/>
            </a:schemeClr>
          </a:solidFill>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b="1" dirty="0">
                <a:solidFill>
                  <a:schemeClr val="accent4"/>
                </a:solidFill>
                <a:latin typeface="Arial Black" panose="020B0A04020102020204" pitchFamily="34" charset="0"/>
                <a:cs typeface="Arial" panose="020B0604020202020204" pitchFamily="34" charset="0"/>
              </a:rPr>
              <a:t>A.</a:t>
            </a:r>
            <a:r>
              <a:rPr lang="en-US" sz="2000" b="1" dirty="0">
                <a:solidFill>
                  <a:schemeClr val="bg1"/>
                </a:solidFill>
                <a:latin typeface="Arial" panose="020B0604020202020204" pitchFamily="34" charset="0"/>
                <a:cs typeface="Arial" panose="020B0604020202020204" pitchFamily="34" charset="0"/>
              </a:rPr>
              <a:t> </a:t>
            </a:r>
            <a:r>
              <a:rPr lang="en-US" sz="2400" b="1" dirty="0">
                <a:solidFill>
                  <a:schemeClr val="bg1"/>
                </a:solidFill>
                <a:latin typeface="Arial" panose="020B0604020202020204" pitchFamily="34" charset="0"/>
                <a:cs typeface="Arial" panose="020B0604020202020204" pitchFamily="34" charset="0"/>
              </a:rPr>
              <a:t>Download the Template</a:t>
            </a:r>
          </a:p>
        </p:txBody>
      </p:sp>
      <p:sp>
        <p:nvSpPr>
          <p:cNvPr id="3" name="Rectangle 2"/>
          <p:cNvSpPr/>
          <p:nvPr/>
        </p:nvSpPr>
        <p:spPr>
          <a:xfrm>
            <a:off x="2006600" y="5929104"/>
            <a:ext cx="7137400" cy="923330"/>
          </a:xfrm>
          <a:prstGeom prst="rect">
            <a:avLst/>
          </a:prstGeom>
          <a:solidFill>
            <a:srgbClr val="1F4E79"/>
          </a:solidFill>
        </p:spPr>
        <p:txBody>
          <a:bodyPr wrap="square">
            <a:spAutoFit/>
          </a:bodyPr>
          <a:lstStyle/>
          <a:p>
            <a:r>
              <a:rPr lang="en-US" b="1" dirty="0">
                <a:solidFill>
                  <a:schemeClr val="bg1"/>
                </a:solidFill>
              </a:rPr>
              <a:t>Template:  </a:t>
            </a:r>
            <a:r>
              <a:rPr lang="en-US" dirty="0">
                <a:solidFill>
                  <a:schemeClr val="accent4"/>
                </a:solidFill>
                <a:hlinkClick r:id="rId6"/>
              </a:rPr>
              <a:t>Pre-defined import data settings </a:t>
            </a:r>
            <a:r>
              <a:rPr lang="en-US" dirty="0">
                <a:solidFill>
                  <a:schemeClr val="bg1"/>
                </a:solidFill>
              </a:rPr>
              <a:t>to cross-walk WV Flood Tool property and flood data into SDE application.  The template maps the data for the "Enterprise Import" of Non-SDE data so not required by the user.</a:t>
            </a:r>
          </a:p>
        </p:txBody>
      </p:sp>
    </p:spTree>
    <p:extLst>
      <p:ext uri="{BB962C8B-B14F-4D97-AF65-F5344CB8AC3E}">
        <p14:creationId xmlns:p14="http://schemas.microsoft.com/office/powerpoint/2010/main" val="11971113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24567" y="1672017"/>
            <a:ext cx="7544671" cy="450777"/>
          </a:xfrm>
        </p:spPr>
        <p:txBody>
          <a:bodyPr anchor="t">
            <a:noAutofit/>
          </a:bodyPr>
          <a:lstStyle/>
          <a:p>
            <a:pPr algn="l">
              <a:lnSpc>
                <a:spcPct val="100000"/>
              </a:lnSpc>
            </a:pPr>
            <a:r>
              <a:rPr lang="en-US" sz="2000" b="1" dirty="0">
                <a:solidFill>
                  <a:schemeClr val="bg2">
                    <a:lumMod val="50000"/>
                  </a:schemeClr>
                </a:solidFill>
                <a:latin typeface="+mn-lt"/>
                <a:ea typeface="Calibri" panose="020F0502020204030204" pitchFamily="34" charset="0"/>
                <a:cs typeface="Times New Roman" panose="02020603050405020304" pitchFamily="18" charset="0"/>
              </a:rPr>
              <a:t> </a:t>
            </a:r>
            <a:r>
              <a:rPr lang="en-US" sz="2000" b="1" dirty="0">
                <a:solidFill>
                  <a:schemeClr val="bg2">
                    <a:lumMod val="50000"/>
                  </a:schemeClr>
                </a:solidFill>
                <a:latin typeface="+mn-lt"/>
              </a:rPr>
              <a:t>Download the </a:t>
            </a:r>
            <a:r>
              <a:rPr lang="en-US" sz="2000" b="1" i="1" dirty="0">
                <a:solidFill>
                  <a:srgbClr val="1F4E79"/>
                </a:solidFill>
                <a:latin typeface="+mn-lt"/>
              </a:rPr>
              <a:t>WV_Template_2022</a:t>
            </a:r>
            <a:r>
              <a:rPr lang="en-US" sz="2000" b="1" i="1" dirty="0">
                <a:solidFill>
                  <a:schemeClr val="bg2">
                    <a:lumMod val="50000"/>
                  </a:schemeClr>
                </a:solidFill>
                <a:latin typeface="+mn-lt"/>
              </a:rPr>
              <a:t> </a:t>
            </a:r>
            <a:r>
              <a:rPr lang="en-US" sz="2000" b="1" dirty="0">
                <a:solidFill>
                  <a:schemeClr val="bg2">
                    <a:lumMod val="50000"/>
                  </a:schemeClr>
                </a:solidFill>
                <a:latin typeface="+mn-lt"/>
              </a:rPr>
              <a:t>file</a:t>
            </a:r>
            <a:r>
              <a:rPr lang="en-US" sz="2000" b="1" i="1" dirty="0">
                <a:solidFill>
                  <a:schemeClr val="bg2">
                    <a:lumMod val="50000"/>
                  </a:schemeClr>
                </a:solidFill>
                <a:latin typeface="+mn-lt"/>
              </a:rPr>
              <a:t> </a:t>
            </a:r>
            <a:r>
              <a:rPr lang="en-US" sz="2000" b="1" dirty="0">
                <a:solidFill>
                  <a:schemeClr val="bg2">
                    <a:lumMod val="50000"/>
                  </a:schemeClr>
                </a:solidFill>
                <a:latin typeface="+mn-lt"/>
              </a:rPr>
              <a:t>at this link: </a:t>
            </a:r>
            <a:r>
              <a:rPr lang="en-US" sz="2000" b="1" dirty="0">
                <a:solidFill>
                  <a:schemeClr val="bg2">
                    <a:lumMod val="50000"/>
                  </a:schemeClr>
                </a:solidFill>
                <a:latin typeface="+mn-lt"/>
                <a:hlinkClick r:id="rId2"/>
              </a:rPr>
              <a:t>Template for Spreadsheet</a:t>
            </a:r>
            <a:r>
              <a:rPr lang="en-US" sz="2000" b="1" dirty="0">
                <a:solidFill>
                  <a:schemeClr val="bg2">
                    <a:lumMod val="50000"/>
                  </a:schemeClr>
                </a:solidFill>
                <a:latin typeface="+mn-lt"/>
              </a:rPr>
              <a:t>.  Open the Excel file template. </a:t>
            </a:r>
            <a:endParaRPr lang="en-US" sz="1000" b="1" dirty="0">
              <a:solidFill>
                <a:schemeClr val="bg2">
                  <a:lumMod val="50000"/>
                </a:schemeClr>
              </a:solidFill>
              <a:latin typeface="+mn-lt"/>
              <a:cs typeface="Arial" panose="020B0604020202020204" pitchFamily="34" charset="0"/>
            </a:endParaRPr>
          </a:p>
        </p:txBody>
      </p:sp>
      <p:pic>
        <p:nvPicPr>
          <p:cNvPr id="15" name="Picture 14"/>
          <p:cNvPicPr>
            <a:picLocks noChangeAspect="1"/>
          </p:cNvPicPr>
          <p:nvPr/>
        </p:nvPicPr>
        <p:blipFill rotWithShape="1">
          <a:blip r:embed="rId3">
            <a:extLst>
              <a:ext uri="{28A0092B-C50C-407E-A947-70E740481C1C}">
                <a14:useLocalDpi xmlns:a14="http://schemas.microsoft.com/office/drawing/2010/main" val="0"/>
              </a:ext>
            </a:extLst>
          </a:blip>
          <a:srcRect l="4341" t="1443" r="3836" b="63631"/>
          <a:stretch/>
        </p:blipFill>
        <p:spPr>
          <a:xfrm>
            <a:off x="1" y="6005764"/>
            <a:ext cx="2006599" cy="852236"/>
          </a:xfrm>
          <a:prstGeom prst="rect">
            <a:avLst/>
          </a:prstGeom>
        </p:spPr>
      </p:pic>
      <p:sp>
        <p:nvSpPr>
          <p:cNvPr id="16" name="Title 1"/>
          <p:cNvSpPr txBox="1">
            <a:spLocks/>
          </p:cNvSpPr>
          <p:nvPr/>
        </p:nvSpPr>
        <p:spPr>
          <a:xfrm>
            <a:off x="0" y="-61585"/>
            <a:ext cx="9144000" cy="685799"/>
          </a:xfrm>
          <a:prstGeom prst="rect">
            <a:avLst/>
          </a:prstGeom>
          <a:solidFill>
            <a:schemeClr val="accent1">
              <a:lumMod val="50000"/>
            </a:schemeClr>
          </a:solidFill>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solidFill>
                  <a:schemeClr val="accent4"/>
                </a:solidFill>
                <a:latin typeface="Arial Black" panose="020B0A04020102020204" pitchFamily="34" charset="0"/>
                <a:cs typeface="Arial" panose="020B0604020202020204" pitchFamily="34" charset="0"/>
              </a:rPr>
              <a:t>A.</a:t>
            </a:r>
            <a:r>
              <a:rPr lang="en-US" sz="2400" b="1" dirty="0">
                <a:solidFill>
                  <a:schemeClr val="bg1"/>
                </a:solidFill>
                <a:latin typeface="Arial" panose="020B0604020202020204" pitchFamily="34" charset="0"/>
                <a:cs typeface="Arial" panose="020B0604020202020204" pitchFamily="34" charset="0"/>
              </a:rPr>
              <a:t> </a:t>
            </a:r>
            <a:r>
              <a:rPr lang="en-US" sz="2800" b="1" dirty="0">
                <a:solidFill>
                  <a:schemeClr val="bg1"/>
                </a:solidFill>
                <a:latin typeface="Arial" panose="020B0604020202020204" pitchFamily="34" charset="0"/>
                <a:cs typeface="Arial" panose="020B0604020202020204" pitchFamily="34" charset="0"/>
              </a:rPr>
              <a:t>Download</a:t>
            </a:r>
            <a:r>
              <a:rPr lang="en-US" sz="2700" b="1" dirty="0">
                <a:solidFill>
                  <a:schemeClr val="bg1"/>
                </a:solidFill>
                <a:latin typeface="Arial" panose="020B0604020202020204" pitchFamily="34" charset="0"/>
                <a:cs typeface="Arial" panose="020B0604020202020204" pitchFamily="34" charset="0"/>
              </a:rPr>
              <a:t> the Template</a:t>
            </a:r>
          </a:p>
        </p:txBody>
      </p:sp>
      <p:grpSp>
        <p:nvGrpSpPr>
          <p:cNvPr id="29" name="Group 28"/>
          <p:cNvGrpSpPr/>
          <p:nvPr/>
        </p:nvGrpSpPr>
        <p:grpSpPr>
          <a:xfrm>
            <a:off x="135761" y="1666806"/>
            <a:ext cx="550007" cy="574036"/>
            <a:chOff x="8509532" y="1481977"/>
            <a:chExt cx="279069" cy="291261"/>
          </a:xfrm>
        </p:grpSpPr>
        <p:sp>
          <p:nvSpPr>
            <p:cNvPr id="28" name="Oval 27"/>
            <p:cNvSpPr/>
            <p:nvPr/>
          </p:nvSpPr>
          <p:spPr>
            <a:xfrm>
              <a:off x="8509532" y="1481977"/>
              <a:ext cx="279069" cy="279069"/>
            </a:xfrm>
            <a:prstGeom prst="ellips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itle 1"/>
            <p:cNvSpPr txBox="1">
              <a:spLocks/>
            </p:cNvSpPr>
            <p:nvPr/>
          </p:nvSpPr>
          <p:spPr>
            <a:xfrm>
              <a:off x="8558975" y="1492488"/>
              <a:ext cx="114513" cy="280750"/>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US" sz="2400" b="1" dirty="0">
                  <a:solidFill>
                    <a:srgbClr val="FFFF00"/>
                  </a:solidFill>
                  <a:latin typeface="+mn-lt"/>
                  <a:ea typeface="+mn-ea"/>
                  <a:cs typeface="+mn-cs"/>
                </a:rPr>
                <a:t>1</a:t>
              </a:r>
              <a:endParaRPr lang="en-US" sz="1050" b="1" dirty="0">
                <a:solidFill>
                  <a:srgbClr val="FFFF00"/>
                </a:solidFill>
                <a:latin typeface="+mn-lt"/>
                <a:cs typeface="Arial" panose="020B0604020202020204" pitchFamily="34" charset="0"/>
              </a:endParaRPr>
            </a:p>
          </p:txBody>
        </p:sp>
      </p:grpSp>
      <p:sp>
        <p:nvSpPr>
          <p:cNvPr id="3" name="Rectangle 2"/>
          <p:cNvSpPr/>
          <p:nvPr/>
        </p:nvSpPr>
        <p:spPr>
          <a:xfrm>
            <a:off x="924567" y="2370423"/>
            <a:ext cx="2508746" cy="421654"/>
          </a:xfrm>
          <a:prstGeom prst="rect">
            <a:avLst/>
          </a:prstGeom>
        </p:spPr>
        <p:txBody>
          <a:bodyPr wrap="square">
            <a:spAutoFit/>
          </a:bodyPr>
          <a:lstStyle/>
          <a:p>
            <a:pPr marR="0">
              <a:lnSpc>
                <a:spcPct val="107000"/>
              </a:lnSpc>
              <a:spcBef>
                <a:spcPts val="0"/>
              </a:spcBef>
              <a:spcAft>
                <a:spcPts val="800"/>
              </a:spcAft>
            </a:pPr>
            <a:r>
              <a:rPr lang="en-US" sz="2000" b="1" dirty="0">
                <a:solidFill>
                  <a:schemeClr val="tx1">
                    <a:lumMod val="65000"/>
                    <a:lumOff val="35000"/>
                  </a:schemeClr>
                </a:solidFill>
              </a:rPr>
              <a:t>Copy the Second Row</a:t>
            </a:r>
          </a:p>
        </p:txBody>
      </p:sp>
      <p:grpSp>
        <p:nvGrpSpPr>
          <p:cNvPr id="47" name="Group 46"/>
          <p:cNvGrpSpPr/>
          <p:nvPr/>
        </p:nvGrpSpPr>
        <p:grpSpPr>
          <a:xfrm>
            <a:off x="2168397" y="4595889"/>
            <a:ext cx="2609788" cy="2094327"/>
            <a:chOff x="28754" y="-25910"/>
            <a:chExt cx="2925954" cy="2346947"/>
          </a:xfrm>
          <a:effectLst>
            <a:outerShdw blurRad="50800" dist="38100" dir="2700000" algn="tl" rotWithShape="0">
              <a:prstClr val="black">
                <a:alpha val="40000"/>
              </a:prstClr>
            </a:outerShdw>
          </a:effectLst>
        </p:grpSpPr>
        <p:pic>
          <p:nvPicPr>
            <p:cNvPr id="48" name="Picture 47"/>
            <p:cNvPicPr>
              <a:picLocks noChangeAspect="1"/>
            </p:cNvPicPr>
            <p:nvPr/>
          </p:nvPicPr>
          <p:blipFill rotWithShape="1">
            <a:blip r:embed="rId4" cstate="print">
              <a:extLst>
                <a:ext uri="{28A0092B-C50C-407E-A947-70E740481C1C}">
                  <a14:useLocalDpi xmlns:a14="http://schemas.microsoft.com/office/drawing/2010/main" val="0"/>
                </a:ext>
              </a:extLst>
            </a:blip>
            <a:srcRect l="614" r="37074" b="12533"/>
            <a:stretch/>
          </p:blipFill>
          <p:spPr>
            <a:xfrm>
              <a:off x="28754" y="-25910"/>
              <a:ext cx="2925954" cy="2346947"/>
            </a:xfrm>
            <a:prstGeom prst="rect">
              <a:avLst/>
            </a:prstGeom>
            <a:ln>
              <a:solidFill>
                <a:schemeClr val="bg1">
                  <a:lumMod val="65000"/>
                </a:schemeClr>
              </a:solidFill>
            </a:ln>
          </p:spPr>
        </p:pic>
        <p:sp>
          <p:nvSpPr>
            <p:cNvPr id="49" name="Rounded Rectangle 48"/>
            <p:cNvSpPr/>
            <p:nvPr/>
          </p:nvSpPr>
          <p:spPr>
            <a:xfrm>
              <a:off x="517585" y="143774"/>
              <a:ext cx="1626375" cy="167524"/>
            </a:xfrm>
            <a:prstGeom prst="roundRect">
              <a:avLst/>
            </a:prstGeom>
            <a:noFill/>
            <a:ln w="127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p>
          </p:txBody>
        </p:sp>
        <p:sp>
          <p:nvSpPr>
            <p:cNvPr id="50" name="Rounded Rectangle 49"/>
            <p:cNvSpPr/>
            <p:nvPr/>
          </p:nvSpPr>
          <p:spPr>
            <a:xfrm>
              <a:off x="1621766" y="684363"/>
              <a:ext cx="683672" cy="123046"/>
            </a:xfrm>
            <a:prstGeom prst="roundRect">
              <a:avLst/>
            </a:prstGeom>
            <a:noFill/>
            <a:ln w="127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p>
          </p:txBody>
        </p:sp>
      </p:grpSp>
      <p:sp>
        <p:nvSpPr>
          <p:cNvPr id="51" name="Left Arrow 50"/>
          <p:cNvSpPr/>
          <p:nvPr/>
        </p:nvSpPr>
        <p:spPr>
          <a:xfrm rot="16200000">
            <a:off x="2867557" y="4465640"/>
            <a:ext cx="306248" cy="168237"/>
          </a:xfrm>
          <a:prstGeom prst="leftArrow">
            <a:avLst/>
          </a:prstGeom>
          <a:ln>
            <a:solidFill>
              <a:srgbClr val="024688"/>
            </a:solidFill>
          </a:ln>
        </p:spPr>
        <p:style>
          <a:lnRef idx="2">
            <a:schemeClr val="accent4">
              <a:shade val="50000"/>
            </a:schemeClr>
          </a:lnRef>
          <a:fillRef idx="1">
            <a:schemeClr val="accent4"/>
          </a:fillRef>
          <a:effectRef idx="0">
            <a:schemeClr val="accent4"/>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p>
        </p:txBody>
      </p:sp>
      <p:sp>
        <p:nvSpPr>
          <p:cNvPr id="59" name="TextBox 58"/>
          <p:cNvSpPr txBox="1"/>
          <p:nvPr/>
        </p:nvSpPr>
        <p:spPr>
          <a:xfrm>
            <a:off x="900448" y="3487966"/>
            <a:ext cx="3857347" cy="1015663"/>
          </a:xfrm>
          <a:prstGeom prst="rect">
            <a:avLst/>
          </a:prstGeom>
          <a:noFill/>
          <a:ln w="9525">
            <a:noFill/>
          </a:ln>
        </p:spPr>
        <p:txBody>
          <a:bodyPr wrap="square" rtlCol="0">
            <a:spAutoFit/>
          </a:bodyPr>
          <a:lstStyle/>
          <a:p>
            <a:r>
              <a:rPr lang="en-US" sz="2000" b="1" dirty="0">
                <a:solidFill>
                  <a:schemeClr val="tx1">
                    <a:lumMod val="65000"/>
                    <a:lumOff val="35000"/>
                  </a:schemeClr>
                </a:solidFill>
              </a:rPr>
              <a:t>Open SDEDatabase from: C:\Users\xxx\Documents\SDE 3.0.0\Database\</a:t>
            </a:r>
            <a:r>
              <a:rPr lang="en-US" sz="2000" b="1" dirty="0" err="1">
                <a:solidFill>
                  <a:schemeClr val="tx1">
                    <a:lumMod val="65000"/>
                    <a:lumOff val="35000"/>
                  </a:schemeClr>
                </a:solidFill>
              </a:rPr>
              <a:t>SDEDatabase</a:t>
            </a:r>
            <a:endParaRPr lang="en-US" sz="2000" b="1" dirty="0">
              <a:solidFill>
                <a:schemeClr val="tx1">
                  <a:lumMod val="65000"/>
                  <a:lumOff val="35000"/>
                </a:schemeClr>
              </a:solidFill>
            </a:endParaRPr>
          </a:p>
        </p:txBody>
      </p:sp>
      <p:grpSp>
        <p:nvGrpSpPr>
          <p:cNvPr id="73" name="Group 72"/>
          <p:cNvGrpSpPr/>
          <p:nvPr/>
        </p:nvGrpSpPr>
        <p:grpSpPr>
          <a:xfrm>
            <a:off x="166497" y="2371142"/>
            <a:ext cx="550007" cy="574036"/>
            <a:chOff x="8509532" y="1481977"/>
            <a:chExt cx="279069" cy="291261"/>
          </a:xfrm>
        </p:grpSpPr>
        <p:sp>
          <p:nvSpPr>
            <p:cNvPr id="74" name="Oval 73"/>
            <p:cNvSpPr/>
            <p:nvPr/>
          </p:nvSpPr>
          <p:spPr>
            <a:xfrm>
              <a:off x="8509532" y="1481977"/>
              <a:ext cx="279069" cy="279069"/>
            </a:xfrm>
            <a:prstGeom prst="ellips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Title 1"/>
            <p:cNvSpPr txBox="1">
              <a:spLocks/>
            </p:cNvSpPr>
            <p:nvPr/>
          </p:nvSpPr>
          <p:spPr>
            <a:xfrm>
              <a:off x="8558975" y="1492488"/>
              <a:ext cx="114513" cy="280750"/>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US" sz="2400" b="1" dirty="0">
                  <a:solidFill>
                    <a:srgbClr val="FFFF00"/>
                  </a:solidFill>
                  <a:latin typeface="+mn-lt"/>
                  <a:ea typeface="+mn-ea"/>
                  <a:cs typeface="+mn-cs"/>
                </a:rPr>
                <a:t>2</a:t>
              </a:r>
              <a:endParaRPr lang="en-US" sz="1050" b="1" dirty="0">
                <a:solidFill>
                  <a:srgbClr val="FFFF00"/>
                </a:solidFill>
                <a:latin typeface="+mn-lt"/>
                <a:cs typeface="Arial" panose="020B0604020202020204" pitchFamily="34" charset="0"/>
              </a:endParaRPr>
            </a:p>
          </p:txBody>
        </p:sp>
      </p:grpSp>
      <p:grpSp>
        <p:nvGrpSpPr>
          <p:cNvPr id="76" name="Group 75"/>
          <p:cNvGrpSpPr/>
          <p:nvPr/>
        </p:nvGrpSpPr>
        <p:grpSpPr>
          <a:xfrm>
            <a:off x="166497" y="3798278"/>
            <a:ext cx="550007" cy="574036"/>
            <a:chOff x="8509532" y="1481977"/>
            <a:chExt cx="279069" cy="291261"/>
          </a:xfrm>
        </p:grpSpPr>
        <p:sp>
          <p:nvSpPr>
            <p:cNvPr id="77" name="Oval 76"/>
            <p:cNvSpPr/>
            <p:nvPr/>
          </p:nvSpPr>
          <p:spPr>
            <a:xfrm>
              <a:off x="8509532" y="1481977"/>
              <a:ext cx="279069" cy="279069"/>
            </a:xfrm>
            <a:prstGeom prst="ellips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Title 1"/>
            <p:cNvSpPr txBox="1">
              <a:spLocks/>
            </p:cNvSpPr>
            <p:nvPr/>
          </p:nvSpPr>
          <p:spPr>
            <a:xfrm>
              <a:off x="8558975" y="1492488"/>
              <a:ext cx="114513" cy="280750"/>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US" sz="2400" b="1" dirty="0">
                  <a:solidFill>
                    <a:srgbClr val="FFFF00"/>
                  </a:solidFill>
                  <a:latin typeface="+mn-lt"/>
                  <a:ea typeface="+mn-ea"/>
                  <a:cs typeface="+mn-cs"/>
                </a:rPr>
                <a:t>3</a:t>
              </a:r>
              <a:endParaRPr lang="en-US" sz="1050" b="1" dirty="0">
                <a:solidFill>
                  <a:srgbClr val="FFFF00"/>
                </a:solidFill>
                <a:latin typeface="+mn-lt"/>
                <a:cs typeface="Arial" panose="020B0604020202020204" pitchFamily="34" charset="0"/>
              </a:endParaRPr>
            </a:p>
          </p:txBody>
        </p:sp>
      </p:grpSp>
      <p:grpSp>
        <p:nvGrpSpPr>
          <p:cNvPr id="65" name="Group 64"/>
          <p:cNvGrpSpPr/>
          <p:nvPr/>
        </p:nvGrpSpPr>
        <p:grpSpPr>
          <a:xfrm>
            <a:off x="5227798" y="3578265"/>
            <a:ext cx="3173001" cy="3228642"/>
            <a:chOff x="4401074" y="2986974"/>
            <a:chExt cx="3030388" cy="3144790"/>
          </a:xfrm>
        </p:grpSpPr>
        <p:sp>
          <p:nvSpPr>
            <p:cNvPr id="66" name="Text Box 2"/>
            <p:cNvSpPr txBox="1">
              <a:spLocks noChangeArrowheads="1"/>
            </p:cNvSpPr>
            <p:nvPr/>
          </p:nvSpPr>
          <p:spPr bwMode="auto">
            <a:xfrm>
              <a:off x="4766901" y="2986974"/>
              <a:ext cx="2664561" cy="729304"/>
            </a:xfrm>
            <a:prstGeom prst="rect">
              <a:avLst/>
            </a:prstGeom>
            <a:noFill/>
            <a:ln>
              <a:no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t" anchorCtr="0">
              <a:noAutofit/>
            </a:bodyPr>
            <a:lstStyle/>
            <a:p>
              <a:pPr marL="0" marR="0">
                <a:lnSpc>
                  <a:spcPct val="107000"/>
                </a:lnSpc>
                <a:spcBef>
                  <a:spcPts val="0"/>
                </a:spcBef>
                <a:spcAft>
                  <a:spcPts val="800"/>
                </a:spcAft>
              </a:pPr>
              <a:r>
                <a:rPr lang="en-US" sz="2000" b="1" dirty="0">
                  <a:solidFill>
                    <a:schemeClr val="tx1">
                      <a:lumMod val="65000"/>
                      <a:lumOff val="35000"/>
                    </a:schemeClr>
                  </a:solidFill>
                  <a:effectLst/>
                  <a:ea typeface="Calibri" panose="020F0502020204030204" pitchFamily="34" charset="0"/>
                  <a:cs typeface="Times New Roman" panose="02020603050405020304" pitchFamily="18" charset="0"/>
                </a:rPr>
                <a:t>Double Click on</a:t>
              </a:r>
              <a:r>
                <a:rPr lang="en-US" sz="2000" b="1" i="1" dirty="0">
                  <a:solidFill>
                    <a:schemeClr val="tx1">
                      <a:lumMod val="65000"/>
                      <a:lumOff val="35000"/>
                    </a:schemeClr>
                  </a:solidFill>
                  <a:effectLst/>
                  <a:ea typeface="Calibri" panose="020F0502020204030204" pitchFamily="34" charset="0"/>
                  <a:cs typeface="Times New Roman" panose="02020603050405020304" pitchFamily="18" charset="0"/>
                </a:rPr>
                <a:t> </a:t>
              </a:r>
              <a:r>
                <a:rPr lang="en-US" sz="2000" b="1" i="1" dirty="0" err="1">
                  <a:solidFill>
                    <a:srgbClr val="1F4E79"/>
                  </a:solidFill>
                  <a:effectLst/>
                  <a:ea typeface="Calibri" panose="020F0502020204030204" pitchFamily="34" charset="0"/>
                  <a:cs typeface="Times New Roman" panose="02020603050405020304" pitchFamily="18" charset="0"/>
                </a:rPr>
                <a:t>EnterpriseImortSettings</a:t>
              </a:r>
              <a:r>
                <a:rPr lang="en-US" sz="2000" b="1" i="1" dirty="0">
                  <a:solidFill>
                    <a:srgbClr val="1F4E79"/>
                  </a:solidFill>
                  <a:effectLst/>
                  <a:ea typeface="Calibri" panose="020F0502020204030204" pitchFamily="34" charset="0"/>
                  <a:cs typeface="Times New Roman" panose="02020603050405020304" pitchFamily="18" charset="0"/>
                </a:rPr>
                <a:t>. </a:t>
              </a:r>
              <a:r>
                <a:rPr lang="en-US" sz="1400" b="1" i="1" dirty="0">
                  <a:solidFill>
                    <a:srgbClr val="1F4E79"/>
                  </a:solidFill>
                  <a:effectLst/>
                  <a:ea typeface="Calibri" panose="020F0502020204030204" pitchFamily="34" charset="0"/>
                  <a:cs typeface="Times New Roman" panose="02020603050405020304" pitchFamily="18" charset="0"/>
                </a:rPr>
                <a:t>(Close macro Single Step window).</a:t>
              </a:r>
              <a:endParaRPr lang="en-US" sz="1400" b="1" dirty="0">
                <a:solidFill>
                  <a:srgbClr val="1F4E79"/>
                </a:solidFill>
                <a:effectLst/>
                <a:ea typeface="Calibri" panose="020F0502020204030204" pitchFamily="34" charset="0"/>
                <a:cs typeface="Times New Roman" panose="02020603050405020304" pitchFamily="18" charset="0"/>
              </a:endParaRPr>
            </a:p>
          </p:txBody>
        </p:sp>
        <p:grpSp>
          <p:nvGrpSpPr>
            <p:cNvPr id="67" name="Group 66"/>
            <p:cNvGrpSpPr/>
            <p:nvPr/>
          </p:nvGrpSpPr>
          <p:grpSpPr>
            <a:xfrm>
              <a:off x="4401074" y="3928276"/>
              <a:ext cx="3030388" cy="2203488"/>
              <a:chOff x="4325918" y="3803016"/>
              <a:chExt cx="3030388" cy="2203488"/>
            </a:xfrm>
          </p:grpSpPr>
          <p:grpSp>
            <p:nvGrpSpPr>
              <p:cNvPr id="88" name="Group 87"/>
              <p:cNvGrpSpPr/>
              <p:nvPr/>
            </p:nvGrpSpPr>
            <p:grpSpPr>
              <a:xfrm>
                <a:off x="4325918" y="3803016"/>
                <a:ext cx="3030388" cy="2203488"/>
                <a:chOff x="4145280" y="3899544"/>
                <a:chExt cx="2894962" cy="2105016"/>
              </a:xfrm>
            </p:grpSpPr>
            <p:pic>
              <p:nvPicPr>
                <p:cNvPr id="90" name="Picture 89"/>
                <p:cNvPicPr/>
                <p:nvPr/>
              </p:nvPicPr>
              <p:blipFill rotWithShape="1">
                <a:blip r:embed="rId5" cstate="print">
                  <a:extLst>
                    <a:ext uri="{28A0092B-C50C-407E-A947-70E740481C1C}">
                      <a14:useLocalDpi xmlns:a14="http://schemas.microsoft.com/office/drawing/2010/main" val="0"/>
                    </a:ext>
                  </a:extLst>
                </a:blip>
                <a:srcRect r="43118" b="21702"/>
                <a:stretch/>
              </p:blipFill>
              <p:spPr bwMode="auto">
                <a:xfrm>
                  <a:off x="4558912" y="3899544"/>
                  <a:ext cx="2481330" cy="1979060"/>
                </a:xfrm>
                <a:prstGeom prst="rect">
                  <a:avLst/>
                </a:prstGeom>
                <a:ln>
                  <a:noFill/>
                </a:ln>
                <a:effectLst>
                  <a:outerShdw blurRad="50800" dist="38100" dir="2700000" algn="tl" rotWithShape="0">
                    <a:prstClr val="black">
                      <a:alpha val="40000"/>
                    </a:prstClr>
                  </a:outerShdw>
                </a:effectLst>
                <a:extLst>
                  <a:ext uri="{53640926-AAD7-44D8-BBD7-CCE9431645EC}">
                    <a14:shadowObscured xmlns:a14="http://schemas.microsoft.com/office/drawing/2010/main"/>
                  </a:ext>
                </a:extLst>
              </p:spPr>
            </p:pic>
            <p:sp>
              <p:nvSpPr>
                <p:cNvPr id="91" name="Rounded Rectangle 90"/>
                <p:cNvSpPr/>
                <p:nvPr/>
              </p:nvSpPr>
              <p:spPr>
                <a:xfrm>
                  <a:off x="4145280" y="5897880"/>
                  <a:ext cx="1043940" cy="106680"/>
                </a:xfrm>
                <a:prstGeom prst="roundRect">
                  <a:avLst/>
                </a:prstGeom>
                <a:noFill/>
                <a:ln w="127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9" name="Rounded Rectangle 88"/>
              <p:cNvSpPr/>
              <p:nvPr/>
            </p:nvSpPr>
            <p:spPr>
              <a:xfrm>
                <a:off x="4725604" y="5562363"/>
                <a:ext cx="1036906" cy="111670"/>
              </a:xfrm>
              <a:prstGeom prst="roundRect">
                <a:avLst/>
              </a:prstGeom>
              <a:noFill/>
              <a:ln w="127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nvGrpSpPr>
          <p:cNvPr id="92" name="Group 91"/>
          <p:cNvGrpSpPr/>
          <p:nvPr/>
        </p:nvGrpSpPr>
        <p:grpSpPr>
          <a:xfrm>
            <a:off x="4898212" y="3763174"/>
            <a:ext cx="550007" cy="574036"/>
            <a:chOff x="8509532" y="1481977"/>
            <a:chExt cx="279069" cy="291261"/>
          </a:xfrm>
        </p:grpSpPr>
        <p:sp>
          <p:nvSpPr>
            <p:cNvPr id="93" name="Oval 92"/>
            <p:cNvSpPr/>
            <p:nvPr/>
          </p:nvSpPr>
          <p:spPr>
            <a:xfrm>
              <a:off x="8509532" y="1481977"/>
              <a:ext cx="279069" cy="279069"/>
            </a:xfrm>
            <a:prstGeom prst="ellips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Title 1"/>
            <p:cNvSpPr txBox="1">
              <a:spLocks/>
            </p:cNvSpPr>
            <p:nvPr/>
          </p:nvSpPr>
          <p:spPr>
            <a:xfrm>
              <a:off x="8558975" y="1492488"/>
              <a:ext cx="114513" cy="280750"/>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US" sz="2400" b="1" dirty="0">
                  <a:solidFill>
                    <a:srgbClr val="FFFF00"/>
                  </a:solidFill>
                  <a:latin typeface="+mn-lt"/>
                  <a:ea typeface="+mn-ea"/>
                  <a:cs typeface="+mn-cs"/>
                </a:rPr>
                <a:t>4</a:t>
              </a:r>
              <a:endParaRPr lang="en-US" sz="1050" b="1" dirty="0">
                <a:solidFill>
                  <a:srgbClr val="FFFF00"/>
                </a:solidFill>
                <a:latin typeface="+mn-lt"/>
                <a:cs typeface="Arial" panose="020B0604020202020204" pitchFamily="34" charset="0"/>
              </a:endParaRPr>
            </a:p>
          </p:txBody>
        </p:sp>
      </p:grpSp>
      <p:grpSp>
        <p:nvGrpSpPr>
          <p:cNvPr id="9" name="Group 8"/>
          <p:cNvGrpSpPr/>
          <p:nvPr/>
        </p:nvGrpSpPr>
        <p:grpSpPr>
          <a:xfrm>
            <a:off x="685768" y="2830406"/>
            <a:ext cx="8113319" cy="558040"/>
            <a:chOff x="703021" y="2148919"/>
            <a:chExt cx="8113319" cy="558040"/>
          </a:xfrm>
        </p:grpSpPr>
        <p:pic>
          <p:nvPicPr>
            <p:cNvPr id="8" name="Picture 7"/>
            <p:cNvPicPr>
              <a:picLocks noChangeAspect="1"/>
            </p:cNvPicPr>
            <p:nvPr/>
          </p:nvPicPr>
          <p:blipFill>
            <a:blip r:embed="rId6"/>
            <a:stretch>
              <a:fillRect/>
            </a:stretch>
          </p:blipFill>
          <p:spPr>
            <a:xfrm>
              <a:off x="703021" y="2174022"/>
              <a:ext cx="8113319" cy="512221"/>
            </a:xfrm>
            <a:prstGeom prst="rect">
              <a:avLst/>
            </a:prstGeom>
          </p:spPr>
        </p:pic>
        <p:sp>
          <p:nvSpPr>
            <p:cNvPr id="62" name="Rounded Rectangle 61"/>
            <p:cNvSpPr/>
            <p:nvPr/>
          </p:nvSpPr>
          <p:spPr>
            <a:xfrm>
              <a:off x="733757" y="2148919"/>
              <a:ext cx="8082582" cy="558040"/>
            </a:xfrm>
            <a:prstGeom prst="roundRect">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
        <p:nvSpPr>
          <p:cNvPr id="34" name="Title 1"/>
          <p:cNvSpPr txBox="1">
            <a:spLocks/>
          </p:cNvSpPr>
          <p:nvPr/>
        </p:nvSpPr>
        <p:spPr>
          <a:xfrm>
            <a:off x="685768" y="792676"/>
            <a:ext cx="8277077" cy="701805"/>
          </a:xfrm>
          <a:prstGeom prst="rect">
            <a:avLst/>
          </a:prstGeom>
        </p:spPr>
        <p:style>
          <a:lnRef idx="0">
            <a:schemeClr val="accent4"/>
          </a:lnRef>
          <a:fillRef idx="3">
            <a:schemeClr val="accent4"/>
          </a:fillRef>
          <a:effectRef idx="3">
            <a:schemeClr val="accent4"/>
          </a:effectRef>
          <a:fontRef idx="minor">
            <a:schemeClr val="lt1"/>
          </a:fontRef>
        </p:style>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US" sz="1700" b="1" dirty="0" smtClean="0">
                <a:latin typeface="+mn-lt"/>
              </a:rPr>
              <a:t>TO DO THIS STEP, YOU NEED TO HAVE MICROSOFT ACCESS ON YOUR SYSTEM. OTHERWISE, YOU’LL NOT </a:t>
            </a:r>
            <a:r>
              <a:rPr lang="en-US" sz="1700" b="1">
                <a:latin typeface="+mn-lt"/>
              </a:rPr>
              <a:t>BE</a:t>
            </a:r>
            <a:r>
              <a:rPr lang="en-US" sz="1700" b="1" smtClean="0">
                <a:latin typeface="+mn-lt"/>
              </a:rPr>
              <a:t> ABLE </a:t>
            </a:r>
            <a:r>
              <a:rPr lang="en-US" sz="1700" b="1" dirty="0" smtClean="0">
                <a:latin typeface="+mn-lt"/>
              </a:rPr>
              <a:t>TO USE THIS TEMPLATE AND SHOULD MAP THE FIELDS MANUALLY.</a:t>
            </a:r>
            <a:endParaRPr lang="en-US" sz="1700" b="1" dirty="0">
              <a:latin typeface="+mn-lt"/>
              <a:cs typeface="Arial" panose="020B0604020202020204" pitchFamily="34" charset="0"/>
            </a:endParaRPr>
          </a:p>
        </p:txBody>
      </p:sp>
      <p:sp>
        <p:nvSpPr>
          <p:cNvPr id="6" name="&quot;No&quot; Symbol 5"/>
          <p:cNvSpPr/>
          <p:nvPr/>
        </p:nvSpPr>
        <p:spPr>
          <a:xfrm>
            <a:off x="166497" y="821033"/>
            <a:ext cx="459462" cy="459462"/>
          </a:xfrm>
          <a:prstGeom prst="noSmoking">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Tree>
    <p:extLst>
      <p:ext uri="{BB962C8B-B14F-4D97-AF65-F5344CB8AC3E}">
        <p14:creationId xmlns:p14="http://schemas.microsoft.com/office/powerpoint/2010/main" val="19720674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rotWithShape="1">
          <a:blip r:embed="rId2">
            <a:extLst>
              <a:ext uri="{28A0092B-C50C-407E-A947-70E740481C1C}">
                <a14:useLocalDpi xmlns:a14="http://schemas.microsoft.com/office/drawing/2010/main" val="0"/>
              </a:ext>
            </a:extLst>
          </a:blip>
          <a:srcRect l="4341" t="1443" r="3836" b="63631"/>
          <a:stretch/>
        </p:blipFill>
        <p:spPr>
          <a:xfrm>
            <a:off x="1" y="6005764"/>
            <a:ext cx="2006599" cy="852236"/>
          </a:xfrm>
          <a:prstGeom prst="rect">
            <a:avLst/>
          </a:prstGeom>
        </p:spPr>
      </p:pic>
      <p:sp>
        <p:nvSpPr>
          <p:cNvPr id="16" name="Title 1"/>
          <p:cNvSpPr txBox="1">
            <a:spLocks/>
          </p:cNvSpPr>
          <p:nvPr/>
        </p:nvSpPr>
        <p:spPr>
          <a:xfrm>
            <a:off x="0" y="-61585"/>
            <a:ext cx="9144000" cy="685799"/>
          </a:xfrm>
          <a:prstGeom prst="rect">
            <a:avLst/>
          </a:prstGeom>
          <a:solidFill>
            <a:schemeClr val="accent1">
              <a:lumMod val="50000"/>
            </a:schemeClr>
          </a:solidFill>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solidFill>
                  <a:schemeClr val="accent4"/>
                </a:solidFill>
                <a:latin typeface="Arial Black" panose="020B0A04020102020204" pitchFamily="34" charset="0"/>
                <a:cs typeface="Arial" panose="020B0604020202020204" pitchFamily="34" charset="0"/>
              </a:rPr>
              <a:t>A.</a:t>
            </a:r>
            <a:r>
              <a:rPr lang="en-US" sz="2400" b="1" dirty="0">
                <a:solidFill>
                  <a:schemeClr val="bg1"/>
                </a:solidFill>
                <a:latin typeface="Arial" panose="020B0604020202020204" pitchFamily="34" charset="0"/>
                <a:cs typeface="Arial" panose="020B0604020202020204" pitchFamily="34" charset="0"/>
              </a:rPr>
              <a:t> </a:t>
            </a:r>
            <a:r>
              <a:rPr lang="en-US" sz="2700" b="1" dirty="0">
                <a:solidFill>
                  <a:schemeClr val="bg1"/>
                </a:solidFill>
                <a:latin typeface="Arial" panose="020B0604020202020204" pitchFamily="34" charset="0"/>
                <a:cs typeface="Arial" panose="020B0604020202020204" pitchFamily="34" charset="0"/>
              </a:rPr>
              <a:t>Download the Template</a:t>
            </a:r>
          </a:p>
        </p:txBody>
      </p:sp>
      <p:sp>
        <p:nvSpPr>
          <p:cNvPr id="63" name="Text Box 2"/>
          <p:cNvSpPr txBox="1">
            <a:spLocks noChangeArrowheads="1"/>
          </p:cNvSpPr>
          <p:nvPr/>
        </p:nvSpPr>
        <p:spPr bwMode="auto">
          <a:xfrm>
            <a:off x="926342" y="1204336"/>
            <a:ext cx="7569957" cy="399210"/>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2000" b="1"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rPr>
              <a:t>Click on asterisk and paste record </a:t>
            </a:r>
            <a:r>
              <a:rPr lang="en-US" sz="2000" b="1" dirty="0">
                <a:solidFill>
                  <a:schemeClr val="tx1">
                    <a:lumMod val="65000"/>
                    <a:lumOff val="35000"/>
                  </a:schemeClr>
                </a:solidFill>
                <a:latin typeface="Calibri" panose="020F0502020204030204" pitchFamily="34" charset="0"/>
                <a:ea typeface="Calibri" panose="020F0502020204030204" pitchFamily="34" charset="0"/>
                <a:cs typeface="Times New Roman" panose="02020603050405020304" pitchFamily="18" charset="0"/>
              </a:rPr>
              <a:t>Paste </a:t>
            </a:r>
            <a:r>
              <a:rPr lang="en-US" sz="2000" b="1" i="1" dirty="0">
                <a:solidFill>
                  <a:srgbClr val="1F4E79"/>
                </a:solidFill>
                <a:latin typeface="Calibri" panose="020F0502020204030204" pitchFamily="34" charset="0"/>
                <a:ea typeface="Calibri" panose="020F0502020204030204" pitchFamily="34" charset="0"/>
                <a:cs typeface="Times New Roman" panose="02020603050405020304" pitchFamily="18" charset="0"/>
              </a:rPr>
              <a:t>WV_Template_2022</a:t>
            </a:r>
            <a:endParaRPr lang="en-US" sz="2000" b="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64" name="Picture 63"/>
          <p:cNvPicPr/>
          <p:nvPr/>
        </p:nvPicPr>
        <p:blipFill rotWithShape="1">
          <a:blip r:embed="rId3" cstate="print">
            <a:extLst>
              <a:ext uri="{28A0092B-C50C-407E-A947-70E740481C1C}">
                <a14:useLocalDpi xmlns:a14="http://schemas.microsoft.com/office/drawing/2010/main" val="0"/>
              </a:ext>
            </a:extLst>
          </a:blip>
          <a:srcRect r="35261" b="25791"/>
          <a:stretch/>
        </p:blipFill>
        <p:spPr bwMode="auto">
          <a:xfrm>
            <a:off x="1583567" y="1782771"/>
            <a:ext cx="4358046" cy="1096422"/>
          </a:xfrm>
          <a:prstGeom prst="rect">
            <a:avLst/>
          </a:prstGeom>
          <a:ln w="9525" cap="flat" cmpd="sng" algn="ctr">
            <a:solidFill>
              <a:srgbClr val="A5A5A5">
                <a:lumMod val="60000"/>
                <a:lumOff val="40000"/>
              </a:srgbClr>
            </a:solidFill>
            <a:prstDash val="solid"/>
            <a:round/>
            <a:headEnd type="none" w="med" len="med"/>
            <a:tailEnd type="none" w="med" len="med"/>
          </a:ln>
          <a:effectLst>
            <a:outerShdw blurRad="50800" dist="38100" dir="2700000" algn="tl" rotWithShape="0">
              <a:prstClr val="black">
                <a:alpha val="40000"/>
              </a:prstClr>
            </a:outerShdw>
          </a:effectLst>
          <a:extLst>
            <a:ext uri="{53640926-AAD7-44D8-BBD7-CCE9431645EC}">
              <a14:shadowObscured xmlns:a14="http://schemas.microsoft.com/office/drawing/2010/main"/>
            </a:ext>
          </a:extLst>
        </p:spPr>
      </p:pic>
      <p:sp>
        <p:nvSpPr>
          <p:cNvPr id="69" name="Rectangle 68"/>
          <p:cNvSpPr/>
          <p:nvPr/>
        </p:nvSpPr>
        <p:spPr>
          <a:xfrm>
            <a:off x="1059959" y="3009393"/>
            <a:ext cx="3106044" cy="446275"/>
          </a:xfrm>
          <a:prstGeom prst="rect">
            <a:avLst/>
          </a:prstGeom>
          <a:noFill/>
        </p:spPr>
        <p:txBody>
          <a:bodyPr wrap="none">
            <a:spAutoFit/>
          </a:bodyPr>
          <a:lstStyle/>
          <a:p>
            <a:pPr>
              <a:lnSpc>
                <a:spcPct val="115000"/>
              </a:lnSpc>
              <a:spcAft>
                <a:spcPts val="800"/>
              </a:spcAft>
            </a:pPr>
            <a:r>
              <a:rPr lang="en-US" sz="2000" b="1" i="1" dirty="0">
                <a:solidFill>
                  <a:srgbClr val="1F4E79"/>
                </a:solidFill>
                <a:latin typeface="Calibri" panose="020F0502020204030204" pitchFamily="34" charset="0"/>
                <a:ea typeface="Calibri" panose="020F0502020204030204" pitchFamily="34" charset="0"/>
                <a:cs typeface="Times New Roman" panose="02020603050405020304" pitchFamily="18" charset="0"/>
              </a:rPr>
              <a:t>Save</a:t>
            </a:r>
            <a:r>
              <a:rPr lang="en-US" sz="2000" b="1" dirty="0">
                <a:solidFill>
                  <a:srgbClr val="1F4E79"/>
                </a:solidFill>
                <a:latin typeface="Calibri" panose="020F0502020204030204" pitchFamily="34" charset="0"/>
                <a:ea typeface="Calibri" panose="020F0502020204030204" pitchFamily="34" charset="0"/>
                <a:cs typeface="Times New Roman" panose="02020603050405020304" pitchFamily="18" charset="0"/>
              </a:rPr>
              <a:t> </a:t>
            </a:r>
            <a:r>
              <a:rPr lang="en-US" sz="2000" b="1" dirty="0">
                <a:solidFill>
                  <a:schemeClr val="bg1">
                    <a:lumMod val="50000"/>
                  </a:schemeClr>
                </a:solidFill>
                <a:latin typeface="Calibri" panose="020F0502020204030204" pitchFamily="34" charset="0"/>
                <a:ea typeface="Calibri" panose="020F0502020204030204" pitchFamily="34" charset="0"/>
                <a:cs typeface="Times New Roman" panose="02020603050405020304" pitchFamily="18" charset="0"/>
              </a:rPr>
              <a:t>and then </a:t>
            </a:r>
            <a:r>
              <a:rPr lang="en-US" sz="2000" b="1" i="1" dirty="0">
                <a:solidFill>
                  <a:srgbClr val="1F4E79"/>
                </a:solidFill>
                <a:latin typeface="Calibri" panose="020F0502020204030204" pitchFamily="34" charset="0"/>
                <a:ea typeface="Calibri" panose="020F0502020204030204" pitchFamily="34" charset="0"/>
                <a:cs typeface="Times New Roman" panose="02020603050405020304" pitchFamily="18" charset="0"/>
              </a:rPr>
              <a:t>close</a:t>
            </a:r>
            <a:r>
              <a:rPr lang="en-US" sz="2000" b="1" dirty="0">
                <a:solidFill>
                  <a:schemeClr val="bg1">
                    <a:lumMod val="50000"/>
                  </a:schemeClr>
                </a:solidFill>
                <a:latin typeface="Calibri" panose="020F0502020204030204" pitchFamily="34" charset="0"/>
                <a:ea typeface="Calibri" panose="020F0502020204030204" pitchFamily="34" charset="0"/>
                <a:cs typeface="Times New Roman" panose="02020603050405020304" pitchFamily="18" charset="0"/>
              </a:rPr>
              <a:t> the tab</a:t>
            </a:r>
          </a:p>
        </p:txBody>
      </p:sp>
      <p:grpSp>
        <p:nvGrpSpPr>
          <p:cNvPr id="3" name="Group 2"/>
          <p:cNvGrpSpPr/>
          <p:nvPr/>
        </p:nvGrpSpPr>
        <p:grpSpPr>
          <a:xfrm>
            <a:off x="1449950" y="3353863"/>
            <a:ext cx="7112822" cy="2938924"/>
            <a:chOff x="800227" y="3393999"/>
            <a:chExt cx="6713531" cy="2773942"/>
          </a:xfrm>
        </p:grpSpPr>
        <p:pic>
          <p:nvPicPr>
            <p:cNvPr id="2" name="Picture 1"/>
            <p:cNvPicPr>
              <a:picLocks noChangeAspect="1"/>
            </p:cNvPicPr>
            <p:nvPr/>
          </p:nvPicPr>
          <p:blipFill>
            <a:blip r:embed="rId4"/>
            <a:stretch>
              <a:fillRect/>
            </a:stretch>
          </p:blipFill>
          <p:spPr>
            <a:xfrm>
              <a:off x="926342" y="3490089"/>
              <a:ext cx="6587416" cy="2677852"/>
            </a:xfrm>
            <a:prstGeom prst="rect">
              <a:avLst/>
            </a:prstGeom>
          </p:spPr>
        </p:pic>
        <p:sp>
          <p:nvSpPr>
            <p:cNvPr id="72" name="Rounded Rectangle 71"/>
            <p:cNvSpPr/>
            <p:nvPr/>
          </p:nvSpPr>
          <p:spPr>
            <a:xfrm>
              <a:off x="2192796" y="4155016"/>
              <a:ext cx="1029041" cy="917336"/>
            </a:xfrm>
            <a:prstGeom prst="roundRect">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p>
          </p:txBody>
        </p:sp>
        <p:sp>
          <p:nvSpPr>
            <p:cNvPr id="19" name="Rounded Rectangle 18"/>
            <p:cNvSpPr/>
            <p:nvPr/>
          </p:nvSpPr>
          <p:spPr>
            <a:xfrm>
              <a:off x="800227" y="3393999"/>
              <a:ext cx="340251" cy="388145"/>
            </a:xfrm>
            <a:prstGeom prst="roundRect">
              <a:avLst>
                <a:gd name="adj" fmla="val 50000"/>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p>
          </p:txBody>
        </p:sp>
      </p:grpSp>
      <p:grpSp>
        <p:nvGrpSpPr>
          <p:cNvPr id="82" name="Group 81"/>
          <p:cNvGrpSpPr/>
          <p:nvPr/>
        </p:nvGrpSpPr>
        <p:grpSpPr>
          <a:xfrm>
            <a:off x="376336" y="1162870"/>
            <a:ext cx="550007" cy="574036"/>
            <a:chOff x="8509532" y="1481977"/>
            <a:chExt cx="279069" cy="291261"/>
          </a:xfrm>
        </p:grpSpPr>
        <p:sp>
          <p:nvSpPr>
            <p:cNvPr id="83" name="Oval 82"/>
            <p:cNvSpPr/>
            <p:nvPr/>
          </p:nvSpPr>
          <p:spPr>
            <a:xfrm>
              <a:off x="8509532" y="1481977"/>
              <a:ext cx="279069" cy="279069"/>
            </a:xfrm>
            <a:prstGeom prst="ellips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Title 1"/>
            <p:cNvSpPr txBox="1">
              <a:spLocks/>
            </p:cNvSpPr>
            <p:nvPr/>
          </p:nvSpPr>
          <p:spPr>
            <a:xfrm>
              <a:off x="8558975" y="1492488"/>
              <a:ext cx="114513" cy="280750"/>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US" sz="2400" b="1" dirty="0">
                  <a:solidFill>
                    <a:srgbClr val="FFFF00"/>
                  </a:solidFill>
                  <a:latin typeface="+mn-lt"/>
                  <a:ea typeface="+mn-ea"/>
                  <a:cs typeface="+mn-cs"/>
                </a:rPr>
                <a:t>5</a:t>
              </a:r>
              <a:endParaRPr lang="en-US" sz="1050" b="1" dirty="0">
                <a:solidFill>
                  <a:srgbClr val="FFFF00"/>
                </a:solidFill>
                <a:latin typeface="+mn-lt"/>
                <a:cs typeface="Arial" panose="020B0604020202020204" pitchFamily="34" charset="0"/>
              </a:endParaRPr>
            </a:p>
          </p:txBody>
        </p:sp>
      </p:grpSp>
      <p:grpSp>
        <p:nvGrpSpPr>
          <p:cNvPr id="85" name="Group 84"/>
          <p:cNvGrpSpPr/>
          <p:nvPr/>
        </p:nvGrpSpPr>
        <p:grpSpPr>
          <a:xfrm>
            <a:off x="376336" y="3215086"/>
            <a:ext cx="550007" cy="574036"/>
            <a:chOff x="8509532" y="1481977"/>
            <a:chExt cx="279069" cy="291261"/>
          </a:xfrm>
        </p:grpSpPr>
        <p:sp>
          <p:nvSpPr>
            <p:cNvPr id="86" name="Oval 85"/>
            <p:cNvSpPr/>
            <p:nvPr/>
          </p:nvSpPr>
          <p:spPr>
            <a:xfrm>
              <a:off x="8509532" y="1481977"/>
              <a:ext cx="279069" cy="279069"/>
            </a:xfrm>
            <a:prstGeom prst="ellips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Title 1"/>
            <p:cNvSpPr txBox="1">
              <a:spLocks/>
            </p:cNvSpPr>
            <p:nvPr/>
          </p:nvSpPr>
          <p:spPr>
            <a:xfrm>
              <a:off x="8558975" y="1492488"/>
              <a:ext cx="114513" cy="280750"/>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US" sz="2400" b="1" dirty="0">
                  <a:solidFill>
                    <a:srgbClr val="FFFF00"/>
                  </a:solidFill>
                  <a:latin typeface="+mn-lt"/>
                  <a:ea typeface="+mn-ea"/>
                  <a:cs typeface="+mn-cs"/>
                </a:rPr>
                <a:t>6</a:t>
              </a:r>
              <a:endParaRPr lang="en-US" sz="1050" b="1" dirty="0">
                <a:solidFill>
                  <a:srgbClr val="FFFF00"/>
                </a:solidFill>
                <a:latin typeface="+mn-lt"/>
                <a:cs typeface="Arial" panose="020B0604020202020204" pitchFamily="34" charset="0"/>
              </a:endParaRPr>
            </a:p>
          </p:txBody>
        </p:sp>
      </p:grpSp>
    </p:spTree>
    <p:extLst>
      <p:ext uri="{BB962C8B-B14F-4D97-AF65-F5344CB8AC3E}">
        <p14:creationId xmlns:p14="http://schemas.microsoft.com/office/powerpoint/2010/main" val="22215808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016936" y="871843"/>
            <a:ext cx="1040670" cy="314638"/>
          </a:xfrm>
          <a:prstGeom prst="rect">
            <a:avLst/>
          </a:prstGeom>
        </p:spPr>
        <p:txBody>
          <a:bodyPr wrap="none">
            <a:spAutoFit/>
          </a:bodyPr>
          <a:lstStyle/>
          <a:p>
            <a:pPr>
              <a:lnSpc>
                <a:spcPct val="107000"/>
              </a:lnSpc>
              <a:spcAft>
                <a:spcPts val="600"/>
              </a:spcAft>
            </a:pPr>
            <a:r>
              <a:rPr lang="en-US" sz="1350" b="1" i="1" dirty="0">
                <a:solidFill>
                  <a:schemeClr val="bg1"/>
                </a:solidFill>
                <a:latin typeface="Calibri" panose="020F0502020204030204" pitchFamily="34" charset="0"/>
                <a:ea typeface="Calibri" panose="020F0502020204030204" pitchFamily="34" charset="0"/>
                <a:cs typeface="Times New Roman" panose="02020603050405020304" pitchFamily="18" charset="0"/>
              </a:rPr>
              <a:t>10/10/2021</a:t>
            </a:r>
            <a:endParaRPr lang="en-US" sz="2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15" name="Picture 14"/>
          <p:cNvPicPr>
            <a:picLocks noChangeAspect="1"/>
          </p:cNvPicPr>
          <p:nvPr/>
        </p:nvPicPr>
        <p:blipFill rotWithShape="1">
          <a:blip r:embed="rId2">
            <a:extLst>
              <a:ext uri="{28A0092B-C50C-407E-A947-70E740481C1C}">
                <a14:useLocalDpi xmlns:a14="http://schemas.microsoft.com/office/drawing/2010/main" val="0"/>
              </a:ext>
            </a:extLst>
          </a:blip>
          <a:srcRect l="4341" t="1443" r="3836" b="63631"/>
          <a:stretch/>
        </p:blipFill>
        <p:spPr>
          <a:xfrm>
            <a:off x="1" y="6005764"/>
            <a:ext cx="2006599" cy="852236"/>
          </a:xfrm>
          <a:prstGeom prst="rect">
            <a:avLst/>
          </a:prstGeom>
        </p:spPr>
      </p:pic>
      <p:sp>
        <p:nvSpPr>
          <p:cNvPr id="29" name="Title 1"/>
          <p:cNvSpPr txBox="1">
            <a:spLocks/>
          </p:cNvSpPr>
          <p:nvPr/>
        </p:nvSpPr>
        <p:spPr>
          <a:xfrm>
            <a:off x="0" y="0"/>
            <a:ext cx="9144000" cy="685799"/>
          </a:xfrm>
          <a:prstGeom prst="rect">
            <a:avLst/>
          </a:prstGeom>
          <a:solidFill>
            <a:schemeClr val="accent1">
              <a:lumMod val="50000"/>
            </a:schemeClr>
          </a:solidFill>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solidFill>
                  <a:schemeClr val="accent4"/>
                </a:solidFill>
                <a:latin typeface="Arial Black" panose="020B0A04020102020204" pitchFamily="34" charset="0"/>
                <a:cs typeface="Arial" panose="020B0604020202020204" pitchFamily="34" charset="0"/>
              </a:rPr>
              <a:t>B.</a:t>
            </a:r>
            <a:r>
              <a:rPr lang="en-US" sz="2800" b="1" dirty="0">
                <a:solidFill>
                  <a:schemeClr val="bg1"/>
                </a:solidFill>
                <a:latin typeface="Arial" panose="020B0604020202020204" pitchFamily="34" charset="0"/>
                <a:cs typeface="Arial" panose="020B0604020202020204" pitchFamily="34" charset="0"/>
              </a:rPr>
              <a:t> </a:t>
            </a:r>
            <a:r>
              <a:rPr lang="en-US" sz="2700" b="1" dirty="0">
                <a:solidFill>
                  <a:schemeClr val="bg1"/>
                </a:solidFill>
                <a:latin typeface="Arial" panose="020B0604020202020204" pitchFamily="34" charset="0"/>
                <a:cs typeface="Arial" panose="020B0604020202020204" pitchFamily="34" charset="0"/>
              </a:rPr>
              <a:t>Importing the Spreadsheet</a:t>
            </a:r>
          </a:p>
        </p:txBody>
      </p:sp>
      <p:sp>
        <p:nvSpPr>
          <p:cNvPr id="4" name="Rectangle 3"/>
          <p:cNvSpPr/>
          <p:nvPr/>
        </p:nvSpPr>
        <p:spPr>
          <a:xfrm>
            <a:off x="847205" y="956784"/>
            <a:ext cx="8046629" cy="707886"/>
          </a:xfrm>
          <a:prstGeom prst="rect">
            <a:avLst/>
          </a:prstGeom>
        </p:spPr>
        <p:txBody>
          <a:bodyPr wrap="square">
            <a:spAutoFit/>
          </a:bodyPr>
          <a:lstStyle/>
          <a:p>
            <a:r>
              <a:rPr lang="en-US" sz="2000" b="1" dirty="0">
                <a:solidFill>
                  <a:schemeClr val="bg2">
                    <a:lumMod val="50000"/>
                  </a:schemeClr>
                </a:solidFill>
              </a:rPr>
              <a:t>Download the Non-SDE community data </a:t>
            </a:r>
            <a:r>
              <a:rPr lang="en-US" sz="2000" b="1" dirty="0">
                <a:solidFill>
                  <a:schemeClr val="bg2">
                    <a:lumMod val="50000"/>
                  </a:schemeClr>
                </a:solidFill>
                <a:hlinkClick r:id="rId3"/>
              </a:rPr>
              <a:t>Spreadsheet </a:t>
            </a:r>
            <a:r>
              <a:rPr lang="en-US" sz="2000" b="1" dirty="0">
                <a:solidFill>
                  <a:schemeClr val="bg2">
                    <a:lumMod val="50000"/>
                  </a:schemeClr>
                </a:solidFill>
              </a:rPr>
              <a:t>and paste in on your local drive (incorporated/unincorporated place</a:t>
            </a:r>
            <a:r>
              <a:rPr lang="en-US" sz="2000" b="1">
                <a:solidFill>
                  <a:schemeClr val="bg2">
                    <a:lumMod val="50000"/>
                  </a:schemeClr>
                </a:solidFill>
              </a:rPr>
              <a:t>, countywide) </a:t>
            </a:r>
            <a:endParaRPr lang="en-US" sz="2000" b="1" dirty="0">
              <a:solidFill>
                <a:schemeClr val="bg2">
                  <a:lumMod val="50000"/>
                </a:schemeClr>
              </a:solidFill>
            </a:endParaRPr>
          </a:p>
        </p:txBody>
      </p:sp>
      <p:sp>
        <p:nvSpPr>
          <p:cNvPr id="23" name="TextBox 22"/>
          <p:cNvSpPr txBox="1"/>
          <p:nvPr/>
        </p:nvSpPr>
        <p:spPr>
          <a:xfrm>
            <a:off x="944650" y="1740242"/>
            <a:ext cx="3181332" cy="707886"/>
          </a:xfrm>
          <a:prstGeom prst="rect">
            <a:avLst/>
          </a:prstGeom>
          <a:noFill/>
          <a:ln w="9525">
            <a:noFill/>
          </a:ln>
        </p:spPr>
        <p:txBody>
          <a:bodyPr wrap="square" rtlCol="0">
            <a:spAutoFit/>
          </a:bodyPr>
          <a:lstStyle/>
          <a:p>
            <a:r>
              <a:rPr lang="en-US" sz="2000" b="1" dirty="0">
                <a:solidFill>
                  <a:schemeClr val="bg2">
                    <a:lumMod val="50000"/>
                  </a:schemeClr>
                </a:solidFill>
              </a:rPr>
              <a:t>Open SDE and click on </a:t>
            </a:r>
            <a:r>
              <a:rPr lang="en-US" sz="2000" b="1" i="1" dirty="0">
                <a:solidFill>
                  <a:srgbClr val="1F4E79"/>
                </a:solidFill>
              </a:rPr>
              <a:t>Import/Export Function</a:t>
            </a:r>
            <a:endParaRPr lang="en-US" sz="2000" b="1" dirty="0">
              <a:solidFill>
                <a:srgbClr val="1F4E79"/>
              </a:solidFill>
            </a:endParaRPr>
          </a:p>
        </p:txBody>
      </p:sp>
      <p:grpSp>
        <p:nvGrpSpPr>
          <p:cNvPr id="24" name="Group 23"/>
          <p:cNvGrpSpPr/>
          <p:nvPr/>
        </p:nvGrpSpPr>
        <p:grpSpPr>
          <a:xfrm>
            <a:off x="1003300" y="2425247"/>
            <a:ext cx="2689729" cy="2105934"/>
            <a:chOff x="918600" y="1556272"/>
            <a:chExt cx="2689729" cy="2105934"/>
          </a:xfrm>
        </p:grpSpPr>
        <p:grpSp>
          <p:nvGrpSpPr>
            <p:cNvPr id="25" name="Group 24"/>
            <p:cNvGrpSpPr/>
            <p:nvPr/>
          </p:nvGrpSpPr>
          <p:grpSpPr>
            <a:xfrm>
              <a:off x="918600" y="1645736"/>
              <a:ext cx="2689729" cy="2016470"/>
              <a:chOff x="918600" y="1645736"/>
              <a:chExt cx="2689729" cy="2016470"/>
            </a:xfrm>
          </p:grpSpPr>
          <p:pic>
            <p:nvPicPr>
              <p:cNvPr id="30" name="Picture 29"/>
              <p:cNvPicPr/>
              <p:nvPr/>
            </p:nvPicPr>
            <p:blipFill rotWithShape="1">
              <a:blip r:embed="rId4" cstate="print">
                <a:extLst>
                  <a:ext uri="{28A0092B-C50C-407E-A947-70E740481C1C}">
                    <a14:useLocalDpi xmlns:a14="http://schemas.microsoft.com/office/drawing/2010/main" val="0"/>
                  </a:ext>
                </a:extLst>
              </a:blip>
              <a:srcRect l="358" t="1591" r="30354" b="5810"/>
              <a:stretch/>
            </p:blipFill>
            <p:spPr bwMode="auto">
              <a:xfrm>
                <a:off x="918600" y="1645736"/>
                <a:ext cx="2689729" cy="2016470"/>
              </a:xfrm>
              <a:prstGeom prst="rect">
                <a:avLst/>
              </a:prstGeom>
              <a:ln>
                <a:noFill/>
              </a:ln>
              <a:effectLst>
                <a:outerShdw blurRad="50800" dist="38100" dir="2700000" algn="tl" rotWithShape="0">
                  <a:prstClr val="black">
                    <a:alpha val="40000"/>
                  </a:prstClr>
                </a:outerShdw>
              </a:effectLst>
              <a:extLst>
                <a:ext uri="{53640926-AAD7-44D8-BBD7-CCE9431645EC}">
                  <a14:shadowObscured xmlns:a14="http://schemas.microsoft.com/office/drawing/2010/main"/>
                </a:ext>
              </a:extLst>
            </p:spPr>
          </p:pic>
          <p:sp>
            <p:nvSpPr>
              <p:cNvPr id="34" name="Rounded Rectangle 33"/>
              <p:cNvSpPr/>
              <p:nvPr/>
            </p:nvSpPr>
            <p:spPr>
              <a:xfrm>
                <a:off x="2491740" y="2689860"/>
                <a:ext cx="510540" cy="518160"/>
              </a:xfrm>
              <a:prstGeom prst="roundRect">
                <a:avLst/>
              </a:prstGeom>
              <a:noFill/>
              <a:ln w="127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6" name="Straight Arrow Connector 25"/>
            <p:cNvCxnSpPr/>
            <p:nvPr/>
          </p:nvCxnSpPr>
          <p:spPr>
            <a:xfrm flipH="1">
              <a:off x="2984587" y="1556272"/>
              <a:ext cx="10303" cy="1144031"/>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grpSp>
      <p:grpSp>
        <p:nvGrpSpPr>
          <p:cNvPr id="43" name="Group 42"/>
          <p:cNvGrpSpPr/>
          <p:nvPr/>
        </p:nvGrpSpPr>
        <p:grpSpPr>
          <a:xfrm>
            <a:off x="297198" y="935102"/>
            <a:ext cx="550007" cy="574036"/>
            <a:chOff x="8509532" y="1481977"/>
            <a:chExt cx="279069" cy="291261"/>
          </a:xfrm>
        </p:grpSpPr>
        <p:sp>
          <p:nvSpPr>
            <p:cNvPr id="44" name="Oval 43"/>
            <p:cNvSpPr/>
            <p:nvPr/>
          </p:nvSpPr>
          <p:spPr>
            <a:xfrm>
              <a:off x="8509532" y="1481977"/>
              <a:ext cx="279069" cy="279069"/>
            </a:xfrm>
            <a:prstGeom prst="ellips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itle 1"/>
            <p:cNvSpPr txBox="1">
              <a:spLocks/>
            </p:cNvSpPr>
            <p:nvPr/>
          </p:nvSpPr>
          <p:spPr>
            <a:xfrm>
              <a:off x="8558975" y="1492488"/>
              <a:ext cx="114513" cy="280750"/>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US" sz="2400" b="1" dirty="0">
                  <a:solidFill>
                    <a:srgbClr val="FFFF00"/>
                  </a:solidFill>
                  <a:latin typeface="+mn-lt"/>
                  <a:ea typeface="+mn-ea"/>
                  <a:cs typeface="+mn-cs"/>
                </a:rPr>
                <a:t>7</a:t>
              </a:r>
              <a:endParaRPr lang="en-US" sz="1050" b="1" dirty="0">
                <a:solidFill>
                  <a:srgbClr val="FFFF00"/>
                </a:solidFill>
                <a:latin typeface="+mn-lt"/>
                <a:cs typeface="Arial" panose="020B0604020202020204" pitchFamily="34" charset="0"/>
              </a:endParaRPr>
            </a:p>
          </p:txBody>
        </p:sp>
      </p:grpSp>
      <p:grpSp>
        <p:nvGrpSpPr>
          <p:cNvPr id="46" name="Group 45"/>
          <p:cNvGrpSpPr/>
          <p:nvPr/>
        </p:nvGrpSpPr>
        <p:grpSpPr>
          <a:xfrm>
            <a:off x="297198" y="1807167"/>
            <a:ext cx="550007" cy="574036"/>
            <a:chOff x="8509532" y="1481977"/>
            <a:chExt cx="279069" cy="291261"/>
          </a:xfrm>
        </p:grpSpPr>
        <p:sp>
          <p:nvSpPr>
            <p:cNvPr id="47" name="Oval 46"/>
            <p:cNvSpPr/>
            <p:nvPr/>
          </p:nvSpPr>
          <p:spPr>
            <a:xfrm>
              <a:off x="8509532" y="1481977"/>
              <a:ext cx="279069" cy="279069"/>
            </a:xfrm>
            <a:prstGeom prst="ellips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itle 1"/>
            <p:cNvSpPr txBox="1">
              <a:spLocks/>
            </p:cNvSpPr>
            <p:nvPr/>
          </p:nvSpPr>
          <p:spPr>
            <a:xfrm>
              <a:off x="8558975" y="1492488"/>
              <a:ext cx="114513" cy="280750"/>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US" sz="2400" b="1" dirty="0">
                  <a:solidFill>
                    <a:srgbClr val="FFFF00"/>
                  </a:solidFill>
                  <a:latin typeface="+mn-lt"/>
                  <a:ea typeface="+mn-ea"/>
                  <a:cs typeface="+mn-cs"/>
                </a:rPr>
                <a:t>8</a:t>
              </a:r>
              <a:endParaRPr lang="en-US" sz="1050" b="1" dirty="0">
                <a:solidFill>
                  <a:srgbClr val="FFFF00"/>
                </a:solidFill>
                <a:latin typeface="+mn-lt"/>
                <a:cs typeface="Arial" panose="020B0604020202020204" pitchFamily="34" charset="0"/>
              </a:endParaRPr>
            </a:p>
          </p:txBody>
        </p:sp>
      </p:grpSp>
      <p:grpSp>
        <p:nvGrpSpPr>
          <p:cNvPr id="49" name="Group 48"/>
          <p:cNvGrpSpPr/>
          <p:nvPr/>
        </p:nvGrpSpPr>
        <p:grpSpPr>
          <a:xfrm>
            <a:off x="4791560" y="1677543"/>
            <a:ext cx="550007" cy="574036"/>
            <a:chOff x="8509532" y="1481977"/>
            <a:chExt cx="279069" cy="291261"/>
          </a:xfrm>
        </p:grpSpPr>
        <p:sp>
          <p:nvSpPr>
            <p:cNvPr id="50" name="Oval 49"/>
            <p:cNvSpPr/>
            <p:nvPr/>
          </p:nvSpPr>
          <p:spPr>
            <a:xfrm>
              <a:off x="8509532" y="1481977"/>
              <a:ext cx="279069" cy="279069"/>
            </a:xfrm>
            <a:prstGeom prst="ellips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itle 1"/>
            <p:cNvSpPr txBox="1">
              <a:spLocks/>
            </p:cNvSpPr>
            <p:nvPr/>
          </p:nvSpPr>
          <p:spPr>
            <a:xfrm>
              <a:off x="8558975" y="1492488"/>
              <a:ext cx="114513" cy="280750"/>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US" sz="2400" b="1" dirty="0">
                  <a:solidFill>
                    <a:srgbClr val="FFFF00"/>
                  </a:solidFill>
                  <a:latin typeface="+mn-lt"/>
                  <a:ea typeface="+mn-ea"/>
                  <a:cs typeface="+mn-cs"/>
                </a:rPr>
                <a:t>9</a:t>
              </a:r>
              <a:endParaRPr lang="en-US" sz="1050" b="1" dirty="0">
                <a:solidFill>
                  <a:srgbClr val="FFFF00"/>
                </a:solidFill>
                <a:latin typeface="+mn-lt"/>
                <a:cs typeface="Arial" panose="020B0604020202020204" pitchFamily="34" charset="0"/>
              </a:endParaRPr>
            </a:p>
          </p:txBody>
        </p:sp>
      </p:grpSp>
      <p:grpSp>
        <p:nvGrpSpPr>
          <p:cNvPr id="52" name="Group 51"/>
          <p:cNvGrpSpPr/>
          <p:nvPr/>
        </p:nvGrpSpPr>
        <p:grpSpPr>
          <a:xfrm>
            <a:off x="5439012" y="1761989"/>
            <a:ext cx="2943680" cy="2908336"/>
            <a:chOff x="4401072" y="3223403"/>
            <a:chExt cx="2943680" cy="2908336"/>
          </a:xfrm>
        </p:grpSpPr>
        <p:sp>
          <p:nvSpPr>
            <p:cNvPr id="53" name="Text Box 2"/>
            <p:cNvSpPr txBox="1">
              <a:spLocks noChangeArrowheads="1"/>
            </p:cNvSpPr>
            <p:nvPr/>
          </p:nvSpPr>
          <p:spPr bwMode="auto">
            <a:xfrm>
              <a:off x="4543596" y="3223403"/>
              <a:ext cx="2801156" cy="439132"/>
            </a:xfrm>
            <a:prstGeom prst="rect">
              <a:avLst/>
            </a:prstGeom>
            <a:noFill/>
            <a:ln>
              <a:no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t" anchorCtr="0">
              <a:noAutofit/>
            </a:bodyPr>
            <a:lstStyle/>
            <a:p>
              <a:r>
                <a:rPr lang="en-US" sz="2000" b="1" dirty="0">
                  <a:solidFill>
                    <a:schemeClr val="bg2">
                      <a:lumMod val="50000"/>
                    </a:schemeClr>
                  </a:solidFill>
                </a:rPr>
                <a:t>Select</a:t>
              </a:r>
              <a:r>
                <a:rPr lang="en-US" sz="2000" b="1" i="1" dirty="0">
                  <a:solidFill>
                    <a:schemeClr val="bg2">
                      <a:lumMod val="50000"/>
                    </a:schemeClr>
                  </a:solidFill>
                </a:rPr>
                <a:t> </a:t>
              </a:r>
              <a:r>
                <a:rPr lang="en-US" sz="2000" b="1" i="1" dirty="0">
                  <a:solidFill>
                    <a:srgbClr val="1F4E79"/>
                  </a:solidFill>
                </a:rPr>
                <a:t>Enterprise Import.</a:t>
              </a:r>
              <a:endParaRPr lang="en-US" sz="2000" b="1" dirty="0">
                <a:solidFill>
                  <a:srgbClr val="1F4E79"/>
                </a:solidFill>
              </a:endParaRPr>
            </a:p>
          </p:txBody>
        </p:sp>
        <p:sp>
          <p:nvSpPr>
            <p:cNvPr id="54" name="Rounded Rectangle 53"/>
            <p:cNvSpPr/>
            <p:nvPr/>
          </p:nvSpPr>
          <p:spPr>
            <a:xfrm>
              <a:off x="4401072" y="6020069"/>
              <a:ext cx="1092775" cy="111670"/>
            </a:xfrm>
            <a:prstGeom prst="roundRect">
              <a:avLst/>
            </a:prstGeom>
            <a:noFill/>
            <a:ln w="127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5" name="Group 54"/>
          <p:cNvGrpSpPr/>
          <p:nvPr/>
        </p:nvGrpSpPr>
        <p:grpSpPr>
          <a:xfrm>
            <a:off x="5064294" y="2184771"/>
            <a:ext cx="3376235" cy="2146192"/>
            <a:chOff x="4056836" y="1482935"/>
            <a:chExt cx="3376235" cy="2146192"/>
          </a:xfrm>
        </p:grpSpPr>
        <p:grpSp>
          <p:nvGrpSpPr>
            <p:cNvPr id="56" name="Group 55"/>
            <p:cNvGrpSpPr/>
            <p:nvPr/>
          </p:nvGrpSpPr>
          <p:grpSpPr>
            <a:xfrm>
              <a:off x="4056836" y="1645735"/>
              <a:ext cx="3376235" cy="1983392"/>
              <a:chOff x="4056836" y="1645735"/>
              <a:chExt cx="3376235" cy="1983392"/>
            </a:xfrm>
          </p:grpSpPr>
          <p:pic>
            <p:nvPicPr>
              <p:cNvPr id="58" name="Picture 57"/>
              <p:cNvPicPr/>
              <p:nvPr/>
            </p:nvPicPr>
            <p:blipFill rotWithShape="1">
              <a:blip r:embed="rId5" cstate="print">
                <a:extLst>
                  <a:ext uri="{28A0092B-C50C-407E-A947-70E740481C1C}">
                    <a14:useLocalDpi xmlns:a14="http://schemas.microsoft.com/office/drawing/2010/main" val="0"/>
                  </a:ext>
                </a:extLst>
              </a:blip>
              <a:srcRect r="11288" b="5174"/>
              <a:stretch/>
            </p:blipFill>
            <p:spPr bwMode="auto">
              <a:xfrm>
                <a:off x="4056836" y="1645735"/>
                <a:ext cx="3376235" cy="1983392"/>
              </a:xfrm>
              <a:prstGeom prst="rect">
                <a:avLst/>
              </a:prstGeom>
              <a:ln>
                <a:noFill/>
              </a:ln>
              <a:effectLst>
                <a:outerShdw blurRad="50800" dist="38100" dir="2700000" algn="tl" rotWithShape="0">
                  <a:prstClr val="black">
                    <a:alpha val="40000"/>
                  </a:prstClr>
                </a:outerShdw>
              </a:effectLst>
              <a:extLst>
                <a:ext uri="{53640926-AAD7-44D8-BBD7-CCE9431645EC}">
                  <a14:shadowObscured xmlns:a14="http://schemas.microsoft.com/office/drawing/2010/main"/>
                </a:ext>
              </a:extLst>
            </p:spPr>
          </p:pic>
          <p:sp>
            <p:nvSpPr>
              <p:cNvPr id="59" name="Rounded Rectangle 58"/>
              <p:cNvSpPr/>
              <p:nvPr/>
            </p:nvSpPr>
            <p:spPr>
              <a:xfrm>
                <a:off x="5688904" y="2369284"/>
                <a:ext cx="510540" cy="518160"/>
              </a:xfrm>
              <a:prstGeom prst="roundRect">
                <a:avLst/>
              </a:prstGeom>
              <a:noFill/>
              <a:ln w="127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57" name="Straight Arrow Connector 56"/>
            <p:cNvCxnSpPr/>
            <p:nvPr/>
          </p:nvCxnSpPr>
          <p:spPr>
            <a:xfrm>
              <a:off x="5940064" y="1482935"/>
              <a:ext cx="10980" cy="886349"/>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grpSp>
      <p:sp>
        <p:nvSpPr>
          <p:cNvPr id="7" name="Rectangle 6"/>
          <p:cNvSpPr/>
          <p:nvPr/>
        </p:nvSpPr>
        <p:spPr>
          <a:xfrm>
            <a:off x="959485" y="4959317"/>
            <a:ext cx="3276085" cy="707886"/>
          </a:xfrm>
          <a:prstGeom prst="rect">
            <a:avLst/>
          </a:prstGeom>
        </p:spPr>
        <p:txBody>
          <a:bodyPr wrap="square">
            <a:spAutoFit/>
          </a:bodyPr>
          <a:lstStyle/>
          <a:p>
            <a:r>
              <a:rPr lang="en-US" sz="2000" b="1" dirty="0">
                <a:solidFill>
                  <a:schemeClr val="bg2">
                    <a:lumMod val="50000"/>
                  </a:schemeClr>
                </a:solidFill>
              </a:rPr>
              <a:t>The</a:t>
            </a:r>
            <a:r>
              <a:rPr lang="en-US" sz="2000" b="1" i="1" dirty="0">
                <a:solidFill>
                  <a:schemeClr val="bg2">
                    <a:lumMod val="50000"/>
                  </a:schemeClr>
                </a:solidFill>
              </a:rPr>
              <a:t> </a:t>
            </a:r>
            <a:r>
              <a:rPr lang="en-US" sz="2000" b="1" i="1" dirty="0">
                <a:solidFill>
                  <a:srgbClr val="1F4E79"/>
                </a:solidFill>
              </a:rPr>
              <a:t>Enterprise Import</a:t>
            </a:r>
            <a:r>
              <a:rPr lang="en-US" sz="2000" b="1" i="1" dirty="0">
                <a:solidFill>
                  <a:schemeClr val="bg2">
                    <a:lumMod val="50000"/>
                  </a:schemeClr>
                </a:solidFill>
              </a:rPr>
              <a:t> </a:t>
            </a:r>
            <a:r>
              <a:rPr lang="en-US" sz="2000" b="1" dirty="0">
                <a:solidFill>
                  <a:schemeClr val="bg2">
                    <a:lumMod val="50000"/>
                  </a:schemeClr>
                </a:solidFill>
              </a:rPr>
              <a:t>page will be opened.</a:t>
            </a:r>
          </a:p>
        </p:txBody>
      </p:sp>
      <p:grpSp>
        <p:nvGrpSpPr>
          <p:cNvPr id="63" name="Group 62"/>
          <p:cNvGrpSpPr/>
          <p:nvPr/>
        </p:nvGrpSpPr>
        <p:grpSpPr>
          <a:xfrm>
            <a:off x="394689" y="4882367"/>
            <a:ext cx="668406" cy="577349"/>
            <a:chOff x="8509532" y="1481977"/>
            <a:chExt cx="339143" cy="292942"/>
          </a:xfrm>
        </p:grpSpPr>
        <p:sp>
          <p:nvSpPr>
            <p:cNvPr id="64" name="Oval 63"/>
            <p:cNvSpPr/>
            <p:nvPr/>
          </p:nvSpPr>
          <p:spPr>
            <a:xfrm>
              <a:off x="8509532" y="1481977"/>
              <a:ext cx="279069" cy="279069"/>
            </a:xfrm>
            <a:prstGeom prst="ellips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itle 1"/>
            <p:cNvSpPr txBox="1">
              <a:spLocks/>
            </p:cNvSpPr>
            <p:nvPr/>
          </p:nvSpPr>
          <p:spPr>
            <a:xfrm>
              <a:off x="8528957" y="1494169"/>
              <a:ext cx="319718" cy="280750"/>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US" sz="2400" b="1" dirty="0">
                  <a:solidFill>
                    <a:srgbClr val="FFFF00"/>
                  </a:solidFill>
                  <a:latin typeface="+mn-lt"/>
                  <a:ea typeface="+mn-ea"/>
                  <a:cs typeface="+mn-cs"/>
                </a:rPr>
                <a:t>10</a:t>
              </a:r>
              <a:endParaRPr lang="en-US" sz="1050" b="1" dirty="0">
                <a:solidFill>
                  <a:srgbClr val="FFFF00"/>
                </a:solidFill>
                <a:latin typeface="+mn-lt"/>
                <a:cs typeface="Arial" panose="020B0604020202020204" pitchFamily="34" charset="0"/>
              </a:endParaRPr>
            </a:p>
          </p:txBody>
        </p:sp>
      </p:grpSp>
      <p:grpSp>
        <p:nvGrpSpPr>
          <p:cNvPr id="3" name="Group 2"/>
          <p:cNvGrpSpPr/>
          <p:nvPr/>
        </p:nvGrpSpPr>
        <p:grpSpPr>
          <a:xfrm>
            <a:off x="4321834" y="4411245"/>
            <a:ext cx="4735771" cy="2361186"/>
            <a:chOff x="4321834" y="4411245"/>
            <a:chExt cx="4735771" cy="2361186"/>
          </a:xfrm>
        </p:grpSpPr>
        <p:pic>
          <p:nvPicPr>
            <p:cNvPr id="2" name="Picture 1"/>
            <p:cNvPicPr>
              <a:picLocks noChangeAspect="1"/>
            </p:cNvPicPr>
            <p:nvPr/>
          </p:nvPicPr>
          <p:blipFill>
            <a:blip r:embed="rId6"/>
            <a:stretch>
              <a:fillRect/>
            </a:stretch>
          </p:blipFill>
          <p:spPr>
            <a:xfrm>
              <a:off x="4427255" y="4426955"/>
              <a:ext cx="4580856" cy="2345475"/>
            </a:xfrm>
            <a:prstGeom prst="rect">
              <a:avLst/>
            </a:prstGeom>
          </p:spPr>
        </p:pic>
        <p:sp>
          <p:nvSpPr>
            <p:cNvPr id="37" name="Rounded Rectangle 36"/>
            <p:cNvSpPr/>
            <p:nvPr/>
          </p:nvSpPr>
          <p:spPr>
            <a:xfrm>
              <a:off x="4321834" y="4411245"/>
              <a:ext cx="4735771" cy="2361186"/>
            </a:xfrm>
            <a:prstGeom prst="roundRect">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Right Arrow 5"/>
          <p:cNvSpPr/>
          <p:nvPr/>
        </p:nvSpPr>
        <p:spPr>
          <a:xfrm>
            <a:off x="2898475" y="5373904"/>
            <a:ext cx="1227507" cy="293299"/>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472729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016936" y="871843"/>
            <a:ext cx="1040670" cy="314638"/>
          </a:xfrm>
          <a:prstGeom prst="rect">
            <a:avLst/>
          </a:prstGeom>
        </p:spPr>
        <p:txBody>
          <a:bodyPr wrap="none">
            <a:spAutoFit/>
          </a:bodyPr>
          <a:lstStyle/>
          <a:p>
            <a:pPr>
              <a:lnSpc>
                <a:spcPct val="107000"/>
              </a:lnSpc>
              <a:spcAft>
                <a:spcPts val="600"/>
              </a:spcAft>
            </a:pPr>
            <a:r>
              <a:rPr lang="en-US" sz="1350" b="1" i="1" dirty="0">
                <a:solidFill>
                  <a:schemeClr val="bg1"/>
                </a:solidFill>
                <a:latin typeface="Calibri" panose="020F0502020204030204" pitchFamily="34" charset="0"/>
                <a:ea typeface="Calibri" panose="020F0502020204030204" pitchFamily="34" charset="0"/>
                <a:cs typeface="Times New Roman" panose="02020603050405020304" pitchFamily="18" charset="0"/>
              </a:rPr>
              <a:t>10/10/2021</a:t>
            </a:r>
            <a:endParaRPr lang="en-US" sz="2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15" name="Picture 14"/>
          <p:cNvPicPr>
            <a:picLocks noChangeAspect="1"/>
          </p:cNvPicPr>
          <p:nvPr/>
        </p:nvPicPr>
        <p:blipFill rotWithShape="1">
          <a:blip r:embed="rId2">
            <a:extLst>
              <a:ext uri="{28A0092B-C50C-407E-A947-70E740481C1C}">
                <a14:useLocalDpi xmlns:a14="http://schemas.microsoft.com/office/drawing/2010/main" val="0"/>
              </a:ext>
            </a:extLst>
          </a:blip>
          <a:srcRect l="4341" t="1443" r="3836" b="63631"/>
          <a:stretch/>
        </p:blipFill>
        <p:spPr>
          <a:xfrm>
            <a:off x="1" y="6005764"/>
            <a:ext cx="2006599" cy="852236"/>
          </a:xfrm>
          <a:prstGeom prst="rect">
            <a:avLst/>
          </a:prstGeom>
        </p:spPr>
      </p:pic>
      <p:sp>
        <p:nvSpPr>
          <p:cNvPr id="29" name="Title 1"/>
          <p:cNvSpPr txBox="1">
            <a:spLocks/>
          </p:cNvSpPr>
          <p:nvPr/>
        </p:nvSpPr>
        <p:spPr>
          <a:xfrm>
            <a:off x="0" y="0"/>
            <a:ext cx="9144000" cy="685799"/>
          </a:xfrm>
          <a:prstGeom prst="rect">
            <a:avLst/>
          </a:prstGeom>
          <a:solidFill>
            <a:schemeClr val="accent1">
              <a:lumMod val="50000"/>
            </a:schemeClr>
          </a:solidFill>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solidFill>
                  <a:schemeClr val="accent4"/>
                </a:solidFill>
                <a:latin typeface="Arial Black" panose="020B0A04020102020204" pitchFamily="34" charset="0"/>
                <a:cs typeface="Arial" panose="020B0604020202020204" pitchFamily="34" charset="0"/>
              </a:rPr>
              <a:t>B.</a:t>
            </a:r>
            <a:r>
              <a:rPr lang="en-US" sz="2800" b="1" dirty="0">
                <a:solidFill>
                  <a:schemeClr val="bg1"/>
                </a:solidFill>
                <a:latin typeface="Arial" panose="020B0604020202020204" pitchFamily="34" charset="0"/>
                <a:cs typeface="Arial" panose="020B0604020202020204" pitchFamily="34" charset="0"/>
              </a:rPr>
              <a:t> </a:t>
            </a:r>
            <a:r>
              <a:rPr lang="en-US" sz="2700" b="1" dirty="0">
                <a:solidFill>
                  <a:schemeClr val="bg1"/>
                </a:solidFill>
                <a:latin typeface="Arial" panose="020B0604020202020204" pitchFamily="34" charset="0"/>
                <a:cs typeface="Arial" panose="020B0604020202020204" pitchFamily="34" charset="0"/>
              </a:rPr>
              <a:t>Importing the Spreadsheet</a:t>
            </a:r>
          </a:p>
        </p:txBody>
      </p:sp>
      <p:sp>
        <p:nvSpPr>
          <p:cNvPr id="4" name="Rectangle 3"/>
          <p:cNvSpPr/>
          <p:nvPr/>
        </p:nvSpPr>
        <p:spPr>
          <a:xfrm>
            <a:off x="847205" y="956784"/>
            <a:ext cx="5337935" cy="707886"/>
          </a:xfrm>
          <a:prstGeom prst="rect">
            <a:avLst/>
          </a:prstGeom>
        </p:spPr>
        <p:txBody>
          <a:bodyPr wrap="square">
            <a:spAutoFit/>
          </a:bodyPr>
          <a:lstStyle/>
          <a:p>
            <a:r>
              <a:rPr lang="en-US" sz="2000" b="1" dirty="0">
                <a:solidFill>
                  <a:schemeClr val="bg2">
                    <a:lumMod val="50000"/>
                  </a:schemeClr>
                </a:solidFill>
              </a:rPr>
              <a:t>Click on </a:t>
            </a:r>
            <a:r>
              <a:rPr lang="en-US" sz="2000" b="1" i="1" dirty="0">
                <a:solidFill>
                  <a:srgbClr val="1F4E79"/>
                </a:solidFill>
              </a:rPr>
              <a:t>“Get file” </a:t>
            </a:r>
            <a:r>
              <a:rPr lang="en-US" sz="2000" b="1" dirty="0">
                <a:solidFill>
                  <a:schemeClr val="bg2">
                    <a:lumMod val="50000"/>
                  </a:schemeClr>
                </a:solidFill>
              </a:rPr>
              <a:t>and navigate it to </a:t>
            </a:r>
            <a:r>
              <a:rPr lang="en-US" sz="2000" b="1" dirty="0">
                <a:solidFill>
                  <a:schemeClr val="bg2">
                    <a:lumMod val="50000"/>
                  </a:schemeClr>
                </a:solidFill>
                <a:hlinkClick r:id="rId3"/>
              </a:rPr>
              <a:t>the Spreadsheet</a:t>
            </a:r>
            <a:endParaRPr lang="en-US" sz="2000" b="1" dirty="0">
              <a:solidFill>
                <a:schemeClr val="bg2">
                  <a:lumMod val="50000"/>
                </a:schemeClr>
              </a:solidFill>
            </a:endParaRPr>
          </a:p>
        </p:txBody>
      </p:sp>
      <p:grpSp>
        <p:nvGrpSpPr>
          <p:cNvPr id="43" name="Group 42"/>
          <p:cNvGrpSpPr/>
          <p:nvPr/>
        </p:nvGrpSpPr>
        <p:grpSpPr>
          <a:xfrm>
            <a:off x="297198" y="935102"/>
            <a:ext cx="550007" cy="588041"/>
            <a:chOff x="8509532" y="1481977"/>
            <a:chExt cx="279069" cy="298367"/>
          </a:xfrm>
        </p:grpSpPr>
        <p:sp>
          <p:nvSpPr>
            <p:cNvPr id="44" name="Oval 43"/>
            <p:cNvSpPr/>
            <p:nvPr/>
          </p:nvSpPr>
          <p:spPr>
            <a:xfrm>
              <a:off x="8509532" y="1481977"/>
              <a:ext cx="279069" cy="279069"/>
            </a:xfrm>
            <a:prstGeom prst="ellips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itle 1"/>
            <p:cNvSpPr txBox="1">
              <a:spLocks/>
            </p:cNvSpPr>
            <p:nvPr/>
          </p:nvSpPr>
          <p:spPr>
            <a:xfrm>
              <a:off x="8522039" y="1499594"/>
              <a:ext cx="254055" cy="280750"/>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US" sz="2400" b="1" dirty="0">
                  <a:solidFill>
                    <a:srgbClr val="FFFF00"/>
                  </a:solidFill>
                  <a:latin typeface="+mn-lt"/>
                  <a:ea typeface="+mn-ea"/>
                  <a:cs typeface="+mn-cs"/>
                </a:rPr>
                <a:t>11</a:t>
              </a:r>
              <a:endParaRPr lang="en-US" sz="1050" b="1" dirty="0">
                <a:solidFill>
                  <a:srgbClr val="FFFF00"/>
                </a:solidFill>
                <a:latin typeface="+mn-lt"/>
                <a:cs typeface="Arial" panose="020B0604020202020204" pitchFamily="34" charset="0"/>
              </a:endParaRPr>
            </a:p>
          </p:txBody>
        </p:sp>
      </p:grpSp>
      <p:grpSp>
        <p:nvGrpSpPr>
          <p:cNvPr id="2" name="Group 1"/>
          <p:cNvGrpSpPr/>
          <p:nvPr/>
        </p:nvGrpSpPr>
        <p:grpSpPr>
          <a:xfrm>
            <a:off x="2956867" y="1883374"/>
            <a:ext cx="1891534" cy="1257640"/>
            <a:chOff x="2956867" y="1883374"/>
            <a:chExt cx="1891534" cy="1257640"/>
          </a:xfrm>
        </p:grpSpPr>
        <p:pic>
          <p:nvPicPr>
            <p:cNvPr id="40" name="Picture 39"/>
            <p:cNvPicPr/>
            <p:nvPr/>
          </p:nvPicPr>
          <p:blipFill>
            <a:blip r:embed="rId4" cstate="print">
              <a:extLst>
                <a:ext uri="{28A0092B-C50C-407E-A947-70E740481C1C}">
                  <a14:useLocalDpi xmlns:a14="http://schemas.microsoft.com/office/drawing/2010/main" val="0"/>
                </a:ext>
              </a:extLst>
            </a:blip>
            <a:stretch>
              <a:fillRect/>
            </a:stretch>
          </p:blipFill>
          <p:spPr>
            <a:xfrm>
              <a:off x="2974547" y="1924153"/>
              <a:ext cx="1831301" cy="1208364"/>
            </a:xfrm>
            <a:prstGeom prst="rect">
              <a:avLst/>
            </a:prstGeom>
            <a:effectLst>
              <a:outerShdw blurRad="50800" dist="38100" dir="2700000" algn="tl" rotWithShape="0">
                <a:prstClr val="black">
                  <a:alpha val="40000"/>
                </a:prstClr>
              </a:outerShdw>
            </a:effectLst>
          </p:spPr>
        </p:pic>
        <p:sp>
          <p:nvSpPr>
            <p:cNvPr id="41" name="Rounded Rectangle 40"/>
            <p:cNvSpPr/>
            <p:nvPr/>
          </p:nvSpPr>
          <p:spPr>
            <a:xfrm>
              <a:off x="2956867" y="1883374"/>
              <a:ext cx="1891534" cy="1257640"/>
            </a:xfrm>
            <a:prstGeom prst="roundRect">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57150">
                  <a:solidFill>
                    <a:sysClr val="windowText" lastClr="000000"/>
                  </a:solidFill>
                </a:ln>
              </a:endParaRPr>
            </a:p>
          </p:txBody>
        </p:sp>
      </p:grpSp>
      <p:sp>
        <p:nvSpPr>
          <p:cNvPr id="39" name="Text Box 2"/>
          <p:cNvSpPr txBox="1">
            <a:spLocks noChangeArrowheads="1"/>
          </p:cNvSpPr>
          <p:nvPr/>
        </p:nvSpPr>
        <p:spPr bwMode="auto">
          <a:xfrm>
            <a:off x="1003300" y="1868645"/>
            <a:ext cx="1996120" cy="992888"/>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2000" b="1" dirty="0">
                <a:solidFill>
                  <a:schemeClr val="bg2">
                    <a:lumMod val="50000"/>
                  </a:schemeClr>
                </a:solidFill>
                <a:ea typeface="Calibri" panose="020F0502020204030204" pitchFamily="34" charset="0"/>
                <a:cs typeface="Times New Roman" panose="02020603050405020304" pitchFamily="18" charset="0"/>
              </a:rPr>
              <a:t>Wait until this message shows up. Click </a:t>
            </a:r>
            <a:r>
              <a:rPr lang="en-US" sz="2000" b="1" dirty="0">
                <a:solidFill>
                  <a:srgbClr val="1F4E79"/>
                </a:solidFill>
                <a:ea typeface="Calibri" panose="020F0502020204030204" pitchFamily="34" charset="0"/>
                <a:cs typeface="Times New Roman" panose="02020603050405020304" pitchFamily="18" charset="0"/>
              </a:rPr>
              <a:t>“OK”.</a:t>
            </a:r>
            <a:r>
              <a:rPr lang="en-US" sz="2000" b="1" dirty="0">
                <a:solidFill>
                  <a:srgbClr val="1F4E79"/>
                </a:solidFill>
              </a:rPr>
              <a:t> </a:t>
            </a:r>
            <a:endParaRPr lang="en-US" sz="2000" b="1" dirty="0">
              <a:solidFill>
                <a:srgbClr val="1F4E79"/>
              </a:solidFill>
              <a:effectLst/>
              <a:ea typeface="Calibri" panose="020F0502020204030204" pitchFamily="34" charset="0"/>
              <a:cs typeface="Times New Roman" panose="02020603050405020304" pitchFamily="18" charset="0"/>
            </a:endParaRPr>
          </a:p>
        </p:txBody>
      </p:sp>
      <p:grpSp>
        <p:nvGrpSpPr>
          <p:cNvPr id="42" name="Group 41"/>
          <p:cNvGrpSpPr/>
          <p:nvPr/>
        </p:nvGrpSpPr>
        <p:grpSpPr>
          <a:xfrm>
            <a:off x="297198" y="2019396"/>
            <a:ext cx="550007" cy="588041"/>
            <a:chOff x="8509532" y="1481977"/>
            <a:chExt cx="279069" cy="298367"/>
          </a:xfrm>
        </p:grpSpPr>
        <p:sp>
          <p:nvSpPr>
            <p:cNvPr id="60" name="Oval 59"/>
            <p:cNvSpPr/>
            <p:nvPr/>
          </p:nvSpPr>
          <p:spPr>
            <a:xfrm>
              <a:off x="8509532" y="1481977"/>
              <a:ext cx="279069" cy="279069"/>
            </a:xfrm>
            <a:prstGeom prst="ellips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itle 1"/>
            <p:cNvSpPr txBox="1">
              <a:spLocks/>
            </p:cNvSpPr>
            <p:nvPr/>
          </p:nvSpPr>
          <p:spPr>
            <a:xfrm>
              <a:off x="8522039" y="1499594"/>
              <a:ext cx="254055" cy="280750"/>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US" sz="2400" b="1" dirty="0">
                  <a:solidFill>
                    <a:srgbClr val="FFFF00"/>
                  </a:solidFill>
                  <a:latin typeface="+mn-lt"/>
                  <a:ea typeface="+mn-ea"/>
                  <a:cs typeface="+mn-cs"/>
                </a:rPr>
                <a:t>12</a:t>
              </a:r>
              <a:endParaRPr lang="en-US" sz="1050" b="1" dirty="0">
                <a:solidFill>
                  <a:srgbClr val="FFFF00"/>
                </a:solidFill>
                <a:latin typeface="+mn-lt"/>
                <a:cs typeface="Arial" panose="020B0604020202020204" pitchFamily="34" charset="0"/>
              </a:endParaRPr>
            </a:p>
          </p:txBody>
        </p:sp>
      </p:grpSp>
      <p:grpSp>
        <p:nvGrpSpPr>
          <p:cNvPr id="3" name="Group 2"/>
          <p:cNvGrpSpPr/>
          <p:nvPr/>
        </p:nvGrpSpPr>
        <p:grpSpPr>
          <a:xfrm>
            <a:off x="2946944" y="1354958"/>
            <a:ext cx="1808498" cy="356729"/>
            <a:chOff x="5257052" y="935102"/>
            <a:chExt cx="2981173" cy="588041"/>
          </a:xfrm>
        </p:grpSpPr>
        <p:pic>
          <p:nvPicPr>
            <p:cNvPr id="36" name="Picture 35"/>
            <p:cNvPicPr>
              <a:picLocks noChangeAspect="1"/>
            </p:cNvPicPr>
            <p:nvPr/>
          </p:nvPicPr>
          <p:blipFill>
            <a:blip r:embed="rId5"/>
            <a:stretch>
              <a:fillRect/>
            </a:stretch>
          </p:blipFill>
          <p:spPr>
            <a:xfrm>
              <a:off x="5308836" y="976166"/>
              <a:ext cx="2852621" cy="508545"/>
            </a:xfrm>
            <a:prstGeom prst="rect">
              <a:avLst/>
            </a:prstGeom>
            <a:ln>
              <a:solidFill>
                <a:schemeClr val="bg2">
                  <a:lumMod val="90000"/>
                </a:schemeClr>
              </a:solidFill>
            </a:ln>
          </p:spPr>
        </p:pic>
        <p:sp>
          <p:nvSpPr>
            <p:cNvPr id="62" name="Rounded Rectangle 61"/>
            <p:cNvSpPr/>
            <p:nvPr/>
          </p:nvSpPr>
          <p:spPr>
            <a:xfrm>
              <a:off x="5257052" y="935102"/>
              <a:ext cx="2981173" cy="588041"/>
            </a:xfrm>
            <a:prstGeom prst="roundRect">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57150">
                  <a:solidFill>
                    <a:sysClr val="windowText" lastClr="000000"/>
                  </a:solidFill>
                </a:ln>
              </a:endParaRPr>
            </a:p>
          </p:txBody>
        </p:sp>
      </p:grpSp>
      <p:sp>
        <p:nvSpPr>
          <p:cNvPr id="6" name="Rectangle 5"/>
          <p:cNvSpPr/>
          <p:nvPr/>
        </p:nvSpPr>
        <p:spPr>
          <a:xfrm>
            <a:off x="1003300" y="3359718"/>
            <a:ext cx="3845102" cy="1080296"/>
          </a:xfrm>
          <a:prstGeom prst="rect">
            <a:avLst/>
          </a:prstGeom>
        </p:spPr>
        <p:txBody>
          <a:bodyPr wrap="square">
            <a:spAutoFit/>
          </a:bodyPr>
          <a:lstStyle/>
          <a:p>
            <a:pPr>
              <a:lnSpc>
                <a:spcPct val="107000"/>
              </a:lnSpc>
              <a:spcAft>
                <a:spcPts val="800"/>
              </a:spcAft>
            </a:pPr>
            <a:r>
              <a:rPr lang="en-US" sz="2000" b="1"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rPr>
              <a:t>Leave the </a:t>
            </a:r>
            <a:r>
              <a:rPr lang="en-US" sz="2000" b="1" i="1" dirty="0">
                <a:solidFill>
                  <a:srgbClr val="1F4E79"/>
                </a:solidFill>
                <a:latin typeface="Calibri" panose="020F0502020204030204" pitchFamily="34" charset="0"/>
                <a:ea typeface="Calibri" panose="020F0502020204030204" pitchFamily="34" charset="0"/>
                <a:cs typeface="Times New Roman" panose="02020603050405020304" pitchFamily="18" charset="0"/>
              </a:rPr>
              <a:t>sheet name</a:t>
            </a:r>
            <a:r>
              <a:rPr lang="en-US" sz="2000" b="1" dirty="0">
                <a:solidFill>
                  <a:srgbClr val="1F4E79"/>
                </a:solidFill>
                <a:latin typeface="Calibri" panose="020F0502020204030204" pitchFamily="34" charset="0"/>
                <a:ea typeface="Calibri" panose="020F0502020204030204" pitchFamily="34" charset="0"/>
                <a:cs typeface="Times New Roman" panose="02020603050405020304" pitchFamily="18" charset="0"/>
              </a:rPr>
              <a:t> </a:t>
            </a:r>
            <a:r>
              <a:rPr lang="en-US" sz="2000" b="1"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rPr>
              <a:t>as it is or “sheet1”, then click on </a:t>
            </a:r>
            <a:r>
              <a:rPr lang="en-US" sz="2000" b="1" i="1" dirty="0">
                <a:solidFill>
                  <a:srgbClr val="1F4E79"/>
                </a:solidFill>
                <a:latin typeface="Calibri" panose="020F0502020204030204" pitchFamily="34" charset="0"/>
                <a:ea typeface="Calibri" panose="020F0502020204030204" pitchFamily="34" charset="0"/>
                <a:cs typeface="Times New Roman" panose="02020603050405020304" pitchFamily="18" charset="0"/>
              </a:rPr>
              <a:t>“click here to format your Excel sheet” </a:t>
            </a:r>
            <a:endParaRPr lang="en-US" sz="2000" b="1" dirty="0">
              <a:solidFill>
                <a:srgbClr val="1F4E79"/>
              </a:solidFill>
              <a:latin typeface="Calibri" panose="020F0502020204030204" pitchFamily="34" charset="0"/>
              <a:ea typeface="Calibri" panose="020F0502020204030204" pitchFamily="34" charset="0"/>
              <a:cs typeface="Times New Roman" panose="02020603050405020304" pitchFamily="18" charset="0"/>
            </a:endParaRPr>
          </a:p>
        </p:txBody>
      </p:sp>
      <p:grpSp>
        <p:nvGrpSpPr>
          <p:cNvPr id="69" name="Group 68"/>
          <p:cNvGrpSpPr/>
          <p:nvPr/>
        </p:nvGrpSpPr>
        <p:grpSpPr>
          <a:xfrm>
            <a:off x="297198" y="3269520"/>
            <a:ext cx="550007" cy="588041"/>
            <a:chOff x="8509532" y="1481977"/>
            <a:chExt cx="279069" cy="298367"/>
          </a:xfrm>
        </p:grpSpPr>
        <p:sp>
          <p:nvSpPr>
            <p:cNvPr id="70" name="Oval 69"/>
            <p:cNvSpPr/>
            <p:nvPr/>
          </p:nvSpPr>
          <p:spPr>
            <a:xfrm>
              <a:off x="8509532" y="1481977"/>
              <a:ext cx="279069" cy="279069"/>
            </a:xfrm>
            <a:prstGeom prst="ellips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Title 1"/>
            <p:cNvSpPr txBox="1">
              <a:spLocks/>
            </p:cNvSpPr>
            <p:nvPr/>
          </p:nvSpPr>
          <p:spPr>
            <a:xfrm>
              <a:off x="8522039" y="1499594"/>
              <a:ext cx="254055" cy="280750"/>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US" sz="2400" b="1" dirty="0">
                  <a:solidFill>
                    <a:srgbClr val="FFFF00"/>
                  </a:solidFill>
                  <a:latin typeface="+mn-lt"/>
                  <a:ea typeface="+mn-ea"/>
                  <a:cs typeface="+mn-cs"/>
                </a:rPr>
                <a:t>13</a:t>
              </a:r>
              <a:endParaRPr lang="en-US" sz="1050" b="1" dirty="0">
                <a:solidFill>
                  <a:srgbClr val="FFFF00"/>
                </a:solidFill>
                <a:latin typeface="+mn-lt"/>
                <a:cs typeface="Arial" panose="020B0604020202020204" pitchFamily="34" charset="0"/>
              </a:endParaRPr>
            </a:p>
          </p:txBody>
        </p:sp>
      </p:grpSp>
      <p:grpSp>
        <p:nvGrpSpPr>
          <p:cNvPr id="8" name="Group 7"/>
          <p:cNvGrpSpPr/>
          <p:nvPr/>
        </p:nvGrpSpPr>
        <p:grpSpPr>
          <a:xfrm>
            <a:off x="5445245" y="3341353"/>
            <a:ext cx="3045903" cy="592250"/>
            <a:chOff x="5212194" y="3321286"/>
            <a:chExt cx="3045903" cy="592250"/>
          </a:xfrm>
        </p:grpSpPr>
        <p:pic>
          <p:nvPicPr>
            <p:cNvPr id="72" name="Picture 71"/>
            <p:cNvPicPr/>
            <p:nvPr/>
          </p:nvPicPr>
          <p:blipFill>
            <a:blip r:embed="rId6">
              <a:extLst>
                <a:ext uri="{28A0092B-C50C-407E-A947-70E740481C1C}">
                  <a14:useLocalDpi xmlns:a14="http://schemas.microsoft.com/office/drawing/2010/main" val="0"/>
                </a:ext>
              </a:extLst>
            </a:blip>
            <a:stretch>
              <a:fillRect/>
            </a:stretch>
          </p:blipFill>
          <p:spPr>
            <a:xfrm>
              <a:off x="5212194" y="3321286"/>
              <a:ext cx="3045903" cy="570032"/>
            </a:xfrm>
            <a:prstGeom prst="rect">
              <a:avLst/>
            </a:prstGeom>
            <a:ln>
              <a:solidFill>
                <a:schemeClr val="bg2">
                  <a:lumMod val="90000"/>
                </a:schemeClr>
              </a:solidFill>
            </a:ln>
          </p:spPr>
        </p:pic>
        <p:sp>
          <p:nvSpPr>
            <p:cNvPr id="73" name="Rounded Rectangle 72"/>
            <p:cNvSpPr/>
            <p:nvPr/>
          </p:nvSpPr>
          <p:spPr>
            <a:xfrm>
              <a:off x="5212194" y="3325495"/>
              <a:ext cx="3026031" cy="588041"/>
            </a:xfrm>
            <a:prstGeom prst="roundRect">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57150">
                  <a:solidFill>
                    <a:sysClr val="windowText" lastClr="000000"/>
                  </a:solidFill>
                </a:ln>
              </a:endParaRPr>
            </a:p>
          </p:txBody>
        </p:sp>
      </p:grpSp>
      <p:grpSp>
        <p:nvGrpSpPr>
          <p:cNvPr id="77" name="Group 76"/>
          <p:cNvGrpSpPr/>
          <p:nvPr/>
        </p:nvGrpSpPr>
        <p:grpSpPr>
          <a:xfrm>
            <a:off x="254860" y="4627449"/>
            <a:ext cx="550007" cy="588041"/>
            <a:chOff x="8509532" y="1481977"/>
            <a:chExt cx="279069" cy="298367"/>
          </a:xfrm>
        </p:grpSpPr>
        <p:sp>
          <p:nvSpPr>
            <p:cNvPr id="78" name="Oval 77"/>
            <p:cNvSpPr/>
            <p:nvPr/>
          </p:nvSpPr>
          <p:spPr>
            <a:xfrm>
              <a:off x="8509532" y="1481977"/>
              <a:ext cx="279069" cy="279069"/>
            </a:xfrm>
            <a:prstGeom prst="ellips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Title 1"/>
            <p:cNvSpPr txBox="1">
              <a:spLocks/>
            </p:cNvSpPr>
            <p:nvPr/>
          </p:nvSpPr>
          <p:spPr>
            <a:xfrm>
              <a:off x="8522039" y="1499594"/>
              <a:ext cx="254055" cy="280750"/>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US" sz="2400" b="1" dirty="0">
                  <a:solidFill>
                    <a:srgbClr val="FFFF00"/>
                  </a:solidFill>
                  <a:latin typeface="+mn-lt"/>
                  <a:ea typeface="+mn-ea"/>
                  <a:cs typeface="+mn-cs"/>
                </a:rPr>
                <a:t>14</a:t>
              </a:r>
              <a:endParaRPr lang="en-US" sz="1050" b="1" dirty="0">
                <a:solidFill>
                  <a:srgbClr val="FFFF00"/>
                </a:solidFill>
                <a:latin typeface="+mn-lt"/>
                <a:cs typeface="Arial" panose="020B0604020202020204" pitchFamily="34" charset="0"/>
              </a:endParaRPr>
            </a:p>
          </p:txBody>
        </p:sp>
      </p:grpSp>
      <p:grpSp>
        <p:nvGrpSpPr>
          <p:cNvPr id="9" name="Group 8"/>
          <p:cNvGrpSpPr/>
          <p:nvPr/>
        </p:nvGrpSpPr>
        <p:grpSpPr>
          <a:xfrm>
            <a:off x="1003300" y="4655916"/>
            <a:ext cx="2101995" cy="1435151"/>
            <a:chOff x="1003300" y="4655916"/>
            <a:chExt cx="2101995" cy="1435151"/>
          </a:xfrm>
        </p:grpSpPr>
        <p:grpSp>
          <p:nvGrpSpPr>
            <p:cNvPr id="74" name="Group 73"/>
            <p:cNvGrpSpPr/>
            <p:nvPr/>
          </p:nvGrpSpPr>
          <p:grpSpPr>
            <a:xfrm>
              <a:off x="1003300" y="4655916"/>
              <a:ext cx="2101995" cy="1399989"/>
              <a:chOff x="879683" y="7294945"/>
              <a:chExt cx="2101995" cy="1399989"/>
            </a:xfrm>
          </p:grpSpPr>
          <p:sp>
            <p:nvSpPr>
              <p:cNvPr id="75" name="Text Box 2"/>
              <p:cNvSpPr txBox="1">
                <a:spLocks noChangeArrowheads="1"/>
              </p:cNvSpPr>
              <p:nvPr/>
            </p:nvSpPr>
            <p:spPr bwMode="auto">
              <a:xfrm>
                <a:off x="879683" y="7294945"/>
                <a:ext cx="1702249" cy="315983"/>
              </a:xfrm>
              <a:prstGeom prst="rect">
                <a:avLst/>
              </a:prstGeom>
              <a:noFill/>
              <a:ln w="9525">
                <a:no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2000" b="1"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Click </a:t>
                </a:r>
                <a:r>
                  <a:rPr lang="en-US" sz="2000" b="1" i="1" dirty="0">
                    <a:solidFill>
                      <a:srgbClr val="1F4E79"/>
                    </a:solidFill>
                    <a:effectLst/>
                    <a:latin typeface="Calibri" panose="020F0502020204030204" pitchFamily="34" charset="0"/>
                    <a:ea typeface="Calibri" panose="020F0502020204030204" pitchFamily="34" charset="0"/>
                    <a:cs typeface="Times New Roman" panose="02020603050405020304" pitchFamily="18" charset="0"/>
                  </a:rPr>
                  <a:t>“Yes”</a:t>
                </a:r>
                <a:r>
                  <a:rPr lang="en-US" sz="2000" b="1" dirty="0">
                    <a:solidFill>
                      <a:srgbClr val="1F4E79"/>
                    </a:solidFill>
                    <a:effectLst/>
                    <a:latin typeface="Calibri" panose="020F0502020204030204" pitchFamily="34" charset="0"/>
                    <a:ea typeface="Calibri" panose="020F0502020204030204" pitchFamily="34" charset="0"/>
                    <a:cs typeface="Times New Roman" panose="02020603050405020304" pitchFamily="18" charset="0"/>
                  </a:rPr>
                  <a:t>.</a:t>
                </a:r>
              </a:p>
            </p:txBody>
          </p:sp>
          <p:pic>
            <p:nvPicPr>
              <p:cNvPr id="76" name="Picture 75"/>
              <p:cNvPicPr>
                <a:picLocks noChangeAspect="1"/>
              </p:cNvPicPr>
              <p:nvPr/>
            </p:nvPicPr>
            <p:blipFill>
              <a:blip r:embed="rId7"/>
              <a:stretch>
                <a:fillRect/>
              </a:stretch>
            </p:blipFill>
            <p:spPr>
              <a:xfrm>
                <a:off x="936109" y="7696923"/>
                <a:ext cx="2045569" cy="998011"/>
              </a:xfrm>
              <a:prstGeom prst="rect">
                <a:avLst/>
              </a:prstGeom>
            </p:spPr>
          </p:pic>
        </p:grpSp>
        <p:sp>
          <p:nvSpPr>
            <p:cNvPr id="80" name="Rounded Rectangle 79"/>
            <p:cNvSpPr/>
            <p:nvPr/>
          </p:nvSpPr>
          <p:spPr>
            <a:xfrm>
              <a:off x="1777042" y="5676181"/>
              <a:ext cx="633272" cy="414886"/>
            </a:xfrm>
            <a:prstGeom prst="roundRect">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57150">
                  <a:solidFill>
                    <a:sysClr val="windowText" lastClr="000000"/>
                  </a:solidFill>
                </a:ln>
              </a:endParaRPr>
            </a:p>
          </p:txBody>
        </p:sp>
      </p:grpSp>
      <p:sp>
        <p:nvSpPr>
          <p:cNvPr id="10" name="Rectangle 9"/>
          <p:cNvSpPr/>
          <p:nvPr/>
        </p:nvSpPr>
        <p:spPr>
          <a:xfrm>
            <a:off x="4110030" y="4675342"/>
            <a:ext cx="4947576" cy="1080296"/>
          </a:xfrm>
          <a:prstGeom prst="rect">
            <a:avLst/>
          </a:prstGeom>
        </p:spPr>
        <p:txBody>
          <a:bodyPr wrap="square">
            <a:spAutoFit/>
          </a:bodyPr>
          <a:lstStyle/>
          <a:p>
            <a:pPr>
              <a:lnSpc>
                <a:spcPct val="107000"/>
              </a:lnSpc>
              <a:spcAft>
                <a:spcPts val="800"/>
              </a:spcAft>
            </a:pPr>
            <a:r>
              <a:rPr lang="en-US" sz="2000" b="1"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rPr>
              <a:t>Scroll down to end of records and select “</a:t>
            </a:r>
            <a:r>
              <a:rPr lang="en-US" sz="2000" b="1" i="1" dirty="0">
                <a:solidFill>
                  <a:srgbClr val="1F4E79"/>
                </a:solidFill>
                <a:latin typeface="Calibri" panose="020F0502020204030204" pitchFamily="34" charset="0"/>
                <a:ea typeface="Calibri" panose="020F0502020204030204" pitchFamily="34" charset="0"/>
                <a:cs typeface="Times New Roman" panose="02020603050405020304" pitchFamily="18" charset="0"/>
              </a:rPr>
              <a:t>click to use table above to map data</a:t>
            </a:r>
            <a:r>
              <a:rPr lang="en-US" sz="2000" b="1" i="1"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rPr>
              <a:t>” to map your community data into SDE database</a:t>
            </a:r>
            <a:endParaRPr lang="en-US" sz="2000"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endParaRPr>
          </a:p>
        </p:txBody>
      </p:sp>
      <p:grpSp>
        <p:nvGrpSpPr>
          <p:cNvPr id="85" name="Group 84"/>
          <p:cNvGrpSpPr/>
          <p:nvPr/>
        </p:nvGrpSpPr>
        <p:grpSpPr>
          <a:xfrm>
            <a:off x="3530278" y="4696285"/>
            <a:ext cx="550007" cy="588041"/>
            <a:chOff x="8509532" y="1481977"/>
            <a:chExt cx="279069" cy="298367"/>
          </a:xfrm>
        </p:grpSpPr>
        <p:sp>
          <p:nvSpPr>
            <p:cNvPr id="86" name="Oval 85"/>
            <p:cNvSpPr/>
            <p:nvPr/>
          </p:nvSpPr>
          <p:spPr>
            <a:xfrm>
              <a:off x="8509532" y="1481977"/>
              <a:ext cx="279069" cy="279069"/>
            </a:xfrm>
            <a:prstGeom prst="ellips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Title 1"/>
            <p:cNvSpPr txBox="1">
              <a:spLocks/>
            </p:cNvSpPr>
            <p:nvPr/>
          </p:nvSpPr>
          <p:spPr>
            <a:xfrm>
              <a:off x="8522039" y="1499594"/>
              <a:ext cx="254055" cy="280750"/>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US" sz="2400" b="1" dirty="0">
                  <a:solidFill>
                    <a:srgbClr val="FFFF00"/>
                  </a:solidFill>
                  <a:latin typeface="+mn-lt"/>
                  <a:ea typeface="+mn-ea"/>
                  <a:cs typeface="+mn-cs"/>
                </a:rPr>
                <a:t>15</a:t>
              </a:r>
              <a:endParaRPr lang="en-US" sz="1050" b="1" dirty="0">
                <a:solidFill>
                  <a:srgbClr val="FFFF00"/>
                </a:solidFill>
                <a:latin typeface="+mn-lt"/>
                <a:cs typeface="Arial" panose="020B0604020202020204" pitchFamily="34" charset="0"/>
              </a:endParaRPr>
            </a:p>
          </p:txBody>
        </p:sp>
      </p:grpSp>
      <p:grpSp>
        <p:nvGrpSpPr>
          <p:cNvPr id="11" name="Group 10"/>
          <p:cNvGrpSpPr/>
          <p:nvPr/>
        </p:nvGrpSpPr>
        <p:grpSpPr>
          <a:xfrm>
            <a:off x="4572000" y="5892886"/>
            <a:ext cx="3182312" cy="626709"/>
            <a:chOff x="5308836" y="5379055"/>
            <a:chExt cx="3182312" cy="626709"/>
          </a:xfrm>
        </p:grpSpPr>
        <p:pic>
          <p:nvPicPr>
            <p:cNvPr id="88" name="Picture 87"/>
            <p:cNvPicPr/>
            <p:nvPr/>
          </p:nvPicPr>
          <p:blipFill rotWithShape="1">
            <a:blip r:embed="rId8">
              <a:extLst>
                <a:ext uri="{28A0092B-C50C-407E-A947-70E740481C1C}">
                  <a14:useLocalDpi xmlns:a14="http://schemas.microsoft.com/office/drawing/2010/main" val="0"/>
                </a:ext>
              </a:extLst>
            </a:blip>
            <a:srcRect l="22367" t="12898" r="4580" b="13803"/>
            <a:stretch/>
          </p:blipFill>
          <p:spPr bwMode="auto">
            <a:xfrm>
              <a:off x="5308836" y="5379055"/>
              <a:ext cx="3182312" cy="626709"/>
            </a:xfrm>
            <a:prstGeom prst="rect">
              <a:avLst/>
            </a:prstGeom>
            <a:ln>
              <a:noFill/>
            </a:ln>
            <a:extLst>
              <a:ext uri="{53640926-AAD7-44D8-BBD7-CCE9431645EC}">
                <a14:shadowObscured xmlns:a14="http://schemas.microsoft.com/office/drawing/2010/main"/>
              </a:ext>
            </a:extLst>
          </p:spPr>
        </p:pic>
        <p:sp>
          <p:nvSpPr>
            <p:cNvPr id="89" name="Rounded Rectangle 88"/>
            <p:cNvSpPr/>
            <p:nvPr/>
          </p:nvSpPr>
          <p:spPr>
            <a:xfrm>
              <a:off x="5374901" y="5383769"/>
              <a:ext cx="3096375" cy="588041"/>
            </a:xfrm>
            <a:prstGeom prst="roundRect">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57150">
                  <a:solidFill>
                    <a:sysClr val="windowText" lastClr="000000"/>
                  </a:solidFill>
                </a:ln>
              </a:endParaRPr>
            </a:p>
          </p:txBody>
        </p:sp>
      </p:grpSp>
      <p:grpSp>
        <p:nvGrpSpPr>
          <p:cNvPr id="46" name="Group 45"/>
          <p:cNvGrpSpPr/>
          <p:nvPr/>
        </p:nvGrpSpPr>
        <p:grpSpPr>
          <a:xfrm>
            <a:off x="5428940" y="863816"/>
            <a:ext cx="3318829" cy="1695742"/>
            <a:chOff x="845819" y="5105972"/>
            <a:chExt cx="3440039" cy="1757674"/>
          </a:xfrm>
        </p:grpSpPr>
        <p:pic>
          <p:nvPicPr>
            <p:cNvPr id="47" name="Picture 46"/>
            <p:cNvPicPr/>
            <p:nvPr/>
          </p:nvPicPr>
          <p:blipFill>
            <a:blip r:embed="rId9" cstate="print">
              <a:extLst>
                <a:ext uri="{28A0092B-C50C-407E-A947-70E740481C1C}">
                  <a14:useLocalDpi xmlns:a14="http://schemas.microsoft.com/office/drawing/2010/main" val="0"/>
                </a:ext>
              </a:extLst>
            </a:blip>
            <a:stretch>
              <a:fillRect/>
            </a:stretch>
          </p:blipFill>
          <p:spPr>
            <a:xfrm>
              <a:off x="845819" y="5105972"/>
              <a:ext cx="3440039" cy="1757674"/>
            </a:xfrm>
            <a:prstGeom prst="rect">
              <a:avLst/>
            </a:prstGeom>
            <a:effectLst>
              <a:outerShdw blurRad="50800" dist="38100" dir="2700000" algn="tl" rotWithShape="0">
                <a:prstClr val="black">
                  <a:alpha val="40000"/>
                </a:prstClr>
              </a:outerShdw>
            </a:effectLst>
          </p:spPr>
        </p:pic>
        <p:sp>
          <p:nvSpPr>
            <p:cNvPr id="48" name="Rounded Rectangle 47"/>
            <p:cNvSpPr/>
            <p:nvPr/>
          </p:nvSpPr>
          <p:spPr>
            <a:xfrm>
              <a:off x="2192613" y="5306097"/>
              <a:ext cx="698500" cy="193605"/>
            </a:xfrm>
            <a:prstGeom prst="roundRect">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4" name="Straight Arrow Connector 13"/>
          <p:cNvCxnSpPr>
            <a:stCxn id="48" idx="1"/>
          </p:cNvCxnSpPr>
          <p:nvPr/>
        </p:nvCxnSpPr>
        <p:spPr>
          <a:xfrm flipH="1">
            <a:off x="4786856" y="1150282"/>
            <a:ext cx="1941424" cy="383040"/>
          </a:xfrm>
          <a:prstGeom prst="straightConnector1">
            <a:avLst/>
          </a:prstGeom>
          <a:ln w="28575">
            <a:headEnd type="triangle"/>
            <a:tailEnd type="triangle"/>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20697557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016936" y="871843"/>
            <a:ext cx="1040670" cy="314638"/>
          </a:xfrm>
          <a:prstGeom prst="rect">
            <a:avLst/>
          </a:prstGeom>
        </p:spPr>
        <p:txBody>
          <a:bodyPr wrap="none">
            <a:spAutoFit/>
          </a:bodyPr>
          <a:lstStyle/>
          <a:p>
            <a:pPr>
              <a:lnSpc>
                <a:spcPct val="107000"/>
              </a:lnSpc>
              <a:spcAft>
                <a:spcPts val="600"/>
              </a:spcAft>
            </a:pPr>
            <a:r>
              <a:rPr lang="en-US" sz="1350" b="1" i="1" dirty="0">
                <a:solidFill>
                  <a:schemeClr val="bg1"/>
                </a:solidFill>
                <a:latin typeface="Calibri" panose="020F0502020204030204" pitchFamily="34" charset="0"/>
                <a:ea typeface="Calibri" panose="020F0502020204030204" pitchFamily="34" charset="0"/>
                <a:cs typeface="Times New Roman" panose="02020603050405020304" pitchFamily="18" charset="0"/>
              </a:rPr>
              <a:t>10/10/2021</a:t>
            </a:r>
            <a:endParaRPr lang="en-US" sz="2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9" name="Title 1"/>
          <p:cNvSpPr txBox="1">
            <a:spLocks/>
          </p:cNvSpPr>
          <p:nvPr/>
        </p:nvSpPr>
        <p:spPr>
          <a:xfrm>
            <a:off x="0" y="0"/>
            <a:ext cx="9144000" cy="685799"/>
          </a:xfrm>
          <a:prstGeom prst="rect">
            <a:avLst/>
          </a:prstGeom>
          <a:solidFill>
            <a:schemeClr val="accent1">
              <a:lumMod val="50000"/>
            </a:schemeClr>
          </a:solidFill>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solidFill>
                  <a:schemeClr val="accent4"/>
                </a:solidFill>
                <a:latin typeface="Arial Black" panose="020B0A04020102020204" pitchFamily="34" charset="0"/>
                <a:cs typeface="Arial" panose="020B0604020202020204" pitchFamily="34" charset="0"/>
              </a:rPr>
              <a:t>B.</a:t>
            </a:r>
            <a:r>
              <a:rPr lang="en-US" sz="2800" b="1" dirty="0">
                <a:solidFill>
                  <a:schemeClr val="bg1"/>
                </a:solidFill>
                <a:latin typeface="Arial" panose="020B0604020202020204" pitchFamily="34" charset="0"/>
                <a:cs typeface="Arial" panose="020B0604020202020204" pitchFamily="34" charset="0"/>
              </a:rPr>
              <a:t> </a:t>
            </a:r>
            <a:r>
              <a:rPr lang="en-US" sz="2700" b="1" dirty="0">
                <a:solidFill>
                  <a:schemeClr val="bg1"/>
                </a:solidFill>
                <a:latin typeface="Arial" panose="020B0604020202020204" pitchFamily="34" charset="0"/>
                <a:cs typeface="Arial" panose="020B0604020202020204" pitchFamily="34" charset="0"/>
              </a:rPr>
              <a:t>Importing the Spreadsheet</a:t>
            </a:r>
          </a:p>
        </p:txBody>
      </p:sp>
      <p:grpSp>
        <p:nvGrpSpPr>
          <p:cNvPr id="43" name="Group 42"/>
          <p:cNvGrpSpPr/>
          <p:nvPr/>
        </p:nvGrpSpPr>
        <p:grpSpPr>
          <a:xfrm>
            <a:off x="297198" y="935102"/>
            <a:ext cx="550007" cy="588041"/>
            <a:chOff x="8509532" y="1481977"/>
            <a:chExt cx="279069" cy="298367"/>
          </a:xfrm>
        </p:grpSpPr>
        <p:sp>
          <p:nvSpPr>
            <p:cNvPr id="44" name="Oval 43"/>
            <p:cNvSpPr/>
            <p:nvPr/>
          </p:nvSpPr>
          <p:spPr>
            <a:xfrm>
              <a:off x="8509532" y="1481977"/>
              <a:ext cx="279069" cy="279069"/>
            </a:xfrm>
            <a:prstGeom prst="ellips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itle 1"/>
            <p:cNvSpPr txBox="1">
              <a:spLocks/>
            </p:cNvSpPr>
            <p:nvPr/>
          </p:nvSpPr>
          <p:spPr>
            <a:xfrm>
              <a:off x="8522039" y="1499594"/>
              <a:ext cx="254055" cy="280750"/>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US" sz="2400" b="1" dirty="0">
                  <a:solidFill>
                    <a:srgbClr val="FFFF00"/>
                  </a:solidFill>
                  <a:latin typeface="+mn-lt"/>
                  <a:ea typeface="+mn-ea"/>
                  <a:cs typeface="+mn-cs"/>
                </a:rPr>
                <a:t>16</a:t>
              </a:r>
              <a:endParaRPr lang="en-US" sz="1050" b="1" dirty="0">
                <a:solidFill>
                  <a:srgbClr val="FFFF00"/>
                </a:solidFill>
                <a:latin typeface="+mn-lt"/>
                <a:cs typeface="Arial" panose="020B0604020202020204" pitchFamily="34" charset="0"/>
              </a:endParaRPr>
            </a:p>
          </p:txBody>
        </p:sp>
      </p:grpSp>
      <p:sp>
        <p:nvSpPr>
          <p:cNvPr id="46" name="Text Box 2"/>
          <p:cNvSpPr txBox="1">
            <a:spLocks noChangeArrowheads="1"/>
          </p:cNvSpPr>
          <p:nvPr/>
        </p:nvSpPr>
        <p:spPr bwMode="auto">
          <a:xfrm>
            <a:off x="898624" y="819780"/>
            <a:ext cx="8158981" cy="1406725"/>
          </a:xfrm>
          <a:prstGeom prst="rect">
            <a:avLst/>
          </a:prstGeom>
          <a:noFill/>
          <a:ln w="9525">
            <a:noFill/>
            <a:miter lim="800000"/>
            <a:headEnd/>
            <a:tailEnd/>
          </a:ln>
        </p:spPr>
        <p:txBody>
          <a:bodyPr rot="0" vert="horz" wrap="square" lIns="91440" tIns="45720" rIns="91440" bIns="45720" anchor="t" anchorCtr="0">
            <a:noAutofit/>
          </a:bodyPr>
          <a:lstStyle/>
          <a:p>
            <a:pPr>
              <a:lnSpc>
                <a:spcPct val="115000"/>
              </a:lnSpc>
              <a:spcAft>
                <a:spcPts val="800"/>
              </a:spcAft>
            </a:pPr>
            <a:r>
              <a:rPr lang="en-US" sz="2000" b="1"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Scroll further down to the </a:t>
            </a:r>
            <a:r>
              <a:rPr lang="en-US" sz="2000" b="1" i="1" dirty="0">
                <a:solidFill>
                  <a:srgbClr val="1F4E79"/>
                </a:solidFill>
                <a:effectLst/>
                <a:latin typeface="Calibri" panose="020F0502020204030204" pitchFamily="34" charset="0"/>
                <a:ea typeface="Calibri" panose="020F0502020204030204" pitchFamily="34" charset="0"/>
                <a:cs typeface="Times New Roman" panose="02020603050405020304" pitchFamily="18" charset="0"/>
              </a:rPr>
              <a:t>Map Your Data section</a:t>
            </a:r>
            <a:r>
              <a:rPr lang="en-US" sz="2000" b="1"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and select </a:t>
            </a:r>
            <a:r>
              <a:rPr lang="en-US" sz="2000" b="1" i="1" dirty="0">
                <a:solidFill>
                  <a:srgbClr val="1F4E79"/>
                </a:solidFill>
                <a:latin typeface="Calibri" panose="020F0502020204030204" pitchFamily="34" charset="0"/>
                <a:ea typeface="Calibri" panose="020F0502020204030204" pitchFamily="34" charset="0"/>
                <a:cs typeface="Times New Roman" panose="02020603050405020304" pitchFamily="18" charset="0"/>
              </a:rPr>
              <a:t>WV_Template_2022</a:t>
            </a:r>
            <a:r>
              <a:rPr lang="en-US" sz="2000" b="1"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rPr>
              <a:t>file from pull-down menu to load pre-defined settings.</a:t>
            </a:r>
          </a:p>
        </p:txBody>
      </p:sp>
      <p:grpSp>
        <p:nvGrpSpPr>
          <p:cNvPr id="3" name="Group 2"/>
          <p:cNvGrpSpPr/>
          <p:nvPr/>
        </p:nvGrpSpPr>
        <p:grpSpPr>
          <a:xfrm>
            <a:off x="111910" y="2360486"/>
            <a:ext cx="8579031" cy="4384038"/>
            <a:chOff x="297198" y="2226505"/>
            <a:chExt cx="8579031" cy="4384038"/>
          </a:xfrm>
        </p:grpSpPr>
        <p:pic>
          <p:nvPicPr>
            <p:cNvPr id="2" name="Picture 1"/>
            <p:cNvPicPr>
              <a:picLocks noChangeAspect="1"/>
            </p:cNvPicPr>
            <p:nvPr/>
          </p:nvPicPr>
          <p:blipFill>
            <a:blip r:embed="rId2"/>
            <a:stretch>
              <a:fillRect/>
            </a:stretch>
          </p:blipFill>
          <p:spPr>
            <a:xfrm>
              <a:off x="297198" y="2226505"/>
              <a:ext cx="8579031" cy="4384038"/>
            </a:xfrm>
            <a:prstGeom prst="rect">
              <a:avLst/>
            </a:prstGeom>
          </p:spPr>
        </p:pic>
        <p:sp>
          <p:nvSpPr>
            <p:cNvPr id="34" name="Rounded Rectangle 33"/>
            <p:cNvSpPr/>
            <p:nvPr/>
          </p:nvSpPr>
          <p:spPr>
            <a:xfrm>
              <a:off x="2346591" y="4737100"/>
              <a:ext cx="4896383" cy="836127"/>
            </a:xfrm>
            <a:prstGeom prst="roundRect">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8"/>
          <p:cNvGrpSpPr/>
          <p:nvPr/>
        </p:nvGrpSpPr>
        <p:grpSpPr>
          <a:xfrm>
            <a:off x="4401425" y="1718905"/>
            <a:ext cx="3409075" cy="3570239"/>
            <a:chOff x="4401425" y="1718905"/>
            <a:chExt cx="3409075" cy="3570239"/>
          </a:xfrm>
        </p:grpSpPr>
        <p:pic>
          <p:nvPicPr>
            <p:cNvPr id="6" name="Picture 5"/>
            <p:cNvPicPr>
              <a:picLocks noChangeAspect="1"/>
            </p:cNvPicPr>
            <p:nvPr/>
          </p:nvPicPr>
          <p:blipFill rotWithShape="1">
            <a:blip r:embed="rId3"/>
            <a:srcRect l="68532" t="42362" r="3810"/>
            <a:stretch/>
          </p:blipFill>
          <p:spPr>
            <a:xfrm>
              <a:off x="4401425" y="1718905"/>
              <a:ext cx="3409075" cy="1414937"/>
            </a:xfrm>
            <a:prstGeom prst="rect">
              <a:avLst/>
            </a:prstGeom>
          </p:spPr>
        </p:pic>
        <p:cxnSp>
          <p:nvCxnSpPr>
            <p:cNvPr id="8" name="Straight Arrow Connector 7"/>
            <p:cNvCxnSpPr/>
            <p:nvPr/>
          </p:nvCxnSpPr>
          <p:spPr>
            <a:xfrm>
              <a:off x="6007100" y="2842426"/>
              <a:ext cx="0" cy="2446718"/>
            </a:xfrm>
            <a:prstGeom prst="straightConnector1">
              <a:avLst/>
            </a:prstGeom>
            <a:ln w="57150">
              <a:tailEnd type="triangle"/>
            </a:ln>
          </p:spPr>
          <p:style>
            <a:lnRef idx="1">
              <a:schemeClr val="accent4"/>
            </a:lnRef>
            <a:fillRef idx="0">
              <a:schemeClr val="accent4"/>
            </a:fillRef>
            <a:effectRef idx="0">
              <a:schemeClr val="accent4"/>
            </a:effectRef>
            <a:fontRef idx="minor">
              <a:schemeClr val="tx1"/>
            </a:fontRef>
          </p:style>
        </p:cxnSp>
      </p:grpSp>
    </p:spTree>
    <p:extLst>
      <p:ext uri="{BB962C8B-B14F-4D97-AF65-F5344CB8AC3E}">
        <p14:creationId xmlns:p14="http://schemas.microsoft.com/office/powerpoint/2010/main" val="427466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016936" y="871843"/>
            <a:ext cx="1040670" cy="314638"/>
          </a:xfrm>
          <a:prstGeom prst="rect">
            <a:avLst/>
          </a:prstGeom>
        </p:spPr>
        <p:txBody>
          <a:bodyPr wrap="none">
            <a:spAutoFit/>
          </a:bodyPr>
          <a:lstStyle/>
          <a:p>
            <a:pPr>
              <a:lnSpc>
                <a:spcPct val="107000"/>
              </a:lnSpc>
              <a:spcAft>
                <a:spcPts val="600"/>
              </a:spcAft>
            </a:pPr>
            <a:r>
              <a:rPr lang="en-US" sz="1350" b="1" i="1" dirty="0">
                <a:solidFill>
                  <a:schemeClr val="bg1"/>
                </a:solidFill>
                <a:latin typeface="Calibri" panose="020F0502020204030204" pitchFamily="34" charset="0"/>
                <a:ea typeface="Calibri" panose="020F0502020204030204" pitchFamily="34" charset="0"/>
                <a:cs typeface="Times New Roman" panose="02020603050405020304" pitchFamily="18" charset="0"/>
              </a:rPr>
              <a:t>10/10/2021</a:t>
            </a:r>
            <a:endParaRPr lang="en-US" sz="2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9" name="Title 1"/>
          <p:cNvSpPr txBox="1">
            <a:spLocks/>
          </p:cNvSpPr>
          <p:nvPr/>
        </p:nvSpPr>
        <p:spPr>
          <a:xfrm>
            <a:off x="0" y="0"/>
            <a:ext cx="9144000" cy="685799"/>
          </a:xfrm>
          <a:prstGeom prst="rect">
            <a:avLst/>
          </a:prstGeom>
          <a:solidFill>
            <a:schemeClr val="accent1">
              <a:lumMod val="50000"/>
            </a:schemeClr>
          </a:solidFill>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solidFill>
                  <a:schemeClr val="accent4"/>
                </a:solidFill>
                <a:latin typeface="Arial Black" panose="020B0A04020102020204" pitchFamily="34" charset="0"/>
                <a:cs typeface="Arial" panose="020B0604020202020204" pitchFamily="34" charset="0"/>
              </a:rPr>
              <a:t>B.</a:t>
            </a:r>
            <a:r>
              <a:rPr lang="en-US" sz="2800" b="1" dirty="0">
                <a:solidFill>
                  <a:schemeClr val="bg1"/>
                </a:solidFill>
                <a:latin typeface="Arial" panose="020B0604020202020204" pitchFamily="34" charset="0"/>
                <a:cs typeface="Arial" panose="020B0604020202020204" pitchFamily="34" charset="0"/>
              </a:rPr>
              <a:t> </a:t>
            </a:r>
            <a:r>
              <a:rPr lang="en-US" sz="2700" b="1" dirty="0">
                <a:solidFill>
                  <a:schemeClr val="bg1"/>
                </a:solidFill>
                <a:latin typeface="Arial" panose="020B0604020202020204" pitchFamily="34" charset="0"/>
                <a:cs typeface="Arial" panose="020B0604020202020204" pitchFamily="34" charset="0"/>
              </a:rPr>
              <a:t>Importing the Spreadsheet</a:t>
            </a:r>
          </a:p>
        </p:txBody>
      </p:sp>
      <p:sp>
        <p:nvSpPr>
          <p:cNvPr id="12" name="Rectangle 11"/>
          <p:cNvSpPr/>
          <p:nvPr/>
        </p:nvSpPr>
        <p:spPr>
          <a:xfrm>
            <a:off x="871855" y="1064748"/>
            <a:ext cx="8005445" cy="421654"/>
          </a:xfrm>
          <a:prstGeom prst="rect">
            <a:avLst/>
          </a:prstGeom>
        </p:spPr>
        <p:txBody>
          <a:bodyPr wrap="square">
            <a:spAutoFit/>
          </a:bodyPr>
          <a:lstStyle/>
          <a:p>
            <a:pPr>
              <a:lnSpc>
                <a:spcPct val="107000"/>
              </a:lnSpc>
              <a:spcAft>
                <a:spcPts val="800"/>
              </a:spcAft>
            </a:pPr>
            <a:r>
              <a:rPr lang="en-US" sz="2000" b="1"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rPr>
              <a:t>The template shows up in the bottom fields. Then click on </a:t>
            </a:r>
            <a:r>
              <a:rPr lang="en-US" sz="2000" b="1" dirty="0">
                <a:solidFill>
                  <a:srgbClr val="1F4E79"/>
                </a:solidFill>
                <a:latin typeface="Calibri" panose="020F0502020204030204" pitchFamily="34" charset="0"/>
                <a:ea typeface="Calibri" panose="020F0502020204030204" pitchFamily="34" charset="0"/>
                <a:cs typeface="Times New Roman" panose="02020603050405020304" pitchFamily="18" charset="0"/>
              </a:rPr>
              <a:t>“</a:t>
            </a:r>
            <a:r>
              <a:rPr lang="en-US" sz="2000" b="1" i="1" dirty="0">
                <a:solidFill>
                  <a:srgbClr val="1F4E79"/>
                </a:solidFill>
                <a:latin typeface="Calibri" panose="020F0502020204030204" pitchFamily="34" charset="0"/>
                <a:ea typeface="Calibri" panose="020F0502020204030204" pitchFamily="34" charset="0"/>
                <a:cs typeface="Times New Roman" panose="02020603050405020304" pitchFamily="18" charset="0"/>
              </a:rPr>
              <a:t>Import Data</a:t>
            </a:r>
            <a:r>
              <a:rPr lang="en-US" sz="2000" b="1" dirty="0">
                <a:solidFill>
                  <a:srgbClr val="1F4E79"/>
                </a:solidFill>
                <a:latin typeface="Calibri" panose="020F0502020204030204" pitchFamily="34" charset="0"/>
                <a:ea typeface="Calibri" panose="020F0502020204030204" pitchFamily="34" charset="0"/>
                <a:cs typeface="Times New Roman" panose="02020603050405020304" pitchFamily="18" charset="0"/>
              </a:rPr>
              <a:t>”.</a:t>
            </a:r>
          </a:p>
        </p:txBody>
      </p:sp>
      <p:grpSp>
        <p:nvGrpSpPr>
          <p:cNvPr id="56" name="Group 55"/>
          <p:cNvGrpSpPr/>
          <p:nvPr/>
        </p:nvGrpSpPr>
        <p:grpSpPr>
          <a:xfrm>
            <a:off x="252708" y="1030027"/>
            <a:ext cx="550007" cy="588041"/>
            <a:chOff x="8509532" y="1481977"/>
            <a:chExt cx="279069" cy="298367"/>
          </a:xfrm>
        </p:grpSpPr>
        <p:sp>
          <p:nvSpPr>
            <p:cNvPr id="57" name="Oval 56"/>
            <p:cNvSpPr/>
            <p:nvPr/>
          </p:nvSpPr>
          <p:spPr>
            <a:xfrm>
              <a:off x="8509532" y="1481977"/>
              <a:ext cx="279069" cy="279069"/>
            </a:xfrm>
            <a:prstGeom prst="ellips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itle 1"/>
            <p:cNvSpPr txBox="1">
              <a:spLocks/>
            </p:cNvSpPr>
            <p:nvPr/>
          </p:nvSpPr>
          <p:spPr>
            <a:xfrm>
              <a:off x="8522039" y="1499594"/>
              <a:ext cx="254055" cy="280750"/>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US" sz="2400" b="1" dirty="0">
                  <a:solidFill>
                    <a:srgbClr val="FFFF00"/>
                  </a:solidFill>
                  <a:latin typeface="+mn-lt"/>
                  <a:ea typeface="+mn-ea"/>
                  <a:cs typeface="+mn-cs"/>
                </a:rPr>
                <a:t>17</a:t>
              </a:r>
              <a:endParaRPr lang="en-US" sz="1050" b="1" dirty="0">
                <a:solidFill>
                  <a:srgbClr val="FFFF00"/>
                </a:solidFill>
                <a:latin typeface="+mn-lt"/>
                <a:cs typeface="Arial" panose="020B0604020202020204" pitchFamily="34" charset="0"/>
              </a:endParaRPr>
            </a:p>
          </p:txBody>
        </p:sp>
      </p:grpSp>
      <p:sp>
        <p:nvSpPr>
          <p:cNvPr id="63" name="Text Box 2"/>
          <p:cNvSpPr txBox="1">
            <a:spLocks noChangeArrowheads="1"/>
          </p:cNvSpPr>
          <p:nvPr/>
        </p:nvSpPr>
        <p:spPr bwMode="auto">
          <a:xfrm>
            <a:off x="855027" y="4532277"/>
            <a:ext cx="7433945" cy="1426142"/>
          </a:xfrm>
          <a:prstGeom prst="rect">
            <a:avLst/>
          </a:prstGeom>
          <a:noFill/>
          <a:ln w="9525">
            <a:no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2000" b="1"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Click </a:t>
            </a:r>
            <a:r>
              <a:rPr lang="en-US" sz="2000" b="1" dirty="0">
                <a:solidFill>
                  <a:srgbClr val="1F4E79"/>
                </a:solidFill>
                <a:effectLst/>
                <a:latin typeface="Calibri" panose="020F0502020204030204" pitchFamily="34" charset="0"/>
                <a:ea typeface="Calibri" panose="020F0502020204030204" pitchFamily="34" charset="0"/>
                <a:cs typeface="Times New Roman" panose="02020603050405020304" pitchFamily="18" charset="0"/>
              </a:rPr>
              <a:t>“OK”.  </a:t>
            </a:r>
            <a:r>
              <a:rPr lang="en-US" sz="2000" b="1"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rPr>
              <a:t>Data mapped and imported includes </a:t>
            </a:r>
            <a:r>
              <a:rPr lang="en-US" sz="2000" b="1" i="1"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rPr>
              <a:t>Owner/Address</a:t>
            </a:r>
            <a:r>
              <a:rPr lang="en-US" sz="2000" b="1"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rPr>
              <a:t>, </a:t>
            </a:r>
            <a:r>
              <a:rPr lang="en-US" sz="2000" b="1" i="1"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rPr>
              <a:t>Community</a:t>
            </a:r>
            <a:r>
              <a:rPr lang="en-US" sz="2000" b="1"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rPr>
              <a:t>, </a:t>
            </a:r>
            <a:r>
              <a:rPr lang="en-US" sz="2000" b="1" i="1"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rPr>
              <a:t>Subdivision</a:t>
            </a:r>
            <a:r>
              <a:rPr lang="en-US" sz="2000" b="1"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rPr>
              <a:t>, and </a:t>
            </a:r>
            <a:r>
              <a:rPr lang="en-US" sz="2000" b="1" i="1"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rPr>
              <a:t>Structure/NFIP Information</a:t>
            </a:r>
            <a:endParaRPr lang="en-US" sz="2000" b="1" i="1"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64" name="Group 63"/>
          <p:cNvGrpSpPr/>
          <p:nvPr/>
        </p:nvGrpSpPr>
        <p:grpSpPr>
          <a:xfrm>
            <a:off x="211537" y="4532277"/>
            <a:ext cx="550007" cy="588041"/>
            <a:chOff x="8509532" y="1481977"/>
            <a:chExt cx="279069" cy="298367"/>
          </a:xfrm>
        </p:grpSpPr>
        <p:sp>
          <p:nvSpPr>
            <p:cNvPr id="65" name="Oval 64"/>
            <p:cNvSpPr/>
            <p:nvPr/>
          </p:nvSpPr>
          <p:spPr>
            <a:xfrm>
              <a:off x="8509532" y="1481977"/>
              <a:ext cx="279069" cy="279069"/>
            </a:xfrm>
            <a:prstGeom prst="ellips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itle 1"/>
            <p:cNvSpPr txBox="1">
              <a:spLocks/>
            </p:cNvSpPr>
            <p:nvPr/>
          </p:nvSpPr>
          <p:spPr>
            <a:xfrm>
              <a:off x="8522039" y="1499594"/>
              <a:ext cx="254055" cy="280750"/>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US" sz="2400" b="1" dirty="0">
                  <a:solidFill>
                    <a:srgbClr val="FFFF00"/>
                  </a:solidFill>
                  <a:latin typeface="+mn-lt"/>
                  <a:ea typeface="+mn-ea"/>
                  <a:cs typeface="+mn-cs"/>
                </a:rPr>
                <a:t>18</a:t>
              </a:r>
              <a:endParaRPr lang="en-US" sz="1050" b="1" dirty="0">
                <a:solidFill>
                  <a:srgbClr val="FFFF00"/>
                </a:solidFill>
                <a:latin typeface="+mn-lt"/>
                <a:cs typeface="Arial" panose="020B0604020202020204" pitchFamily="34" charset="0"/>
              </a:endParaRPr>
            </a:p>
          </p:txBody>
        </p:sp>
      </p:grpSp>
      <p:grpSp>
        <p:nvGrpSpPr>
          <p:cNvPr id="6" name="Group 5"/>
          <p:cNvGrpSpPr/>
          <p:nvPr/>
        </p:nvGrpSpPr>
        <p:grpSpPr>
          <a:xfrm>
            <a:off x="3918087" y="5490727"/>
            <a:ext cx="2190613" cy="887770"/>
            <a:chOff x="3918087" y="5490727"/>
            <a:chExt cx="2190613" cy="887770"/>
          </a:xfrm>
        </p:grpSpPr>
        <p:pic>
          <p:nvPicPr>
            <p:cNvPr id="67" name="Picture 66"/>
            <p:cNvPicPr>
              <a:picLocks noChangeAspect="1"/>
            </p:cNvPicPr>
            <p:nvPr/>
          </p:nvPicPr>
          <p:blipFill rotWithShape="1">
            <a:blip r:embed="rId2"/>
            <a:srcRect l="1522" t="2072" r="1812"/>
            <a:stretch/>
          </p:blipFill>
          <p:spPr>
            <a:xfrm>
              <a:off x="3918087" y="5604619"/>
              <a:ext cx="2190613" cy="773878"/>
            </a:xfrm>
            <a:prstGeom prst="rect">
              <a:avLst/>
            </a:prstGeom>
          </p:spPr>
        </p:pic>
        <p:sp>
          <p:nvSpPr>
            <p:cNvPr id="82" name="Rounded Rectangle 81"/>
            <p:cNvSpPr/>
            <p:nvPr/>
          </p:nvSpPr>
          <p:spPr>
            <a:xfrm>
              <a:off x="5676899" y="5490727"/>
              <a:ext cx="431801" cy="425963"/>
            </a:xfrm>
            <a:prstGeom prst="roundRect">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p:cNvGrpSpPr/>
          <p:nvPr/>
        </p:nvGrpSpPr>
        <p:grpSpPr>
          <a:xfrm>
            <a:off x="3769455" y="1773724"/>
            <a:ext cx="5141189" cy="2507808"/>
            <a:chOff x="4950555" y="3138378"/>
            <a:chExt cx="3717159" cy="1813184"/>
          </a:xfrm>
        </p:grpSpPr>
        <p:pic>
          <p:nvPicPr>
            <p:cNvPr id="51" name="Picture 50"/>
            <p:cNvPicPr/>
            <p:nvPr/>
          </p:nvPicPr>
          <p:blipFill rotWithShape="1">
            <a:blip r:embed="rId3" cstate="print">
              <a:extLst>
                <a:ext uri="{28A0092B-C50C-407E-A947-70E740481C1C}">
                  <a14:useLocalDpi xmlns:a14="http://schemas.microsoft.com/office/drawing/2010/main" val="0"/>
                </a:ext>
              </a:extLst>
            </a:blip>
            <a:srcRect t="4905"/>
            <a:stretch/>
          </p:blipFill>
          <p:spPr bwMode="auto">
            <a:xfrm>
              <a:off x="4950555" y="3138378"/>
              <a:ext cx="3717159" cy="1813184"/>
            </a:xfrm>
            <a:prstGeom prst="rect">
              <a:avLst/>
            </a:prstGeom>
            <a:ln>
              <a:noFill/>
            </a:ln>
            <a:effectLst>
              <a:outerShdw blurRad="50800" dist="38100" dir="2700000" algn="tl" rotWithShape="0">
                <a:prstClr val="black">
                  <a:alpha val="40000"/>
                </a:prstClr>
              </a:outerShdw>
            </a:effectLst>
            <a:extLst>
              <a:ext uri="{53640926-AAD7-44D8-BBD7-CCE9431645EC}">
                <a14:shadowObscured xmlns:a14="http://schemas.microsoft.com/office/drawing/2010/main"/>
              </a:ext>
            </a:extLst>
          </p:spPr>
        </p:pic>
        <p:sp>
          <p:nvSpPr>
            <p:cNvPr id="49" name="Rounded Rectangle 48"/>
            <p:cNvSpPr/>
            <p:nvPr/>
          </p:nvSpPr>
          <p:spPr>
            <a:xfrm>
              <a:off x="6466843" y="4794886"/>
              <a:ext cx="781053" cy="156676"/>
            </a:xfrm>
            <a:prstGeom prst="roundRect">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15"/>
          <p:cNvGrpSpPr/>
          <p:nvPr/>
        </p:nvGrpSpPr>
        <p:grpSpPr>
          <a:xfrm>
            <a:off x="542927" y="2364706"/>
            <a:ext cx="3148642" cy="589532"/>
            <a:chOff x="2565125" y="3809329"/>
            <a:chExt cx="2276518" cy="426241"/>
          </a:xfrm>
        </p:grpSpPr>
        <p:pic>
          <p:nvPicPr>
            <p:cNvPr id="59" name="Picture 58"/>
            <p:cNvPicPr>
              <a:picLocks noChangeAspect="1"/>
            </p:cNvPicPr>
            <p:nvPr/>
          </p:nvPicPr>
          <p:blipFill>
            <a:blip r:embed="rId4"/>
            <a:stretch>
              <a:fillRect/>
            </a:stretch>
          </p:blipFill>
          <p:spPr>
            <a:xfrm>
              <a:off x="2565126" y="3809329"/>
              <a:ext cx="2276517" cy="426241"/>
            </a:xfrm>
            <a:prstGeom prst="rect">
              <a:avLst/>
            </a:prstGeom>
          </p:spPr>
        </p:pic>
        <p:sp>
          <p:nvSpPr>
            <p:cNvPr id="68" name="Rounded Rectangle 67"/>
            <p:cNvSpPr/>
            <p:nvPr/>
          </p:nvSpPr>
          <p:spPr>
            <a:xfrm>
              <a:off x="2565125" y="3809330"/>
              <a:ext cx="2276517" cy="426240"/>
            </a:xfrm>
            <a:prstGeom prst="roundRect">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83" name="Straight Arrow Connector 82"/>
          <p:cNvCxnSpPr/>
          <p:nvPr/>
        </p:nvCxnSpPr>
        <p:spPr>
          <a:xfrm>
            <a:off x="3285803" y="2917838"/>
            <a:ext cx="2822897" cy="1255345"/>
          </a:xfrm>
          <a:prstGeom prst="straightConnector1">
            <a:avLst/>
          </a:prstGeom>
          <a:ln w="57150">
            <a:headEnd type="triangle"/>
            <a:tailEnd type="triangle"/>
          </a:ln>
        </p:spPr>
        <p:style>
          <a:lnRef idx="1">
            <a:schemeClr val="accent4"/>
          </a:lnRef>
          <a:fillRef idx="0">
            <a:schemeClr val="accent4"/>
          </a:fillRef>
          <a:effectRef idx="0">
            <a:schemeClr val="accent4"/>
          </a:effectRef>
          <a:fontRef idx="minor">
            <a:schemeClr val="tx1"/>
          </a:fontRef>
        </p:style>
      </p:cxnSp>
      <p:pic>
        <p:nvPicPr>
          <p:cNvPr id="34" name="Picture 33"/>
          <p:cNvPicPr>
            <a:picLocks noChangeAspect="1"/>
          </p:cNvPicPr>
          <p:nvPr/>
        </p:nvPicPr>
        <p:blipFill rotWithShape="1">
          <a:blip r:embed="rId5">
            <a:extLst>
              <a:ext uri="{28A0092B-C50C-407E-A947-70E740481C1C}">
                <a14:useLocalDpi xmlns:a14="http://schemas.microsoft.com/office/drawing/2010/main" val="0"/>
              </a:ext>
            </a:extLst>
          </a:blip>
          <a:srcRect l="4341" t="1443" r="3836" b="63631"/>
          <a:stretch/>
        </p:blipFill>
        <p:spPr>
          <a:xfrm>
            <a:off x="1" y="6005764"/>
            <a:ext cx="2006599" cy="852236"/>
          </a:xfrm>
          <a:prstGeom prst="rect">
            <a:avLst/>
          </a:prstGeom>
        </p:spPr>
      </p:pic>
    </p:spTree>
    <p:extLst>
      <p:ext uri="{BB962C8B-B14F-4D97-AF65-F5344CB8AC3E}">
        <p14:creationId xmlns:p14="http://schemas.microsoft.com/office/powerpoint/2010/main" val="342141583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3444</TotalTime>
  <Words>1306</Words>
  <Application>Microsoft Office PowerPoint</Application>
  <PresentationFormat>On-screen Show (4:3)</PresentationFormat>
  <Paragraphs>144</Paragraphs>
  <Slides>22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Arial Black</vt:lpstr>
      <vt:lpstr>Calibri</vt:lpstr>
      <vt:lpstr>Calibri Light</vt:lpstr>
      <vt:lpstr>Times New Roman</vt:lpstr>
      <vt:lpstr>Tw Cen MT</vt:lpstr>
      <vt:lpstr>Office Theme</vt:lpstr>
      <vt:lpstr>Using WV Flood Tool Property Data in Substantial Damage Estimator (SDE) Software, Version 3.0</vt:lpstr>
      <vt:lpstr>PowerPoint Presentation</vt:lpstr>
      <vt:lpstr>PowerPoint Presentation</vt:lpstr>
      <vt:lpstr> Download the WV_Template_2022 file at this link: Template for Spreadsheet.  Open the Excel file template. </vt:lpstr>
      <vt:lpstr>PowerPoint Presentation</vt:lpstr>
      <vt:lpstr>PowerPoint Presentation</vt:lpstr>
      <vt:lpstr>PowerPoint Presentation</vt:lpstr>
      <vt:lpstr>PowerPoint Presentation</vt:lpstr>
      <vt:lpstr>PowerPoint Presentation</vt:lpstr>
      <vt:lpstr>PowerPoint Presentation</vt:lpstr>
      <vt:lpstr>In the main menu, based on the building’s function, click on one of these dark blue icons: “Add New Residential Assessment” or “Add New Non-Residential Assessment”.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Anahita Mahmoudi</dc:creator>
  <cp:lastModifiedBy>Anahita Mahmoudi</cp:lastModifiedBy>
  <cp:revision>362</cp:revision>
  <cp:lastPrinted>2023-07-31T16:45:40Z</cp:lastPrinted>
  <dcterms:created xsi:type="dcterms:W3CDTF">2021-10-12T16:28:27Z</dcterms:created>
  <dcterms:modified xsi:type="dcterms:W3CDTF">2023-07-31T18:54:40Z</dcterms:modified>
</cp:coreProperties>
</file>