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8"/>
  </p:notesMasterIdLst>
  <p:sldIdLst>
    <p:sldId id="256" r:id="rId2"/>
    <p:sldId id="280" r:id="rId3"/>
    <p:sldId id="257" r:id="rId4"/>
    <p:sldId id="286" r:id="rId5"/>
    <p:sldId id="272" r:id="rId6"/>
    <p:sldId id="285" r:id="rId7"/>
    <p:sldId id="258" r:id="rId8"/>
    <p:sldId id="274" r:id="rId9"/>
    <p:sldId id="275" r:id="rId10"/>
    <p:sldId id="279" r:id="rId11"/>
    <p:sldId id="267" r:id="rId12"/>
    <p:sldId id="287" r:id="rId13"/>
    <p:sldId id="284" r:id="rId14"/>
    <p:sldId id="282" r:id="rId15"/>
    <p:sldId id="273" r:id="rId16"/>
    <p:sldId id="281" r:id="rId17"/>
    <p:sldId id="260" r:id="rId18"/>
    <p:sldId id="261" r:id="rId19"/>
    <p:sldId id="262" r:id="rId20"/>
    <p:sldId id="263" r:id="rId21"/>
    <p:sldId id="264" r:id="rId22"/>
    <p:sldId id="265" r:id="rId23"/>
    <p:sldId id="266" r:id="rId24"/>
    <p:sldId id="268" r:id="rId25"/>
    <p:sldId id="269" r:id="rId26"/>
    <p:sldId id="283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E79"/>
    <a:srgbClr val="F23D4A"/>
    <a:srgbClr val="FFFFFF"/>
    <a:srgbClr val="00AA01"/>
    <a:srgbClr val="98AE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632" y="-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52369D-D61C-4C19-9173-AA63AA4678EA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F061F7-5D38-4CEC-9F67-8C4134F363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194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4B478-3340-4394-8A7F-BFCA10CB1FD4}" type="datetime1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4C47-4F67-410C-A19C-DA8E1B90B7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455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4C936-536B-40BB-A150-242EE477B8C2}" type="datetime1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4C47-4F67-410C-A19C-DA8E1B90B7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108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1A085-6816-4478-A1E0-C5A9CC15D06C}" type="datetime1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4C47-4F67-410C-A19C-DA8E1B90B7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902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C4868-E703-46F0-9162-0B89123081E6}" type="datetime1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4C47-4F67-410C-A19C-DA8E1B90B7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220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AB5BE-9310-48EE-B4F8-E8BE0C3B8130}" type="datetime1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4C47-4F67-410C-A19C-DA8E1B90B7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767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93D4A-F7D0-4860-B1DA-AAD8E4E03D3F}" type="datetime1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4C47-4F67-410C-A19C-DA8E1B90B7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195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2975E-A7C9-4B4B-97E8-CD9F131E80C7}" type="datetime1">
              <a:rPr lang="en-US" smtClean="0"/>
              <a:t>7/7/2026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4C47-4F67-410C-A19C-DA8E1B90B7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318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BBD5F-9AED-4E8F-B357-0EA827A453BB}" type="datetime1">
              <a:rPr lang="en-US" smtClean="0"/>
              <a:t>7/7/2026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4C47-4F67-410C-A19C-DA8E1B90B7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48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752B4-A0AC-4E23-A249-97DF8CBD3CC9}" type="datetime1">
              <a:rPr lang="en-US" smtClean="0"/>
              <a:t>7/7/2026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4C47-4F67-410C-A19C-DA8E1B90B7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107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8A81E-DA9D-4C4B-A1CC-4BAC1D1CAE56}" type="datetime1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4C47-4F67-410C-A19C-DA8E1B90B7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018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2F30E-B964-4D16-8C5A-5B689D2D8F7E}" type="datetime1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4C47-4F67-410C-A19C-DA8E1B90B7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409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01057D-5D2C-4F4C-B135-09CAFF082906}" type="datetime1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B34C47-4F67-410C-A19C-DA8E1B90B7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533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34.png"/><Relationship Id="rId2" Type="http://schemas.openxmlformats.org/officeDocument/2006/relationships/hyperlink" Target="https://data.wvgis.wvu.edu/pub/RA/_engage/Local/SDE/Import/County_Data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mapwv.gov/flood/map/" TargetMode="External"/><Relationship Id="rId4" Type="http://schemas.openxmlformats.org/officeDocument/2006/relationships/image" Target="../media/image4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jpeg"/><Relationship Id="rId5" Type="http://schemas.openxmlformats.org/officeDocument/2006/relationships/image" Target="../media/image52.png"/><Relationship Id="rId4" Type="http://schemas.openxmlformats.org/officeDocument/2006/relationships/hyperlink" Target="https://mapwv.gov/assessment/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mailto:Kurt.Donaldson@mail.wvu.edu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fema.gov/sites/default/files/2020-07/sde_3.0_user_manual_field_workbook_0.pdf#page=19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data.wvgis.wvu.edu/pub/RA/_engage/Local/SDE/Import/County_Data/" TargetMode="External"/><Relationship Id="rId5" Type="http://schemas.openxmlformats.org/officeDocument/2006/relationships/hyperlink" Target="https://data.wvgis.wvu.edu/pub/RA/_engage/Local/SDE/Import/County_Data/_Template_for_Spreadsheet/" TargetMode="Externa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hyperlink" Target="https://data.wvgis.wvu.edu/pub/RA/_engage/Local/SDE/Import/spreadsheet/Non-SDE_community_data/" TargetMode="External"/><Relationship Id="rId7" Type="http://schemas.openxmlformats.org/officeDocument/2006/relationships/image" Target="../media/image2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8257"/>
            <a:ext cx="5384799" cy="61797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8771" y="2274552"/>
            <a:ext cx="7986280" cy="1790700"/>
          </a:xfrm>
          <a:ln w="19050">
            <a:solidFill>
              <a:schemeClr val="bg2">
                <a:lumMod val="50000"/>
              </a:schemeClr>
            </a:solidFill>
          </a:ln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4000" b="1" dirty="0">
                <a:latin typeface="+mn-lt"/>
              </a:rPr>
              <a:t>Using WV Flood Tool Property Data</a:t>
            </a:r>
            <a:br>
              <a:rPr lang="en-US" sz="4000" b="1" dirty="0">
                <a:latin typeface="+mn-lt"/>
              </a:rPr>
            </a:br>
            <a:r>
              <a:rPr lang="en-US" sz="3200" b="1" dirty="0">
                <a:latin typeface="+mn-lt"/>
              </a:rPr>
              <a:t>in Substantial Damage Estimator (SDE) Software, Version 3.0</a:t>
            </a:r>
          </a:p>
        </p:txBody>
      </p:sp>
      <p:sp>
        <p:nvSpPr>
          <p:cNvPr id="9" name="Rectangle 8"/>
          <p:cNvSpPr/>
          <p:nvPr/>
        </p:nvSpPr>
        <p:spPr>
          <a:xfrm>
            <a:off x="7566817" y="6377684"/>
            <a:ext cx="1322798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US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07/01/2026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0" y="0"/>
            <a:ext cx="9144000" cy="6857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Substantial Damage Estimator (SDE 3.0) Tool</a:t>
            </a:r>
          </a:p>
        </p:txBody>
      </p:sp>
      <p:pic>
        <p:nvPicPr>
          <p:cNvPr id="16" name="Picture 1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771" y="4222312"/>
            <a:ext cx="1604746" cy="629595"/>
          </a:xfrm>
          <a:prstGeom prst="rect">
            <a:avLst/>
          </a:prstGeom>
        </p:spPr>
      </p:pic>
      <p:sp>
        <p:nvSpPr>
          <p:cNvPr id="17" name="Title 1"/>
          <p:cNvSpPr txBox="1">
            <a:spLocks/>
          </p:cNvSpPr>
          <p:nvPr/>
        </p:nvSpPr>
        <p:spPr>
          <a:xfrm>
            <a:off x="2273517" y="4330711"/>
            <a:ext cx="6140451" cy="412798"/>
          </a:xfrm>
          <a:prstGeom prst="rect">
            <a:avLst/>
          </a:prstGeom>
          <a:ln w="12700">
            <a:noFill/>
          </a:ln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2400" b="1" dirty="0">
                <a:latin typeface="+mn-lt"/>
              </a:rPr>
              <a:t>Prepared by: WV GIS Technical Center</a:t>
            </a:r>
            <a:endParaRPr lang="en-US" sz="1800" b="1" dirty="0">
              <a:latin typeface="+mn-lt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C25C238-92E7-03D6-D0DC-BCE9A5713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4C47-4F67-410C-A19C-DA8E1B90B7E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5933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016936" y="871843"/>
            <a:ext cx="1040670" cy="3146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US" sz="1350" b="1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10/10/2021</a:t>
            </a:r>
            <a:endParaRPr lang="en-US" sz="2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Title 1"/>
          <p:cNvSpPr txBox="1">
            <a:spLocks/>
          </p:cNvSpPr>
          <p:nvPr/>
        </p:nvSpPr>
        <p:spPr>
          <a:xfrm>
            <a:off x="0" y="0"/>
            <a:ext cx="9144000" cy="6857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>
                <a:solidFill>
                  <a:schemeClr val="accent4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B.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Importing the Spreadsheet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71855" y="1064748"/>
            <a:ext cx="8005445" cy="42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template shows up in the bottom fields. Then click on </a:t>
            </a: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en-US" sz="2000" b="1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Import Data</a:t>
            </a: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”.</a:t>
            </a:r>
          </a:p>
        </p:txBody>
      </p:sp>
      <p:grpSp>
        <p:nvGrpSpPr>
          <p:cNvPr id="56" name="Group 55"/>
          <p:cNvGrpSpPr/>
          <p:nvPr/>
        </p:nvGrpSpPr>
        <p:grpSpPr>
          <a:xfrm>
            <a:off x="252708" y="1030027"/>
            <a:ext cx="550007" cy="588041"/>
            <a:chOff x="8509532" y="1481977"/>
            <a:chExt cx="279069" cy="298367"/>
          </a:xfrm>
        </p:grpSpPr>
        <p:sp>
          <p:nvSpPr>
            <p:cNvPr id="57" name="Oval 56"/>
            <p:cNvSpPr/>
            <p:nvPr/>
          </p:nvSpPr>
          <p:spPr>
            <a:xfrm>
              <a:off x="8509532" y="1481977"/>
              <a:ext cx="279069" cy="279069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Title 1"/>
            <p:cNvSpPr txBox="1">
              <a:spLocks/>
            </p:cNvSpPr>
            <p:nvPr/>
          </p:nvSpPr>
          <p:spPr>
            <a:xfrm>
              <a:off x="8522039" y="1499594"/>
              <a:ext cx="254055" cy="280750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lnSpc>
                  <a:spcPct val="100000"/>
                </a:lnSpc>
              </a:pPr>
              <a:r>
                <a:rPr lang="en-US" sz="2400" b="1" dirty="0">
                  <a:solidFill>
                    <a:srgbClr val="FFFF00"/>
                  </a:solidFill>
                  <a:latin typeface="+mn-lt"/>
                  <a:ea typeface="+mn-ea"/>
                  <a:cs typeface="+mn-cs"/>
                </a:rPr>
                <a:t>17</a:t>
              </a:r>
              <a:endParaRPr lang="en-US" sz="1050" b="1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sp>
        <p:nvSpPr>
          <p:cNvPr id="63" name="Text Box 2"/>
          <p:cNvSpPr txBox="1">
            <a:spLocks noChangeArrowheads="1"/>
          </p:cNvSpPr>
          <p:nvPr/>
        </p:nvSpPr>
        <p:spPr bwMode="auto">
          <a:xfrm>
            <a:off x="855027" y="4532277"/>
            <a:ext cx="7433945" cy="1426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Click </a:t>
            </a:r>
            <a:r>
              <a:rPr lang="en-US" sz="20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“OK”.  </a:t>
            </a: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Data mapped and imported includes </a:t>
            </a:r>
            <a:r>
              <a:rPr lang="en-US" sz="2000" b="1" i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Owner/Address</a:t>
            </a: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b="1" i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Community</a:t>
            </a: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b="1" i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Subdivision</a:t>
            </a: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and </a:t>
            </a:r>
            <a:r>
              <a:rPr lang="en-US" sz="2000" b="1" i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Structure/NFIP Information</a:t>
            </a:r>
            <a:endParaRPr lang="en-US" sz="2000" b="1" i="1" dirty="0">
              <a:solidFill>
                <a:schemeClr val="bg2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64" name="Group 63"/>
          <p:cNvGrpSpPr/>
          <p:nvPr/>
        </p:nvGrpSpPr>
        <p:grpSpPr>
          <a:xfrm>
            <a:off x="211537" y="4532277"/>
            <a:ext cx="550007" cy="588041"/>
            <a:chOff x="8509532" y="1481977"/>
            <a:chExt cx="279069" cy="298367"/>
          </a:xfrm>
        </p:grpSpPr>
        <p:sp>
          <p:nvSpPr>
            <p:cNvPr id="65" name="Oval 64"/>
            <p:cNvSpPr/>
            <p:nvPr/>
          </p:nvSpPr>
          <p:spPr>
            <a:xfrm>
              <a:off x="8509532" y="1481977"/>
              <a:ext cx="279069" cy="279069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Title 1"/>
            <p:cNvSpPr txBox="1">
              <a:spLocks/>
            </p:cNvSpPr>
            <p:nvPr/>
          </p:nvSpPr>
          <p:spPr>
            <a:xfrm>
              <a:off x="8522039" y="1499594"/>
              <a:ext cx="254055" cy="280750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lnSpc>
                  <a:spcPct val="100000"/>
                </a:lnSpc>
              </a:pPr>
              <a:r>
                <a:rPr lang="en-US" sz="2400" b="1" dirty="0">
                  <a:solidFill>
                    <a:srgbClr val="FFFF00"/>
                  </a:solidFill>
                  <a:latin typeface="+mn-lt"/>
                  <a:ea typeface="+mn-ea"/>
                  <a:cs typeface="+mn-cs"/>
                </a:rPr>
                <a:t>18</a:t>
              </a:r>
              <a:endParaRPr lang="en-US" sz="1050" b="1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3918087" y="5490727"/>
            <a:ext cx="2190613" cy="887770"/>
            <a:chOff x="3918087" y="5490727"/>
            <a:chExt cx="2190613" cy="887770"/>
          </a:xfrm>
        </p:grpSpPr>
        <p:pic>
          <p:nvPicPr>
            <p:cNvPr id="67" name="Picture 66"/>
            <p:cNvPicPr>
              <a:picLocks noChangeAspect="1"/>
            </p:cNvPicPr>
            <p:nvPr/>
          </p:nvPicPr>
          <p:blipFill rotWithShape="1">
            <a:blip r:embed="rId2"/>
            <a:srcRect l="1522" t="2072" r="1812"/>
            <a:stretch/>
          </p:blipFill>
          <p:spPr>
            <a:xfrm>
              <a:off x="3918087" y="5604619"/>
              <a:ext cx="2190613" cy="773878"/>
            </a:xfrm>
            <a:prstGeom prst="rect">
              <a:avLst/>
            </a:prstGeom>
          </p:spPr>
        </p:pic>
        <p:sp>
          <p:nvSpPr>
            <p:cNvPr id="82" name="Rounded Rectangle 81"/>
            <p:cNvSpPr/>
            <p:nvPr/>
          </p:nvSpPr>
          <p:spPr>
            <a:xfrm>
              <a:off x="5676899" y="5490727"/>
              <a:ext cx="431801" cy="425963"/>
            </a:xfrm>
            <a:prstGeom prst="roundRect">
              <a:avLst/>
            </a:prstGeom>
            <a:noFill/>
            <a:ln w="1905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3769455" y="1773724"/>
            <a:ext cx="5141189" cy="2507808"/>
            <a:chOff x="4950555" y="3138378"/>
            <a:chExt cx="3717159" cy="1813184"/>
          </a:xfrm>
        </p:grpSpPr>
        <p:pic>
          <p:nvPicPr>
            <p:cNvPr id="51" name="Picture 50"/>
            <p:cNvPicPr/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05"/>
            <a:stretch/>
          </p:blipFill>
          <p:spPr bwMode="auto">
            <a:xfrm>
              <a:off x="4950555" y="3138378"/>
              <a:ext cx="3717159" cy="1813184"/>
            </a:xfrm>
            <a:prstGeom prst="rect">
              <a:avLst/>
            </a:prstGeom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49" name="Rounded Rectangle 48"/>
            <p:cNvSpPr/>
            <p:nvPr/>
          </p:nvSpPr>
          <p:spPr>
            <a:xfrm>
              <a:off x="6466843" y="4794886"/>
              <a:ext cx="781053" cy="156676"/>
            </a:xfrm>
            <a:prstGeom prst="roundRect">
              <a:avLst/>
            </a:prstGeom>
            <a:noFill/>
            <a:ln w="1905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542927" y="2364706"/>
            <a:ext cx="3148642" cy="589532"/>
            <a:chOff x="2565125" y="3809329"/>
            <a:chExt cx="2276518" cy="426241"/>
          </a:xfrm>
        </p:grpSpPr>
        <p:pic>
          <p:nvPicPr>
            <p:cNvPr id="59" name="Picture 5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65126" y="3809329"/>
              <a:ext cx="2276517" cy="426241"/>
            </a:xfrm>
            <a:prstGeom prst="rect">
              <a:avLst/>
            </a:prstGeom>
          </p:spPr>
        </p:pic>
        <p:sp>
          <p:nvSpPr>
            <p:cNvPr id="68" name="Rounded Rectangle 67"/>
            <p:cNvSpPr/>
            <p:nvPr/>
          </p:nvSpPr>
          <p:spPr>
            <a:xfrm>
              <a:off x="2565125" y="3809330"/>
              <a:ext cx="2276517" cy="426240"/>
            </a:xfrm>
            <a:prstGeom prst="roundRect">
              <a:avLst/>
            </a:prstGeom>
            <a:noFill/>
            <a:ln w="1905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83" name="Straight Arrow Connector 82"/>
          <p:cNvCxnSpPr/>
          <p:nvPr/>
        </p:nvCxnSpPr>
        <p:spPr>
          <a:xfrm>
            <a:off x="3285803" y="2917838"/>
            <a:ext cx="2822897" cy="1255345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1" t="1443" r="3836" b="63631"/>
          <a:stretch/>
        </p:blipFill>
        <p:spPr>
          <a:xfrm>
            <a:off x="1" y="6005764"/>
            <a:ext cx="2006599" cy="852236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8AB984F-1C4C-FBD6-F5BC-D29965C1B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4C47-4F67-410C-A19C-DA8E1B90B7E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2323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1" t="1443" r="3836" b="63631"/>
          <a:stretch/>
        </p:blipFill>
        <p:spPr>
          <a:xfrm>
            <a:off x="1" y="6005764"/>
            <a:ext cx="2006599" cy="852236"/>
          </a:xfrm>
          <a:prstGeom prst="rect">
            <a:avLst/>
          </a:prstGeom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0" y="-5570"/>
            <a:ext cx="9144000" cy="6857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>
                <a:solidFill>
                  <a:schemeClr val="accent4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C.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Entering Whole County Building Data by Using Database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514A36E-CF4D-4F12-5B56-1BC03E22C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4C47-4F67-410C-A19C-DA8E1B90B7ED}" type="slidenum">
              <a:rPr lang="en-US" smtClean="0"/>
              <a:t>11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CE83EB92-9200-DBFD-3D2F-6A6B529950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7529" y="818398"/>
            <a:ext cx="4043083" cy="524716"/>
          </a:xfrm>
          <a:solidFill>
            <a:srgbClr val="F23D4A"/>
          </a:solidFill>
        </p:spPr>
        <p:txBody>
          <a:bodyPr>
            <a:no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Why Use the SDE Database?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9B4EE6C-DC93-937F-2DB8-6BE215E8B5B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1092" r="8194" b="23488"/>
          <a:stretch>
            <a:fillRect/>
          </a:stretch>
        </p:blipFill>
        <p:spPr>
          <a:xfrm>
            <a:off x="482972" y="1409277"/>
            <a:ext cx="6428816" cy="401846"/>
          </a:xfrm>
          <a:prstGeom prst="rect">
            <a:avLst/>
          </a:prstGeom>
        </p:spPr>
      </p:pic>
      <p:sp>
        <p:nvSpPr>
          <p:cNvPr id="34" name="Title 5">
            <a:extLst>
              <a:ext uri="{FF2B5EF4-FFF2-40B4-BE49-F238E27FC236}">
                <a16:creationId xmlns:a16="http://schemas.microsoft.com/office/drawing/2014/main" id="{8A5BD212-E392-37C5-7A42-FB113F78F23E}"/>
              </a:ext>
            </a:extLst>
          </p:cNvPr>
          <p:cNvSpPr txBox="1">
            <a:spLocks/>
          </p:cNvSpPr>
          <p:nvPr/>
        </p:nvSpPr>
        <p:spPr>
          <a:xfrm>
            <a:off x="519952" y="1936939"/>
            <a:ext cx="6391837" cy="55771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US" sz="1800" b="1" dirty="0">
                <a:latin typeface="+mn-lt"/>
                <a:cs typeface="Arial" panose="020B0604020202020204" pitchFamily="34" charset="0"/>
              </a:rPr>
              <a:t>The </a:t>
            </a:r>
            <a:r>
              <a:rPr lang="en-US" sz="1800" b="1" dirty="0" err="1">
                <a:latin typeface="+mn-lt"/>
                <a:cs typeface="Arial" panose="020B0604020202020204" pitchFamily="34" charset="0"/>
              </a:rPr>
              <a:t>SDEDatabase</a:t>
            </a:r>
            <a:r>
              <a:rPr lang="en-US" sz="1800" b="1" dirty="0">
                <a:latin typeface="+mn-lt"/>
                <a:cs typeface="Arial" panose="020B0604020202020204" pitchFamily="34" charset="0"/>
              </a:rPr>
              <a:t> (.</a:t>
            </a:r>
            <a:r>
              <a:rPr lang="en-US" sz="1800" b="1" dirty="0" err="1">
                <a:latin typeface="+mn-lt"/>
                <a:cs typeface="Arial" panose="020B0604020202020204" pitchFamily="34" charset="0"/>
              </a:rPr>
              <a:t>mdb</a:t>
            </a:r>
            <a:r>
              <a:rPr lang="en-US" sz="1800" b="1" dirty="0">
                <a:latin typeface="+mn-lt"/>
                <a:cs typeface="Arial" panose="020B0604020202020204" pitchFamily="34" charset="0"/>
              </a:rPr>
              <a:t>) </a:t>
            </a:r>
            <a:r>
              <a:rPr lang="en-US" sz="1800" b="1" dirty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contains all property records </a:t>
            </a:r>
            <a:r>
              <a:rPr lang="en-US" sz="1800" b="1" dirty="0">
                <a:latin typeface="+mn-lt"/>
                <a:cs typeface="Arial" panose="020B0604020202020204" pitchFamily="34" charset="0"/>
              </a:rPr>
              <a:t>already imported into the SDE application.</a:t>
            </a:r>
            <a:endParaRPr lang="en-US" sz="1800" b="1" dirty="0"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35" name="Title 5">
            <a:extLst>
              <a:ext uri="{FF2B5EF4-FFF2-40B4-BE49-F238E27FC236}">
                <a16:creationId xmlns:a16="http://schemas.microsoft.com/office/drawing/2014/main" id="{675EA8CE-1C8A-E3FC-7C58-23445BDF92EA}"/>
              </a:ext>
            </a:extLst>
          </p:cNvPr>
          <p:cNvSpPr txBox="1">
            <a:spLocks/>
          </p:cNvSpPr>
          <p:nvPr/>
        </p:nvSpPr>
        <p:spPr>
          <a:xfrm>
            <a:off x="519951" y="2840683"/>
            <a:ext cx="6391837" cy="55771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US" sz="1800" b="1" dirty="0">
                <a:latin typeface="+mn-lt"/>
                <a:cs typeface="Arial" panose="020B0604020202020204" pitchFamily="34" charset="0"/>
              </a:rPr>
              <a:t>Instead of importing an Excel spreadsheet each time, users can simply </a:t>
            </a:r>
            <a:r>
              <a:rPr lang="en-US" sz="1800" b="1" dirty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replace the </a:t>
            </a:r>
            <a:r>
              <a:rPr lang="en-US" sz="1800" b="1" dirty="0" err="1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SDEDatabase</a:t>
            </a:r>
            <a:r>
              <a:rPr lang="en-US" sz="1800" b="1" dirty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 with a prepared county database</a:t>
            </a:r>
            <a:r>
              <a:rPr lang="en-US" sz="1800" b="1" dirty="0">
                <a:latin typeface="+mn-lt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6" name="Title 5">
            <a:extLst>
              <a:ext uri="{FF2B5EF4-FFF2-40B4-BE49-F238E27FC236}">
                <a16:creationId xmlns:a16="http://schemas.microsoft.com/office/drawing/2014/main" id="{69069BBF-12DD-E2A1-3F77-A12B7076E038}"/>
              </a:ext>
            </a:extLst>
          </p:cNvPr>
          <p:cNvSpPr txBox="1">
            <a:spLocks/>
          </p:cNvSpPr>
          <p:nvPr/>
        </p:nvSpPr>
        <p:spPr>
          <a:xfrm>
            <a:off x="519951" y="3437970"/>
            <a:ext cx="6723531" cy="55771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US" sz="1800" b="1" dirty="0">
                <a:latin typeface="+mn-lt"/>
                <a:cs typeface="Arial" panose="020B0604020202020204" pitchFamily="34" charset="0"/>
              </a:rPr>
              <a:t>This method </a:t>
            </a:r>
            <a:r>
              <a:rPr lang="en-US" sz="1800" b="1" dirty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automatically loads all available property information into SDE </a:t>
            </a:r>
            <a:r>
              <a:rPr lang="en-US" sz="1800" b="1" dirty="0">
                <a:latin typeface="+mn-lt"/>
                <a:cs typeface="Arial" panose="020B0604020202020204" pitchFamily="34" charset="0"/>
              </a:rPr>
              <a:t>when the software is opened.</a:t>
            </a:r>
          </a:p>
        </p:txBody>
      </p:sp>
      <p:sp>
        <p:nvSpPr>
          <p:cNvPr id="37" name="Title 5">
            <a:extLst>
              <a:ext uri="{FF2B5EF4-FFF2-40B4-BE49-F238E27FC236}">
                <a16:creationId xmlns:a16="http://schemas.microsoft.com/office/drawing/2014/main" id="{A0401ED2-B246-4692-6089-9CD50E7D4831}"/>
              </a:ext>
            </a:extLst>
          </p:cNvPr>
          <p:cNvSpPr txBox="1">
            <a:spLocks/>
          </p:cNvSpPr>
          <p:nvPr/>
        </p:nvSpPr>
        <p:spPr>
          <a:xfrm>
            <a:off x="519951" y="4163871"/>
            <a:ext cx="8032378" cy="55771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US" sz="1800" b="1" dirty="0">
                <a:latin typeface="+mn-lt"/>
                <a:cs typeface="Arial" panose="020B0604020202020204" pitchFamily="34" charset="0"/>
              </a:rPr>
              <a:t>The database </a:t>
            </a:r>
            <a:r>
              <a:rPr lang="en-US" sz="1800" b="1" dirty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preserves all predefined settings</a:t>
            </a:r>
            <a:r>
              <a:rPr lang="en-US" sz="1800" b="1" dirty="0">
                <a:latin typeface="+mn-lt"/>
                <a:cs typeface="Arial" panose="020B0604020202020204" pitchFamily="34" charset="0"/>
              </a:rPr>
              <a:t>, lookup tables, and import configurations required by the SDE application.</a:t>
            </a:r>
          </a:p>
        </p:txBody>
      </p:sp>
      <p:sp>
        <p:nvSpPr>
          <p:cNvPr id="38" name="Title 5">
            <a:extLst>
              <a:ext uri="{FF2B5EF4-FFF2-40B4-BE49-F238E27FC236}">
                <a16:creationId xmlns:a16="http://schemas.microsoft.com/office/drawing/2014/main" id="{B6A3867F-A938-6670-4D56-0B2AA15BB600}"/>
              </a:ext>
            </a:extLst>
          </p:cNvPr>
          <p:cNvSpPr txBox="1">
            <a:spLocks/>
          </p:cNvSpPr>
          <p:nvPr/>
        </p:nvSpPr>
        <p:spPr>
          <a:xfrm>
            <a:off x="519951" y="4844093"/>
            <a:ext cx="8032378" cy="55771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US" sz="1800" b="1" dirty="0">
                <a:latin typeface="+mn-lt"/>
                <a:cs typeface="Arial" panose="020B0604020202020204" pitchFamily="34" charset="0"/>
              </a:rPr>
              <a:t>Using a </a:t>
            </a:r>
            <a:r>
              <a:rPr lang="en-US" sz="1800" b="1" dirty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county-specific </a:t>
            </a:r>
            <a:r>
              <a:rPr lang="en-US" sz="1800" b="1" dirty="0" err="1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SDEDatabase</a:t>
            </a:r>
            <a:r>
              <a:rPr lang="en-US" sz="1800" b="1" dirty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sz="1800" b="1" dirty="0">
                <a:latin typeface="+mn-lt"/>
                <a:cs typeface="Arial" panose="020B0604020202020204" pitchFamily="34" charset="0"/>
              </a:rPr>
              <a:t>reduces setup time and </a:t>
            </a:r>
            <a:r>
              <a:rPr lang="en-US" sz="1800" b="1" dirty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minimizes the possibility of</a:t>
            </a:r>
            <a:r>
              <a:rPr lang="en-US" sz="1800" b="1" dirty="0">
                <a:latin typeface="+mn-lt"/>
                <a:cs typeface="Arial" panose="020B0604020202020204" pitchFamily="34" charset="0"/>
              </a:rPr>
              <a:t> import or field-mapping </a:t>
            </a:r>
            <a:r>
              <a:rPr lang="en-US" sz="1800" b="1" dirty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errors</a:t>
            </a:r>
            <a:r>
              <a:rPr lang="en-US" sz="1800" b="1" dirty="0">
                <a:latin typeface="+mn-lt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91DB482-2A38-3651-3B59-96804A1A2823}"/>
              </a:ext>
            </a:extLst>
          </p:cNvPr>
          <p:cNvSpPr txBox="1"/>
          <p:nvPr/>
        </p:nvSpPr>
        <p:spPr>
          <a:xfrm>
            <a:off x="2006600" y="5524315"/>
            <a:ext cx="6624918" cy="92333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/>
              <a:t>Note:</a:t>
            </a:r>
            <a:r>
              <a:rPr lang="en-US" dirty="0"/>
              <a:t> The county </a:t>
            </a:r>
            <a:r>
              <a:rPr lang="en-US" dirty="0" err="1"/>
              <a:t>SDEDatabase</a:t>
            </a:r>
            <a:r>
              <a:rPr lang="en-US" dirty="0"/>
              <a:t> contains **only pre-loaded property information. Damage assessments, inspection results, photographs, and reports will be created after the database is used in the field.</a:t>
            </a:r>
          </a:p>
        </p:txBody>
      </p:sp>
      <p:pic>
        <p:nvPicPr>
          <p:cNvPr id="1028" name="Picture 4" descr="Mdb - Free files and folders icons">
            <a:extLst>
              <a:ext uri="{FF2B5EF4-FFF2-40B4-BE49-F238E27FC236}">
                <a16:creationId xmlns:a16="http://schemas.microsoft.com/office/drawing/2014/main" id="{3162DCE9-37F1-72F0-0759-395CB99DC0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0639" y="983135"/>
            <a:ext cx="2733690" cy="2733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86962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914D06-E037-C761-49C0-669BE32A27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796527-2517-CA40-D766-B6C3A26312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2084" y="1299840"/>
            <a:ext cx="6090917" cy="450777"/>
          </a:xfrm>
        </p:spPr>
        <p:txBody>
          <a:bodyPr anchor="t"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Open the </a:t>
            </a: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+mn-lt"/>
                <a:hlinkClick r:id="rId2"/>
              </a:rPr>
              <a:t>County Data</a:t>
            </a: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. There are two folders in it. Click on </a:t>
            </a:r>
            <a:r>
              <a:rPr lang="en-US" sz="2000" b="1" u="sng" dirty="0" err="1">
                <a:solidFill>
                  <a:srgbClr val="FF0000"/>
                </a:solidFill>
                <a:latin typeface="+mn-lt"/>
              </a:rPr>
              <a:t>SDE_Database</a:t>
            </a:r>
            <a:r>
              <a:rPr lang="en-US" sz="2000" b="1" u="sng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and open it.</a:t>
            </a:r>
            <a:endParaRPr lang="en-US" sz="1000" b="1" dirty="0">
              <a:solidFill>
                <a:schemeClr val="bg2">
                  <a:lumMod val="50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31DA411-7BD7-4B51-0C36-48DA0FA3A0A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1" t="1443" r="3836" b="63631"/>
          <a:stretch/>
        </p:blipFill>
        <p:spPr>
          <a:xfrm>
            <a:off x="1" y="6005764"/>
            <a:ext cx="2006599" cy="852236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4482D48D-0318-D0A4-F721-F009C8C085C5}"/>
              </a:ext>
            </a:extLst>
          </p:cNvPr>
          <p:cNvSpPr txBox="1">
            <a:spLocks/>
          </p:cNvSpPr>
          <p:nvPr/>
        </p:nvSpPr>
        <p:spPr>
          <a:xfrm>
            <a:off x="0" y="-5570"/>
            <a:ext cx="9144000" cy="6857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>
                <a:solidFill>
                  <a:schemeClr val="accent4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C.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Entering Whole County Building Data by Using Database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BDD923A-A901-53B6-B41C-8C1E2313D14C}"/>
              </a:ext>
            </a:extLst>
          </p:cNvPr>
          <p:cNvGrpSpPr/>
          <p:nvPr/>
        </p:nvGrpSpPr>
        <p:grpSpPr>
          <a:xfrm>
            <a:off x="220221" y="1350879"/>
            <a:ext cx="550007" cy="574036"/>
            <a:chOff x="8509532" y="1481977"/>
            <a:chExt cx="279069" cy="291261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84E2789C-4A84-798F-FCDC-96DF1840FC93}"/>
                </a:ext>
              </a:extLst>
            </p:cNvPr>
            <p:cNvSpPr/>
            <p:nvPr/>
          </p:nvSpPr>
          <p:spPr>
            <a:xfrm>
              <a:off x="8509532" y="1481977"/>
              <a:ext cx="279069" cy="279069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itle 1">
              <a:extLst>
                <a:ext uri="{FF2B5EF4-FFF2-40B4-BE49-F238E27FC236}">
                  <a16:creationId xmlns:a16="http://schemas.microsoft.com/office/drawing/2014/main" id="{A3DEF027-577C-3AB8-8F97-C9038759A4A3}"/>
                </a:ext>
              </a:extLst>
            </p:cNvPr>
            <p:cNvSpPr txBox="1">
              <a:spLocks/>
            </p:cNvSpPr>
            <p:nvPr/>
          </p:nvSpPr>
          <p:spPr>
            <a:xfrm>
              <a:off x="8558975" y="1492488"/>
              <a:ext cx="114513" cy="280750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lnSpc>
                  <a:spcPct val="100000"/>
                </a:lnSpc>
              </a:pPr>
              <a:r>
                <a:rPr lang="en-US" sz="2400" b="1" dirty="0">
                  <a:solidFill>
                    <a:srgbClr val="FFFF00"/>
                  </a:solidFill>
                  <a:latin typeface="+mn-lt"/>
                  <a:ea typeface="+mn-ea"/>
                  <a:cs typeface="+mn-cs"/>
                </a:rPr>
                <a:t>1</a:t>
              </a:r>
              <a:endParaRPr lang="en-US" sz="1050" b="1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B71DAA85-1DC4-CAAE-788E-DC4A258DE76A}"/>
              </a:ext>
            </a:extLst>
          </p:cNvPr>
          <p:cNvSpPr txBox="1"/>
          <p:nvPr/>
        </p:nvSpPr>
        <p:spPr>
          <a:xfrm>
            <a:off x="806566" y="3398330"/>
            <a:ext cx="6066435" cy="677108"/>
          </a:xfrm>
          <a:prstGeom prst="rect">
            <a:avLst/>
          </a:prstGeom>
          <a:noFill/>
          <a:ln w="9525">
            <a:noFill/>
          </a:ln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Open SDEDatabase from: </a:t>
            </a:r>
          </a:p>
          <a:p>
            <a:r>
              <a:rPr lang="en-US" b="1" i="1" dirty="0">
                <a:solidFill>
                  <a:srgbClr val="FF0000"/>
                </a:solidFill>
              </a:rPr>
              <a:t>C:\Users\xxx\Documents\SDE3.0.0\Database\SDEDatabase</a:t>
            </a: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389FCADD-975D-C8E5-3ADE-20C3CCF28FC3}"/>
              </a:ext>
            </a:extLst>
          </p:cNvPr>
          <p:cNvGrpSpPr/>
          <p:nvPr/>
        </p:nvGrpSpPr>
        <p:grpSpPr>
          <a:xfrm>
            <a:off x="231735" y="2366612"/>
            <a:ext cx="550007" cy="574036"/>
            <a:chOff x="8509532" y="1481977"/>
            <a:chExt cx="279069" cy="291261"/>
          </a:xfrm>
        </p:grpSpPr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B990B529-8C56-1D90-06E5-8DD9BF35814F}"/>
                </a:ext>
              </a:extLst>
            </p:cNvPr>
            <p:cNvSpPr/>
            <p:nvPr/>
          </p:nvSpPr>
          <p:spPr>
            <a:xfrm>
              <a:off x="8509532" y="1481977"/>
              <a:ext cx="279069" cy="279069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Title 1">
              <a:extLst>
                <a:ext uri="{FF2B5EF4-FFF2-40B4-BE49-F238E27FC236}">
                  <a16:creationId xmlns:a16="http://schemas.microsoft.com/office/drawing/2014/main" id="{077D25E9-0C21-F5AF-DBCC-54E90C312896}"/>
                </a:ext>
              </a:extLst>
            </p:cNvPr>
            <p:cNvSpPr txBox="1">
              <a:spLocks/>
            </p:cNvSpPr>
            <p:nvPr/>
          </p:nvSpPr>
          <p:spPr>
            <a:xfrm>
              <a:off x="8558975" y="1492488"/>
              <a:ext cx="114513" cy="280750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lnSpc>
                  <a:spcPct val="100000"/>
                </a:lnSpc>
              </a:pPr>
              <a:r>
                <a:rPr lang="en-US" sz="2400" b="1" dirty="0">
                  <a:solidFill>
                    <a:srgbClr val="FFFF00"/>
                  </a:solidFill>
                  <a:latin typeface="+mn-lt"/>
                  <a:ea typeface="+mn-ea"/>
                  <a:cs typeface="+mn-cs"/>
                </a:rPr>
                <a:t>2</a:t>
              </a:r>
              <a:endParaRPr lang="en-US" sz="1050" b="1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5DBB3D73-DA12-2708-884E-648FAEB37CA7}"/>
              </a:ext>
            </a:extLst>
          </p:cNvPr>
          <p:cNvGrpSpPr/>
          <p:nvPr/>
        </p:nvGrpSpPr>
        <p:grpSpPr>
          <a:xfrm>
            <a:off x="240643" y="3469487"/>
            <a:ext cx="550007" cy="577349"/>
            <a:chOff x="8509532" y="1481977"/>
            <a:chExt cx="279069" cy="292942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89FA25B1-C2FD-D85F-A76F-219593FCA349}"/>
                </a:ext>
              </a:extLst>
            </p:cNvPr>
            <p:cNvSpPr/>
            <p:nvPr/>
          </p:nvSpPr>
          <p:spPr>
            <a:xfrm>
              <a:off x="8509532" y="1481977"/>
              <a:ext cx="279069" cy="279069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Title 1">
              <a:extLst>
                <a:ext uri="{FF2B5EF4-FFF2-40B4-BE49-F238E27FC236}">
                  <a16:creationId xmlns:a16="http://schemas.microsoft.com/office/drawing/2014/main" id="{21C551BF-4DA6-6F4C-322B-2839E0B09609}"/>
                </a:ext>
              </a:extLst>
            </p:cNvPr>
            <p:cNvSpPr txBox="1">
              <a:spLocks/>
            </p:cNvSpPr>
            <p:nvPr/>
          </p:nvSpPr>
          <p:spPr>
            <a:xfrm>
              <a:off x="8560724" y="1494169"/>
              <a:ext cx="114513" cy="280750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lnSpc>
                  <a:spcPct val="100000"/>
                </a:lnSpc>
              </a:pPr>
              <a:r>
                <a:rPr lang="en-US" sz="2400" b="1" dirty="0">
                  <a:solidFill>
                    <a:srgbClr val="FFFF00"/>
                  </a:solidFill>
                  <a:latin typeface="+mn-lt"/>
                  <a:ea typeface="+mn-ea"/>
                  <a:cs typeface="+mn-cs"/>
                </a:rPr>
                <a:t>3</a:t>
              </a:r>
              <a:endParaRPr lang="en-US" sz="1050" b="1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EDFBB585-AF0A-94F2-C4DF-56FA12C3E4C4}"/>
              </a:ext>
            </a:extLst>
          </p:cNvPr>
          <p:cNvGrpSpPr/>
          <p:nvPr/>
        </p:nvGrpSpPr>
        <p:grpSpPr>
          <a:xfrm>
            <a:off x="240643" y="4844071"/>
            <a:ext cx="550007" cy="574036"/>
            <a:chOff x="8509532" y="1481977"/>
            <a:chExt cx="279069" cy="291261"/>
          </a:xfrm>
        </p:grpSpPr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65F3349E-6995-3336-9526-B716DF3B2253}"/>
                </a:ext>
              </a:extLst>
            </p:cNvPr>
            <p:cNvSpPr/>
            <p:nvPr/>
          </p:nvSpPr>
          <p:spPr>
            <a:xfrm>
              <a:off x="8509532" y="1481977"/>
              <a:ext cx="279069" cy="279069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Title 1">
              <a:extLst>
                <a:ext uri="{FF2B5EF4-FFF2-40B4-BE49-F238E27FC236}">
                  <a16:creationId xmlns:a16="http://schemas.microsoft.com/office/drawing/2014/main" id="{D887304E-F968-C2D9-2938-33272F541B5C}"/>
                </a:ext>
              </a:extLst>
            </p:cNvPr>
            <p:cNvSpPr txBox="1">
              <a:spLocks/>
            </p:cNvSpPr>
            <p:nvPr/>
          </p:nvSpPr>
          <p:spPr>
            <a:xfrm>
              <a:off x="8558975" y="1492488"/>
              <a:ext cx="114513" cy="280750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lnSpc>
                  <a:spcPct val="100000"/>
                </a:lnSpc>
              </a:pPr>
              <a:r>
                <a:rPr lang="en-US" sz="2400" b="1" dirty="0">
                  <a:solidFill>
                    <a:srgbClr val="FFFF00"/>
                  </a:solidFill>
                  <a:latin typeface="+mn-lt"/>
                  <a:ea typeface="+mn-ea"/>
                  <a:cs typeface="+mn-cs"/>
                </a:rPr>
                <a:t>4</a:t>
              </a:r>
              <a:endParaRPr lang="en-US" sz="1050" b="1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F6FC3B7B-3AE5-D2C2-7280-3E50629EF3A9}"/>
              </a:ext>
            </a:extLst>
          </p:cNvPr>
          <p:cNvSpPr txBox="1">
            <a:spLocks/>
          </p:cNvSpPr>
          <p:nvPr/>
        </p:nvSpPr>
        <p:spPr>
          <a:xfrm>
            <a:off x="806566" y="2280745"/>
            <a:ext cx="4797580" cy="45077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After opening the </a:t>
            </a:r>
            <a:r>
              <a:rPr lang="en-US" sz="2000" b="1" dirty="0" err="1">
                <a:solidFill>
                  <a:schemeClr val="bg2">
                    <a:lumMod val="50000"/>
                  </a:schemeClr>
                </a:solidFill>
                <a:latin typeface="+mn-lt"/>
              </a:rPr>
              <a:t>SDE_Database</a:t>
            </a: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 Folder, copy the </a:t>
            </a:r>
            <a:r>
              <a:rPr lang="en-US" sz="2000" b="1" u="sng" dirty="0">
                <a:solidFill>
                  <a:srgbClr val="FF0000"/>
                </a:solidFill>
                <a:latin typeface="+mn-lt"/>
              </a:rPr>
              <a:t>SDEDatabase.mdb</a:t>
            </a: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 file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D127675-A059-1B73-358F-263485CE3A53}"/>
              </a:ext>
            </a:extLst>
          </p:cNvPr>
          <p:cNvGrpSpPr/>
          <p:nvPr/>
        </p:nvGrpSpPr>
        <p:grpSpPr>
          <a:xfrm>
            <a:off x="7298895" y="1276580"/>
            <a:ext cx="1515925" cy="1248611"/>
            <a:chOff x="7134225" y="947799"/>
            <a:chExt cx="1515925" cy="124861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E46F506-D023-B5E7-8A22-FB9DD424A9D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8340" t="24855" r="70486" b="36799"/>
            <a:stretch>
              <a:fillRect/>
            </a:stretch>
          </p:blipFill>
          <p:spPr>
            <a:xfrm>
              <a:off x="7134225" y="947799"/>
              <a:ext cx="1515925" cy="1248611"/>
            </a:xfrm>
            <a:prstGeom prst="rect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</p:pic>
        <p:sp>
          <p:nvSpPr>
            <p:cNvPr id="14" name="Rounded Rectangle 49">
              <a:extLst>
                <a:ext uri="{FF2B5EF4-FFF2-40B4-BE49-F238E27FC236}">
                  <a16:creationId xmlns:a16="http://schemas.microsoft.com/office/drawing/2014/main" id="{0459289C-A141-EE18-D5BA-3CCE95BD75D2}"/>
                </a:ext>
              </a:extLst>
            </p:cNvPr>
            <p:cNvSpPr/>
            <p:nvPr/>
          </p:nvSpPr>
          <p:spPr>
            <a:xfrm>
              <a:off x="7134225" y="1057276"/>
              <a:ext cx="733425" cy="266700"/>
            </a:xfrm>
            <a:prstGeom prst="roundRect">
              <a:avLst/>
            </a:prstGeom>
            <a:noFill/>
            <a:ln w="1270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EB8D246-D3CC-66B7-37AF-98FB4BE33850}"/>
              </a:ext>
            </a:extLst>
          </p:cNvPr>
          <p:cNvGrpSpPr/>
          <p:nvPr/>
        </p:nvGrpSpPr>
        <p:grpSpPr>
          <a:xfrm>
            <a:off x="5225714" y="2047609"/>
            <a:ext cx="1751941" cy="1248611"/>
            <a:chOff x="5207413" y="2006069"/>
            <a:chExt cx="1833564" cy="1306784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F9ADC33C-E86E-34C1-6F22-EAF6CC4B714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27604" t="17798" r="48913" b="42222"/>
            <a:stretch>
              <a:fillRect/>
            </a:stretch>
          </p:blipFill>
          <p:spPr>
            <a:xfrm>
              <a:off x="5207413" y="2006069"/>
              <a:ext cx="1833564" cy="1306784"/>
            </a:xfrm>
            <a:prstGeom prst="rect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</p:pic>
        <p:sp>
          <p:nvSpPr>
            <p:cNvPr id="7" name="Rounded Rectangle 49">
              <a:extLst>
                <a:ext uri="{FF2B5EF4-FFF2-40B4-BE49-F238E27FC236}">
                  <a16:creationId xmlns:a16="http://schemas.microsoft.com/office/drawing/2014/main" id="{CC0BABC8-95E1-6293-5AA9-9A456A6A3A1D}"/>
                </a:ext>
              </a:extLst>
            </p:cNvPr>
            <p:cNvSpPr/>
            <p:nvPr/>
          </p:nvSpPr>
          <p:spPr>
            <a:xfrm>
              <a:off x="5227797" y="2058363"/>
              <a:ext cx="987265" cy="203826"/>
            </a:xfrm>
            <a:prstGeom prst="roundRect">
              <a:avLst/>
            </a:prstGeom>
            <a:noFill/>
            <a:ln w="1270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219F4B9-E9F5-08DA-01E0-1C66538A4F9D}"/>
              </a:ext>
            </a:extLst>
          </p:cNvPr>
          <p:cNvGrpSpPr/>
          <p:nvPr/>
        </p:nvGrpSpPr>
        <p:grpSpPr>
          <a:xfrm>
            <a:off x="6620372" y="3498631"/>
            <a:ext cx="2420032" cy="765082"/>
            <a:chOff x="6039202" y="3857864"/>
            <a:chExt cx="2918238" cy="765082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5EBE9440-E54D-3DE5-7828-068A3C4A135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t="-1077" b="66721"/>
            <a:stretch>
              <a:fillRect/>
            </a:stretch>
          </p:blipFill>
          <p:spPr>
            <a:xfrm>
              <a:off x="6039202" y="3857864"/>
              <a:ext cx="2918238" cy="765082"/>
            </a:xfrm>
            <a:prstGeom prst="rect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</p:pic>
        <p:sp>
          <p:nvSpPr>
            <p:cNvPr id="21" name="Rounded Rectangle 49">
              <a:extLst>
                <a:ext uri="{FF2B5EF4-FFF2-40B4-BE49-F238E27FC236}">
                  <a16:creationId xmlns:a16="http://schemas.microsoft.com/office/drawing/2014/main" id="{D7C17738-0259-0A2F-49DE-380D6B1E82F7}"/>
                </a:ext>
              </a:extLst>
            </p:cNvPr>
            <p:cNvSpPr/>
            <p:nvPr/>
          </p:nvSpPr>
          <p:spPr>
            <a:xfrm>
              <a:off x="6432906" y="3967928"/>
              <a:ext cx="1955444" cy="180068"/>
            </a:xfrm>
            <a:prstGeom prst="roundRect">
              <a:avLst/>
            </a:prstGeom>
            <a:noFill/>
            <a:ln w="1270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51" name="Left Arrow 50">
            <a:extLst>
              <a:ext uri="{FF2B5EF4-FFF2-40B4-BE49-F238E27FC236}">
                <a16:creationId xmlns:a16="http://schemas.microsoft.com/office/drawing/2014/main" id="{194663EB-BEF4-6371-3897-445923A56B13}"/>
              </a:ext>
            </a:extLst>
          </p:cNvPr>
          <p:cNvSpPr/>
          <p:nvPr/>
        </p:nvSpPr>
        <p:spPr>
          <a:xfrm rot="10800000">
            <a:off x="5017878" y="3578434"/>
            <a:ext cx="1083806" cy="168237"/>
          </a:xfrm>
          <a:prstGeom prst="leftArrow">
            <a:avLst/>
          </a:prstGeom>
          <a:ln>
            <a:solidFill>
              <a:srgbClr val="024688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C30DE15-60C0-22B6-5584-FB393A82B089}"/>
              </a:ext>
            </a:extLst>
          </p:cNvPr>
          <p:cNvSpPr txBox="1"/>
          <p:nvPr/>
        </p:nvSpPr>
        <p:spPr>
          <a:xfrm>
            <a:off x="900991" y="4646857"/>
            <a:ext cx="4340669" cy="1323439"/>
          </a:xfrm>
          <a:prstGeom prst="rect">
            <a:avLst/>
          </a:prstGeom>
          <a:noFill/>
          <a:ln w="9525">
            <a:noFill/>
          </a:ln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Paste the file that you’ve copied from the County Folder in step 2. When it asks you to replace the file, click on “</a:t>
            </a:r>
            <a:r>
              <a:rPr lang="en-US" sz="2000" b="1" i="1" dirty="0">
                <a:solidFill>
                  <a:srgbClr val="FF0000"/>
                </a:solidFill>
              </a:rPr>
              <a:t>Replace the file in the destination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”.</a:t>
            </a:r>
            <a:endParaRPr lang="en-US" sz="2000" b="1" dirty="0">
              <a:solidFill>
                <a:srgbClr val="FF0000"/>
              </a:solidFill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93E31F6-48F9-874E-CCE1-6C6166E2677B}"/>
              </a:ext>
            </a:extLst>
          </p:cNvPr>
          <p:cNvGrpSpPr/>
          <p:nvPr/>
        </p:nvGrpSpPr>
        <p:grpSpPr>
          <a:xfrm>
            <a:off x="5616729" y="4484296"/>
            <a:ext cx="2768172" cy="1839906"/>
            <a:chOff x="5255224" y="4823344"/>
            <a:chExt cx="2768172" cy="1839906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BF6B0532-78BB-FABD-D0E3-445605A1BFE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255224" y="4823344"/>
              <a:ext cx="2768172" cy="1839906"/>
            </a:xfrm>
            <a:prstGeom prst="rect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</p:pic>
        <p:sp>
          <p:nvSpPr>
            <p:cNvPr id="26" name="Rounded Rectangle 49">
              <a:extLst>
                <a:ext uri="{FF2B5EF4-FFF2-40B4-BE49-F238E27FC236}">
                  <a16:creationId xmlns:a16="http://schemas.microsoft.com/office/drawing/2014/main" id="{6D96AD98-2BA3-EBBA-DB51-3231A08A9BE0}"/>
                </a:ext>
              </a:extLst>
            </p:cNvPr>
            <p:cNvSpPr/>
            <p:nvPr/>
          </p:nvSpPr>
          <p:spPr>
            <a:xfrm>
              <a:off x="6699250" y="5895738"/>
              <a:ext cx="1238250" cy="137224"/>
            </a:xfrm>
            <a:prstGeom prst="roundRect">
              <a:avLst/>
            </a:prstGeom>
            <a:noFill/>
            <a:ln w="1270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31" name="Title 1">
            <a:extLst>
              <a:ext uri="{FF2B5EF4-FFF2-40B4-BE49-F238E27FC236}">
                <a16:creationId xmlns:a16="http://schemas.microsoft.com/office/drawing/2014/main" id="{B8239D31-365C-331A-995F-680958094B21}"/>
              </a:ext>
            </a:extLst>
          </p:cNvPr>
          <p:cNvSpPr txBox="1">
            <a:spLocks/>
          </p:cNvSpPr>
          <p:nvPr/>
        </p:nvSpPr>
        <p:spPr>
          <a:xfrm>
            <a:off x="892084" y="707918"/>
            <a:ext cx="7005822" cy="45077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sz="2000" b="1" dirty="0">
                <a:highlight>
                  <a:srgbClr val="FFFF00"/>
                </a:highlight>
                <a:latin typeface="+mn-lt"/>
                <a:cs typeface="Arial" panose="020B0604020202020204" pitchFamily="34" charset="0"/>
              </a:rPr>
              <a:t>BEFORE STARTING, MAKE SURE SDE APPLICATION IS CLOSED</a:t>
            </a:r>
            <a:r>
              <a:rPr lang="en-US" sz="1000" b="1" dirty="0">
                <a:highlight>
                  <a:srgbClr val="FFFF00"/>
                </a:highlight>
                <a:latin typeface="+mn-lt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2" name="&quot;Not Allowed&quot; Symbol 31">
            <a:extLst>
              <a:ext uri="{FF2B5EF4-FFF2-40B4-BE49-F238E27FC236}">
                <a16:creationId xmlns:a16="http://schemas.microsoft.com/office/drawing/2014/main" id="{C0EA3904-937E-C006-DBC3-C9A55C69519F}"/>
              </a:ext>
            </a:extLst>
          </p:cNvPr>
          <p:cNvSpPr/>
          <p:nvPr/>
        </p:nvSpPr>
        <p:spPr>
          <a:xfrm>
            <a:off x="244632" y="689694"/>
            <a:ext cx="525596" cy="525596"/>
          </a:xfrm>
          <a:prstGeom prst="noSmoking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D651099-067D-6C0C-CD09-193AAA58B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4C47-4F67-410C-A19C-DA8E1B90B7E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7653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E42397-4BE3-8428-47DF-DEEA5E93B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ADD4C78-7D63-3A4B-CC91-5B99B8E23A0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1" t="1443" r="3836" b="63631"/>
          <a:stretch/>
        </p:blipFill>
        <p:spPr>
          <a:xfrm>
            <a:off x="1" y="6005764"/>
            <a:ext cx="2006599" cy="852236"/>
          </a:xfrm>
          <a:prstGeom prst="rect">
            <a:avLst/>
          </a:prstGeom>
        </p:spPr>
      </p:pic>
      <p:grpSp>
        <p:nvGrpSpPr>
          <p:cNvPr id="92" name="Group 91">
            <a:extLst>
              <a:ext uri="{FF2B5EF4-FFF2-40B4-BE49-F238E27FC236}">
                <a16:creationId xmlns:a16="http://schemas.microsoft.com/office/drawing/2014/main" id="{538748A2-7E7C-F58D-C391-619312E62930}"/>
              </a:ext>
            </a:extLst>
          </p:cNvPr>
          <p:cNvGrpSpPr/>
          <p:nvPr/>
        </p:nvGrpSpPr>
        <p:grpSpPr>
          <a:xfrm>
            <a:off x="228142" y="877496"/>
            <a:ext cx="550007" cy="574036"/>
            <a:chOff x="8509532" y="1481977"/>
            <a:chExt cx="279069" cy="291261"/>
          </a:xfrm>
        </p:grpSpPr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963CC286-80F8-BA5F-93B9-BF285FDB0196}"/>
                </a:ext>
              </a:extLst>
            </p:cNvPr>
            <p:cNvSpPr/>
            <p:nvPr/>
          </p:nvSpPr>
          <p:spPr>
            <a:xfrm>
              <a:off x="8509532" y="1481977"/>
              <a:ext cx="279069" cy="279069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Title 1">
              <a:extLst>
                <a:ext uri="{FF2B5EF4-FFF2-40B4-BE49-F238E27FC236}">
                  <a16:creationId xmlns:a16="http://schemas.microsoft.com/office/drawing/2014/main" id="{7749EE54-7089-8E53-D964-0288BEF1D5DB}"/>
                </a:ext>
              </a:extLst>
            </p:cNvPr>
            <p:cNvSpPr txBox="1">
              <a:spLocks/>
            </p:cNvSpPr>
            <p:nvPr/>
          </p:nvSpPr>
          <p:spPr>
            <a:xfrm>
              <a:off x="8558975" y="1492488"/>
              <a:ext cx="114513" cy="280750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lnSpc>
                  <a:spcPct val="100000"/>
                </a:lnSpc>
              </a:pPr>
              <a:r>
                <a:rPr lang="en-US" sz="2400" b="1" dirty="0">
                  <a:solidFill>
                    <a:srgbClr val="FFFF00"/>
                  </a:solidFill>
                  <a:latin typeface="+mn-lt"/>
                  <a:ea typeface="+mn-ea"/>
                  <a:cs typeface="+mn-cs"/>
                </a:rPr>
                <a:t>5</a:t>
              </a:r>
              <a:endParaRPr lang="en-US" sz="1050" b="1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A5BED594-0819-99DC-DAB5-6C0B00F8E79D}"/>
              </a:ext>
            </a:extLst>
          </p:cNvPr>
          <p:cNvSpPr txBox="1"/>
          <p:nvPr/>
        </p:nvSpPr>
        <p:spPr>
          <a:xfrm>
            <a:off x="875594" y="898212"/>
            <a:ext cx="7690556" cy="707886"/>
          </a:xfrm>
          <a:prstGeom prst="rect">
            <a:avLst/>
          </a:prstGeom>
          <a:noFill/>
          <a:ln w="9525">
            <a:noFill/>
          </a:ln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Now open the SDE tool. You can see the total number of imported buildings on the bottom right of the screen.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5BF27D1-FA15-FE0E-0C26-7AC981B6F6B3}"/>
              </a:ext>
            </a:extLst>
          </p:cNvPr>
          <p:cNvSpPr txBox="1">
            <a:spLocks/>
          </p:cNvSpPr>
          <p:nvPr/>
        </p:nvSpPr>
        <p:spPr>
          <a:xfrm>
            <a:off x="0" y="-5570"/>
            <a:ext cx="9144000" cy="6857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>
                <a:solidFill>
                  <a:schemeClr val="accent4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C.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Entering Whole County Building Data by Using Database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98BF5AF-DD10-CD1B-844E-060B35C1EBEA}"/>
              </a:ext>
            </a:extLst>
          </p:cNvPr>
          <p:cNvGrpSpPr/>
          <p:nvPr/>
        </p:nvGrpSpPr>
        <p:grpSpPr>
          <a:xfrm>
            <a:off x="1324990" y="1682703"/>
            <a:ext cx="6664763" cy="2826130"/>
            <a:chOff x="1333556" y="2901570"/>
            <a:chExt cx="6664763" cy="282613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1ED9328B-2230-231A-D66E-B1EA850CF3D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33556" y="2901570"/>
              <a:ext cx="6664763" cy="2781680"/>
            </a:xfrm>
            <a:prstGeom prst="rect">
              <a:avLst/>
            </a:prstGeom>
          </p:spPr>
        </p:pic>
        <p:sp>
          <p:nvSpPr>
            <p:cNvPr id="10" name="Rounded Rectangle 49">
              <a:extLst>
                <a:ext uri="{FF2B5EF4-FFF2-40B4-BE49-F238E27FC236}">
                  <a16:creationId xmlns:a16="http://schemas.microsoft.com/office/drawing/2014/main" id="{5A22D778-F6A1-9809-2C5C-5F1E12128AB0}"/>
                </a:ext>
              </a:extLst>
            </p:cNvPr>
            <p:cNvSpPr/>
            <p:nvPr/>
          </p:nvSpPr>
          <p:spPr>
            <a:xfrm>
              <a:off x="7486651" y="5428932"/>
              <a:ext cx="400050" cy="298768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50BB53A-BBFA-A2FF-78DE-CB5A2496B239}"/>
              </a:ext>
            </a:extLst>
          </p:cNvPr>
          <p:cNvGrpSpPr/>
          <p:nvPr/>
        </p:nvGrpSpPr>
        <p:grpSpPr>
          <a:xfrm>
            <a:off x="386892" y="5003290"/>
            <a:ext cx="550007" cy="574036"/>
            <a:chOff x="8509532" y="1481977"/>
            <a:chExt cx="279069" cy="291261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DFD89156-8B45-E4B0-56FA-6CDD497F04B8}"/>
                </a:ext>
              </a:extLst>
            </p:cNvPr>
            <p:cNvSpPr/>
            <p:nvPr/>
          </p:nvSpPr>
          <p:spPr>
            <a:xfrm>
              <a:off x="8509532" y="1481977"/>
              <a:ext cx="279069" cy="279069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itle 1">
              <a:extLst>
                <a:ext uri="{FF2B5EF4-FFF2-40B4-BE49-F238E27FC236}">
                  <a16:creationId xmlns:a16="http://schemas.microsoft.com/office/drawing/2014/main" id="{D4402EEC-BD53-38B2-3DEC-8AD66BE13E88}"/>
                </a:ext>
              </a:extLst>
            </p:cNvPr>
            <p:cNvSpPr txBox="1">
              <a:spLocks/>
            </p:cNvSpPr>
            <p:nvPr/>
          </p:nvSpPr>
          <p:spPr>
            <a:xfrm>
              <a:off x="8558975" y="1492488"/>
              <a:ext cx="114513" cy="280750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lnSpc>
                  <a:spcPct val="100000"/>
                </a:lnSpc>
              </a:pPr>
              <a:r>
                <a:rPr lang="en-US" sz="2400" b="1" dirty="0">
                  <a:solidFill>
                    <a:srgbClr val="FFFF00"/>
                  </a:solidFill>
                  <a:latin typeface="+mn-lt"/>
                  <a:ea typeface="+mn-ea"/>
                  <a:cs typeface="+mn-cs"/>
                </a:rPr>
                <a:t>6</a:t>
              </a:r>
              <a:endParaRPr lang="en-US" sz="1050" b="1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3F5A9F80-B861-F1E3-E8B4-AB7D246A5B29}"/>
              </a:ext>
            </a:extLst>
          </p:cNvPr>
          <p:cNvSpPr txBox="1"/>
          <p:nvPr/>
        </p:nvSpPr>
        <p:spPr>
          <a:xfrm>
            <a:off x="1003300" y="5058435"/>
            <a:ext cx="4552950" cy="400110"/>
          </a:xfrm>
          <a:prstGeom prst="rect">
            <a:avLst/>
          </a:prstGeom>
          <a:noFill/>
          <a:ln w="9525">
            <a:noFill/>
          </a:ln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It is ready to start the assessment.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A6863CD-59A2-D149-36A4-7649AB40B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4C47-4F67-410C-A19C-DA8E1B90B7E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3375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016936" y="871843"/>
            <a:ext cx="1040670" cy="3146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US" sz="1350" b="1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10/10/2021</a:t>
            </a:r>
            <a:endParaRPr lang="en-US" sz="2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310949" y="1042407"/>
            <a:ext cx="4519843" cy="1357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28600" indent="-22860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It returns to the Main Menu.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kumimoji="0" lang="en-US" altLang="en-US" sz="2000" b="1" i="1" u="none" strike="noStrike" cap="none" normalizeH="0" baseline="0" dirty="0">
                <a:ln>
                  <a:noFill/>
                </a:ln>
                <a:solidFill>
                  <a:srgbClr val="1F4E79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total number of properties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should be shown up at the right bottom of the page.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n-US" altLang="en-US" sz="2000" b="1" i="0" u="none" strike="noStrike" cap="none" normalizeH="0" baseline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4964004" y="757239"/>
            <a:ext cx="4043465" cy="2235228"/>
            <a:chOff x="5154875" y="905198"/>
            <a:chExt cx="3521802" cy="1946853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49" b="1706"/>
            <a:stretch/>
          </p:blipFill>
          <p:spPr>
            <a:xfrm>
              <a:off x="5154875" y="905198"/>
              <a:ext cx="3521802" cy="1812706"/>
            </a:xfrm>
            <a:prstGeom prst="rect">
              <a:avLst/>
            </a:prstGeom>
          </p:spPr>
        </p:pic>
        <p:sp>
          <p:nvSpPr>
            <p:cNvPr id="28" name="Oval 27"/>
            <p:cNvSpPr/>
            <p:nvPr/>
          </p:nvSpPr>
          <p:spPr>
            <a:xfrm>
              <a:off x="8208177" y="2523177"/>
              <a:ext cx="329094" cy="328874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29" name="Title 1"/>
          <p:cNvSpPr txBox="1">
            <a:spLocks/>
          </p:cNvSpPr>
          <p:nvPr/>
        </p:nvSpPr>
        <p:spPr>
          <a:xfrm>
            <a:off x="0" y="0"/>
            <a:ext cx="9144000" cy="6857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>
                <a:solidFill>
                  <a:schemeClr val="accent4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D.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Estimating Damage</a:t>
            </a:r>
          </a:p>
        </p:txBody>
      </p:sp>
      <p:sp>
        <p:nvSpPr>
          <p:cNvPr id="21" name="Rectangle 4"/>
          <p:cNvSpPr>
            <a:spLocks noChangeArrowheads="1"/>
          </p:cNvSpPr>
          <p:nvPr/>
        </p:nvSpPr>
        <p:spPr bwMode="auto">
          <a:xfrm>
            <a:off x="308608" y="2113149"/>
            <a:ext cx="2840281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28600" indent="-22860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To add more data, in addition to the data you’ve already imported, click on </a:t>
            </a:r>
            <a:r>
              <a:rPr lang="en-US" sz="2000" b="1" i="1" dirty="0">
                <a:solidFill>
                  <a:srgbClr val="1F4E7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Enter Default Data</a:t>
            </a:r>
            <a:endParaRPr kumimoji="0" lang="en-US" altLang="en-US" sz="2000" b="1" i="1" u="none" strike="noStrike" cap="none" normalizeH="0" baseline="0" dirty="0">
              <a:ln>
                <a:noFill/>
              </a:ln>
              <a:solidFill>
                <a:srgbClr val="1F4E79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3777" y="2240207"/>
            <a:ext cx="1136046" cy="114328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4708" y="3511656"/>
            <a:ext cx="6171430" cy="3346344"/>
          </a:xfrm>
          <a:prstGeom prst="rect">
            <a:avLst/>
          </a:prstGeom>
        </p:spPr>
      </p:pic>
      <p:sp>
        <p:nvSpPr>
          <p:cNvPr id="24" name="Rectangle 4"/>
          <p:cNvSpPr>
            <a:spLocks noChangeArrowheads="1"/>
          </p:cNvSpPr>
          <p:nvPr/>
        </p:nvSpPr>
        <p:spPr bwMode="auto">
          <a:xfrm>
            <a:off x="226590" y="3898253"/>
            <a:ext cx="2768118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28600" indent="-22860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Default Data page will be opened. Now you can add more information to your property records.</a:t>
            </a:r>
            <a:endParaRPr kumimoji="0" lang="en-US" altLang="en-US" sz="2000" b="1" i="1" u="none" strike="noStrike" cap="none" normalizeH="0" baseline="0" dirty="0">
              <a:ln>
                <a:noFill/>
              </a:ln>
              <a:solidFill>
                <a:srgbClr val="1F4E79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1" t="1443" r="3836" b="63631"/>
          <a:stretch/>
        </p:blipFill>
        <p:spPr>
          <a:xfrm>
            <a:off x="1" y="6005764"/>
            <a:ext cx="2006599" cy="852236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68883FE-36BD-0EC1-29F1-4B29B340D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4C47-4F67-410C-A19C-DA8E1B90B7E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135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016936" y="871843"/>
            <a:ext cx="1040670" cy="3146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US" sz="1350" b="1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10/10/2021</a:t>
            </a:r>
            <a:endParaRPr lang="en-US" sz="2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Title 1"/>
          <p:cNvSpPr txBox="1">
            <a:spLocks/>
          </p:cNvSpPr>
          <p:nvPr/>
        </p:nvSpPr>
        <p:spPr>
          <a:xfrm>
            <a:off x="0" y="0"/>
            <a:ext cx="9144000" cy="6857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>
                <a:solidFill>
                  <a:schemeClr val="accent4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C.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Estimating Damage</a:t>
            </a:r>
          </a:p>
        </p:txBody>
      </p:sp>
      <p:sp>
        <p:nvSpPr>
          <p:cNvPr id="31" name="Title 1"/>
          <p:cNvSpPr>
            <a:spLocks noGrp="1"/>
          </p:cNvSpPr>
          <p:nvPr>
            <p:ph type="ctrTitle"/>
          </p:nvPr>
        </p:nvSpPr>
        <p:spPr>
          <a:xfrm>
            <a:off x="363428" y="1029162"/>
            <a:ext cx="5517711" cy="1619944"/>
          </a:xfrm>
        </p:spPr>
        <p:txBody>
          <a:bodyPr anchor="t">
            <a:noAutofit/>
          </a:bodyPr>
          <a:lstStyle/>
          <a:p>
            <a:pPr marL="228600" indent="-2286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In the main menu, based on the building’s function, click on one of these dark blue icons: 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“</a:t>
            </a:r>
            <a:r>
              <a:rPr lang="en-US" sz="2000" b="1" i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Add New Residential Assessment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”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</a:t>
            </a:r>
            <a:r>
              <a:rPr lang="en-US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or 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“</a:t>
            </a:r>
            <a:r>
              <a:rPr lang="en-US" sz="2000" b="1" i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Add New Non-Residential Assessment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”.</a:t>
            </a:r>
            <a:b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</a:br>
            <a:b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</a:br>
            <a:b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</a:br>
            <a:b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</a:br>
            <a:b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</a:b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32" name="Picture 3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9176" y="1002362"/>
            <a:ext cx="2440393" cy="1188722"/>
          </a:xfrm>
          <a:prstGeom prst="rect">
            <a:avLst/>
          </a:prstGeom>
        </p:spPr>
      </p:pic>
      <p:sp>
        <p:nvSpPr>
          <p:cNvPr id="33" name="Title 1"/>
          <p:cNvSpPr txBox="1">
            <a:spLocks/>
          </p:cNvSpPr>
          <p:nvPr/>
        </p:nvSpPr>
        <p:spPr>
          <a:xfrm>
            <a:off x="273856" y="2649106"/>
            <a:ext cx="3056379" cy="219803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28600" indent="-2286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Wait until this table displays. Right click the Data Field headers to sort, show search panel, or use </a:t>
            </a:r>
            <a:r>
              <a:rPr lang="en-US" sz="2000" b="1" i="1" dirty="0">
                <a:solidFill>
                  <a:srgbClr val="1F4E79"/>
                </a:solidFill>
                <a:latin typeface="+mn-lt"/>
              </a:rPr>
              <a:t>filter</a:t>
            </a: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 editor.  Using filter option, you can look for a specific building. Then select the structure. </a:t>
            </a:r>
            <a:endParaRPr lang="en-US" sz="2000" b="1" dirty="0">
              <a:solidFill>
                <a:schemeClr val="bg2">
                  <a:lumMod val="50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3419807" y="2649106"/>
            <a:ext cx="5466542" cy="2799194"/>
            <a:chOff x="4081463" y="3814313"/>
            <a:chExt cx="4582207" cy="2346362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1463" y="3814313"/>
              <a:ext cx="4582207" cy="2346362"/>
            </a:xfrm>
            <a:prstGeom prst="rect">
              <a:avLst/>
            </a:prstGeom>
          </p:spPr>
        </p:pic>
        <p:sp>
          <p:nvSpPr>
            <p:cNvPr id="36" name="Rounded Rectangle 35"/>
            <p:cNvSpPr/>
            <p:nvPr/>
          </p:nvSpPr>
          <p:spPr>
            <a:xfrm>
              <a:off x="7846012" y="5867400"/>
              <a:ext cx="659813" cy="223192"/>
            </a:xfrm>
            <a:prstGeom prst="roundRect">
              <a:avLst/>
            </a:prstGeom>
            <a:noFill/>
            <a:ln w="1905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133190" y="5906322"/>
            <a:ext cx="8924416" cy="560759"/>
            <a:chOff x="645711" y="5131909"/>
            <a:chExt cx="7124700" cy="447675"/>
          </a:xfrm>
        </p:grpSpPr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5711" y="5131909"/>
              <a:ext cx="7124700" cy="447675"/>
            </a:xfrm>
            <a:prstGeom prst="rect">
              <a:avLst/>
            </a:prstGeom>
          </p:spPr>
        </p:pic>
        <p:sp>
          <p:nvSpPr>
            <p:cNvPr id="39" name="Rectangle 38"/>
            <p:cNvSpPr/>
            <p:nvPr/>
          </p:nvSpPr>
          <p:spPr>
            <a:xfrm flipV="1">
              <a:off x="2349500" y="5440043"/>
              <a:ext cx="511175" cy="45719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/>
            <p:cNvSpPr/>
            <p:nvPr/>
          </p:nvSpPr>
          <p:spPr>
            <a:xfrm flipV="1">
              <a:off x="5600700" y="5433059"/>
              <a:ext cx="602455" cy="49529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6994959" y="5429249"/>
              <a:ext cx="602455" cy="53339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41"/>
            <p:cNvSpPr/>
            <p:nvPr/>
          </p:nvSpPr>
          <p:spPr>
            <a:xfrm flipV="1">
              <a:off x="853440" y="5440040"/>
              <a:ext cx="1105535" cy="45719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3742D22-8898-9392-68B9-33D3973F8D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4C47-4F67-410C-A19C-DA8E1B90B7E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0793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016936" y="871843"/>
            <a:ext cx="1040670" cy="3146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US" sz="1350" b="1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10/10/2021</a:t>
            </a:r>
            <a:endParaRPr lang="en-US" sz="2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198671" y="971043"/>
            <a:ext cx="8746657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28600" indent="-22860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To filter the Data right click on one of the columns’ header (Name, Community, City, Parcel Number, etc.) and select </a:t>
            </a:r>
            <a:r>
              <a:rPr lang="en-US" sz="2000" b="1" i="1" dirty="0">
                <a:solidFill>
                  <a:srgbClr val="1F4E7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Filter Editor</a:t>
            </a:r>
            <a:endParaRPr kumimoji="0" lang="en-US" altLang="en-US" sz="2000" b="1" i="1" u="none" strike="noStrike" cap="none" normalizeH="0" baseline="0" dirty="0">
              <a:ln>
                <a:noFill/>
              </a:ln>
              <a:solidFill>
                <a:srgbClr val="1F4E79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9" name="Title 1"/>
          <p:cNvSpPr txBox="1">
            <a:spLocks/>
          </p:cNvSpPr>
          <p:nvPr/>
        </p:nvSpPr>
        <p:spPr>
          <a:xfrm>
            <a:off x="0" y="0"/>
            <a:ext cx="9144000" cy="6857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>
                <a:solidFill>
                  <a:schemeClr val="accent4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D.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Estimating Damage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37519" y="1698323"/>
            <a:ext cx="8668960" cy="4324954"/>
            <a:chOff x="237519" y="1698323"/>
            <a:chExt cx="8668960" cy="4324954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7519" y="1698323"/>
              <a:ext cx="8668960" cy="4324954"/>
            </a:xfrm>
            <a:prstGeom prst="rect">
              <a:avLst/>
            </a:prstGeom>
          </p:spPr>
        </p:pic>
        <p:sp>
          <p:nvSpPr>
            <p:cNvPr id="22" name="Rounded Rectangle 21"/>
            <p:cNvSpPr/>
            <p:nvPr/>
          </p:nvSpPr>
          <p:spPr>
            <a:xfrm>
              <a:off x="2400299" y="3708400"/>
              <a:ext cx="1663701" cy="365381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CACD2C1-3A12-E0A7-7E39-680A282FB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4C47-4F67-410C-A19C-DA8E1B90B7E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5644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016936" y="871843"/>
            <a:ext cx="1040670" cy="3146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US" sz="1350" b="1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10/10/2021</a:t>
            </a:r>
            <a:endParaRPr lang="en-US" sz="2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1" t="1443" r="3836" b="63631"/>
          <a:stretch/>
        </p:blipFill>
        <p:spPr>
          <a:xfrm>
            <a:off x="1" y="6005764"/>
            <a:ext cx="2006599" cy="852236"/>
          </a:xfrm>
          <a:prstGeom prst="rect">
            <a:avLst/>
          </a:prstGeom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0" y="0"/>
            <a:ext cx="9144000" cy="6857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>
                <a:solidFill>
                  <a:schemeClr val="accent4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D.</a:t>
            </a:r>
            <a:r>
              <a:rPr lang="en-US" sz="2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Estimating Damage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858127" y="779123"/>
            <a:ext cx="7510918" cy="328820"/>
            <a:chOff x="0" y="0"/>
            <a:chExt cx="3582670" cy="157075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82670" cy="150495"/>
            </a:xfrm>
            <a:prstGeom prst="rect">
              <a:avLst/>
            </a:prstGeom>
          </p:spPr>
        </p:pic>
        <p:sp>
          <p:nvSpPr>
            <p:cNvPr id="21" name="Rectangle 20"/>
            <p:cNvSpPr/>
            <p:nvPr/>
          </p:nvSpPr>
          <p:spPr>
            <a:xfrm>
              <a:off x="22440" y="0"/>
              <a:ext cx="414655" cy="157075"/>
            </a:xfrm>
            <a:prstGeom prst="rect">
              <a:avLst/>
            </a:prstGeom>
            <a:noFill/>
            <a:ln w="190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49287" y="1254938"/>
            <a:ext cx="8219758" cy="4472405"/>
            <a:chOff x="352740" y="2188438"/>
            <a:chExt cx="8219758" cy="4472405"/>
          </a:xfrm>
        </p:grpSpPr>
        <p:grpSp>
          <p:nvGrpSpPr>
            <p:cNvPr id="2" name="Group 1"/>
            <p:cNvGrpSpPr/>
            <p:nvPr/>
          </p:nvGrpSpPr>
          <p:grpSpPr>
            <a:xfrm>
              <a:off x="1742359" y="2188438"/>
              <a:ext cx="6661913" cy="3524537"/>
              <a:chOff x="1742359" y="2188438"/>
              <a:chExt cx="6661913" cy="3524537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42359" y="2188438"/>
                <a:ext cx="6661913" cy="3431578"/>
              </a:xfrm>
              <a:prstGeom prst="rect">
                <a:avLst/>
              </a:prstGeom>
            </p:spPr>
          </p:pic>
          <p:sp>
            <p:nvSpPr>
              <p:cNvPr id="12" name="Oval 11"/>
              <p:cNvSpPr/>
              <p:nvPr/>
            </p:nvSpPr>
            <p:spPr>
              <a:xfrm>
                <a:off x="8016936" y="5343336"/>
                <a:ext cx="359351" cy="369639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3" name="Title 1"/>
            <p:cNvSpPr txBox="1">
              <a:spLocks/>
            </p:cNvSpPr>
            <p:nvPr/>
          </p:nvSpPr>
          <p:spPr>
            <a:xfrm>
              <a:off x="355534" y="4151121"/>
              <a:ext cx="1716641" cy="606502"/>
            </a:xfrm>
            <a:prstGeom prst="rect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</a:rPr>
                <a:t>Parcel’s Geographic Data</a:t>
              </a:r>
              <a:b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Arial" panose="020B0604020202020204" pitchFamily="34" charset="0"/>
                </a:rPr>
              </a:br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endParaRPr>
            </a:p>
          </p:txBody>
        </p:sp>
        <p:grpSp>
          <p:nvGrpSpPr>
            <p:cNvPr id="69" name="Group 68"/>
            <p:cNvGrpSpPr/>
            <p:nvPr/>
          </p:nvGrpSpPr>
          <p:grpSpPr>
            <a:xfrm>
              <a:off x="1213188" y="2782726"/>
              <a:ext cx="7359310" cy="3878117"/>
              <a:chOff x="1303129" y="1570695"/>
              <a:chExt cx="7249743" cy="3714042"/>
            </a:xfrm>
          </p:grpSpPr>
          <p:sp>
            <p:nvSpPr>
              <p:cNvPr id="3" name="Rounded Rectangle 2"/>
              <p:cNvSpPr/>
              <p:nvPr/>
            </p:nvSpPr>
            <p:spPr>
              <a:xfrm>
                <a:off x="1876462" y="1874918"/>
                <a:ext cx="539805" cy="285058"/>
              </a:xfrm>
              <a:prstGeom prst="roundRect">
                <a:avLst/>
              </a:prstGeom>
              <a:noFill/>
              <a:ln>
                <a:solidFill>
                  <a:srgbClr val="FF000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7" name="Straight Arrow Connector 6"/>
              <p:cNvCxnSpPr/>
              <p:nvPr/>
            </p:nvCxnSpPr>
            <p:spPr>
              <a:xfrm flipH="1" flipV="1">
                <a:off x="1861870" y="1570695"/>
                <a:ext cx="284494" cy="29872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Rounded Rectangle 16"/>
              <p:cNvSpPr/>
              <p:nvPr/>
            </p:nvSpPr>
            <p:spPr>
              <a:xfrm>
                <a:off x="2611526" y="1590516"/>
                <a:ext cx="531650" cy="1824197"/>
              </a:xfrm>
              <a:prstGeom prst="roundRect">
                <a:avLst/>
              </a:prstGeom>
              <a:noFill/>
              <a:ln w="28575">
                <a:solidFill>
                  <a:srgbClr val="FF000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ounded Rectangle 24"/>
              <p:cNvSpPr/>
              <p:nvPr/>
            </p:nvSpPr>
            <p:spPr>
              <a:xfrm>
                <a:off x="5485051" y="1682935"/>
                <a:ext cx="717705" cy="339456"/>
              </a:xfrm>
              <a:prstGeom prst="roundRect">
                <a:avLst/>
              </a:prstGeom>
              <a:noFill/>
              <a:ln w="28575">
                <a:solidFill>
                  <a:srgbClr val="FF000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6" name="Straight Arrow Connector 25"/>
              <p:cNvCxnSpPr/>
              <p:nvPr/>
            </p:nvCxnSpPr>
            <p:spPr>
              <a:xfrm>
                <a:off x="6202756" y="1978717"/>
                <a:ext cx="508071" cy="38856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7" name="Group 36"/>
              <p:cNvGrpSpPr/>
              <p:nvPr/>
            </p:nvGrpSpPr>
            <p:grpSpPr>
              <a:xfrm>
                <a:off x="6710827" y="2370272"/>
                <a:ext cx="1842045" cy="1498730"/>
                <a:chOff x="6710827" y="2370272"/>
                <a:chExt cx="1842045" cy="1498730"/>
              </a:xfrm>
            </p:grpSpPr>
            <p:sp>
              <p:nvSpPr>
                <p:cNvPr id="29" name="Title 1"/>
                <p:cNvSpPr txBox="1">
                  <a:spLocks/>
                </p:cNvSpPr>
                <p:nvPr/>
              </p:nvSpPr>
              <p:spPr>
                <a:xfrm>
                  <a:off x="6710827" y="2370272"/>
                  <a:ext cx="1842045" cy="1498730"/>
                </a:xfrm>
                <a:prstGeom prst="rect">
                  <a:avLst/>
                </a:prstGeom>
                <a:solidFill>
                  <a:schemeClr val="accent3">
                    <a:alpha val="50000"/>
                  </a:schemeClr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vert="horz" lIns="91440" tIns="45720" rIns="91440" bIns="45720" rtlCol="0" anchor="t">
                  <a:noAutofit/>
                </a:bodyPr>
                <a:lstStyle>
                  <a:lvl1pPr algn="ctr" defTabSz="914400" rtl="0" eaLnBrk="1" latinLnBrk="0" hangingPunct="1">
                    <a:lnSpc>
                      <a:spcPct val="90000"/>
                    </a:lnSpc>
                    <a:spcBef>
                      <a:spcPct val="0"/>
                    </a:spcBef>
                    <a:buNone/>
                    <a:defRPr sz="6000" kern="1200">
                      <a:solidFill>
                        <a:schemeClr val="tx1"/>
                      </a:solidFill>
                      <a:latin typeface="+mj-lt"/>
                      <a:ea typeface="+mj-ea"/>
                      <a:cs typeface="+mj-cs"/>
                    </a:defRPr>
                  </a:lvl1pPr>
                </a:lstStyle>
                <a:p>
                  <a:pPr>
                    <a:lnSpc>
                      <a:spcPct val="100000"/>
                    </a:lnSpc>
                  </a:pPr>
                  <a:r>
                    <a:rPr lang="en-US" sz="160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</a:rPr>
                    <a:t>Check it if the Mailing Address and Structure’s Address are the same.  Owner Address is on WV Flood Tool.</a:t>
                  </a:r>
                  <a:br>
                    <a:rPr lang="en-US" sz="200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cs typeface="Arial" panose="020B0604020202020204" pitchFamily="34" charset="0"/>
                    </a:rPr>
                  </a:br>
                  <a:endParaRPr lang="en-US" sz="2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4" name="Rectangle 33"/>
                <p:cNvSpPr/>
                <p:nvPr/>
              </p:nvSpPr>
              <p:spPr>
                <a:xfrm>
                  <a:off x="6829083" y="2482453"/>
                  <a:ext cx="88106" cy="83344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6" name="L-Shape 35"/>
                <p:cNvSpPr/>
                <p:nvPr/>
              </p:nvSpPr>
              <p:spPr>
                <a:xfrm rot="19088833">
                  <a:off x="6829619" y="2481071"/>
                  <a:ext cx="114300" cy="45719"/>
                </a:xfrm>
                <a:prstGeom prst="corner">
                  <a:avLst/>
                </a:prstGeom>
                <a:solidFill>
                  <a:schemeClr val="accent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38" name="Rounded Rectangle 37"/>
              <p:cNvSpPr/>
              <p:nvPr/>
            </p:nvSpPr>
            <p:spPr>
              <a:xfrm>
                <a:off x="4027144" y="3619002"/>
                <a:ext cx="2719465" cy="414243"/>
              </a:xfrm>
              <a:prstGeom prst="roundRect">
                <a:avLst/>
              </a:prstGeom>
              <a:noFill/>
              <a:ln>
                <a:solidFill>
                  <a:srgbClr val="FF000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0" name="Straight Arrow Connector 39"/>
              <p:cNvCxnSpPr/>
              <p:nvPr/>
            </p:nvCxnSpPr>
            <p:spPr>
              <a:xfrm flipH="1">
                <a:off x="2105830" y="3414713"/>
                <a:ext cx="620875" cy="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Arrow Connector 40"/>
              <p:cNvCxnSpPr/>
              <p:nvPr/>
            </p:nvCxnSpPr>
            <p:spPr>
              <a:xfrm flipH="1">
                <a:off x="3492293" y="3943180"/>
                <a:ext cx="536738" cy="346352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Title 1"/>
              <p:cNvSpPr txBox="1">
                <a:spLocks/>
              </p:cNvSpPr>
              <p:nvPr/>
            </p:nvSpPr>
            <p:spPr>
              <a:xfrm>
                <a:off x="1303129" y="4287945"/>
                <a:ext cx="2189163" cy="558542"/>
              </a:xfrm>
              <a:prstGeom prst="rect">
                <a:avLst/>
              </a:prstGeom>
              <a:solidFill>
                <a:schemeClr val="accent3"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vert="horz" lIns="91440" tIns="45720" rIns="91440" bIns="45720" rtlCol="0" anchor="t">
                <a:noAutofit/>
              </a:bodyPr>
              <a:lstStyle>
                <a:lvl1pPr algn="ctr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60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00000"/>
                  </a:lnSpc>
                </a:pPr>
                <a:r>
                  <a:rPr lang="en-US" sz="1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</a:rPr>
                  <a:t>Further information can be imported here</a:t>
                </a:r>
                <a:br>
                  <a:rPr lang="en-US" sz="2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cs typeface="Arial" panose="020B0604020202020204" pitchFamily="34" charset="0"/>
                  </a:rPr>
                </a:br>
                <a:endPara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Arial" panose="020B0604020202020204" pitchFamily="34" charset="0"/>
                </a:endParaRPr>
              </a:p>
            </p:txBody>
          </p:sp>
          <p:cxnSp>
            <p:nvCxnSpPr>
              <p:cNvPr id="45" name="Straight Arrow Connector 44"/>
              <p:cNvCxnSpPr/>
              <p:nvPr/>
            </p:nvCxnSpPr>
            <p:spPr>
              <a:xfrm flipH="1">
                <a:off x="8005579" y="4212417"/>
                <a:ext cx="1" cy="283058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6" name="Title 1"/>
              <p:cNvSpPr txBox="1">
                <a:spLocks/>
              </p:cNvSpPr>
              <p:nvPr/>
            </p:nvSpPr>
            <p:spPr>
              <a:xfrm>
                <a:off x="6244013" y="4506567"/>
                <a:ext cx="2143822" cy="778170"/>
              </a:xfrm>
              <a:prstGeom prst="rect">
                <a:avLst/>
              </a:prstGeom>
              <a:solidFill>
                <a:schemeClr val="accent3"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vert="horz" lIns="91440" tIns="45720" rIns="91440" bIns="45720" rtlCol="0" anchor="t">
                <a:noAutofit/>
              </a:bodyPr>
              <a:lstStyle>
                <a:lvl1pPr algn="ctr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60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00000"/>
                  </a:lnSpc>
                </a:pPr>
                <a:r>
                  <a:rPr lang="en-US" sz="1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</a:rPr>
                  <a:t>Total Number of  Assessment should be changed  to “1”</a:t>
                </a:r>
                <a:br>
                  <a:rPr lang="en-US" sz="2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cs typeface="Arial" panose="020B0604020202020204" pitchFamily="34" charset="0"/>
                  </a:rPr>
                </a:br>
                <a:endPara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71" name="Title 1"/>
            <p:cNvSpPr txBox="1">
              <a:spLocks/>
            </p:cNvSpPr>
            <p:nvPr/>
          </p:nvSpPr>
          <p:spPr>
            <a:xfrm>
              <a:off x="352740" y="2408733"/>
              <a:ext cx="1440566" cy="606502"/>
            </a:xfrm>
            <a:prstGeom prst="rect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</a:rPr>
                <a:t>Owner’s Name and Address</a:t>
              </a:r>
              <a:b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Arial" panose="020B0604020202020204" pitchFamily="34" charset="0"/>
                </a:rPr>
              </a:br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sp>
        <p:nvSpPr>
          <p:cNvPr id="73" name="Title 1"/>
          <p:cNvSpPr txBox="1">
            <a:spLocks/>
          </p:cNvSpPr>
          <p:nvPr/>
        </p:nvSpPr>
        <p:spPr>
          <a:xfrm>
            <a:off x="2006600" y="5857923"/>
            <a:ext cx="7137400" cy="989184"/>
          </a:xfrm>
          <a:prstGeom prst="rect">
            <a:avLst/>
          </a:prstGeom>
          <a:solidFill>
            <a:srgbClr val="1F4E79"/>
          </a:solidFill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sz="2000" b="1" dirty="0">
                <a:solidFill>
                  <a:schemeClr val="bg1"/>
                </a:solidFill>
                <a:latin typeface="+mn-lt"/>
              </a:rPr>
              <a:t>When this page displays, review the filled fields of the Non-SDE community data imported from </a:t>
            </a:r>
            <a:r>
              <a:rPr lang="en-US" sz="2000" b="1" i="1" dirty="0">
                <a:solidFill>
                  <a:schemeClr val="accent4"/>
                </a:solidFill>
                <a:latin typeface="+mn-lt"/>
              </a:rPr>
              <a:t>Spreadsheet</a:t>
            </a:r>
            <a:r>
              <a:rPr lang="en-US" sz="2000" b="1" dirty="0">
                <a:solidFill>
                  <a:schemeClr val="bg1"/>
                </a:solidFill>
                <a:latin typeface="+mn-lt"/>
              </a:rPr>
              <a:t>. Verify or add property and flood information from </a:t>
            </a:r>
            <a:r>
              <a:rPr lang="en-US" sz="2000" b="1" i="1" dirty="0">
                <a:solidFill>
                  <a:schemeClr val="accent4"/>
                </a:solidFill>
                <a:latin typeface="+mn-lt"/>
                <a:hlinkClick r:id="rId5"/>
              </a:rPr>
              <a:t>WV Flood Tool Website</a:t>
            </a:r>
            <a:endParaRPr lang="en-US" sz="2000" b="1" i="1" dirty="0">
              <a:solidFill>
                <a:schemeClr val="accent4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74" name="Title 1"/>
          <p:cNvSpPr txBox="1">
            <a:spLocks/>
          </p:cNvSpPr>
          <p:nvPr/>
        </p:nvSpPr>
        <p:spPr>
          <a:xfrm>
            <a:off x="359369" y="789141"/>
            <a:ext cx="348187" cy="33090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chemeClr val="bg1"/>
                </a:solidFill>
                <a:latin typeface="+mn-lt"/>
              </a:rPr>
              <a:t>1</a:t>
            </a:r>
            <a:endParaRPr lang="en-US" sz="2000" b="1" i="1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cxnSp>
        <p:nvCxnSpPr>
          <p:cNvPr id="32" name="Straight Arrow Connector 31"/>
          <p:cNvCxnSpPr/>
          <p:nvPr/>
        </p:nvCxnSpPr>
        <p:spPr>
          <a:xfrm>
            <a:off x="1721317" y="1114766"/>
            <a:ext cx="733508" cy="506180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37A7880-9087-61CC-4246-20DA0B986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4C47-4F67-410C-A19C-DA8E1B90B7E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7311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726383" y="1771913"/>
            <a:ext cx="8211963" cy="3960560"/>
            <a:chOff x="766516" y="2045205"/>
            <a:chExt cx="8211963" cy="396056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16" y="2045205"/>
              <a:ext cx="8211963" cy="3960560"/>
            </a:xfrm>
            <a:prstGeom prst="rect">
              <a:avLst/>
            </a:prstGeom>
          </p:spPr>
        </p:pic>
        <p:sp>
          <p:nvSpPr>
            <p:cNvPr id="24" name="Rectangle 23"/>
            <p:cNvSpPr/>
            <p:nvPr/>
          </p:nvSpPr>
          <p:spPr>
            <a:xfrm>
              <a:off x="4983957" y="3228976"/>
              <a:ext cx="45719" cy="714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1" t="1443" r="3836" b="63631"/>
          <a:stretch/>
        </p:blipFill>
        <p:spPr>
          <a:xfrm>
            <a:off x="1" y="6005764"/>
            <a:ext cx="2006599" cy="852236"/>
          </a:xfrm>
          <a:prstGeom prst="rect">
            <a:avLst/>
          </a:prstGeom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0" y="0"/>
            <a:ext cx="9144000" cy="6857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>
                <a:solidFill>
                  <a:schemeClr val="accent4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D.</a:t>
            </a:r>
            <a:r>
              <a:rPr lang="en-US" sz="2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Estimating Damage</a:t>
            </a:r>
          </a:p>
        </p:txBody>
      </p:sp>
      <p:sp>
        <p:nvSpPr>
          <p:cNvPr id="73" name="Title 1"/>
          <p:cNvSpPr txBox="1">
            <a:spLocks/>
          </p:cNvSpPr>
          <p:nvPr/>
        </p:nvSpPr>
        <p:spPr>
          <a:xfrm>
            <a:off x="1889307" y="5912937"/>
            <a:ext cx="7254694" cy="70773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Some fields have been loaded automatically from the Spreadsheet, but there are some other that should be manually filled.</a:t>
            </a:r>
          </a:p>
        </p:txBody>
      </p:sp>
      <p:grpSp>
        <p:nvGrpSpPr>
          <p:cNvPr id="35" name="Group 34"/>
          <p:cNvGrpSpPr/>
          <p:nvPr/>
        </p:nvGrpSpPr>
        <p:grpSpPr>
          <a:xfrm>
            <a:off x="811860" y="841650"/>
            <a:ext cx="7711621" cy="395095"/>
            <a:chOff x="0" y="0"/>
            <a:chExt cx="3705860" cy="190395"/>
          </a:xfrm>
        </p:grpSpPr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705860" cy="163830"/>
            </a:xfrm>
            <a:prstGeom prst="rect">
              <a:avLst/>
            </a:prstGeom>
          </p:spPr>
        </p:pic>
        <p:sp>
          <p:nvSpPr>
            <p:cNvPr id="42" name="Rectangle 41"/>
            <p:cNvSpPr/>
            <p:nvPr/>
          </p:nvSpPr>
          <p:spPr>
            <a:xfrm>
              <a:off x="471225" y="5610"/>
              <a:ext cx="936625" cy="184785"/>
            </a:xfrm>
            <a:prstGeom prst="rect">
              <a:avLst/>
            </a:prstGeom>
            <a:noFill/>
            <a:ln w="190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43" name="Title 1"/>
          <p:cNvSpPr txBox="1">
            <a:spLocks/>
          </p:cNvSpPr>
          <p:nvPr/>
        </p:nvSpPr>
        <p:spPr>
          <a:xfrm>
            <a:off x="378196" y="806123"/>
            <a:ext cx="348187" cy="33090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chemeClr val="bg1"/>
                </a:solidFill>
                <a:latin typeface="+mn-lt"/>
              </a:rPr>
              <a:t>2</a:t>
            </a:r>
            <a:endParaRPr lang="en-US" sz="2000" b="1" i="1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790569" y="3089545"/>
            <a:ext cx="1374409" cy="233035"/>
          </a:xfrm>
          <a:prstGeom prst="round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ounded Rectangle 46"/>
          <p:cNvSpPr/>
          <p:nvPr/>
        </p:nvSpPr>
        <p:spPr>
          <a:xfrm>
            <a:off x="3212144" y="3596913"/>
            <a:ext cx="1251905" cy="241230"/>
          </a:xfrm>
          <a:prstGeom prst="round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itle 1"/>
          <p:cNvSpPr txBox="1">
            <a:spLocks/>
          </p:cNvSpPr>
          <p:nvPr/>
        </p:nvSpPr>
        <p:spPr>
          <a:xfrm>
            <a:off x="240829" y="3460309"/>
            <a:ext cx="1473816" cy="392254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Required fields</a:t>
            </a:r>
            <a:b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</a:b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cxnSp>
        <p:nvCxnSpPr>
          <p:cNvPr id="49" name="Straight Arrow Connector 48"/>
          <p:cNvCxnSpPr/>
          <p:nvPr/>
        </p:nvCxnSpPr>
        <p:spPr>
          <a:xfrm flipH="1">
            <a:off x="1633621" y="3272831"/>
            <a:ext cx="177464" cy="18747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 flipH="1">
            <a:off x="1707177" y="3692905"/>
            <a:ext cx="1509832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ounded Rectangle 50"/>
          <p:cNvSpPr/>
          <p:nvPr/>
        </p:nvSpPr>
        <p:spPr>
          <a:xfrm>
            <a:off x="1800827" y="2813378"/>
            <a:ext cx="1151300" cy="241086"/>
          </a:xfrm>
          <a:prstGeom prst="roundRect">
            <a:avLst/>
          </a:prstGeom>
          <a:noFill/>
          <a:ln w="19050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ounded Rectangle 55"/>
          <p:cNvSpPr/>
          <p:nvPr/>
        </p:nvSpPr>
        <p:spPr>
          <a:xfrm>
            <a:off x="1800824" y="3357662"/>
            <a:ext cx="1288006" cy="227874"/>
          </a:xfrm>
          <a:prstGeom prst="roundRect">
            <a:avLst/>
          </a:prstGeom>
          <a:noFill/>
          <a:ln w="19050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ounded Rectangle 58"/>
          <p:cNvSpPr/>
          <p:nvPr/>
        </p:nvSpPr>
        <p:spPr>
          <a:xfrm>
            <a:off x="1790569" y="4880393"/>
            <a:ext cx="1335358" cy="236563"/>
          </a:xfrm>
          <a:prstGeom prst="roundRect">
            <a:avLst/>
          </a:prstGeom>
          <a:noFill/>
          <a:ln w="19050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ounded Rectangle 59"/>
          <p:cNvSpPr/>
          <p:nvPr/>
        </p:nvSpPr>
        <p:spPr>
          <a:xfrm>
            <a:off x="3212144" y="2549203"/>
            <a:ext cx="1303948" cy="505261"/>
          </a:xfrm>
          <a:prstGeom prst="roundRect">
            <a:avLst/>
          </a:prstGeom>
          <a:noFill/>
          <a:ln w="19050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ounded Rectangle 60"/>
          <p:cNvSpPr/>
          <p:nvPr/>
        </p:nvSpPr>
        <p:spPr>
          <a:xfrm>
            <a:off x="3217009" y="4123126"/>
            <a:ext cx="1251905" cy="231154"/>
          </a:xfrm>
          <a:prstGeom prst="roundRect">
            <a:avLst/>
          </a:prstGeom>
          <a:noFill/>
          <a:ln w="19050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240829" y="3460308"/>
            <a:ext cx="1466346" cy="380541"/>
          </a:xfrm>
          <a:prstGeom prst="round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3" name="Straight Arrow Connector 62"/>
          <p:cNvCxnSpPr/>
          <p:nvPr/>
        </p:nvCxnSpPr>
        <p:spPr>
          <a:xfrm>
            <a:off x="4516092" y="2703271"/>
            <a:ext cx="1" cy="2343026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/>
          <p:nvPr/>
        </p:nvCxnSpPr>
        <p:spPr>
          <a:xfrm>
            <a:off x="3125204" y="5098967"/>
            <a:ext cx="92528" cy="227908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itle 1"/>
          <p:cNvSpPr txBox="1">
            <a:spLocks/>
          </p:cNvSpPr>
          <p:nvPr/>
        </p:nvSpPr>
        <p:spPr>
          <a:xfrm>
            <a:off x="3217009" y="5063214"/>
            <a:ext cx="1430927" cy="360696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Optional fields</a:t>
            </a:r>
            <a:b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</a:b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3218455" y="5051936"/>
            <a:ext cx="1429481" cy="383253"/>
          </a:xfrm>
          <a:prstGeom prst="roundRect">
            <a:avLst/>
          </a:prstGeom>
          <a:noFill/>
          <a:ln w="19050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itle 1"/>
          <p:cNvSpPr txBox="1">
            <a:spLocks/>
          </p:cNvSpPr>
          <p:nvPr/>
        </p:nvSpPr>
        <p:spPr>
          <a:xfrm>
            <a:off x="870077" y="1281141"/>
            <a:ext cx="7403845" cy="44292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Now, click on </a:t>
            </a:r>
            <a:r>
              <a:rPr lang="en-US" sz="2000" b="1" i="1" dirty="0">
                <a:solidFill>
                  <a:srgbClr val="1F4E79"/>
                </a:solidFill>
                <a:latin typeface="+mn-lt"/>
                <a:cs typeface="Arial" panose="020B0604020202020204" pitchFamily="34" charset="0"/>
              </a:rPr>
              <a:t>Structure/Damage/NFIP</a:t>
            </a:r>
            <a:r>
              <a:rPr lang="en-US" sz="2000" dirty="0">
                <a:latin typeface="+mn-lt"/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29" name="Straight Arrow Connector 28"/>
          <p:cNvCxnSpPr/>
          <p:nvPr/>
        </p:nvCxnSpPr>
        <p:spPr>
          <a:xfrm flipH="1">
            <a:off x="2367129" y="1246059"/>
            <a:ext cx="9348" cy="995009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BC6B6BA-46A5-FACB-5570-F434B160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4C47-4F67-410C-A19C-DA8E1B90B7E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7313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016936" y="871843"/>
            <a:ext cx="1040670" cy="3146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US" sz="1350" b="1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10/10/2021</a:t>
            </a:r>
            <a:endParaRPr lang="en-US" sz="2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1" t="1443" r="3836" b="63631"/>
          <a:stretch/>
        </p:blipFill>
        <p:spPr>
          <a:xfrm>
            <a:off x="1" y="6005764"/>
            <a:ext cx="2006599" cy="852236"/>
          </a:xfrm>
          <a:prstGeom prst="rect">
            <a:avLst/>
          </a:prstGeom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0" y="0"/>
            <a:ext cx="9144000" cy="6857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>
                <a:solidFill>
                  <a:schemeClr val="accent4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D.</a:t>
            </a:r>
            <a:r>
              <a:rPr lang="en-US" sz="2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Estimating Damage</a:t>
            </a:r>
          </a:p>
        </p:txBody>
      </p:sp>
      <p:sp>
        <p:nvSpPr>
          <p:cNvPr id="43" name="Title 1"/>
          <p:cNvSpPr txBox="1">
            <a:spLocks/>
          </p:cNvSpPr>
          <p:nvPr/>
        </p:nvSpPr>
        <p:spPr>
          <a:xfrm>
            <a:off x="378196" y="806123"/>
            <a:ext cx="348187" cy="33090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chemeClr val="bg1"/>
                </a:solidFill>
                <a:latin typeface="+mn-lt"/>
              </a:rPr>
              <a:t>3</a:t>
            </a:r>
            <a:endParaRPr lang="en-US" sz="2000" b="1" i="1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868680" y="769090"/>
            <a:ext cx="7654801" cy="417391"/>
            <a:chOff x="0" y="0"/>
            <a:chExt cx="3703320" cy="201954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703320" cy="190500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>
            <a:xfrm>
              <a:off x="1408063" y="11220"/>
              <a:ext cx="291710" cy="190734"/>
            </a:xfrm>
            <a:prstGeom prst="rect">
              <a:avLst/>
            </a:prstGeom>
            <a:noFill/>
            <a:ln w="190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709054" y="2551251"/>
            <a:ext cx="6236733" cy="3241802"/>
            <a:chOff x="1119465" y="1427175"/>
            <a:chExt cx="6236733" cy="3241802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9465" y="1427175"/>
              <a:ext cx="6236733" cy="3241802"/>
            </a:xfrm>
            <a:prstGeom prst="rect">
              <a:avLst/>
            </a:prstGeom>
          </p:spPr>
        </p:pic>
        <p:grpSp>
          <p:nvGrpSpPr>
            <p:cNvPr id="7" name="Group 6"/>
            <p:cNvGrpSpPr/>
            <p:nvPr/>
          </p:nvGrpSpPr>
          <p:grpSpPr>
            <a:xfrm>
              <a:off x="1884551" y="1427175"/>
              <a:ext cx="3957449" cy="1442016"/>
              <a:chOff x="1884551" y="1427175"/>
              <a:chExt cx="3957449" cy="1442016"/>
            </a:xfrm>
          </p:grpSpPr>
          <p:sp>
            <p:nvSpPr>
              <p:cNvPr id="55" name="Rounded Rectangle 54"/>
              <p:cNvSpPr/>
              <p:nvPr/>
            </p:nvSpPr>
            <p:spPr>
              <a:xfrm>
                <a:off x="2606925" y="2053144"/>
                <a:ext cx="1615753" cy="218347"/>
              </a:xfrm>
              <a:prstGeom prst="roundRect">
                <a:avLst/>
              </a:prstGeom>
              <a:noFill/>
              <a:ln w="28575">
                <a:solidFill>
                  <a:srgbClr val="FF000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cxnSp>
            <p:nvCxnSpPr>
              <p:cNvPr id="57" name="Straight Arrow Connector 56"/>
              <p:cNvCxnSpPr/>
              <p:nvPr/>
            </p:nvCxnSpPr>
            <p:spPr>
              <a:xfrm flipV="1">
                <a:off x="4237832" y="1714500"/>
                <a:ext cx="419187" cy="383174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58" name="Text Box 2"/>
              <p:cNvSpPr txBox="1">
                <a:spLocks noChangeArrowheads="1"/>
              </p:cNvSpPr>
              <p:nvPr/>
            </p:nvSpPr>
            <p:spPr bwMode="auto">
              <a:xfrm>
                <a:off x="4657019" y="1427175"/>
                <a:ext cx="1184981" cy="287325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1200" i="1" dirty="0">
                    <a:solidFill>
                      <a:srgbClr val="80808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Residential:100</a:t>
                </a:r>
                <a:endParaRPr lang="en-US" sz="1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62" name="Straight Arrow Connector 61"/>
              <p:cNvCxnSpPr>
                <a:endCxn id="64" idx="0"/>
              </p:cNvCxnSpPr>
              <p:nvPr/>
            </p:nvCxnSpPr>
            <p:spPr>
              <a:xfrm>
                <a:off x="4250932" y="2277011"/>
                <a:ext cx="305321" cy="316143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64" name="Text Box 2"/>
              <p:cNvSpPr txBox="1">
                <a:spLocks noChangeArrowheads="1"/>
              </p:cNvSpPr>
              <p:nvPr/>
            </p:nvSpPr>
            <p:spPr bwMode="auto">
              <a:xfrm>
                <a:off x="3816605" y="2593154"/>
                <a:ext cx="1479295" cy="276037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1200" i="1" dirty="0">
                    <a:solidFill>
                      <a:srgbClr val="80808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Non-Residential:200</a:t>
                </a:r>
                <a:endParaRPr lang="en-US" sz="1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5" name="Rounded Rectangle 64"/>
              <p:cNvSpPr/>
              <p:nvPr/>
            </p:nvSpPr>
            <p:spPr>
              <a:xfrm>
                <a:off x="2629938" y="2320389"/>
                <a:ext cx="1615753" cy="218347"/>
              </a:xfrm>
              <a:prstGeom prst="roundRect">
                <a:avLst/>
              </a:prstGeom>
              <a:noFill/>
              <a:ln w="28575">
                <a:solidFill>
                  <a:srgbClr val="FF000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66" name="Text Box 2"/>
              <p:cNvSpPr txBox="1">
                <a:spLocks noChangeArrowheads="1"/>
              </p:cNvSpPr>
              <p:nvPr/>
            </p:nvSpPr>
            <p:spPr bwMode="auto">
              <a:xfrm>
                <a:off x="1884551" y="2604785"/>
                <a:ext cx="1049149" cy="221991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1200" i="1" dirty="0">
                    <a:solidFill>
                      <a:srgbClr val="80808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Should be “1”</a:t>
                </a:r>
                <a:endParaRPr lang="en-US" sz="1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67" name="Straight Arrow Connector 66"/>
              <p:cNvCxnSpPr>
                <a:stCxn id="65" idx="1"/>
              </p:cNvCxnSpPr>
              <p:nvPr/>
            </p:nvCxnSpPr>
            <p:spPr>
              <a:xfrm flipH="1">
                <a:off x="2533097" y="2429562"/>
                <a:ext cx="96830" cy="175223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</p:grpSp>
        <p:sp>
          <p:nvSpPr>
            <p:cNvPr id="13" name="Rounded Rectangle 12"/>
            <p:cNvSpPr/>
            <p:nvPr/>
          </p:nvSpPr>
          <p:spPr>
            <a:xfrm>
              <a:off x="5549900" y="2724150"/>
              <a:ext cx="1682750" cy="438150"/>
            </a:xfrm>
            <a:prstGeom prst="roundRect">
              <a:avLst/>
            </a:prstGeom>
            <a:noFill/>
            <a:ln w="1270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Title 1"/>
          <p:cNvSpPr txBox="1">
            <a:spLocks/>
          </p:cNvSpPr>
          <p:nvPr/>
        </p:nvSpPr>
        <p:spPr>
          <a:xfrm>
            <a:off x="138078" y="3104437"/>
            <a:ext cx="1473816" cy="392254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Required fields</a:t>
            </a:r>
            <a:b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</a:b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cxnSp>
        <p:nvCxnSpPr>
          <p:cNvPr id="25" name="Straight Arrow Connector 24"/>
          <p:cNvCxnSpPr>
            <a:stCxn id="55" idx="1"/>
          </p:cNvCxnSpPr>
          <p:nvPr/>
        </p:nvCxnSpPr>
        <p:spPr>
          <a:xfrm flipH="1" flipV="1">
            <a:off x="1647613" y="3215696"/>
            <a:ext cx="1548901" cy="7069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65" idx="1"/>
          </p:cNvCxnSpPr>
          <p:nvPr/>
        </p:nvCxnSpPr>
        <p:spPr>
          <a:xfrm flipH="1" flipV="1">
            <a:off x="1675867" y="3429326"/>
            <a:ext cx="1543660" cy="12431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888275" y="1381409"/>
            <a:ext cx="19631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Now, click on </a:t>
            </a:r>
            <a:r>
              <a:rPr lang="en-US" b="1" i="1" dirty="0">
                <a:solidFill>
                  <a:srgbClr val="1F4E79"/>
                </a:solidFill>
                <a:cs typeface="Arial" panose="020B0604020202020204" pitchFamily="34" charset="0"/>
              </a:rPr>
              <a:t>Cost</a:t>
            </a:r>
            <a:r>
              <a:rPr lang="en-US" dirty="0">
                <a:cs typeface="Arial" panose="020B0604020202020204" pitchFamily="34" charset="0"/>
              </a:rPr>
              <a:t>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718DADB-FB73-4F83-E6EE-4FCE191F4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4C47-4F67-410C-A19C-DA8E1B90B7E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9961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69AB84C5-BB8F-5C8E-79DE-68B75DCA01F9}"/>
              </a:ext>
            </a:extLst>
          </p:cNvPr>
          <p:cNvGrpSpPr/>
          <p:nvPr/>
        </p:nvGrpSpPr>
        <p:grpSpPr>
          <a:xfrm>
            <a:off x="779928" y="3447023"/>
            <a:ext cx="7925161" cy="3709379"/>
            <a:chOff x="571168" y="3244032"/>
            <a:chExt cx="8372030" cy="3918537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81EFFCE-5B8D-AFF6-2112-BC014971245C}"/>
                </a:ext>
              </a:extLst>
            </p:cNvPr>
            <p:cNvSpPr/>
            <p:nvPr/>
          </p:nvSpPr>
          <p:spPr>
            <a:xfrm>
              <a:off x="5905829" y="3244032"/>
              <a:ext cx="2530615" cy="2531083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02DA653-C988-6DE9-E322-74FF41873136}"/>
                </a:ext>
              </a:extLst>
            </p:cNvPr>
            <p:cNvSpPr/>
            <p:nvPr/>
          </p:nvSpPr>
          <p:spPr>
            <a:xfrm>
              <a:off x="5989854" y="3328417"/>
              <a:ext cx="2362566" cy="2362315"/>
            </a:xfrm>
            <a:custGeom>
              <a:avLst/>
              <a:gdLst>
                <a:gd name="csX0" fmla="*/ 0 w 2362566"/>
                <a:gd name="csY0" fmla="*/ 1181158 h 2362315"/>
                <a:gd name="csX1" fmla="*/ 1181283 w 2362566"/>
                <a:gd name="csY1" fmla="*/ 0 h 2362315"/>
                <a:gd name="csX2" fmla="*/ 2362566 w 2362566"/>
                <a:gd name="csY2" fmla="*/ 1181158 h 2362315"/>
                <a:gd name="csX3" fmla="*/ 1181283 w 2362566"/>
                <a:gd name="csY3" fmla="*/ 2362316 h 2362315"/>
                <a:gd name="csX4" fmla="*/ 0 w 2362566"/>
                <a:gd name="csY4" fmla="*/ 1181158 h 23623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362566" h="2362315">
                  <a:moveTo>
                    <a:pt x="0" y="1181158"/>
                  </a:moveTo>
                  <a:cubicBezTo>
                    <a:pt x="0" y="528822"/>
                    <a:pt x="528878" y="0"/>
                    <a:pt x="1181283" y="0"/>
                  </a:cubicBezTo>
                  <a:cubicBezTo>
                    <a:pt x="1833688" y="0"/>
                    <a:pt x="2362566" y="528822"/>
                    <a:pt x="2362566" y="1181158"/>
                  </a:cubicBezTo>
                  <a:cubicBezTo>
                    <a:pt x="2362566" y="1833494"/>
                    <a:pt x="1833688" y="2362316"/>
                    <a:pt x="1181283" y="2362316"/>
                  </a:cubicBezTo>
                  <a:cubicBezTo>
                    <a:pt x="528878" y="2362316"/>
                    <a:pt x="0" y="1833494"/>
                    <a:pt x="0" y="1181158"/>
                  </a:cubicBezTo>
                  <a:close/>
                </a:path>
              </a:pathLst>
            </a:custGeom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64414" tIns="364207" rIns="364415" bIns="364207" numCol="1" spcCol="1270" anchor="ctr" anchorCtr="0">
              <a:noAutofit/>
            </a:bodyPr>
            <a:lstStyle/>
            <a:p>
              <a:pPr marL="0" lvl="0" indent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b="1" kern="1200" dirty="0"/>
                <a:t>Export</a:t>
              </a:r>
              <a:r>
                <a:rPr lang="en-US" sz="2000" kern="1200" dirty="0"/>
                <a:t> </a:t>
              </a:r>
              <a:br>
                <a:rPr lang="en-US" sz="2000" kern="1200" dirty="0"/>
              </a:br>
              <a:br>
                <a:rPr lang="en-US" sz="2000" kern="1200" dirty="0"/>
              </a:br>
              <a:r>
                <a:rPr lang="en-US" sz="2000" kern="1200" dirty="0"/>
                <a:t>Damage Assessments &amp; Property Data</a:t>
              </a: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C69E114-48F6-AFDF-01C7-D09495249EFE}"/>
                </a:ext>
              </a:extLst>
            </p:cNvPr>
            <p:cNvSpPr/>
            <p:nvPr/>
          </p:nvSpPr>
          <p:spPr>
            <a:xfrm>
              <a:off x="6208152" y="5775115"/>
              <a:ext cx="2735046" cy="1387454"/>
            </a:xfrm>
            <a:custGeom>
              <a:avLst/>
              <a:gdLst>
                <a:gd name="csX0" fmla="*/ 0 w 2362566"/>
                <a:gd name="csY0" fmla="*/ 0 h 1387454"/>
                <a:gd name="csX1" fmla="*/ 2362566 w 2362566"/>
                <a:gd name="csY1" fmla="*/ 0 h 1387454"/>
                <a:gd name="csX2" fmla="*/ 2362566 w 2362566"/>
                <a:gd name="csY2" fmla="*/ 1387454 h 1387454"/>
                <a:gd name="csX3" fmla="*/ 0 w 2362566"/>
                <a:gd name="csY3" fmla="*/ 1387454 h 1387454"/>
                <a:gd name="csX4" fmla="*/ 0 w 2362566"/>
                <a:gd name="csY4" fmla="*/ 0 h 138745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362566" h="1387454">
                  <a:moveTo>
                    <a:pt x="0" y="0"/>
                  </a:moveTo>
                  <a:lnTo>
                    <a:pt x="2362566" y="0"/>
                  </a:lnTo>
                  <a:lnTo>
                    <a:pt x="2362566" y="1387454"/>
                  </a:lnTo>
                  <a:lnTo>
                    <a:pt x="0" y="1387454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4770" tIns="64770" rIns="64770" bIns="64770" numCol="1" spcCol="1270" anchor="t" anchorCtr="0">
              <a:noAutofit/>
            </a:bodyPr>
            <a:lstStyle/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300" kern="1200" dirty="0"/>
                <a:t>Complete Export to SDE Database (JSON plus photos)</a:t>
              </a:r>
            </a:p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300" kern="1200" dirty="0"/>
                <a:t>Export to Excel Spreadsheet</a:t>
              </a:r>
            </a:p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300" kern="1200" dirty="0"/>
                <a:t>Send SDE Determination Letters</a:t>
              </a:r>
            </a:p>
          </p:txBody>
        </p:sp>
        <p:sp>
          <p:nvSpPr>
            <p:cNvPr id="9" name="Teardrop 8">
              <a:extLst>
                <a:ext uri="{FF2B5EF4-FFF2-40B4-BE49-F238E27FC236}">
                  <a16:creationId xmlns:a16="http://schemas.microsoft.com/office/drawing/2014/main" id="{77DC1B0C-C87C-1D4F-12EF-1092857F8D9C}"/>
                </a:ext>
              </a:extLst>
            </p:cNvPr>
            <p:cNvSpPr/>
            <p:nvPr/>
          </p:nvSpPr>
          <p:spPr>
            <a:xfrm rot="2700000">
              <a:off x="3293413" y="3247092"/>
              <a:ext cx="2524520" cy="2524520"/>
            </a:xfrm>
            <a:prstGeom prst="teardrop">
              <a:avLst>
                <a:gd name="adj" fmla="val 10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1355300"/>
                <a:satOff val="50000"/>
                <a:lumOff val="-7353"/>
                <a:alphaOff val="0"/>
              </a:schemeClr>
            </a:fillRef>
            <a:effectRef idx="0">
              <a:schemeClr val="accent3">
                <a:hueOff val="1355300"/>
                <a:satOff val="50000"/>
                <a:lumOff val="-7353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00C2D92-4351-5F61-92DE-57E5294E5225}"/>
                </a:ext>
              </a:extLst>
            </p:cNvPr>
            <p:cNvSpPr/>
            <p:nvPr/>
          </p:nvSpPr>
          <p:spPr>
            <a:xfrm>
              <a:off x="3374390" y="3328417"/>
              <a:ext cx="2362566" cy="2362315"/>
            </a:xfrm>
            <a:custGeom>
              <a:avLst/>
              <a:gdLst>
                <a:gd name="csX0" fmla="*/ 0 w 2362566"/>
                <a:gd name="csY0" fmla="*/ 1181158 h 2362315"/>
                <a:gd name="csX1" fmla="*/ 1181283 w 2362566"/>
                <a:gd name="csY1" fmla="*/ 0 h 2362315"/>
                <a:gd name="csX2" fmla="*/ 2362566 w 2362566"/>
                <a:gd name="csY2" fmla="*/ 1181158 h 2362315"/>
                <a:gd name="csX3" fmla="*/ 1181283 w 2362566"/>
                <a:gd name="csY3" fmla="*/ 2362316 h 2362315"/>
                <a:gd name="csX4" fmla="*/ 0 w 2362566"/>
                <a:gd name="csY4" fmla="*/ 1181158 h 23623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362566" h="2362315">
                  <a:moveTo>
                    <a:pt x="0" y="1181158"/>
                  </a:moveTo>
                  <a:cubicBezTo>
                    <a:pt x="0" y="528822"/>
                    <a:pt x="528878" y="0"/>
                    <a:pt x="1181283" y="0"/>
                  </a:cubicBezTo>
                  <a:cubicBezTo>
                    <a:pt x="1833688" y="0"/>
                    <a:pt x="2362566" y="528822"/>
                    <a:pt x="2362566" y="1181158"/>
                  </a:cubicBezTo>
                  <a:cubicBezTo>
                    <a:pt x="2362566" y="1833494"/>
                    <a:pt x="1833688" y="2362316"/>
                    <a:pt x="1181283" y="2362316"/>
                  </a:cubicBezTo>
                  <a:cubicBezTo>
                    <a:pt x="528878" y="2362316"/>
                    <a:pt x="0" y="1833494"/>
                    <a:pt x="0" y="1181158"/>
                  </a:cubicBezTo>
                  <a:close/>
                </a:path>
              </a:pathLst>
            </a:custGeom>
          </p:spPr>
          <p:style>
            <a:lnRef idx="2">
              <a:schemeClr val="accent3">
                <a:hueOff val="1355300"/>
                <a:satOff val="50000"/>
                <a:lumOff val="-7353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64415" tIns="364207" rIns="364414" bIns="364207" numCol="1" spcCol="1270" anchor="ctr" anchorCtr="0">
              <a:noAutofit/>
            </a:bodyPr>
            <a:lstStyle/>
            <a:p>
              <a:pPr marL="0" lvl="0" indent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b="1" kern="1200" dirty="0"/>
                <a:t>Assess Damages</a:t>
              </a:r>
              <a:br>
                <a:rPr lang="en-US" sz="2000" kern="1200" dirty="0"/>
              </a:br>
              <a:br>
                <a:rPr lang="en-US" sz="2000" kern="1200" dirty="0"/>
              </a:br>
              <a:r>
                <a:rPr lang="en-US" sz="2000" kern="1200" dirty="0"/>
                <a:t>SDE 3.0 Application</a:t>
              </a: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A50EF46-16DD-46D4-5F84-C966709DE0FF}"/>
                </a:ext>
              </a:extLst>
            </p:cNvPr>
            <p:cNvSpPr/>
            <p:nvPr/>
          </p:nvSpPr>
          <p:spPr>
            <a:xfrm>
              <a:off x="3630503" y="5775115"/>
              <a:ext cx="2530615" cy="1387454"/>
            </a:xfrm>
            <a:custGeom>
              <a:avLst/>
              <a:gdLst>
                <a:gd name="csX0" fmla="*/ 0 w 2362566"/>
                <a:gd name="csY0" fmla="*/ 0 h 1387454"/>
                <a:gd name="csX1" fmla="*/ 2362566 w 2362566"/>
                <a:gd name="csY1" fmla="*/ 0 h 1387454"/>
                <a:gd name="csX2" fmla="*/ 2362566 w 2362566"/>
                <a:gd name="csY2" fmla="*/ 1387454 h 1387454"/>
                <a:gd name="csX3" fmla="*/ 0 w 2362566"/>
                <a:gd name="csY3" fmla="*/ 1387454 h 1387454"/>
                <a:gd name="csX4" fmla="*/ 0 w 2362566"/>
                <a:gd name="csY4" fmla="*/ 0 h 138745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362566" h="1387454">
                  <a:moveTo>
                    <a:pt x="0" y="0"/>
                  </a:moveTo>
                  <a:lnTo>
                    <a:pt x="2362566" y="0"/>
                  </a:lnTo>
                  <a:lnTo>
                    <a:pt x="2362566" y="1387454"/>
                  </a:lnTo>
                  <a:lnTo>
                    <a:pt x="0" y="1387454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4770" tIns="64770" rIns="64770" bIns="64770" numCol="1" spcCol="1270" anchor="t" anchorCtr="0">
              <a:noAutofit/>
            </a:bodyPr>
            <a:lstStyle/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300" kern="1200" dirty="0"/>
                <a:t>Set Default Values for Inspector/Damage Information</a:t>
              </a:r>
            </a:p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300" kern="1200" dirty="0"/>
                <a:t>Create Damage Assessments</a:t>
              </a:r>
            </a:p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300" kern="1200" dirty="0"/>
                <a:t>Import Photos</a:t>
              </a:r>
            </a:p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US" sz="1300" kern="1200" dirty="0"/>
            </a:p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US" sz="1300" kern="1200" dirty="0"/>
            </a:p>
          </p:txBody>
        </p:sp>
        <p:sp>
          <p:nvSpPr>
            <p:cNvPr id="12" name="Teardrop 11">
              <a:extLst>
                <a:ext uri="{FF2B5EF4-FFF2-40B4-BE49-F238E27FC236}">
                  <a16:creationId xmlns:a16="http://schemas.microsoft.com/office/drawing/2014/main" id="{2603FDB0-AF1F-D608-3154-396900169902}"/>
                </a:ext>
              </a:extLst>
            </p:cNvPr>
            <p:cNvSpPr/>
            <p:nvPr/>
          </p:nvSpPr>
          <p:spPr>
            <a:xfrm rot="2700000">
              <a:off x="677950" y="3247092"/>
              <a:ext cx="2524520" cy="2524520"/>
            </a:xfrm>
            <a:prstGeom prst="teardrop">
              <a:avLst>
                <a:gd name="adj" fmla="val 10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2710599"/>
                <a:satOff val="100000"/>
                <a:lumOff val="-14706"/>
                <a:alphaOff val="0"/>
              </a:schemeClr>
            </a:fillRef>
            <a:effectRef idx="0">
              <a:schemeClr val="accent3">
                <a:hueOff val="2710599"/>
                <a:satOff val="100000"/>
                <a:lumOff val="-14706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797872D-27E1-91F9-F108-A644AC024557}"/>
                </a:ext>
              </a:extLst>
            </p:cNvPr>
            <p:cNvSpPr/>
            <p:nvPr/>
          </p:nvSpPr>
          <p:spPr>
            <a:xfrm>
              <a:off x="758926" y="3328417"/>
              <a:ext cx="2362566" cy="2362315"/>
            </a:xfrm>
            <a:custGeom>
              <a:avLst/>
              <a:gdLst>
                <a:gd name="csX0" fmla="*/ 0 w 2362566"/>
                <a:gd name="csY0" fmla="*/ 1181158 h 2362315"/>
                <a:gd name="csX1" fmla="*/ 1181283 w 2362566"/>
                <a:gd name="csY1" fmla="*/ 0 h 2362315"/>
                <a:gd name="csX2" fmla="*/ 2362566 w 2362566"/>
                <a:gd name="csY2" fmla="*/ 1181158 h 2362315"/>
                <a:gd name="csX3" fmla="*/ 1181283 w 2362566"/>
                <a:gd name="csY3" fmla="*/ 2362316 h 2362315"/>
                <a:gd name="csX4" fmla="*/ 0 w 2362566"/>
                <a:gd name="csY4" fmla="*/ 1181158 h 23623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362566" h="2362315">
                  <a:moveTo>
                    <a:pt x="0" y="1181158"/>
                  </a:moveTo>
                  <a:cubicBezTo>
                    <a:pt x="0" y="528822"/>
                    <a:pt x="528878" y="0"/>
                    <a:pt x="1181283" y="0"/>
                  </a:cubicBezTo>
                  <a:cubicBezTo>
                    <a:pt x="1833688" y="0"/>
                    <a:pt x="2362566" y="528822"/>
                    <a:pt x="2362566" y="1181158"/>
                  </a:cubicBezTo>
                  <a:cubicBezTo>
                    <a:pt x="2362566" y="1833494"/>
                    <a:pt x="1833688" y="2362316"/>
                    <a:pt x="1181283" y="2362316"/>
                  </a:cubicBezTo>
                  <a:cubicBezTo>
                    <a:pt x="528878" y="2362316"/>
                    <a:pt x="0" y="1833494"/>
                    <a:pt x="0" y="1181158"/>
                  </a:cubicBezTo>
                  <a:close/>
                </a:path>
              </a:pathLst>
            </a:custGeom>
          </p:spPr>
          <p:style>
            <a:lnRef idx="2">
              <a:schemeClr val="accent3">
                <a:hueOff val="2710599"/>
                <a:satOff val="100000"/>
                <a:lumOff val="-14706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64415" tIns="364207" rIns="364414" bIns="364207" numCol="1" spcCol="1270" anchor="ctr" anchorCtr="0">
              <a:noAutofit/>
            </a:bodyPr>
            <a:lstStyle/>
            <a:p>
              <a:pPr marL="0" lvl="0" indent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b="1" kern="1200" dirty="0"/>
                <a:t>Import</a:t>
              </a:r>
            </a:p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/>
                <a:t>WV Flood Tool Property Data</a:t>
              </a:r>
              <a:r>
                <a:rPr lang="en-US" sz="2100" kern="1200" dirty="0"/>
                <a:t> </a:t>
              </a:r>
              <a:r>
                <a:rPr lang="en-US" sz="1400" i="1" kern="1200" dirty="0"/>
                <a:t>(as </a:t>
              </a:r>
              <a:r>
                <a:rPr lang="en-US" sz="1400" i="1" dirty="0"/>
                <a:t>Excel Spreadsheet or County SDE Database (.</a:t>
              </a:r>
              <a:r>
                <a:rPr lang="en-US" sz="1400" i="1" dirty="0" err="1"/>
                <a:t>mdb</a:t>
              </a:r>
              <a:r>
                <a:rPr lang="en-US" sz="1400" i="1" dirty="0"/>
                <a:t>))</a:t>
              </a:r>
              <a:endParaRPr lang="en-US" sz="1400" i="1" kern="1200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8D5A771-56E5-348F-B8D3-84A03FF5C910}"/>
                </a:ext>
              </a:extLst>
            </p:cNvPr>
            <p:cNvSpPr/>
            <p:nvPr/>
          </p:nvSpPr>
          <p:spPr>
            <a:xfrm>
              <a:off x="571168" y="5690732"/>
              <a:ext cx="3021521" cy="1125893"/>
            </a:xfrm>
            <a:custGeom>
              <a:avLst/>
              <a:gdLst>
                <a:gd name="csX0" fmla="*/ 0 w 2362566"/>
                <a:gd name="csY0" fmla="*/ 0 h 1387454"/>
                <a:gd name="csX1" fmla="*/ 2362566 w 2362566"/>
                <a:gd name="csY1" fmla="*/ 0 h 1387454"/>
                <a:gd name="csX2" fmla="*/ 2362566 w 2362566"/>
                <a:gd name="csY2" fmla="*/ 1387454 h 1387454"/>
                <a:gd name="csX3" fmla="*/ 0 w 2362566"/>
                <a:gd name="csY3" fmla="*/ 1387454 h 1387454"/>
                <a:gd name="csX4" fmla="*/ 0 w 2362566"/>
                <a:gd name="csY4" fmla="*/ 0 h 138745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362566" h="1387454">
                  <a:moveTo>
                    <a:pt x="0" y="0"/>
                  </a:moveTo>
                  <a:lnTo>
                    <a:pt x="2362566" y="0"/>
                  </a:lnTo>
                  <a:lnTo>
                    <a:pt x="2362566" y="1387454"/>
                  </a:lnTo>
                  <a:lnTo>
                    <a:pt x="0" y="1387454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4770" tIns="64770" rIns="64770" bIns="64770" numCol="1" spcCol="1270" anchor="t" anchorCtr="0">
              <a:noAutofit/>
            </a:bodyPr>
            <a:lstStyle/>
            <a:p>
              <a:pPr marL="114300" lvl="1" indent="-114300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"/>
              </a:pPr>
              <a:r>
                <a:rPr lang="en-US" sz="1300" dirty="0"/>
                <a:t>40 fields automatically populated</a:t>
              </a:r>
              <a:endParaRPr lang="en-US" sz="1300" kern="1200" dirty="0"/>
            </a:p>
            <a:p>
              <a:pPr marL="114300" lvl="1" indent="-114300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300" dirty="0"/>
                <a:t>Property and FIRM information pre-loaded</a:t>
              </a:r>
              <a:endParaRPr lang="en-US" sz="1300" kern="1200" dirty="0"/>
            </a:p>
            <a:p>
              <a:pPr marL="114300" lvl="1" indent="-114300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300" dirty="0"/>
                <a:t>Import using Excel (Enterprise Import) or County </a:t>
              </a:r>
              <a:r>
                <a:rPr lang="en-US" sz="1300" dirty="0" err="1"/>
                <a:t>SDEDatabase</a:t>
              </a:r>
              <a:r>
                <a:rPr lang="en-US" sz="1300" dirty="0"/>
                <a:t> (.</a:t>
              </a:r>
              <a:r>
                <a:rPr lang="en-US" sz="1300" dirty="0" err="1"/>
                <a:t>mdb</a:t>
              </a:r>
              <a:r>
                <a:rPr lang="en-US" sz="1300" dirty="0"/>
                <a:t>)</a:t>
              </a:r>
              <a:endParaRPr lang="en-US" sz="1300" kern="1200" dirty="0"/>
            </a:p>
          </p:txBody>
        </p:sp>
      </p:grpSp>
      <p:sp>
        <p:nvSpPr>
          <p:cNvPr id="4" name="Title 1"/>
          <p:cNvSpPr txBox="1">
            <a:spLocks/>
          </p:cNvSpPr>
          <p:nvPr/>
        </p:nvSpPr>
        <p:spPr>
          <a:xfrm>
            <a:off x="0" y="1"/>
            <a:ext cx="9144000" cy="751343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2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Pre-Loading Available Structure Data into SDE 3.0 Tool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6D191E7D-783A-7F3A-7B8B-820871774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4C47-4F67-410C-A19C-DA8E1B90B7ED}" type="slidenum">
              <a:rPr lang="en-US" smtClean="0"/>
              <a:t>2</a:t>
            </a:fld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DE75776-38E7-6A14-630F-B6763729D8E4}"/>
              </a:ext>
            </a:extLst>
          </p:cNvPr>
          <p:cNvSpPr/>
          <p:nvPr/>
        </p:nvSpPr>
        <p:spPr>
          <a:xfrm>
            <a:off x="0" y="733322"/>
            <a:ext cx="9144000" cy="26776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Using </a:t>
            </a:r>
            <a:r>
              <a:rPr lang="en-US" sz="1400" b="1" i="1" dirty="0"/>
              <a:t>the Enterprise Import function</a:t>
            </a:r>
            <a:r>
              <a:rPr lang="en-US" sz="1400" dirty="0"/>
              <a:t>, available property information for structures located in the SFHA and Advisory High-Risk Floodplains can be pre-loaded into the SDE 3.0 Tool before conducting substantial damage inspections. These data are compiled from tax assessments and flood hazard information available through the WV Flood Tool.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Alternatively, </a:t>
            </a:r>
            <a:r>
              <a:rPr lang="en-US" sz="1400" b="1" i="1" dirty="0">
                <a:solidFill>
                  <a:srgbClr val="1F4E79"/>
                </a:solidFill>
              </a:rPr>
              <a:t>County-specific SDE Database (.</a:t>
            </a:r>
            <a:r>
              <a:rPr lang="en-US" sz="1400" b="1" i="1" dirty="0" err="1">
                <a:solidFill>
                  <a:srgbClr val="1F4E79"/>
                </a:solidFill>
              </a:rPr>
              <a:t>mdb</a:t>
            </a:r>
            <a:r>
              <a:rPr lang="en-US" sz="1400" b="1" i="1" dirty="0">
                <a:solidFill>
                  <a:srgbClr val="1F4E79"/>
                </a:solidFill>
              </a:rPr>
              <a:t>) </a:t>
            </a:r>
            <a:r>
              <a:rPr lang="en-US" sz="1400" dirty="0"/>
              <a:t>files can be used to automatically load all pre-processed property records into the SDE application, eliminating the Enterprise Import step.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Structure data can be pre-loaded into the first three SDE tabs, </a:t>
            </a:r>
            <a:r>
              <a:rPr lang="en-US" sz="1400" b="1" i="1" dirty="0">
                <a:solidFill>
                  <a:srgbClr val="1F4E79"/>
                </a:solidFill>
              </a:rPr>
              <a:t>Address</a:t>
            </a:r>
            <a:r>
              <a:rPr lang="en-US" sz="1400" i="1" dirty="0">
                <a:solidFill>
                  <a:srgbClr val="1F4E79"/>
                </a:solidFill>
              </a:rPr>
              <a:t>, </a:t>
            </a:r>
            <a:r>
              <a:rPr lang="en-US" sz="1400" b="1" i="1" dirty="0">
                <a:solidFill>
                  <a:srgbClr val="1F4E79"/>
                </a:solidFill>
              </a:rPr>
              <a:t>Structure/Damage/NFIP Info</a:t>
            </a:r>
            <a:r>
              <a:rPr lang="en-US" sz="1400" dirty="0"/>
              <a:t>, and </a:t>
            </a:r>
            <a:r>
              <a:rPr lang="en-US" sz="1400" b="1" i="1" dirty="0">
                <a:solidFill>
                  <a:srgbClr val="1F4E79"/>
                </a:solidFill>
              </a:rPr>
              <a:t>Cost</a:t>
            </a:r>
            <a:r>
              <a:rPr lang="en-US" sz="1400" dirty="0"/>
              <a:t>, while the </a:t>
            </a:r>
            <a:r>
              <a:rPr lang="en-US" sz="1400" b="1" i="1" dirty="0"/>
              <a:t>Default Values</a:t>
            </a:r>
            <a:r>
              <a:rPr lang="en-US" sz="1400" i="1" dirty="0"/>
              <a:t> </a:t>
            </a:r>
            <a:r>
              <a:rPr lang="en-US" sz="1400" dirty="0"/>
              <a:t>feature can be used to automatically populate the </a:t>
            </a:r>
            <a:r>
              <a:rPr lang="en-US" sz="1400" b="1" i="1" dirty="0">
                <a:solidFill>
                  <a:srgbClr val="1F4E79"/>
                </a:solidFill>
              </a:rPr>
              <a:t>Inspector</a:t>
            </a:r>
            <a:r>
              <a:rPr lang="en-US" sz="1400" dirty="0"/>
              <a:t> and </a:t>
            </a:r>
            <a:r>
              <a:rPr lang="en-US" sz="1400" b="1" i="1" dirty="0">
                <a:solidFill>
                  <a:srgbClr val="1F4E79"/>
                </a:solidFill>
              </a:rPr>
              <a:t>Damage Information </a:t>
            </a:r>
            <a:r>
              <a:rPr lang="en-US" sz="1400" dirty="0"/>
              <a:t>fields.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Both methods reduce manual data entry, improve consistency among users, and significantly speed up damage assessments.</a:t>
            </a:r>
          </a:p>
        </p:txBody>
      </p:sp>
    </p:spTree>
    <p:extLst>
      <p:ext uri="{BB962C8B-B14F-4D97-AF65-F5344CB8AC3E}">
        <p14:creationId xmlns:p14="http://schemas.microsoft.com/office/powerpoint/2010/main" val="31532221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016936" y="871843"/>
            <a:ext cx="1040670" cy="3146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US" sz="1350" b="1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10/10/2021</a:t>
            </a:r>
            <a:endParaRPr lang="en-US" sz="2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1" t="1443" r="3836" b="63631"/>
          <a:stretch/>
        </p:blipFill>
        <p:spPr>
          <a:xfrm>
            <a:off x="1" y="6005764"/>
            <a:ext cx="2006599" cy="852236"/>
          </a:xfrm>
          <a:prstGeom prst="rect">
            <a:avLst/>
          </a:prstGeom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0" y="0"/>
            <a:ext cx="9144000" cy="6857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>
                <a:solidFill>
                  <a:schemeClr val="accent4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D.</a:t>
            </a:r>
            <a:r>
              <a:rPr lang="en-US" sz="2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Estimating Damage</a:t>
            </a:r>
          </a:p>
        </p:txBody>
      </p:sp>
      <p:sp>
        <p:nvSpPr>
          <p:cNvPr id="43" name="Title 1"/>
          <p:cNvSpPr txBox="1">
            <a:spLocks/>
          </p:cNvSpPr>
          <p:nvPr/>
        </p:nvSpPr>
        <p:spPr>
          <a:xfrm>
            <a:off x="378196" y="806123"/>
            <a:ext cx="348187" cy="33090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chemeClr val="bg1"/>
                </a:solidFill>
                <a:latin typeface="+mn-lt"/>
              </a:rPr>
              <a:t>4</a:t>
            </a:r>
            <a:endParaRPr lang="en-US" sz="2000" b="1" i="1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772881" y="746928"/>
            <a:ext cx="7598237" cy="417601"/>
            <a:chOff x="0" y="0"/>
            <a:chExt cx="3674110" cy="201953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674110" cy="190500"/>
            </a:xfrm>
            <a:prstGeom prst="rect">
              <a:avLst/>
            </a:prstGeom>
          </p:spPr>
        </p:pic>
        <p:sp>
          <p:nvSpPr>
            <p:cNvPr id="23" name="Rectangle 22"/>
            <p:cNvSpPr/>
            <p:nvPr/>
          </p:nvSpPr>
          <p:spPr>
            <a:xfrm>
              <a:off x="1710994" y="22439"/>
              <a:ext cx="841473" cy="179514"/>
            </a:xfrm>
            <a:prstGeom prst="rect">
              <a:avLst/>
            </a:prstGeom>
            <a:noFill/>
            <a:ln w="190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2" name="Rectangle 1"/>
          <p:cNvSpPr/>
          <p:nvPr/>
        </p:nvSpPr>
        <p:spPr>
          <a:xfrm>
            <a:off x="982199" y="1650549"/>
            <a:ext cx="780475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If you know the amount of percentage damage on the elements of the buildings, fill the  related fields. Remember that </a:t>
            </a:r>
            <a:r>
              <a:rPr lang="en-US" sz="2000" b="1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it may not be necessary </a:t>
            </a: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for all the </a:t>
            </a:r>
            <a:r>
              <a:rPr lang="en-US" sz="2000" b="1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threshold makers 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to be </a:t>
            </a:r>
            <a:r>
              <a:rPr lang="en-US" sz="2000" b="1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met to achieve the indicated level of damage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817918" y="2973988"/>
            <a:ext cx="6553200" cy="3396060"/>
            <a:chOff x="4311299" y="1289444"/>
            <a:chExt cx="4348518" cy="2253529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11299" y="1289444"/>
              <a:ext cx="4348518" cy="2253529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  <p:sp>
          <p:nvSpPr>
            <p:cNvPr id="6" name="Rounded Rectangle 5"/>
            <p:cNvSpPr/>
            <p:nvPr/>
          </p:nvSpPr>
          <p:spPr>
            <a:xfrm>
              <a:off x="5307806" y="1719263"/>
              <a:ext cx="385763" cy="245268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ounded Rectangle 26"/>
            <p:cNvSpPr/>
            <p:nvPr/>
          </p:nvSpPr>
          <p:spPr>
            <a:xfrm>
              <a:off x="6081713" y="1719263"/>
              <a:ext cx="385763" cy="245268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ounded Rectangle 29"/>
            <p:cNvSpPr/>
            <p:nvPr/>
          </p:nvSpPr>
          <p:spPr>
            <a:xfrm>
              <a:off x="6497194" y="1723400"/>
              <a:ext cx="385763" cy="245268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ounded Rectangle 37"/>
            <p:cNvSpPr/>
            <p:nvPr/>
          </p:nvSpPr>
          <p:spPr>
            <a:xfrm>
              <a:off x="6530532" y="2561600"/>
              <a:ext cx="385763" cy="167313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/>
          <p:cNvSpPr/>
          <p:nvPr/>
        </p:nvSpPr>
        <p:spPr>
          <a:xfrm>
            <a:off x="1025017" y="1257534"/>
            <a:ext cx="34635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Now, click on </a:t>
            </a:r>
            <a:r>
              <a:rPr lang="en-US" b="1" i="1" dirty="0">
                <a:solidFill>
                  <a:srgbClr val="1F4E79"/>
                </a:solidFill>
                <a:cs typeface="Arial" panose="020B0604020202020204" pitchFamily="34" charset="0"/>
              </a:rPr>
              <a:t>Element Percentage</a:t>
            </a:r>
            <a:r>
              <a:rPr lang="en-US" dirty="0"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67B88E0-5456-3883-455D-CB145FF22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4C47-4F67-410C-A19C-DA8E1B90B7E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8220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016936" y="871843"/>
            <a:ext cx="1040670" cy="3146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US" sz="1350" b="1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10/10/2021</a:t>
            </a:r>
            <a:endParaRPr lang="en-US" sz="2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1" t="1443" r="3836" b="63631"/>
          <a:stretch/>
        </p:blipFill>
        <p:spPr>
          <a:xfrm>
            <a:off x="1" y="6005764"/>
            <a:ext cx="2006599" cy="852236"/>
          </a:xfrm>
          <a:prstGeom prst="rect">
            <a:avLst/>
          </a:prstGeom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0" y="0"/>
            <a:ext cx="9144000" cy="6857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>
                <a:solidFill>
                  <a:schemeClr val="accent4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D.</a:t>
            </a:r>
            <a:r>
              <a:rPr lang="en-US" sz="2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Estimating Damage</a:t>
            </a:r>
          </a:p>
        </p:txBody>
      </p:sp>
      <p:sp>
        <p:nvSpPr>
          <p:cNvPr id="43" name="Title 1"/>
          <p:cNvSpPr txBox="1">
            <a:spLocks/>
          </p:cNvSpPr>
          <p:nvPr/>
        </p:nvSpPr>
        <p:spPr>
          <a:xfrm>
            <a:off x="378196" y="806123"/>
            <a:ext cx="348187" cy="33090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chemeClr val="bg1"/>
                </a:solidFill>
                <a:latin typeface="+mn-lt"/>
              </a:rPr>
              <a:t>5</a:t>
            </a:r>
            <a:endParaRPr lang="en-US" sz="2000" b="1" i="1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820419" y="753321"/>
            <a:ext cx="7622910" cy="431364"/>
            <a:chOff x="0" y="0"/>
            <a:chExt cx="3759200" cy="213173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759200" cy="187325"/>
            </a:xfrm>
            <a:prstGeom prst="rect">
              <a:avLst/>
            </a:prstGeom>
          </p:spPr>
        </p:pic>
        <p:sp>
          <p:nvSpPr>
            <p:cNvPr id="25" name="Rectangle 24"/>
            <p:cNvSpPr/>
            <p:nvPr/>
          </p:nvSpPr>
          <p:spPr>
            <a:xfrm>
              <a:off x="2586125" y="28049"/>
              <a:ext cx="734886" cy="185124"/>
            </a:xfrm>
            <a:prstGeom prst="rect">
              <a:avLst/>
            </a:prstGeom>
            <a:noFill/>
            <a:ln w="190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32" name="Rectangle 31"/>
          <p:cNvSpPr/>
          <p:nvPr/>
        </p:nvSpPr>
        <p:spPr>
          <a:xfrm>
            <a:off x="566362" y="1690461"/>
            <a:ext cx="780475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000" b="1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Tax Assessment Value </a:t>
            </a: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is found in 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hlinkClick r:id="rId4"/>
              </a:rPr>
              <a:t>WV Assessment 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40766" y="1745861"/>
            <a:ext cx="2350495" cy="666945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34" name="Rectangle 33"/>
          <p:cNvSpPr/>
          <p:nvPr/>
        </p:nvSpPr>
        <p:spPr>
          <a:xfrm>
            <a:off x="566362" y="2055837"/>
            <a:ext cx="531192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000" b="1" i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If you’re not sure about </a:t>
            </a:r>
            <a:r>
              <a:rPr lang="en-US" sz="2000" b="1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Tax Factor Adjustment</a:t>
            </a:r>
            <a:r>
              <a: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000" b="1" i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write</a:t>
            </a:r>
            <a:r>
              <a: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000" b="1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1.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66362" y="1295825"/>
            <a:ext cx="780475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Basis for value of structure should be set on: </a:t>
            </a:r>
            <a:r>
              <a:rPr lang="en-US" sz="2000" b="1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Adj. Tax Assessed Value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1236499" y="2739227"/>
            <a:ext cx="7206830" cy="3723529"/>
            <a:chOff x="820419" y="2626304"/>
            <a:chExt cx="6748837" cy="3486899"/>
          </a:xfrm>
        </p:grpSpPr>
        <p:grpSp>
          <p:nvGrpSpPr>
            <p:cNvPr id="11" name="Group 10"/>
            <p:cNvGrpSpPr/>
            <p:nvPr/>
          </p:nvGrpSpPr>
          <p:grpSpPr>
            <a:xfrm>
              <a:off x="820419" y="2626304"/>
              <a:ext cx="6748837" cy="3486899"/>
              <a:chOff x="451013" y="1645475"/>
              <a:chExt cx="7565923" cy="3909060"/>
            </a:xfrm>
          </p:grpSpPr>
          <p:pic>
            <p:nvPicPr>
              <p:cNvPr id="3" name="Picture 2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1013" y="1645475"/>
                <a:ext cx="7565923" cy="3909060"/>
              </a:xfrm>
              <a:prstGeom prst="rect">
                <a:avLst/>
              </a:prstGeom>
              <a:ln w="28575">
                <a:solidFill>
                  <a:schemeClr val="tx1"/>
                </a:solidFill>
              </a:ln>
            </p:spPr>
          </p:pic>
          <p:sp>
            <p:nvSpPr>
              <p:cNvPr id="7" name="Rounded Rectangle 6"/>
              <p:cNvSpPr/>
              <p:nvPr/>
            </p:nvSpPr>
            <p:spPr>
              <a:xfrm>
                <a:off x="3019425" y="2674144"/>
                <a:ext cx="1004887" cy="173830"/>
              </a:xfrm>
              <a:prstGeom prst="roundRect">
                <a:avLst/>
              </a:prstGeom>
              <a:noFill/>
              <a:ln w="28575">
                <a:solidFill>
                  <a:srgbClr val="FF000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ounded Rectangle 25"/>
              <p:cNvSpPr/>
              <p:nvPr/>
            </p:nvSpPr>
            <p:spPr>
              <a:xfrm>
                <a:off x="3019424" y="2869407"/>
                <a:ext cx="1004887" cy="178594"/>
              </a:xfrm>
              <a:prstGeom prst="roundRect">
                <a:avLst/>
              </a:prstGeom>
              <a:noFill/>
              <a:ln w="28575">
                <a:solidFill>
                  <a:srgbClr val="FF000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ounded Rectangle 27"/>
              <p:cNvSpPr/>
              <p:nvPr/>
            </p:nvSpPr>
            <p:spPr>
              <a:xfrm>
                <a:off x="1409700" y="3409505"/>
                <a:ext cx="766764" cy="152845"/>
              </a:xfrm>
              <a:prstGeom prst="roundRect">
                <a:avLst/>
              </a:prstGeom>
              <a:noFill/>
              <a:ln w="28575">
                <a:solidFill>
                  <a:srgbClr val="FF000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3" name="Rounded Rectangle 32"/>
            <p:cNvSpPr/>
            <p:nvPr/>
          </p:nvSpPr>
          <p:spPr>
            <a:xfrm>
              <a:off x="4095750" y="3149600"/>
              <a:ext cx="882650" cy="1371600"/>
            </a:xfrm>
            <a:prstGeom prst="roundRect">
              <a:avLst/>
            </a:prstGeom>
            <a:noFill/>
            <a:ln w="28575">
              <a:solidFill>
                <a:schemeClr val="tx2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ounded Rectangle 38"/>
            <p:cNvSpPr/>
            <p:nvPr/>
          </p:nvSpPr>
          <p:spPr>
            <a:xfrm>
              <a:off x="820419" y="4438650"/>
              <a:ext cx="506732" cy="336550"/>
            </a:xfrm>
            <a:prstGeom prst="roundRect">
              <a:avLst/>
            </a:prstGeom>
            <a:noFill/>
            <a:ln w="28575">
              <a:solidFill>
                <a:schemeClr val="tx2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5066332" y="3518002"/>
              <a:ext cx="2410793" cy="951118"/>
            </a:xfrm>
            <a:prstGeom prst="rect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20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</a:rPr>
                <a:t>Damage Summary will be calculated </a:t>
              </a:r>
              <a:r>
                <a:rPr lang="en-US" sz="2000" b="1" i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</a:rPr>
                <a:t>and shown </a:t>
              </a:r>
              <a:r>
                <a:rPr lang="en-US" sz="20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</a:rPr>
                <a:t>up here.</a:t>
              </a:r>
              <a:endParaRPr lang="en-US" sz="2000" b="1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6ECBE3B-CDB8-DDE4-C24F-A517E0C98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4C47-4F67-410C-A19C-DA8E1B90B7E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2484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016936" y="871843"/>
            <a:ext cx="1040670" cy="3146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US" sz="1350" b="1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10/10/2021</a:t>
            </a:r>
            <a:endParaRPr lang="en-US" sz="2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1" t="1443" r="3836" b="63631"/>
          <a:stretch/>
        </p:blipFill>
        <p:spPr>
          <a:xfrm>
            <a:off x="1" y="6005764"/>
            <a:ext cx="2006599" cy="852236"/>
          </a:xfrm>
          <a:prstGeom prst="rect">
            <a:avLst/>
          </a:prstGeom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0" y="0"/>
            <a:ext cx="9144000" cy="6857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>
                <a:solidFill>
                  <a:schemeClr val="accent4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D.</a:t>
            </a:r>
            <a:r>
              <a:rPr lang="en-US" sz="2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Estimating Damage</a:t>
            </a:r>
          </a:p>
        </p:txBody>
      </p:sp>
      <p:sp>
        <p:nvSpPr>
          <p:cNvPr id="43" name="Title 1"/>
          <p:cNvSpPr txBox="1">
            <a:spLocks/>
          </p:cNvSpPr>
          <p:nvPr/>
        </p:nvSpPr>
        <p:spPr>
          <a:xfrm>
            <a:off x="378196" y="806123"/>
            <a:ext cx="348187" cy="33090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chemeClr val="bg1"/>
                </a:solidFill>
                <a:latin typeface="+mn-lt"/>
              </a:rPr>
              <a:t>6</a:t>
            </a:r>
            <a:endParaRPr lang="en-US" sz="2000" b="1" i="1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899535" y="740463"/>
            <a:ext cx="7637736" cy="446018"/>
            <a:chOff x="0" y="0"/>
            <a:chExt cx="3762375" cy="219710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762375" cy="219710"/>
            </a:xfrm>
            <a:prstGeom prst="rect">
              <a:avLst/>
            </a:prstGeom>
          </p:spPr>
        </p:pic>
        <p:sp>
          <p:nvSpPr>
            <p:cNvPr id="27" name="Rectangle 26"/>
            <p:cNvSpPr/>
            <p:nvPr/>
          </p:nvSpPr>
          <p:spPr>
            <a:xfrm>
              <a:off x="3333750" y="47625"/>
              <a:ext cx="361950" cy="172085"/>
            </a:xfrm>
            <a:prstGeom prst="rect">
              <a:avLst/>
            </a:prstGeom>
            <a:noFill/>
            <a:ln w="190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663819" y="1437132"/>
            <a:ext cx="7873452" cy="4067950"/>
            <a:chOff x="663819" y="1437132"/>
            <a:chExt cx="7873452" cy="406795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3819" y="1437132"/>
              <a:ext cx="7873452" cy="4067950"/>
            </a:xfrm>
            <a:prstGeom prst="rect">
              <a:avLst/>
            </a:prstGeom>
          </p:spPr>
        </p:pic>
        <p:sp>
          <p:nvSpPr>
            <p:cNvPr id="4" name="Rounded Rectangle 3"/>
            <p:cNvSpPr/>
            <p:nvPr/>
          </p:nvSpPr>
          <p:spPr>
            <a:xfrm>
              <a:off x="2522220" y="2148840"/>
              <a:ext cx="853440" cy="274320"/>
            </a:xfrm>
            <a:prstGeom prst="roundRect">
              <a:avLst/>
            </a:prstGeom>
            <a:noFill/>
            <a:ln w="1905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A4567B6-5A46-65B8-5687-FAFB4721F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4C47-4F67-410C-A19C-DA8E1B90B7E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8678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1" t="1443" r="3836" b="63631"/>
          <a:stretch/>
        </p:blipFill>
        <p:spPr>
          <a:xfrm>
            <a:off x="1" y="6005764"/>
            <a:ext cx="2006599" cy="852236"/>
          </a:xfrm>
          <a:prstGeom prst="rect">
            <a:avLst/>
          </a:prstGeom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0" y="0"/>
            <a:ext cx="9144000" cy="6857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>
                <a:solidFill>
                  <a:schemeClr val="accent4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D.</a:t>
            </a:r>
            <a:r>
              <a:rPr lang="en-US" sz="2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Estimating Damage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99662" y="972415"/>
            <a:ext cx="780475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Make Sure to </a:t>
            </a:r>
            <a:r>
              <a:rPr lang="en-US" sz="2000" b="1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Save </a:t>
            </a: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Data  before closing.</a:t>
            </a:r>
            <a:endParaRPr lang="en-US" sz="2000" b="1" dirty="0">
              <a:solidFill>
                <a:schemeClr val="bg2">
                  <a:lumMod val="50000"/>
                </a:schemeClr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5011650" y="871843"/>
            <a:ext cx="4045956" cy="571685"/>
            <a:chOff x="5011650" y="871843"/>
            <a:chExt cx="4045956" cy="571685"/>
          </a:xfrm>
        </p:grpSpPr>
        <p:sp>
          <p:nvSpPr>
            <p:cNvPr id="5" name="Rectangle 4"/>
            <p:cNvSpPr/>
            <p:nvPr/>
          </p:nvSpPr>
          <p:spPr>
            <a:xfrm>
              <a:off x="8016936" y="871843"/>
              <a:ext cx="1040670" cy="31463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07000"/>
                </a:lnSpc>
                <a:spcAft>
                  <a:spcPts val="600"/>
                </a:spcAft>
              </a:pPr>
              <a:r>
                <a:rPr lang="en-US" sz="1350" b="1" i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10/10/2021</a:t>
              </a:r>
              <a:endParaRPr lang="en-US" sz="2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11650" y="1012266"/>
              <a:ext cx="3961447" cy="431262"/>
            </a:xfrm>
            <a:prstGeom prst="rect">
              <a:avLst/>
            </a:prstGeom>
          </p:spPr>
        </p:pic>
        <p:sp>
          <p:nvSpPr>
            <p:cNvPr id="7" name="Rounded Rectangle 6"/>
            <p:cNvSpPr/>
            <p:nvPr/>
          </p:nvSpPr>
          <p:spPr>
            <a:xfrm>
              <a:off x="8016936" y="972415"/>
              <a:ext cx="956161" cy="400110"/>
            </a:xfrm>
            <a:prstGeom prst="roundRect">
              <a:avLst/>
            </a:prstGeom>
            <a:noFill/>
            <a:ln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/>
          <p:cNvSpPr/>
          <p:nvPr/>
        </p:nvSpPr>
        <p:spPr>
          <a:xfrm>
            <a:off x="360622" y="1499544"/>
            <a:ext cx="780475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You can </a:t>
            </a:r>
            <a:r>
              <a:rPr lang="en-US" sz="2000" b="1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Print Summary Report </a:t>
            </a: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or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000" b="1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Print detailed Report </a:t>
            </a: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at the end.</a:t>
            </a:r>
            <a:endParaRPr lang="en-US" sz="20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13962" y="2079072"/>
            <a:ext cx="780475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During working, you can save and exit the software if needed. When come back, to find the recent assessment you were working, go to: </a:t>
            </a:r>
            <a:r>
              <a:rPr lang="en-US" sz="2000" b="1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file/Recent Assessment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and find it among five recent assessments.</a:t>
            </a:r>
            <a:endParaRPr lang="en-US" sz="20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2257" y="3190334"/>
            <a:ext cx="5852160" cy="3157728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2F61B92-4013-6ABB-A157-A1F587C5F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4C47-4F67-410C-A19C-DA8E1B90B7ED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9488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1" t="1443" r="3836" b="63631"/>
          <a:stretch/>
        </p:blipFill>
        <p:spPr>
          <a:xfrm>
            <a:off x="1" y="6005764"/>
            <a:ext cx="2006599" cy="852236"/>
          </a:xfrm>
          <a:prstGeom prst="rect">
            <a:avLst/>
          </a:prstGeom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0" y="0"/>
            <a:ext cx="9144000" cy="6857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700" dirty="0">
                <a:solidFill>
                  <a:schemeClr val="accent4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D.</a:t>
            </a:r>
            <a:r>
              <a:rPr lang="en-US" sz="2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Exporting SDE Data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41959" y="836551"/>
            <a:ext cx="538734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After Estimating the damage, or during the process it is possible to </a:t>
            </a:r>
            <a:r>
              <a:rPr lang="en-US" sz="2000" b="1" i="1" dirty="0">
                <a:solidFill>
                  <a:srgbClr val="1F4E79"/>
                </a:solidFill>
                <a:latin typeface="Calibri" panose="020F0502020204030204" pitchFamily="34" charset="0"/>
              </a:rPr>
              <a:t>export SDE data as “</a:t>
            </a:r>
            <a:r>
              <a:rPr lang="en-US" sz="2000" b="1" i="1" dirty="0" err="1">
                <a:solidFill>
                  <a:srgbClr val="1F4E79"/>
                </a:solidFill>
                <a:latin typeface="Calibri" panose="020F0502020204030204" pitchFamily="34" charset="0"/>
              </a:rPr>
              <a:t>Json</a:t>
            </a:r>
            <a:r>
              <a:rPr lang="en-US" sz="2000" b="1" i="1" dirty="0">
                <a:solidFill>
                  <a:srgbClr val="1F4E79"/>
                </a:solidFill>
                <a:latin typeface="Calibri" panose="020F0502020204030204" pitchFamily="34" charset="0"/>
              </a:rPr>
              <a:t>” </a:t>
            </a: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files, to be used in another computer. </a:t>
            </a:r>
            <a:endParaRPr lang="en-US" sz="20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41956" y="2418929"/>
            <a:ext cx="538734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Select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000" b="1" i="1" dirty="0">
                <a:solidFill>
                  <a:srgbClr val="1F4E79"/>
                </a:solidFill>
                <a:latin typeface="Calibri" panose="020F0502020204030204" pitchFamily="34" charset="0"/>
              </a:rPr>
              <a:t>Export SDE </a:t>
            </a: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and then this page will appear: </a:t>
            </a:r>
            <a:endParaRPr lang="en-US" sz="2000" b="1" dirty="0">
              <a:solidFill>
                <a:schemeClr val="bg2">
                  <a:lumMod val="50000"/>
                </a:schemeClr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5447217" y="836551"/>
            <a:ext cx="2980503" cy="2409569"/>
            <a:chOff x="5447217" y="836551"/>
            <a:chExt cx="2980503" cy="2409569"/>
          </a:xfrm>
        </p:grpSpPr>
        <p:grpSp>
          <p:nvGrpSpPr>
            <p:cNvPr id="4" name="Group 3"/>
            <p:cNvGrpSpPr/>
            <p:nvPr/>
          </p:nvGrpSpPr>
          <p:grpSpPr>
            <a:xfrm>
              <a:off x="6037175" y="836551"/>
              <a:ext cx="2390545" cy="2409569"/>
              <a:chOff x="6052415" y="850494"/>
              <a:chExt cx="2799485" cy="2799485"/>
            </a:xfrm>
          </p:grpSpPr>
          <p:pic>
            <p:nvPicPr>
              <p:cNvPr id="2" name="Picture 1"/>
              <p:cNvPicPr>
                <a:picLocks noChangeAspect="1"/>
              </p:cNvPicPr>
              <p:nvPr/>
            </p:nvPicPr>
            <p:blipFill rotWithShape="1">
              <a:blip r:embed="rId3"/>
              <a:srcRect r="57179" b="23873"/>
              <a:stretch/>
            </p:blipFill>
            <p:spPr>
              <a:xfrm>
                <a:off x="6052415" y="850494"/>
                <a:ext cx="2799485" cy="2799485"/>
              </a:xfrm>
              <a:prstGeom prst="rect">
                <a:avLst/>
              </a:prstGeom>
            </p:spPr>
          </p:pic>
          <p:sp>
            <p:nvSpPr>
              <p:cNvPr id="14" name="Rounded Rectangle 13"/>
              <p:cNvSpPr/>
              <p:nvPr/>
            </p:nvSpPr>
            <p:spPr>
              <a:xfrm>
                <a:off x="7284720" y="1062809"/>
                <a:ext cx="876300" cy="95431"/>
              </a:xfrm>
              <a:prstGeom prst="roundRect">
                <a:avLst/>
              </a:prstGeom>
              <a:noFill/>
              <a:ln>
                <a:solidFill>
                  <a:srgbClr val="FF000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" name="Right Arrow 10"/>
            <p:cNvSpPr/>
            <p:nvPr/>
          </p:nvSpPr>
          <p:spPr>
            <a:xfrm>
              <a:off x="5447217" y="854639"/>
              <a:ext cx="541020" cy="329309"/>
            </a:xfrm>
            <a:prstGeom prst="rightArrow">
              <a:avLst/>
            </a:prstGeom>
            <a:ln>
              <a:solidFill>
                <a:srgbClr val="FFC000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ight Arrow 19"/>
          <p:cNvSpPr/>
          <p:nvPr/>
        </p:nvSpPr>
        <p:spPr>
          <a:xfrm rot="5400000">
            <a:off x="3029772" y="2962175"/>
            <a:ext cx="541020" cy="329309"/>
          </a:xfrm>
          <a:prstGeom prst="rightArrow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4"/>
          <a:srcRect b="57654"/>
          <a:stretch/>
        </p:blipFill>
        <p:spPr>
          <a:xfrm>
            <a:off x="321175" y="3408623"/>
            <a:ext cx="8197471" cy="1952592"/>
          </a:xfrm>
          <a:prstGeom prst="rect">
            <a:avLst/>
          </a:prstGeom>
        </p:spPr>
      </p:pic>
      <p:grpSp>
        <p:nvGrpSpPr>
          <p:cNvPr id="37" name="Group 36"/>
          <p:cNvGrpSpPr/>
          <p:nvPr/>
        </p:nvGrpSpPr>
        <p:grpSpPr>
          <a:xfrm>
            <a:off x="321175" y="3600347"/>
            <a:ext cx="2814452" cy="663782"/>
            <a:chOff x="321175" y="3600347"/>
            <a:chExt cx="2814452" cy="663782"/>
          </a:xfrm>
        </p:grpSpPr>
        <p:sp>
          <p:nvSpPr>
            <p:cNvPr id="22" name="Rounded Rectangle 21"/>
            <p:cNvSpPr/>
            <p:nvPr/>
          </p:nvSpPr>
          <p:spPr>
            <a:xfrm>
              <a:off x="470938" y="4045782"/>
              <a:ext cx="1615753" cy="218347"/>
            </a:xfrm>
            <a:prstGeom prst="roundRect">
              <a:avLst/>
            </a:prstGeom>
            <a:noFill/>
            <a:ln w="1270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3" name="Text Box 2"/>
            <p:cNvSpPr txBox="1">
              <a:spLocks noChangeArrowheads="1"/>
            </p:cNvSpPr>
            <p:nvPr/>
          </p:nvSpPr>
          <p:spPr bwMode="auto">
            <a:xfrm>
              <a:off x="321175" y="3600347"/>
              <a:ext cx="2814452" cy="305322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b="1" i="1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1-</a:t>
              </a:r>
              <a:r>
                <a:rPr lang="en-US" sz="1200" i="1" dirty="0">
                  <a:solidFill>
                    <a:srgbClr val="80808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Select Structure Type, or leave it as it is</a:t>
              </a:r>
              <a:endPara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4" name="Straight Arrow Connector 23"/>
            <p:cNvCxnSpPr/>
            <p:nvPr/>
          </p:nvCxnSpPr>
          <p:spPr>
            <a:xfrm flipV="1">
              <a:off x="2086691" y="3905669"/>
              <a:ext cx="0" cy="278037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36" name="Group 35"/>
          <p:cNvGrpSpPr/>
          <p:nvPr/>
        </p:nvGrpSpPr>
        <p:grpSpPr>
          <a:xfrm>
            <a:off x="321174" y="4296449"/>
            <a:ext cx="2932565" cy="1226863"/>
            <a:chOff x="321174" y="4296449"/>
            <a:chExt cx="2932565" cy="1226863"/>
          </a:xfrm>
        </p:grpSpPr>
        <p:sp>
          <p:nvSpPr>
            <p:cNvPr id="27" name="Rounded Rectangle 26"/>
            <p:cNvSpPr/>
            <p:nvPr/>
          </p:nvSpPr>
          <p:spPr>
            <a:xfrm>
              <a:off x="470938" y="4296449"/>
              <a:ext cx="1615753" cy="218347"/>
            </a:xfrm>
            <a:prstGeom prst="roundRect">
              <a:avLst/>
            </a:prstGeom>
            <a:noFill/>
            <a:ln w="1270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cxnSp>
          <p:nvCxnSpPr>
            <p:cNvPr id="28" name="Straight Arrow Connector 27"/>
            <p:cNvCxnSpPr/>
            <p:nvPr/>
          </p:nvCxnSpPr>
          <p:spPr>
            <a:xfrm>
              <a:off x="1787457" y="4514796"/>
              <a:ext cx="0" cy="275759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31" name="Text Box 2"/>
            <p:cNvSpPr txBox="1">
              <a:spLocks noChangeArrowheads="1"/>
            </p:cNvSpPr>
            <p:nvPr/>
          </p:nvSpPr>
          <p:spPr bwMode="auto">
            <a:xfrm>
              <a:off x="321174" y="4799057"/>
              <a:ext cx="2932565" cy="724255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b="1" i="1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2-</a:t>
              </a:r>
              <a:r>
                <a:rPr lang="en-US" sz="1200" i="1" dirty="0">
                  <a:solidFill>
                    <a:srgbClr val="80808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You can search for a specific property based on owners name, address, city, community, parcel number, etc.</a:t>
              </a:r>
              <a:endPara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3980934" y="4264129"/>
            <a:ext cx="1947426" cy="925092"/>
            <a:chOff x="3980934" y="4264129"/>
            <a:chExt cx="1947426" cy="925092"/>
          </a:xfrm>
        </p:grpSpPr>
        <p:sp>
          <p:nvSpPr>
            <p:cNvPr id="32" name="Rounded Rectangle 31"/>
            <p:cNvSpPr/>
            <p:nvPr/>
          </p:nvSpPr>
          <p:spPr>
            <a:xfrm>
              <a:off x="4101975" y="4264129"/>
              <a:ext cx="790066" cy="193571"/>
            </a:xfrm>
            <a:prstGeom prst="roundRect">
              <a:avLst/>
            </a:prstGeom>
            <a:noFill/>
            <a:ln w="1270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3" name="Text Box 2"/>
            <p:cNvSpPr txBox="1">
              <a:spLocks noChangeArrowheads="1"/>
            </p:cNvSpPr>
            <p:nvPr/>
          </p:nvSpPr>
          <p:spPr bwMode="auto">
            <a:xfrm>
              <a:off x="3980934" y="4708561"/>
              <a:ext cx="1947426" cy="480660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b="1" i="1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3-</a:t>
              </a:r>
              <a:r>
                <a:rPr lang="en-US" sz="1200" i="1" dirty="0">
                  <a:solidFill>
                    <a:srgbClr val="80808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Then Press filter to data be displayed</a:t>
              </a:r>
              <a:endPara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4" name="Straight Arrow Connector 33"/>
            <p:cNvCxnSpPr/>
            <p:nvPr/>
          </p:nvCxnSpPr>
          <p:spPr>
            <a:xfrm>
              <a:off x="4497008" y="4457700"/>
              <a:ext cx="0" cy="275759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89983C2-73BA-EEFB-F748-4C828BC8C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4C47-4F67-410C-A19C-DA8E1B90B7ED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1249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1" t="1443" r="3836" b="63631"/>
          <a:stretch/>
        </p:blipFill>
        <p:spPr>
          <a:xfrm>
            <a:off x="1" y="6005764"/>
            <a:ext cx="2006599" cy="852236"/>
          </a:xfrm>
          <a:prstGeom prst="rect">
            <a:avLst/>
          </a:prstGeom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0" y="0"/>
            <a:ext cx="9144000" cy="68579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FFC000"/>
            </a:solidFill>
          </a:ln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700" dirty="0">
                <a:solidFill>
                  <a:schemeClr val="accent4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D.</a:t>
            </a:r>
            <a:r>
              <a:rPr lang="en-US" sz="2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Exporting SDE Data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41959" y="836550"/>
            <a:ext cx="235204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The imported property records will be appeared:</a:t>
            </a:r>
            <a:endParaRPr lang="en-US" sz="2000" b="1" dirty="0">
              <a:solidFill>
                <a:schemeClr val="bg2">
                  <a:lumMod val="50000"/>
                </a:schemeClr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2432649" y="836550"/>
            <a:ext cx="6384325" cy="2895601"/>
            <a:chOff x="2432649" y="836550"/>
            <a:chExt cx="6384325" cy="2895601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3"/>
            <a:srcRect b="11605"/>
            <a:stretch/>
          </p:blipFill>
          <p:spPr>
            <a:xfrm>
              <a:off x="2993419" y="836550"/>
              <a:ext cx="5823555" cy="2895601"/>
            </a:xfrm>
            <a:prstGeom prst="rect">
              <a:avLst/>
            </a:prstGeom>
          </p:spPr>
        </p:pic>
        <p:grpSp>
          <p:nvGrpSpPr>
            <p:cNvPr id="29" name="Group 28"/>
            <p:cNvGrpSpPr/>
            <p:nvPr/>
          </p:nvGrpSpPr>
          <p:grpSpPr>
            <a:xfrm>
              <a:off x="3053035" y="1725231"/>
              <a:ext cx="5763939" cy="614109"/>
              <a:chOff x="713060" y="3041228"/>
              <a:chExt cx="5763939" cy="614109"/>
            </a:xfrm>
          </p:grpSpPr>
          <p:sp>
            <p:nvSpPr>
              <p:cNvPr id="30" name="Rounded Rectangle 29"/>
              <p:cNvSpPr/>
              <p:nvPr/>
            </p:nvSpPr>
            <p:spPr>
              <a:xfrm>
                <a:off x="920524" y="3041228"/>
                <a:ext cx="1940151" cy="186120"/>
              </a:xfrm>
              <a:prstGeom prst="roundRect">
                <a:avLst/>
              </a:prstGeom>
              <a:noFill/>
              <a:ln w="12700">
                <a:solidFill>
                  <a:srgbClr val="FF000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8" name="Text Box 2"/>
              <p:cNvSpPr txBox="1">
                <a:spLocks noChangeArrowheads="1"/>
              </p:cNvSpPr>
              <p:nvPr/>
            </p:nvSpPr>
            <p:spPr bwMode="auto">
              <a:xfrm>
                <a:off x="713060" y="3378098"/>
                <a:ext cx="5763939" cy="277239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1200" b="1" i="1" dirty="0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4-</a:t>
                </a:r>
                <a:r>
                  <a:rPr lang="en-US" sz="1200" i="1" dirty="0">
                    <a:solidFill>
                      <a:srgbClr val="80808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Check one/some or all the data and then click on Export All Data or Export Filtered Data</a:t>
                </a:r>
                <a:endParaRPr lang="en-US" sz="1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39" name="Straight Arrow Connector 38"/>
              <p:cNvCxnSpPr/>
              <p:nvPr/>
            </p:nvCxnSpPr>
            <p:spPr>
              <a:xfrm flipH="1">
                <a:off x="1343025" y="3227349"/>
                <a:ext cx="3176" cy="15075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40" name="Straight Arrow Connector 39"/>
              <p:cNvCxnSpPr/>
              <p:nvPr/>
            </p:nvCxnSpPr>
            <p:spPr>
              <a:xfrm flipH="1">
                <a:off x="2584450" y="3227348"/>
                <a:ext cx="3176" cy="15075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</p:grpSp>
        <p:grpSp>
          <p:nvGrpSpPr>
            <p:cNvPr id="41" name="Group 40"/>
            <p:cNvGrpSpPr/>
            <p:nvPr/>
          </p:nvGrpSpPr>
          <p:grpSpPr>
            <a:xfrm>
              <a:off x="6786564" y="1407922"/>
              <a:ext cx="600074" cy="654178"/>
              <a:chOff x="2089151" y="3004907"/>
              <a:chExt cx="600074" cy="654178"/>
            </a:xfrm>
          </p:grpSpPr>
          <p:sp>
            <p:nvSpPr>
              <p:cNvPr id="42" name="Rounded Rectangle 41"/>
              <p:cNvSpPr/>
              <p:nvPr/>
            </p:nvSpPr>
            <p:spPr>
              <a:xfrm>
                <a:off x="2089151" y="3004907"/>
                <a:ext cx="600074" cy="186120"/>
              </a:xfrm>
              <a:prstGeom prst="roundRect">
                <a:avLst/>
              </a:prstGeom>
              <a:noFill/>
              <a:ln w="12700">
                <a:solidFill>
                  <a:srgbClr val="FF000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cxnSp>
            <p:nvCxnSpPr>
              <p:cNvPr id="45" name="Straight Arrow Connector 44"/>
              <p:cNvCxnSpPr/>
              <p:nvPr/>
            </p:nvCxnSpPr>
            <p:spPr>
              <a:xfrm flipH="1">
                <a:off x="2389188" y="3187470"/>
                <a:ext cx="3176" cy="471615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</p:grpSp>
        <p:sp>
          <p:nvSpPr>
            <p:cNvPr id="46" name="Right Arrow 45"/>
            <p:cNvSpPr/>
            <p:nvPr/>
          </p:nvSpPr>
          <p:spPr>
            <a:xfrm>
              <a:off x="2432649" y="1500982"/>
              <a:ext cx="661387" cy="329309"/>
            </a:xfrm>
            <a:prstGeom prst="rightArrow">
              <a:avLst/>
            </a:prstGeom>
            <a:ln>
              <a:solidFill>
                <a:srgbClr val="FFC000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441960" y="2804645"/>
            <a:ext cx="2451750" cy="3376417"/>
            <a:chOff x="441960" y="2804645"/>
            <a:chExt cx="2451750" cy="3376417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35862" y="3732151"/>
              <a:ext cx="2092588" cy="2448911"/>
            </a:xfrm>
            <a:prstGeom prst="rect">
              <a:avLst/>
            </a:prstGeom>
          </p:spPr>
        </p:pic>
        <p:sp>
          <p:nvSpPr>
            <p:cNvPr id="48" name="Right Arrow 47"/>
            <p:cNvSpPr/>
            <p:nvPr/>
          </p:nvSpPr>
          <p:spPr>
            <a:xfrm rot="5400000">
              <a:off x="1056326" y="3819616"/>
              <a:ext cx="722349" cy="329309"/>
            </a:xfrm>
            <a:prstGeom prst="rightArrow">
              <a:avLst/>
            </a:prstGeom>
            <a:ln>
              <a:solidFill>
                <a:srgbClr val="FFC000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48"/>
            <p:cNvSpPr/>
            <p:nvPr/>
          </p:nvSpPr>
          <p:spPr>
            <a:xfrm>
              <a:off x="441960" y="2804645"/>
              <a:ext cx="24517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b="1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</a:rPr>
                <a:t>Save the Exported file on your Local Drive</a:t>
              </a:r>
              <a:endParaRPr lang="en-US" sz="2000" b="1" dirty="0">
                <a:solidFill>
                  <a:schemeClr val="bg2">
                    <a:lumMod val="50000"/>
                  </a:schemeClr>
                </a:solidFill>
              </a:endParaRPr>
            </a:p>
          </p:txBody>
        </p:sp>
      </p:grpSp>
      <p:sp>
        <p:nvSpPr>
          <p:cNvPr id="51" name="Right Arrow 50"/>
          <p:cNvSpPr/>
          <p:nvPr/>
        </p:nvSpPr>
        <p:spPr>
          <a:xfrm>
            <a:off x="2993419" y="4518426"/>
            <a:ext cx="722349" cy="329309"/>
          </a:xfrm>
          <a:prstGeom prst="rightArrow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5"/>
          <a:srcRect l="41904" t="43333" r="41032" b="41852"/>
          <a:stretch/>
        </p:blipFill>
        <p:spPr>
          <a:xfrm>
            <a:off x="3831771" y="4103297"/>
            <a:ext cx="2954794" cy="1443039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F8C573D-7F1C-D757-73A7-5F948A21F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4C47-4F67-410C-A19C-DA8E1B90B7ED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0716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 txBox="1">
            <a:spLocks/>
          </p:cNvSpPr>
          <p:nvPr/>
        </p:nvSpPr>
        <p:spPr>
          <a:xfrm>
            <a:off x="0" y="0"/>
            <a:ext cx="9144000" cy="46609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1F4E79"/>
            </a:solidFill>
          </a:ln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2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62" b="2904"/>
          <a:stretch/>
        </p:blipFill>
        <p:spPr>
          <a:xfrm>
            <a:off x="0" y="-19050"/>
            <a:ext cx="9144000" cy="6877050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0" y="5159285"/>
            <a:ext cx="9144000" cy="156966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ysClr val="windowText" lastClr="000000"/>
                </a:solidFill>
                <a:latin typeface="Tw Cen MT" panose="020B0602020104020603" pitchFamily="34" charset="0"/>
              </a:rPr>
              <a:t>Instructions drafted by the WVGISTC Team in support of State NFIP Office. If you have any Questions, please Contact Kurt Donaldson: </a:t>
            </a:r>
            <a:r>
              <a:rPr lang="en-US" sz="2400" dirty="0">
                <a:solidFill>
                  <a:sysClr val="windowText" lastClr="000000"/>
                </a:solidFill>
                <a:latin typeface="Tw Cen MT" panose="020B0602020104020603" pitchFamily="34" charset="0"/>
                <a:hlinkClick r:id="rId3"/>
              </a:rPr>
              <a:t>Kurt.Donaldson@mail.wvu.edu</a:t>
            </a:r>
            <a:r>
              <a:rPr lang="en-US" sz="2400" dirty="0">
                <a:solidFill>
                  <a:sysClr val="windowText" lastClr="000000"/>
                </a:solidFill>
                <a:latin typeface="Tw Cen MT" panose="020B0602020104020603" pitchFamily="34" charset="0"/>
              </a:rPr>
              <a:t>  Or Annie Mahmoudi: anm0050@mail.wvu.edu</a:t>
            </a:r>
          </a:p>
        </p:txBody>
      </p:sp>
      <p:pic>
        <p:nvPicPr>
          <p:cNvPr id="1026" name="Picture 2" descr="75 Quotes About Questions and Answers to Help You Find Your Way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77" t="17205"/>
          <a:stretch/>
        </p:blipFill>
        <p:spPr bwMode="auto">
          <a:xfrm>
            <a:off x="0" y="-266700"/>
            <a:ext cx="9144000" cy="492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3E6E48E-679B-24F3-39E1-732F788EB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4C47-4F67-410C-A19C-DA8E1B90B7ED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830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1" t="1443" r="3836" b="63631"/>
          <a:stretch/>
        </p:blipFill>
        <p:spPr>
          <a:xfrm>
            <a:off x="1" y="6005764"/>
            <a:ext cx="2006599" cy="852236"/>
          </a:xfrm>
          <a:prstGeom prst="rect">
            <a:avLst/>
          </a:prstGeom>
        </p:spPr>
      </p:pic>
      <p:sp>
        <p:nvSpPr>
          <p:cNvPr id="49" name="Title 1"/>
          <p:cNvSpPr txBox="1">
            <a:spLocks/>
          </p:cNvSpPr>
          <p:nvPr/>
        </p:nvSpPr>
        <p:spPr>
          <a:xfrm>
            <a:off x="374240" y="868564"/>
            <a:ext cx="4896452" cy="239299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The West Virginia GIS Technical Center (GISTC) developed the WV Template to complement the Property Data Spreadsheet prepared for communities throughout </a:t>
            </a:r>
          </a:p>
          <a:p>
            <a:pPr algn="l">
              <a:lnSpc>
                <a:spcPct val="100000"/>
              </a:lnSpc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West Virginia.</a:t>
            </a:r>
            <a:b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</a:br>
            <a:endParaRPr lang="en-US" sz="1000" dirty="0">
              <a:latin typeface="+mn-lt"/>
              <a:cs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8885" y="2369379"/>
            <a:ext cx="1179199" cy="1147329"/>
          </a:xfrm>
          <a:prstGeom prst="rect">
            <a:avLst/>
          </a:prstGeom>
        </p:spPr>
      </p:pic>
      <p:sp>
        <p:nvSpPr>
          <p:cNvPr id="50" name="Title 1"/>
          <p:cNvSpPr txBox="1">
            <a:spLocks/>
          </p:cNvSpPr>
          <p:nvPr/>
        </p:nvSpPr>
        <p:spPr>
          <a:xfrm>
            <a:off x="374240" y="3678071"/>
            <a:ext cx="4656545" cy="208623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Using the WV Template eliminates the need to manually create and save Enterprise Import Mapping settings, reducing setup time and improving consistency.</a:t>
            </a:r>
            <a:b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</a:br>
            <a:endParaRPr lang="en-US" sz="1000" dirty="0">
              <a:latin typeface="+mn-lt"/>
              <a:cs typeface="Arial" panose="020B0604020202020204" pitchFamily="34" charset="0"/>
            </a:endParaRPr>
          </a:p>
        </p:txBody>
      </p:sp>
      <p:grpSp>
        <p:nvGrpSpPr>
          <p:cNvPr id="52" name="Group 51"/>
          <p:cNvGrpSpPr/>
          <p:nvPr/>
        </p:nvGrpSpPr>
        <p:grpSpPr>
          <a:xfrm>
            <a:off x="5295002" y="536617"/>
            <a:ext cx="3633845" cy="5312725"/>
            <a:chOff x="5180264" y="624214"/>
            <a:chExt cx="3963736" cy="5769561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 rotWithShape="1">
            <a:blip r:embed="rId4">
              <a:grayscl/>
            </a:blip>
            <a:srcRect l="41006" t="14650" r="27553" b="3992"/>
            <a:stretch/>
          </p:blipFill>
          <p:spPr>
            <a:xfrm>
              <a:off x="5180264" y="624214"/>
              <a:ext cx="3963736" cy="5769561"/>
            </a:xfrm>
            <a:prstGeom prst="rect">
              <a:avLst/>
            </a:prstGeom>
          </p:spPr>
        </p:pic>
        <p:grpSp>
          <p:nvGrpSpPr>
            <p:cNvPr id="17" name="Group 16"/>
            <p:cNvGrpSpPr/>
            <p:nvPr/>
          </p:nvGrpSpPr>
          <p:grpSpPr>
            <a:xfrm>
              <a:off x="5212051" y="1932945"/>
              <a:ext cx="2337758" cy="1650530"/>
              <a:chOff x="3198410" y="3863180"/>
              <a:chExt cx="2656938" cy="1877317"/>
            </a:xfrm>
          </p:grpSpPr>
          <p:pic>
            <p:nvPicPr>
              <p:cNvPr id="1026" name="Picture 2" descr="Tick Mark 3D Images – Browse 60,010 Stock Photos, Vectors, and Video |  Adobe Stock"/>
              <p:cNvPicPr>
                <a:picLocks noChangeAspect="1" noChangeArrowheads="1"/>
              </p:cNvPicPr>
              <p:nvPr/>
            </p:nvPicPr>
            <p:blipFill rotWithShape="1"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259" t="21846" r="49769" b="11739"/>
              <a:stretch/>
            </p:blipFill>
            <p:spPr bwMode="auto">
              <a:xfrm>
                <a:off x="3198410" y="3863180"/>
                <a:ext cx="2656938" cy="187731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1" name="Rectangle 50"/>
              <p:cNvSpPr/>
              <p:nvPr/>
            </p:nvSpPr>
            <p:spPr>
              <a:xfrm rot="18967450">
                <a:off x="4497244" y="4787693"/>
                <a:ext cx="1357679" cy="461665"/>
              </a:xfrm>
              <a:prstGeom prst="rect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none">
                <a:spAutoFit/>
              </a:bodyPr>
              <a:lstStyle/>
              <a:p>
                <a:r>
                  <a:rPr lang="en-US" sz="2400" b="1" dirty="0">
                    <a:solidFill>
                      <a:srgbClr val="00AA01"/>
                    </a:solidFill>
                  </a:rPr>
                  <a:t>Checked!</a:t>
                </a:r>
                <a:endParaRPr lang="en-US" sz="3200" dirty="0">
                  <a:ln>
                    <a:solidFill>
                      <a:schemeClr val="tx1"/>
                    </a:solidFill>
                  </a:ln>
                  <a:solidFill>
                    <a:srgbClr val="00AA01"/>
                  </a:solidFill>
                </a:endParaRPr>
              </a:p>
            </p:txBody>
          </p:sp>
        </p:grpSp>
      </p:grpSp>
      <p:sp>
        <p:nvSpPr>
          <p:cNvPr id="16" name="Title 1"/>
          <p:cNvSpPr txBox="1">
            <a:spLocks/>
          </p:cNvSpPr>
          <p:nvPr/>
        </p:nvSpPr>
        <p:spPr>
          <a:xfrm>
            <a:off x="0" y="-61585"/>
            <a:ext cx="9144000" cy="6857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</a:t>
            </a:r>
            <a:r>
              <a:rPr lang="en-US" sz="27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the </a:t>
            </a:r>
            <a:r>
              <a:rPr lang="en-US" sz="27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WV Template?</a:t>
            </a:r>
            <a:endParaRPr lang="en-US" sz="2700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15670" y="5938069"/>
            <a:ext cx="7028329" cy="923330"/>
          </a:xfrm>
          <a:prstGeom prst="rect">
            <a:avLst/>
          </a:prstGeom>
          <a:solidFill>
            <a:srgbClr val="1F4E79"/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WV Template:</a:t>
            </a:r>
            <a:r>
              <a:rPr lang="en-US" dirty="0">
                <a:solidFill>
                  <a:schemeClr val="bg1"/>
                </a:solidFill>
              </a:rPr>
              <a:t> A predefined Enterprise Import mapping that automatically matches WV Flood Tool property data to the appropriate SDE fields. This eliminates repetitive field mapping during Excel imports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90CB114-28A5-573C-BCD8-7519BD00C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4C47-4F67-410C-A19C-DA8E1B90B7E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1113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54EA10-8686-9785-5A4F-15A5E224D5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32305204-F81F-8AD8-8864-E67E8A9D9D52}"/>
              </a:ext>
            </a:extLst>
          </p:cNvPr>
          <p:cNvSpPr txBox="1">
            <a:spLocks/>
          </p:cNvSpPr>
          <p:nvPr/>
        </p:nvSpPr>
        <p:spPr>
          <a:xfrm>
            <a:off x="0" y="-61585"/>
            <a:ext cx="9144000" cy="6857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>
                <a:solidFill>
                  <a:schemeClr val="accent4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B.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to Use the </a:t>
            </a:r>
            <a:r>
              <a:rPr lang="en-US" sz="27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WV Template?</a:t>
            </a:r>
            <a:endParaRPr lang="en-US" sz="2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193660E7-20A8-2D49-E1C3-678B5477F0F4}"/>
              </a:ext>
            </a:extLst>
          </p:cNvPr>
          <p:cNvGrpSpPr/>
          <p:nvPr/>
        </p:nvGrpSpPr>
        <p:grpSpPr>
          <a:xfrm>
            <a:off x="161967" y="1849254"/>
            <a:ext cx="550007" cy="574036"/>
            <a:chOff x="8509532" y="1481977"/>
            <a:chExt cx="279069" cy="291261"/>
          </a:xfrm>
        </p:grpSpPr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2E1FE69D-2110-F24A-CE62-D8E68E20CCF1}"/>
                </a:ext>
              </a:extLst>
            </p:cNvPr>
            <p:cNvSpPr/>
            <p:nvPr/>
          </p:nvSpPr>
          <p:spPr>
            <a:xfrm>
              <a:off x="8509532" y="1481977"/>
              <a:ext cx="279069" cy="279069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Title 1">
              <a:extLst>
                <a:ext uri="{FF2B5EF4-FFF2-40B4-BE49-F238E27FC236}">
                  <a16:creationId xmlns:a16="http://schemas.microsoft.com/office/drawing/2014/main" id="{6F22AB87-B84E-2A78-0C59-A41809153D79}"/>
                </a:ext>
              </a:extLst>
            </p:cNvPr>
            <p:cNvSpPr txBox="1">
              <a:spLocks/>
            </p:cNvSpPr>
            <p:nvPr/>
          </p:nvSpPr>
          <p:spPr>
            <a:xfrm>
              <a:off x="8558975" y="1492488"/>
              <a:ext cx="114513" cy="280750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lnSpc>
                  <a:spcPct val="100000"/>
                </a:lnSpc>
              </a:pPr>
              <a:r>
                <a:rPr lang="en-US" sz="2400" b="1" dirty="0">
                  <a:solidFill>
                    <a:srgbClr val="FFFF00"/>
                  </a:solidFill>
                  <a:latin typeface="+mn-lt"/>
                  <a:ea typeface="+mn-ea"/>
                  <a:cs typeface="+mn-cs"/>
                </a:rPr>
                <a:t>1</a:t>
              </a:r>
              <a:endParaRPr lang="en-US" sz="1050" b="1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sp>
        <p:nvSpPr>
          <p:cNvPr id="9" name="Title 1">
            <a:extLst>
              <a:ext uri="{FF2B5EF4-FFF2-40B4-BE49-F238E27FC236}">
                <a16:creationId xmlns:a16="http://schemas.microsoft.com/office/drawing/2014/main" id="{5A26E73F-4744-58A9-14DF-8B24217A95A5}"/>
              </a:ext>
            </a:extLst>
          </p:cNvPr>
          <p:cNvSpPr txBox="1">
            <a:spLocks/>
          </p:cNvSpPr>
          <p:nvPr/>
        </p:nvSpPr>
        <p:spPr>
          <a:xfrm>
            <a:off x="900950" y="792675"/>
            <a:ext cx="8034629" cy="95506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sz="1800" b="1" dirty="0">
                <a:latin typeface="+mn-lt"/>
              </a:rPr>
              <a:t>TO DO THIS STEP, YOU </a:t>
            </a:r>
            <a:r>
              <a:rPr lang="en-US" sz="1800" b="1" dirty="0">
                <a:solidFill>
                  <a:srgbClr val="FF0000"/>
                </a:solidFill>
                <a:latin typeface="+mn-lt"/>
              </a:rPr>
              <a:t>NEED TO HAVE </a:t>
            </a:r>
            <a:r>
              <a:rPr lang="en-US" sz="1800" b="1" dirty="0">
                <a:solidFill>
                  <a:srgbClr val="FF0000"/>
                </a:solidFill>
                <a:latin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MICROSOFT ACCESS </a:t>
            </a:r>
            <a:r>
              <a:rPr lang="en-US" sz="1800" b="1" dirty="0">
                <a:latin typeface="+mn-lt"/>
              </a:rPr>
              <a:t>ON YOUR SYSTEM. OTHERWISE, YOU’LL NOT BE ABLE TO USE THIS TEMPLATE AND SHOULD MAP THE FIELDS MANUALLY ( Go to Slide 9)</a:t>
            </a:r>
            <a:endParaRPr lang="en-US" sz="1800" b="1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10" name="&quot;No&quot; Symbol 5">
            <a:extLst>
              <a:ext uri="{FF2B5EF4-FFF2-40B4-BE49-F238E27FC236}">
                <a16:creationId xmlns:a16="http://schemas.microsoft.com/office/drawing/2014/main" id="{CC77E136-70D6-6534-59A7-6C20030069FF}"/>
              </a:ext>
            </a:extLst>
          </p:cNvPr>
          <p:cNvSpPr/>
          <p:nvPr/>
        </p:nvSpPr>
        <p:spPr>
          <a:xfrm>
            <a:off x="31059" y="855192"/>
            <a:ext cx="845868" cy="845868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2E7BAA16-6150-7C06-A108-A52330966DFD}"/>
              </a:ext>
            </a:extLst>
          </p:cNvPr>
          <p:cNvSpPr txBox="1">
            <a:spLocks/>
          </p:cNvSpPr>
          <p:nvPr/>
        </p:nvSpPr>
        <p:spPr>
          <a:xfrm>
            <a:off x="510163" y="2463834"/>
            <a:ext cx="4125337" cy="245026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sz="2300" b="1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Please note that importing (copying) the template is not necessary in the assessment process; you can map the buildings’ data manually. However, importing the template simplifies the process.</a:t>
            </a:r>
            <a:endParaRPr lang="en-US" sz="2300" b="1" dirty="0">
              <a:solidFill>
                <a:srgbClr val="FF0000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CA6C65A5-7393-2C25-2453-223B536CC418}"/>
              </a:ext>
            </a:extLst>
          </p:cNvPr>
          <p:cNvSpPr/>
          <p:nvPr/>
        </p:nvSpPr>
        <p:spPr>
          <a:xfrm>
            <a:off x="900950" y="5195049"/>
            <a:ext cx="6027996" cy="4070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b="1" dirty="0">
                <a:solidFill>
                  <a:schemeClr val="bg2">
                    <a:lumMod val="50000"/>
                  </a:schemeClr>
                </a:solidFill>
              </a:rPr>
              <a:t>Open the Excel file template and </a:t>
            </a: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ea typeface="+mj-ea"/>
                <a:cs typeface="+mj-cs"/>
              </a:rPr>
              <a:t>copy the second row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5BA63F25-B5E1-64DE-F0BF-8F29E7E7027E}"/>
              </a:ext>
            </a:extLst>
          </p:cNvPr>
          <p:cNvGrpSpPr/>
          <p:nvPr/>
        </p:nvGrpSpPr>
        <p:grpSpPr>
          <a:xfrm>
            <a:off x="947325" y="5623868"/>
            <a:ext cx="7872744" cy="523457"/>
            <a:chOff x="703021" y="2148919"/>
            <a:chExt cx="8113319" cy="558040"/>
          </a:xfrm>
        </p:grpSpPr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8B977D52-CFFF-903C-215F-003759004B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3021" y="2174022"/>
              <a:ext cx="8113319" cy="512221"/>
            </a:xfrm>
            <a:prstGeom prst="rect">
              <a:avLst/>
            </a:prstGeom>
          </p:spPr>
        </p:pic>
        <p:sp>
          <p:nvSpPr>
            <p:cNvPr id="43" name="Rounded Rectangle 61">
              <a:extLst>
                <a:ext uri="{FF2B5EF4-FFF2-40B4-BE49-F238E27FC236}">
                  <a16:creationId xmlns:a16="http://schemas.microsoft.com/office/drawing/2014/main" id="{B9509E08-DE51-6982-55E3-715E6B0735E9}"/>
                </a:ext>
              </a:extLst>
            </p:cNvPr>
            <p:cNvSpPr/>
            <p:nvPr/>
          </p:nvSpPr>
          <p:spPr>
            <a:xfrm>
              <a:off x="733757" y="2148919"/>
              <a:ext cx="8082582" cy="558040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91C0DFB0-8040-AD79-84E0-42009B4B09D3}"/>
              </a:ext>
            </a:extLst>
          </p:cNvPr>
          <p:cNvGrpSpPr/>
          <p:nvPr/>
        </p:nvGrpSpPr>
        <p:grpSpPr>
          <a:xfrm>
            <a:off x="299873" y="5232670"/>
            <a:ext cx="550007" cy="574036"/>
            <a:chOff x="8509532" y="1481977"/>
            <a:chExt cx="279069" cy="291261"/>
          </a:xfrm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B0B2C2B4-2626-930B-4E00-0416DC204FCB}"/>
                </a:ext>
              </a:extLst>
            </p:cNvPr>
            <p:cNvSpPr/>
            <p:nvPr/>
          </p:nvSpPr>
          <p:spPr>
            <a:xfrm>
              <a:off x="8509532" y="1481977"/>
              <a:ext cx="279069" cy="279069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Title 1">
              <a:extLst>
                <a:ext uri="{FF2B5EF4-FFF2-40B4-BE49-F238E27FC236}">
                  <a16:creationId xmlns:a16="http://schemas.microsoft.com/office/drawing/2014/main" id="{EECA9A9C-9158-2B41-FBD5-BBF8ABF8F1C1}"/>
                </a:ext>
              </a:extLst>
            </p:cNvPr>
            <p:cNvSpPr txBox="1">
              <a:spLocks/>
            </p:cNvSpPr>
            <p:nvPr/>
          </p:nvSpPr>
          <p:spPr>
            <a:xfrm>
              <a:off x="8558975" y="1492488"/>
              <a:ext cx="114513" cy="280750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lnSpc>
                  <a:spcPct val="100000"/>
                </a:lnSpc>
              </a:pPr>
              <a:r>
                <a:rPr lang="en-US" sz="2400" b="1" dirty="0">
                  <a:solidFill>
                    <a:srgbClr val="FFFF00"/>
                  </a:solidFill>
                  <a:latin typeface="+mn-lt"/>
                  <a:ea typeface="+mn-ea"/>
                  <a:cs typeface="+mn-cs"/>
                </a:rPr>
                <a:t>2</a:t>
              </a:r>
              <a:endParaRPr lang="en-US" sz="1050" b="1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D48EA9F0-24A9-F175-63DF-A1C6BFD2B11F}"/>
              </a:ext>
            </a:extLst>
          </p:cNvPr>
          <p:cNvGrpSpPr/>
          <p:nvPr/>
        </p:nvGrpSpPr>
        <p:grpSpPr>
          <a:xfrm>
            <a:off x="4261529" y="2567112"/>
            <a:ext cx="4701316" cy="1967993"/>
            <a:chOff x="4261529" y="2592718"/>
            <a:chExt cx="4701316" cy="1967993"/>
          </a:xfrm>
        </p:grpSpPr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E9F1A32B-CC21-2677-DB7A-79D9BC985E3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61529" y="2592718"/>
              <a:ext cx="4701316" cy="1967993"/>
            </a:xfrm>
            <a:prstGeom prst="rect">
              <a:avLst/>
            </a:prstGeom>
          </p:spPr>
        </p:pic>
        <p:sp>
          <p:nvSpPr>
            <p:cNvPr id="51" name="Rectangle: Rounded Corners 50">
              <a:extLst>
                <a:ext uri="{FF2B5EF4-FFF2-40B4-BE49-F238E27FC236}">
                  <a16:creationId xmlns:a16="http://schemas.microsoft.com/office/drawing/2014/main" id="{A3EAA29E-793D-D2CF-580B-1D7DFEEE5275}"/>
                </a:ext>
              </a:extLst>
            </p:cNvPr>
            <p:cNvSpPr/>
            <p:nvPr/>
          </p:nvSpPr>
          <p:spPr>
            <a:xfrm>
              <a:off x="5930900" y="3378200"/>
              <a:ext cx="1365250" cy="260350"/>
            </a:xfrm>
            <a:prstGeom prst="roundRect">
              <a:avLst/>
            </a:prstGeom>
            <a:noFill/>
            <a:ln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38100">
                  <a:solidFill>
                    <a:schemeClr val="tx1"/>
                  </a:solidFill>
                </a:ln>
              </a:endParaRPr>
            </a:p>
          </p:txBody>
        </p:sp>
      </p:grpSp>
      <p:sp>
        <p:nvSpPr>
          <p:cNvPr id="5" name="Title 1">
            <a:extLst>
              <a:ext uri="{FF2B5EF4-FFF2-40B4-BE49-F238E27FC236}">
                <a16:creationId xmlns:a16="http://schemas.microsoft.com/office/drawing/2014/main" id="{3B7E49C9-ADFD-85D1-F82E-14809C855C09}"/>
              </a:ext>
            </a:extLst>
          </p:cNvPr>
          <p:cNvSpPr txBox="1">
            <a:spLocks/>
          </p:cNvSpPr>
          <p:nvPr/>
        </p:nvSpPr>
        <p:spPr>
          <a:xfrm>
            <a:off x="773486" y="1932039"/>
            <a:ext cx="8370514" cy="45077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Download the </a:t>
            </a:r>
            <a:r>
              <a:rPr lang="en-US" sz="2000" b="1" i="1" dirty="0" err="1">
                <a:solidFill>
                  <a:srgbClr val="FF0000"/>
                </a:solidFill>
                <a:latin typeface="+mn-lt"/>
              </a:rPr>
              <a:t>WV_Template</a:t>
            </a:r>
            <a:r>
              <a:rPr lang="en-US" sz="2000" b="1" i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file</a:t>
            </a:r>
            <a:r>
              <a:rPr lang="en-US" sz="2000" b="1" i="1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from this link: </a:t>
            </a:r>
            <a:r>
              <a:rPr lang="en-US" sz="2000" b="1" dirty="0">
                <a:solidFill>
                  <a:srgbClr val="FF0000"/>
                </a:solidFill>
                <a:latin typeface="+mn-lt"/>
                <a:hlinkClick r:id="rId5"/>
              </a:rPr>
              <a:t>_</a:t>
            </a:r>
            <a:r>
              <a:rPr lang="en-US" sz="2000" b="1" dirty="0" err="1">
                <a:solidFill>
                  <a:srgbClr val="FF0000"/>
                </a:solidFill>
                <a:latin typeface="+mn-lt"/>
                <a:hlinkClick r:id="rId5"/>
              </a:rPr>
              <a:t>Template_for_Spreadsheet</a:t>
            </a:r>
            <a:r>
              <a:rPr lang="en-US" sz="2000" b="1" dirty="0">
                <a:solidFill>
                  <a:srgbClr val="FF0000"/>
                </a:solidFill>
                <a:latin typeface="+mn-lt"/>
              </a:rPr>
              <a:t>.</a:t>
            </a:r>
            <a:r>
              <a:rPr lang="en-US" sz="2000" b="1" dirty="0">
                <a:solidFill>
                  <a:srgbClr val="FF0000"/>
                </a:solidFill>
                <a:latin typeface="+mn-lt"/>
                <a:hlinkClick r:id="rId6"/>
              </a:rPr>
              <a:t>  </a:t>
            </a:r>
            <a:endParaRPr lang="en-US" sz="1000" b="1" dirty="0">
              <a:solidFill>
                <a:srgbClr val="FF0000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8FC2158-586E-9C3E-888A-2B8F8798A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4C47-4F67-410C-A19C-DA8E1B90B7E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9059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1" t="1443" r="3836" b="63631"/>
          <a:stretch/>
        </p:blipFill>
        <p:spPr>
          <a:xfrm>
            <a:off x="1" y="6005764"/>
            <a:ext cx="2006599" cy="852236"/>
          </a:xfrm>
          <a:prstGeom prst="rect">
            <a:avLst/>
          </a:prstGeom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0" y="-61585"/>
            <a:ext cx="9144000" cy="6857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>
                <a:solidFill>
                  <a:schemeClr val="accent4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B.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to Use the </a:t>
            </a:r>
            <a:r>
              <a:rPr lang="en-US" sz="27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WV Template?</a:t>
            </a:r>
            <a:endParaRPr lang="en-US" sz="2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D50BCDD-4BFB-4D90-466B-EDC8437B88F4}"/>
              </a:ext>
            </a:extLst>
          </p:cNvPr>
          <p:cNvSpPr txBox="1"/>
          <p:nvPr/>
        </p:nvSpPr>
        <p:spPr>
          <a:xfrm>
            <a:off x="857025" y="1190831"/>
            <a:ext cx="371497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bg2">
                    <a:lumMod val="50000"/>
                  </a:schemeClr>
                </a:solidFill>
              </a:rPr>
              <a:t>Open </a:t>
            </a:r>
            <a:r>
              <a:rPr lang="en-US" sz="2000" b="1" dirty="0" err="1">
                <a:solidFill>
                  <a:schemeClr val="bg2">
                    <a:lumMod val="50000"/>
                  </a:schemeClr>
                </a:solidFill>
              </a:rPr>
              <a:t>SDEDatabase</a:t>
            </a:r>
            <a:r>
              <a:rPr lang="en-US" sz="2000" b="1" dirty="0">
                <a:solidFill>
                  <a:schemeClr val="bg2">
                    <a:lumMod val="50000"/>
                  </a:schemeClr>
                </a:solidFill>
              </a:rPr>
              <a:t> from: </a:t>
            </a:r>
            <a:r>
              <a:rPr lang="en-US" sz="1800" b="1" dirty="0">
                <a:solidFill>
                  <a:srgbClr val="FF0000"/>
                </a:solidFill>
              </a:rPr>
              <a:t>C:\Users\xxx\Documents\SDE3.0.0\Database\SDEDatabase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694E89C-BF1D-3A58-D032-5F8E6AD75AA6}"/>
              </a:ext>
            </a:extLst>
          </p:cNvPr>
          <p:cNvGrpSpPr/>
          <p:nvPr/>
        </p:nvGrpSpPr>
        <p:grpSpPr>
          <a:xfrm>
            <a:off x="307018" y="1225748"/>
            <a:ext cx="550007" cy="574036"/>
            <a:chOff x="8509532" y="1481977"/>
            <a:chExt cx="279069" cy="291261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53615B1C-3B0D-8B3F-E539-B79774FD2A7C}"/>
                </a:ext>
              </a:extLst>
            </p:cNvPr>
            <p:cNvSpPr/>
            <p:nvPr/>
          </p:nvSpPr>
          <p:spPr>
            <a:xfrm>
              <a:off x="8509532" y="1481977"/>
              <a:ext cx="279069" cy="279069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28B70E9E-DE67-D1FF-8771-18CDC04826E6}"/>
                </a:ext>
              </a:extLst>
            </p:cNvPr>
            <p:cNvSpPr txBox="1">
              <a:spLocks/>
            </p:cNvSpPr>
            <p:nvPr/>
          </p:nvSpPr>
          <p:spPr>
            <a:xfrm>
              <a:off x="8558975" y="1492488"/>
              <a:ext cx="114513" cy="280750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lnSpc>
                  <a:spcPct val="100000"/>
                </a:lnSpc>
              </a:pPr>
              <a:r>
                <a:rPr lang="en-US" sz="2400" b="1" dirty="0">
                  <a:solidFill>
                    <a:srgbClr val="FFFF00"/>
                  </a:solidFill>
                  <a:latin typeface="+mn-lt"/>
                  <a:ea typeface="+mn-ea"/>
                  <a:cs typeface="+mn-cs"/>
                </a:rPr>
                <a:t>3</a:t>
              </a:r>
              <a:endParaRPr lang="en-US" sz="1050" b="1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AF8474E-0BF1-47B7-2417-464EB6CA5FE8}"/>
              </a:ext>
            </a:extLst>
          </p:cNvPr>
          <p:cNvGrpSpPr/>
          <p:nvPr/>
        </p:nvGrpSpPr>
        <p:grpSpPr>
          <a:xfrm>
            <a:off x="4477484" y="1246464"/>
            <a:ext cx="4511256" cy="1465091"/>
            <a:chOff x="6039202" y="3857864"/>
            <a:chExt cx="2918238" cy="765082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93E53170-D96E-343F-B0DC-41098D10B88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-1077" b="66721"/>
            <a:stretch>
              <a:fillRect/>
            </a:stretch>
          </p:blipFill>
          <p:spPr>
            <a:xfrm>
              <a:off x="6039202" y="3857864"/>
              <a:ext cx="2918238" cy="765082"/>
            </a:xfrm>
            <a:prstGeom prst="rect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</p:pic>
        <p:sp>
          <p:nvSpPr>
            <p:cNvPr id="24" name="Rounded Rectangle 49">
              <a:extLst>
                <a:ext uri="{FF2B5EF4-FFF2-40B4-BE49-F238E27FC236}">
                  <a16:creationId xmlns:a16="http://schemas.microsoft.com/office/drawing/2014/main" id="{E514C293-E139-D2BA-444E-B538884E22AF}"/>
                </a:ext>
              </a:extLst>
            </p:cNvPr>
            <p:cNvSpPr/>
            <p:nvPr/>
          </p:nvSpPr>
          <p:spPr>
            <a:xfrm>
              <a:off x="6432906" y="3967928"/>
              <a:ext cx="1955444" cy="180068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25" name="Left Arrow 50">
            <a:extLst>
              <a:ext uri="{FF2B5EF4-FFF2-40B4-BE49-F238E27FC236}">
                <a16:creationId xmlns:a16="http://schemas.microsoft.com/office/drawing/2014/main" id="{5ECA0341-5A8F-BD66-82E5-3457E88D6F71}"/>
              </a:ext>
            </a:extLst>
          </p:cNvPr>
          <p:cNvSpPr/>
          <p:nvPr/>
        </p:nvSpPr>
        <p:spPr>
          <a:xfrm rot="10800000">
            <a:off x="4016367" y="1338480"/>
            <a:ext cx="1083806" cy="168237"/>
          </a:xfrm>
          <a:prstGeom prst="leftArrow">
            <a:avLst/>
          </a:prstGeom>
          <a:ln>
            <a:solidFill>
              <a:srgbClr val="024688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14F8302-CD77-2E1D-4042-90BCD1342764}"/>
              </a:ext>
            </a:extLst>
          </p:cNvPr>
          <p:cNvSpPr txBox="1"/>
          <p:nvPr/>
        </p:nvSpPr>
        <p:spPr>
          <a:xfrm>
            <a:off x="954470" y="3189771"/>
            <a:ext cx="63297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bg2">
                    <a:lumMod val="50000"/>
                  </a:schemeClr>
                </a:solidFill>
              </a:rPr>
              <a:t>Double-click on SDEDatabase.mdb to open it. </a:t>
            </a:r>
            <a:endParaRPr lang="en-US" sz="1800" b="1" dirty="0">
              <a:solidFill>
                <a:srgbClr val="FF0000"/>
              </a:solidFill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45FFC65-21FB-9EEA-1887-F001D05835BB}"/>
              </a:ext>
            </a:extLst>
          </p:cNvPr>
          <p:cNvGrpSpPr/>
          <p:nvPr/>
        </p:nvGrpSpPr>
        <p:grpSpPr>
          <a:xfrm>
            <a:off x="404463" y="3129683"/>
            <a:ext cx="550007" cy="574036"/>
            <a:chOff x="8509532" y="1481977"/>
            <a:chExt cx="279069" cy="291261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87730692-8AF1-C867-EAB3-1E8B3A073133}"/>
                </a:ext>
              </a:extLst>
            </p:cNvPr>
            <p:cNvSpPr/>
            <p:nvPr/>
          </p:nvSpPr>
          <p:spPr>
            <a:xfrm>
              <a:off x="8509532" y="1481977"/>
              <a:ext cx="279069" cy="279069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itle 1">
              <a:extLst>
                <a:ext uri="{FF2B5EF4-FFF2-40B4-BE49-F238E27FC236}">
                  <a16:creationId xmlns:a16="http://schemas.microsoft.com/office/drawing/2014/main" id="{E60849D3-D980-2981-92FD-18EBDC5C8453}"/>
                </a:ext>
              </a:extLst>
            </p:cNvPr>
            <p:cNvSpPr txBox="1">
              <a:spLocks/>
            </p:cNvSpPr>
            <p:nvPr/>
          </p:nvSpPr>
          <p:spPr>
            <a:xfrm>
              <a:off x="8558975" y="1492488"/>
              <a:ext cx="114513" cy="280750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lnSpc>
                  <a:spcPct val="100000"/>
                </a:lnSpc>
              </a:pPr>
              <a:r>
                <a:rPr lang="en-US" sz="2400" b="1" dirty="0">
                  <a:solidFill>
                    <a:srgbClr val="FFFF00"/>
                  </a:solidFill>
                  <a:latin typeface="+mn-lt"/>
                  <a:ea typeface="+mn-ea"/>
                  <a:cs typeface="+mn-cs"/>
                </a:rPr>
                <a:t>4</a:t>
              </a:r>
              <a:endParaRPr lang="en-US" sz="1050" b="1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pic>
        <p:nvPicPr>
          <p:cNvPr id="31" name="Picture 30">
            <a:extLst>
              <a:ext uri="{FF2B5EF4-FFF2-40B4-BE49-F238E27FC236}">
                <a16:creationId xmlns:a16="http://schemas.microsoft.com/office/drawing/2014/main" id="{4F0EAE16-9CC0-2444-C234-DBF26069CE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8182" y="3892005"/>
            <a:ext cx="4096008" cy="1714608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37913396-7E48-6344-3258-E8EEF70A20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9595" y="3606692"/>
            <a:ext cx="3467889" cy="2285234"/>
          </a:xfrm>
          <a:prstGeom prst="rect">
            <a:avLst/>
          </a:prstGeom>
          <a:ln>
            <a:solidFill>
              <a:srgbClr val="1F4E79"/>
            </a:solidFill>
          </a:ln>
        </p:spPr>
      </p:pic>
      <p:grpSp>
        <p:nvGrpSpPr>
          <p:cNvPr id="53" name="Group 52">
            <a:extLst>
              <a:ext uri="{FF2B5EF4-FFF2-40B4-BE49-F238E27FC236}">
                <a16:creationId xmlns:a16="http://schemas.microsoft.com/office/drawing/2014/main" id="{43304034-A9E8-B6E0-40EA-476F02837B22}"/>
              </a:ext>
            </a:extLst>
          </p:cNvPr>
          <p:cNvGrpSpPr/>
          <p:nvPr/>
        </p:nvGrpSpPr>
        <p:grpSpPr>
          <a:xfrm>
            <a:off x="3654667" y="4885403"/>
            <a:ext cx="401558" cy="263552"/>
            <a:chOff x="3674002" y="5951792"/>
            <a:chExt cx="401558" cy="263552"/>
          </a:xfrm>
        </p:grpSpPr>
        <p:sp>
          <p:nvSpPr>
            <p:cNvPr id="35" name="Rounded Rectangle 61">
              <a:extLst>
                <a:ext uri="{FF2B5EF4-FFF2-40B4-BE49-F238E27FC236}">
                  <a16:creationId xmlns:a16="http://schemas.microsoft.com/office/drawing/2014/main" id="{6610267B-9D90-3BB0-D3D2-FCE910092A40}"/>
                </a:ext>
              </a:extLst>
            </p:cNvPr>
            <p:cNvSpPr/>
            <p:nvPr/>
          </p:nvSpPr>
          <p:spPr>
            <a:xfrm>
              <a:off x="3860800" y="6030748"/>
              <a:ext cx="214760" cy="184596"/>
            </a:xfrm>
            <a:prstGeom prst="roundRect">
              <a:avLst/>
            </a:prstGeom>
            <a:noFill/>
            <a:ln w="1905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41" name="Title 1">
              <a:extLst>
                <a:ext uri="{FF2B5EF4-FFF2-40B4-BE49-F238E27FC236}">
                  <a16:creationId xmlns:a16="http://schemas.microsoft.com/office/drawing/2014/main" id="{112A7619-804B-C2F5-5ED4-601D2D57DBAA}"/>
                </a:ext>
              </a:extLst>
            </p:cNvPr>
            <p:cNvSpPr txBox="1">
              <a:spLocks/>
            </p:cNvSpPr>
            <p:nvPr/>
          </p:nvSpPr>
          <p:spPr>
            <a:xfrm>
              <a:off x="3674002" y="5951792"/>
              <a:ext cx="96791" cy="237302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lnSpc>
                  <a:spcPct val="100000"/>
                </a:lnSpc>
              </a:pPr>
              <a:r>
                <a:rPr lang="en-US" sz="1200" b="1" dirty="0">
                  <a:solidFill>
                    <a:srgbClr val="FF0000"/>
                  </a:solidFill>
                  <a:latin typeface="+mn-lt"/>
                  <a:ea typeface="+mn-ea"/>
                  <a:cs typeface="+mn-cs"/>
                </a:rPr>
                <a:t>2</a:t>
              </a:r>
              <a:endParaRPr lang="en-US" sz="600" b="1" dirty="0">
                <a:solidFill>
                  <a:srgbClr val="FF000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4D2A1383-39F5-12E1-9F98-35E84AA0A02A}"/>
              </a:ext>
            </a:extLst>
          </p:cNvPr>
          <p:cNvGrpSpPr/>
          <p:nvPr/>
        </p:nvGrpSpPr>
        <p:grpSpPr>
          <a:xfrm>
            <a:off x="812449" y="3739778"/>
            <a:ext cx="2561039" cy="1175122"/>
            <a:chOff x="1862804" y="5219744"/>
            <a:chExt cx="2561039" cy="1175122"/>
          </a:xfrm>
        </p:grpSpPr>
        <p:sp>
          <p:nvSpPr>
            <p:cNvPr id="34" name="Rounded Rectangle 61">
              <a:extLst>
                <a:ext uri="{FF2B5EF4-FFF2-40B4-BE49-F238E27FC236}">
                  <a16:creationId xmlns:a16="http://schemas.microsoft.com/office/drawing/2014/main" id="{C3D49F0F-1A85-86E5-3290-E1E28D163C30}"/>
                </a:ext>
              </a:extLst>
            </p:cNvPr>
            <p:cNvSpPr/>
            <p:nvPr/>
          </p:nvSpPr>
          <p:spPr>
            <a:xfrm>
              <a:off x="2026403" y="5259469"/>
              <a:ext cx="932697" cy="184596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40" name="Title 1">
              <a:extLst>
                <a:ext uri="{FF2B5EF4-FFF2-40B4-BE49-F238E27FC236}">
                  <a16:creationId xmlns:a16="http://schemas.microsoft.com/office/drawing/2014/main" id="{786CCE72-F33B-C471-82A5-A51D60359B0E}"/>
                </a:ext>
              </a:extLst>
            </p:cNvPr>
            <p:cNvSpPr txBox="1">
              <a:spLocks/>
            </p:cNvSpPr>
            <p:nvPr/>
          </p:nvSpPr>
          <p:spPr>
            <a:xfrm>
              <a:off x="1862804" y="5219744"/>
              <a:ext cx="96791" cy="237302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lnSpc>
                  <a:spcPct val="100000"/>
                </a:lnSpc>
              </a:pPr>
              <a:r>
                <a:rPr lang="en-US" sz="1200" b="1" dirty="0">
                  <a:solidFill>
                    <a:srgbClr val="FF0000"/>
                  </a:solidFill>
                  <a:latin typeface="+mn-lt"/>
                  <a:ea typeface="+mn-ea"/>
                  <a:cs typeface="+mn-cs"/>
                </a:rPr>
                <a:t>1</a:t>
              </a:r>
              <a:endParaRPr lang="en-US" sz="600" b="1" dirty="0">
                <a:solidFill>
                  <a:srgbClr val="FF0000"/>
                </a:solidFill>
                <a:latin typeface="+mn-lt"/>
                <a:cs typeface="Arial" panose="020B0604020202020204" pitchFamily="34" charset="0"/>
              </a:endParaRPr>
            </a:p>
          </p:txBody>
        </p:sp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D6C2029D-335B-4930-E70A-CDA0A19442C8}"/>
                </a:ext>
              </a:extLst>
            </p:cNvPr>
            <p:cNvCxnSpPr>
              <a:cxnSpLocks/>
            </p:cNvCxnSpPr>
            <p:nvPr/>
          </p:nvCxnSpPr>
          <p:spPr>
            <a:xfrm>
              <a:off x="2303939" y="5457046"/>
              <a:ext cx="2119904" cy="93782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1855F439-9917-E28E-D5C7-2B1DC0CCE016}"/>
              </a:ext>
            </a:extLst>
          </p:cNvPr>
          <p:cNvGrpSpPr/>
          <p:nvPr/>
        </p:nvGrpSpPr>
        <p:grpSpPr>
          <a:xfrm>
            <a:off x="4085445" y="4050720"/>
            <a:ext cx="682737" cy="932439"/>
            <a:chOff x="4097797" y="5669305"/>
            <a:chExt cx="984788" cy="396019"/>
          </a:xfrm>
        </p:grpSpPr>
        <p:sp>
          <p:nvSpPr>
            <p:cNvPr id="42" name="Title 1">
              <a:extLst>
                <a:ext uri="{FF2B5EF4-FFF2-40B4-BE49-F238E27FC236}">
                  <a16:creationId xmlns:a16="http://schemas.microsoft.com/office/drawing/2014/main" id="{D9F26B95-84C0-16DF-591F-9D9EA5EBFE19}"/>
                </a:ext>
              </a:extLst>
            </p:cNvPr>
            <p:cNvSpPr txBox="1">
              <a:spLocks/>
            </p:cNvSpPr>
            <p:nvPr/>
          </p:nvSpPr>
          <p:spPr>
            <a:xfrm>
              <a:off x="4862503" y="5669305"/>
              <a:ext cx="96792" cy="237302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lnSpc>
                  <a:spcPct val="100000"/>
                </a:lnSpc>
              </a:pPr>
              <a:r>
                <a:rPr lang="en-US" sz="1200" b="1" dirty="0">
                  <a:solidFill>
                    <a:srgbClr val="FF0000"/>
                  </a:solidFill>
                  <a:latin typeface="+mn-lt"/>
                  <a:ea typeface="+mn-ea"/>
                  <a:cs typeface="+mn-cs"/>
                </a:rPr>
                <a:t>3</a:t>
              </a:r>
              <a:endParaRPr lang="en-US" sz="600" b="1" dirty="0">
                <a:solidFill>
                  <a:srgbClr val="FF0000"/>
                </a:solidFill>
                <a:latin typeface="+mn-lt"/>
                <a:cs typeface="Arial" panose="020B0604020202020204" pitchFamily="34" charset="0"/>
              </a:endParaRPr>
            </a:p>
          </p:txBody>
        </p: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B1D0708D-1883-0FB1-DB46-1866B7341A6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97797" y="5765993"/>
              <a:ext cx="984788" cy="299331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AAB1D0F-CEA2-EF14-3A50-08704991A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4C47-4F67-410C-A19C-DA8E1B90B7E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8227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EB27EF-1CBD-9D98-835A-5AF9254AEF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8B226A12-E606-650D-BAD0-C376E16C54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1" t="1443" r="3836" b="63631"/>
          <a:stretch/>
        </p:blipFill>
        <p:spPr>
          <a:xfrm>
            <a:off x="1" y="6005764"/>
            <a:ext cx="2006599" cy="852236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961A106B-0AE3-6F41-087B-6A8105B6B190}"/>
              </a:ext>
            </a:extLst>
          </p:cNvPr>
          <p:cNvSpPr txBox="1">
            <a:spLocks/>
          </p:cNvSpPr>
          <p:nvPr/>
        </p:nvSpPr>
        <p:spPr>
          <a:xfrm>
            <a:off x="0" y="-61585"/>
            <a:ext cx="9144000" cy="6857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>
                <a:solidFill>
                  <a:schemeClr val="accent4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B.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to Use the </a:t>
            </a:r>
            <a:r>
              <a:rPr lang="en-US" sz="27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WV Template?</a:t>
            </a:r>
            <a:endParaRPr lang="en-US" sz="2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46079A6B-6E5D-54FA-5DD9-D02F5AF2790F}"/>
              </a:ext>
            </a:extLst>
          </p:cNvPr>
          <p:cNvGrpSpPr/>
          <p:nvPr/>
        </p:nvGrpSpPr>
        <p:grpSpPr>
          <a:xfrm>
            <a:off x="314831" y="901195"/>
            <a:ext cx="550007" cy="574036"/>
            <a:chOff x="8509532" y="1481977"/>
            <a:chExt cx="279069" cy="291261"/>
          </a:xfrm>
        </p:grpSpPr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9A15219C-0D36-2025-4E2D-7B3ED927E2FA}"/>
                </a:ext>
              </a:extLst>
            </p:cNvPr>
            <p:cNvSpPr/>
            <p:nvPr/>
          </p:nvSpPr>
          <p:spPr>
            <a:xfrm>
              <a:off x="8509532" y="1481977"/>
              <a:ext cx="279069" cy="279069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Title 1">
              <a:extLst>
                <a:ext uri="{FF2B5EF4-FFF2-40B4-BE49-F238E27FC236}">
                  <a16:creationId xmlns:a16="http://schemas.microsoft.com/office/drawing/2014/main" id="{123A97E4-273F-703A-29E4-CB1F89EC744B}"/>
                </a:ext>
              </a:extLst>
            </p:cNvPr>
            <p:cNvSpPr txBox="1">
              <a:spLocks/>
            </p:cNvSpPr>
            <p:nvPr/>
          </p:nvSpPr>
          <p:spPr>
            <a:xfrm>
              <a:off x="8558975" y="1492488"/>
              <a:ext cx="114513" cy="280750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lnSpc>
                  <a:spcPct val="100000"/>
                </a:lnSpc>
              </a:pPr>
              <a:r>
                <a:rPr lang="en-US" sz="2400" b="1" dirty="0">
                  <a:solidFill>
                    <a:srgbClr val="FFFF00"/>
                  </a:solidFill>
                  <a:latin typeface="+mn-lt"/>
                  <a:ea typeface="+mn-ea"/>
                  <a:cs typeface="+mn-cs"/>
                </a:rPr>
                <a:t>5</a:t>
              </a:r>
              <a:endParaRPr lang="en-US" sz="1050" b="1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sp>
        <p:nvSpPr>
          <p:cNvPr id="30" name="Text Box 2">
            <a:extLst>
              <a:ext uri="{FF2B5EF4-FFF2-40B4-BE49-F238E27FC236}">
                <a16:creationId xmlns:a16="http://schemas.microsoft.com/office/drawing/2014/main" id="{DDD06FF5-256D-3A00-9520-C832023B56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4837" y="991425"/>
            <a:ext cx="4793651" cy="7487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ea typeface="+mj-ea"/>
                <a:cs typeface="+mj-cs"/>
              </a:rPr>
              <a:t>Double-click on </a:t>
            </a:r>
            <a:r>
              <a:rPr lang="en-US" sz="2000" b="1" dirty="0" err="1">
                <a:solidFill>
                  <a:srgbClr val="FF0000"/>
                </a:solidFill>
                <a:ea typeface="+mj-ea"/>
                <a:cs typeface="+mj-cs"/>
              </a:rPr>
              <a:t>EnterpriseImportSettings</a:t>
            </a:r>
            <a:r>
              <a:rPr lang="en-US" sz="2000" b="1" i="1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1400" b="1" dirty="0">
              <a:solidFill>
                <a:srgbClr val="1F4E79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80D15B1-6F08-B474-98E1-133E90962632}"/>
              </a:ext>
            </a:extLst>
          </p:cNvPr>
          <p:cNvGrpSpPr/>
          <p:nvPr/>
        </p:nvGrpSpPr>
        <p:grpSpPr>
          <a:xfrm>
            <a:off x="5512530" y="726019"/>
            <a:ext cx="3545479" cy="2527805"/>
            <a:chOff x="4325918" y="3803016"/>
            <a:chExt cx="3030388" cy="2203488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E3FB26BB-EFC3-2E76-5E5F-EEBBD494DEE4}"/>
                </a:ext>
              </a:extLst>
            </p:cNvPr>
            <p:cNvGrpSpPr/>
            <p:nvPr/>
          </p:nvGrpSpPr>
          <p:grpSpPr>
            <a:xfrm>
              <a:off x="4325918" y="3803016"/>
              <a:ext cx="3030388" cy="2203488"/>
              <a:chOff x="4145280" y="3899544"/>
              <a:chExt cx="2894962" cy="2105016"/>
            </a:xfrm>
          </p:grpSpPr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18DC58DE-1BDF-A320-021C-819752E53D97}"/>
                  </a:ext>
                </a:extLst>
              </p:cNvPr>
              <p:cNvPicPr/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43118" b="21702"/>
              <a:stretch/>
            </p:blipFill>
            <p:spPr bwMode="auto">
              <a:xfrm>
                <a:off x="4558912" y="3899544"/>
                <a:ext cx="2481330" cy="1979060"/>
              </a:xfrm>
              <a:prstGeom prst="rect">
                <a:avLst/>
              </a:prstGeom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sp>
            <p:nvSpPr>
              <p:cNvPr id="35" name="Rounded Rectangle 90">
                <a:extLst>
                  <a:ext uri="{FF2B5EF4-FFF2-40B4-BE49-F238E27FC236}">
                    <a16:creationId xmlns:a16="http://schemas.microsoft.com/office/drawing/2014/main" id="{A7A378B7-824E-85C5-B116-5D44D5CDC6E0}"/>
                  </a:ext>
                </a:extLst>
              </p:cNvPr>
              <p:cNvSpPr/>
              <p:nvPr/>
            </p:nvSpPr>
            <p:spPr>
              <a:xfrm>
                <a:off x="4145280" y="5897880"/>
                <a:ext cx="1043940" cy="106680"/>
              </a:xfrm>
              <a:prstGeom prst="roundRect">
                <a:avLst/>
              </a:prstGeom>
              <a:noFill/>
              <a:ln w="12700">
                <a:noFill/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3" name="Rounded Rectangle 88">
              <a:extLst>
                <a:ext uri="{FF2B5EF4-FFF2-40B4-BE49-F238E27FC236}">
                  <a16:creationId xmlns:a16="http://schemas.microsoft.com/office/drawing/2014/main" id="{25BCFDE0-DCBD-D6F5-D21E-E51558A6E71A}"/>
                </a:ext>
              </a:extLst>
            </p:cNvPr>
            <p:cNvSpPr/>
            <p:nvPr/>
          </p:nvSpPr>
          <p:spPr>
            <a:xfrm>
              <a:off x="4725604" y="5562363"/>
              <a:ext cx="1036906" cy="111670"/>
            </a:xfrm>
            <a:prstGeom prst="roundRect">
              <a:avLst/>
            </a:prstGeom>
            <a:noFill/>
            <a:ln w="1270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1" name="Text Box 2">
            <a:extLst>
              <a:ext uri="{FF2B5EF4-FFF2-40B4-BE49-F238E27FC236}">
                <a16:creationId xmlns:a16="http://schemas.microsoft.com/office/drawing/2014/main" id="{14C48EFF-E441-EF13-BD35-A9C170407E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4838" y="2037081"/>
            <a:ext cx="4793651" cy="399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ea typeface="+mj-ea"/>
                <a:cs typeface="+mj-cs"/>
              </a:rPr>
              <a:t>Click on asterisk and paste </a:t>
            </a:r>
            <a:r>
              <a:rPr lang="en-US" sz="2000" b="1" i="1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WV_Template</a:t>
            </a:r>
            <a:endParaRPr lang="en-US" sz="20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7E78E393-6B8D-F536-877B-FE7064428A6F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261" b="25791"/>
          <a:stretch/>
        </p:blipFill>
        <p:spPr bwMode="auto">
          <a:xfrm>
            <a:off x="984825" y="2530530"/>
            <a:ext cx="4358046" cy="1096422"/>
          </a:xfrm>
          <a:prstGeom prst="rect">
            <a:avLst/>
          </a:prstGeom>
          <a:ln w="9525" cap="flat" cmpd="sng" algn="ctr">
            <a:solidFill>
              <a:srgbClr val="A5A5A5">
                <a:lumMod val="60000"/>
                <a:lumOff val="40000"/>
              </a:srgb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3" name="Rectangle 52">
            <a:extLst>
              <a:ext uri="{FF2B5EF4-FFF2-40B4-BE49-F238E27FC236}">
                <a16:creationId xmlns:a16="http://schemas.microsoft.com/office/drawing/2014/main" id="{2A1A39BC-C963-EAF8-5253-3D5983E86C20}"/>
              </a:ext>
            </a:extLst>
          </p:cNvPr>
          <p:cNvSpPr/>
          <p:nvPr/>
        </p:nvSpPr>
        <p:spPr>
          <a:xfrm>
            <a:off x="1002033" y="3786407"/>
            <a:ext cx="3109634" cy="42550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ea typeface="+mj-ea"/>
                <a:cs typeface="+mj-cs"/>
              </a:rPr>
              <a:t>Save and then close the tab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6945CF26-D1B0-F6DB-46D7-E23C5A14C3FB}"/>
              </a:ext>
            </a:extLst>
          </p:cNvPr>
          <p:cNvGrpSpPr/>
          <p:nvPr/>
        </p:nvGrpSpPr>
        <p:grpSpPr>
          <a:xfrm>
            <a:off x="2453263" y="4255163"/>
            <a:ext cx="5804862" cy="2398492"/>
            <a:chOff x="800227" y="3393999"/>
            <a:chExt cx="6713531" cy="2773942"/>
          </a:xfrm>
        </p:grpSpPr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2CCA6A6A-FDA3-CCC5-E18F-CF1C0658C3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26342" y="3490089"/>
              <a:ext cx="6587416" cy="2677852"/>
            </a:xfrm>
            <a:prstGeom prst="rect">
              <a:avLst/>
            </a:prstGeom>
          </p:spPr>
        </p:pic>
        <p:sp>
          <p:nvSpPr>
            <p:cNvPr id="56" name="Rounded Rectangle 71">
              <a:extLst>
                <a:ext uri="{FF2B5EF4-FFF2-40B4-BE49-F238E27FC236}">
                  <a16:creationId xmlns:a16="http://schemas.microsoft.com/office/drawing/2014/main" id="{6BE05AE5-95BF-505C-3C95-00AE304916D7}"/>
                </a:ext>
              </a:extLst>
            </p:cNvPr>
            <p:cNvSpPr/>
            <p:nvPr/>
          </p:nvSpPr>
          <p:spPr>
            <a:xfrm>
              <a:off x="2192796" y="4155016"/>
              <a:ext cx="1029041" cy="917336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57" name="Rounded Rectangle 18">
              <a:extLst>
                <a:ext uri="{FF2B5EF4-FFF2-40B4-BE49-F238E27FC236}">
                  <a16:creationId xmlns:a16="http://schemas.microsoft.com/office/drawing/2014/main" id="{55F66E00-70AB-BF66-8A25-FC69CA65E223}"/>
                </a:ext>
              </a:extLst>
            </p:cNvPr>
            <p:cNvSpPr/>
            <p:nvPr/>
          </p:nvSpPr>
          <p:spPr>
            <a:xfrm>
              <a:off x="800227" y="3393999"/>
              <a:ext cx="340251" cy="388145"/>
            </a:xfrm>
            <a:prstGeom prst="roundRect">
              <a:avLst>
                <a:gd name="adj" fmla="val 50000"/>
              </a:avLst>
            </a:prstGeom>
            <a:noFill/>
            <a:ln w="28575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F2A32955-6917-0E1A-664B-F32E485393E5}"/>
              </a:ext>
            </a:extLst>
          </p:cNvPr>
          <p:cNvGrpSpPr/>
          <p:nvPr/>
        </p:nvGrpSpPr>
        <p:grpSpPr>
          <a:xfrm>
            <a:off x="314830" y="2084888"/>
            <a:ext cx="550007" cy="574036"/>
            <a:chOff x="8509532" y="1481977"/>
            <a:chExt cx="279069" cy="291261"/>
          </a:xfrm>
        </p:grpSpPr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36452CA9-D10D-FDA0-5BDF-084164F53ED6}"/>
                </a:ext>
              </a:extLst>
            </p:cNvPr>
            <p:cNvSpPr/>
            <p:nvPr/>
          </p:nvSpPr>
          <p:spPr>
            <a:xfrm>
              <a:off x="8509532" y="1481977"/>
              <a:ext cx="279069" cy="279069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Title 1">
              <a:extLst>
                <a:ext uri="{FF2B5EF4-FFF2-40B4-BE49-F238E27FC236}">
                  <a16:creationId xmlns:a16="http://schemas.microsoft.com/office/drawing/2014/main" id="{81BE3EB8-4783-28A0-7E23-248F19F788DB}"/>
                </a:ext>
              </a:extLst>
            </p:cNvPr>
            <p:cNvSpPr txBox="1">
              <a:spLocks/>
            </p:cNvSpPr>
            <p:nvPr/>
          </p:nvSpPr>
          <p:spPr>
            <a:xfrm>
              <a:off x="8558975" y="1492488"/>
              <a:ext cx="114513" cy="280750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lnSpc>
                  <a:spcPct val="100000"/>
                </a:lnSpc>
              </a:pPr>
              <a:r>
                <a:rPr lang="en-US" sz="2400" b="1" dirty="0">
                  <a:solidFill>
                    <a:srgbClr val="FFFF00"/>
                  </a:solidFill>
                  <a:latin typeface="+mn-lt"/>
                  <a:ea typeface="+mn-ea"/>
                  <a:cs typeface="+mn-cs"/>
                </a:rPr>
                <a:t>6</a:t>
              </a:r>
              <a:endParaRPr lang="en-US" sz="1050" b="1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FA441B0E-FE1C-B3DF-05A3-DA2A5684F212}"/>
              </a:ext>
            </a:extLst>
          </p:cNvPr>
          <p:cNvGrpSpPr/>
          <p:nvPr/>
        </p:nvGrpSpPr>
        <p:grpSpPr>
          <a:xfrm>
            <a:off x="358247" y="3708065"/>
            <a:ext cx="550007" cy="574036"/>
            <a:chOff x="8509532" y="1481977"/>
            <a:chExt cx="279069" cy="291261"/>
          </a:xfrm>
        </p:grpSpPr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C10054E3-90D7-9FCE-3FF3-180803CF88A2}"/>
                </a:ext>
              </a:extLst>
            </p:cNvPr>
            <p:cNvSpPr/>
            <p:nvPr/>
          </p:nvSpPr>
          <p:spPr>
            <a:xfrm>
              <a:off x="8509532" y="1481977"/>
              <a:ext cx="279069" cy="279069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Title 1">
              <a:extLst>
                <a:ext uri="{FF2B5EF4-FFF2-40B4-BE49-F238E27FC236}">
                  <a16:creationId xmlns:a16="http://schemas.microsoft.com/office/drawing/2014/main" id="{DF852DEF-7ACE-9E1C-F822-E3399EA28D12}"/>
                </a:ext>
              </a:extLst>
            </p:cNvPr>
            <p:cNvSpPr txBox="1">
              <a:spLocks/>
            </p:cNvSpPr>
            <p:nvPr/>
          </p:nvSpPr>
          <p:spPr>
            <a:xfrm>
              <a:off x="8558975" y="1492488"/>
              <a:ext cx="114513" cy="280750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lnSpc>
                  <a:spcPct val="100000"/>
                </a:lnSpc>
              </a:pPr>
              <a:r>
                <a:rPr lang="en-US" sz="2400" b="1" dirty="0">
                  <a:solidFill>
                    <a:srgbClr val="FFFF00"/>
                  </a:solidFill>
                  <a:latin typeface="+mn-lt"/>
                  <a:ea typeface="+mn-ea"/>
                  <a:cs typeface="+mn-cs"/>
                </a:rPr>
                <a:t>7</a:t>
              </a:r>
              <a:endParaRPr lang="en-US" sz="1050" b="1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8024AEC-0CB6-F5A3-A068-78CA7DC7B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4C47-4F67-410C-A19C-DA8E1B90B7E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6724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016936" y="871843"/>
            <a:ext cx="1040670" cy="3146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US" sz="1350" b="1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10/10/2021</a:t>
            </a:r>
            <a:endParaRPr lang="en-US" sz="2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1" t="1443" r="3836" b="63631"/>
          <a:stretch/>
        </p:blipFill>
        <p:spPr>
          <a:xfrm>
            <a:off x="1" y="6005764"/>
            <a:ext cx="2006599" cy="852236"/>
          </a:xfrm>
          <a:prstGeom prst="rect">
            <a:avLst/>
          </a:prstGeom>
        </p:spPr>
      </p:pic>
      <p:sp>
        <p:nvSpPr>
          <p:cNvPr id="29" name="Title 1"/>
          <p:cNvSpPr txBox="1">
            <a:spLocks/>
          </p:cNvSpPr>
          <p:nvPr/>
        </p:nvSpPr>
        <p:spPr>
          <a:xfrm>
            <a:off x="0" y="0"/>
            <a:ext cx="9144000" cy="6857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>
                <a:solidFill>
                  <a:schemeClr val="accent4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B.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Importing the Spreadsheet</a:t>
            </a:r>
          </a:p>
        </p:txBody>
      </p:sp>
      <p:sp>
        <p:nvSpPr>
          <p:cNvPr id="4" name="Rectangle 3"/>
          <p:cNvSpPr/>
          <p:nvPr/>
        </p:nvSpPr>
        <p:spPr>
          <a:xfrm>
            <a:off x="847205" y="956784"/>
            <a:ext cx="829679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bg2">
                    <a:lumMod val="50000"/>
                  </a:schemeClr>
                </a:solidFill>
              </a:rPr>
              <a:t>Download the County data </a:t>
            </a:r>
            <a:r>
              <a:rPr lang="en-US" sz="2000" b="1" dirty="0" err="1">
                <a:solidFill>
                  <a:srgbClr val="FF0000"/>
                </a:solidFill>
              </a:rPr>
              <a:t>SDE_Data_Excel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>
                <a:solidFill>
                  <a:schemeClr val="bg2">
                    <a:lumMod val="50000"/>
                  </a:schemeClr>
                </a:solidFill>
              </a:rPr>
              <a:t>and paste it into your local drive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44650" y="1740242"/>
            <a:ext cx="3181332" cy="707886"/>
          </a:xfrm>
          <a:prstGeom prst="rect">
            <a:avLst/>
          </a:prstGeom>
          <a:noFill/>
          <a:ln w="9525">
            <a:noFill/>
          </a:ln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2">
                    <a:lumMod val="50000"/>
                  </a:schemeClr>
                </a:solidFill>
              </a:rPr>
              <a:t>Open SDE and click on </a:t>
            </a:r>
            <a:r>
              <a:rPr lang="en-US" sz="2000" b="1" i="1" dirty="0">
                <a:solidFill>
                  <a:srgbClr val="FF0000"/>
                </a:solidFill>
              </a:rPr>
              <a:t>Import/Export Function</a:t>
            </a:r>
            <a:endParaRPr lang="en-US" sz="2000" b="1" dirty="0">
              <a:solidFill>
                <a:srgbClr val="FF0000"/>
              </a:solidFill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1003300" y="2425247"/>
            <a:ext cx="2689729" cy="2105934"/>
            <a:chOff x="918600" y="1556272"/>
            <a:chExt cx="2689729" cy="2105934"/>
          </a:xfrm>
        </p:grpSpPr>
        <p:grpSp>
          <p:nvGrpSpPr>
            <p:cNvPr id="25" name="Group 24"/>
            <p:cNvGrpSpPr/>
            <p:nvPr/>
          </p:nvGrpSpPr>
          <p:grpSpPr>
            <a:xfrm>
              <a:off x="918600" y="1645736"/>
              <a:ext cx="2689729" cy="2016470"/>
              <a:chOff x="918600" y="1645736"/>
              <a:chExt cx="2689729" cy="2016470"/>
            </a:xfrm>
          </p:grpSpPr>
          <p:pic>
            <p:nvPicPr>
              <p:cNvPr id="30" name="Picture 29"/>
              <p:cNvPicPr/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58" t="1591" r="30354" b="5810"/>
              <a:stretch/>
            </p:blipFill>
            <p:spPr bwMode="auto">
              <a:xfrm>
                <a:off x="918600" y="1645736"/>
                <a:ext cx="2689729" cy="2016470"/>
              </a:xfrm>
              <a:prstGeom prst="rect">
                <a:avLst/>
              </a:prstGeom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sp>
            <p:nvSpPr>
              <p:cNvPr id="34" name="Rounded Rectangle 33"/>
              <p:cNvSpPr/>
              <p:nvPr/>
            </p:nvSpPr>
            <p:spPr>
              <a:xfrm>
                <a:off x="2491740" y="2689860"/>
                <a:ext cx="510540" cy="518160"/>
              </a:xfrm>
              <a:prstGeom prst="roundRect">
                <a:avLst/>
              </a:prstGeom>
              <a:noFill/>
              <a:ln w="12700">
                <a:solidFill>
                  <a:srgbClr val="FF000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26" name="Straight Arrow Connector 25"/>
            <p:cNvCxnSpPr/>
            <p:nvPr/>
          </p:nvCxnSpPr>
          <p:spPr>
            <a:xfrm flipH="1">
              <a:off x="2984587" y="1556272"/>
              <a:ext cx="10303" cy="1144031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</p:grpSp>
      <p:grpSp>
        <p:nvGrpSpPr>
          <p:cNvPr id="43" name="Group 42"/>
          <p:cNvGrpSpPr/>
          <p:nvPr/>
        </p:nvGrpSpPr>
        <p:grpSpPr>
          <a:xfrm>
            <a:off x="297198" y="899463"/>
            <a:ext cx="550007" cy="574036"/>
            <a:chOff x="8509532" y="1481977"/>
            <a:chExt cx="279069" cy="291261"/>
          </a:xfrm>
        </p:grpSpPr>
        <p:sp>
          <p:nvSpPr>
            <p:cNvPr id="44" name="Oval 43"/>
            <p:cNvSpPr/>
            <p:nvPr/>
          </p:nvSpPr>
          <p:spPr>
            <a:xfrm>
              <a:off x="8509532" y="1481977"/>
              <a:ext cx="279069" cy="279069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Title 1"/>
            <p:cNvSpPr txBox="1">
              <a:spLocks/>
            </p:cNvSpPr>
            <p:nvPr/>
          </p:nvSpPr>
          <p:spPr>
            <a:xfrm>
              <a:off x="8558975" y="1492488"/>
              <a:ext cx="114513" cy="280750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lnSpc>
                  <a:spcPct val="100000"/>
                </a:lnSpc>
              </a:pPr>
              <a:r>
                <a:rPr lang="en-US" sz="2400" b="1" dirty="0">
                  <a:solidFill>
                    <a:srgbClr val="FFFF00"/>
                  </a:solidFill>
                  <a:latin typeface="+mn-lt"/>
                  <a:ea typeface="+mn-ea"/>
                  <a:cs typeface="+mn-cs"/>
                </a:rPr>
                <a:t>8</a:t>
              </a:r>
              <a:endParaRPr lang="en-US" sz="1050" b="1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297198" y="1732109"/>
            <a:ext cx="550007" cy="574036"/>
            <a:chOff x="8509532" y="1481977"/>
            <a:chExt cx="279069" cy="291261"/>
          </a:xfrm>
        </p:grpSpPr>
        <p:sp>
          <p:nvSpPr>
            <p:cNvPr id="47" name="Oval 46"/>
            <p:cNvSpPr/>
            <p:nvPr/>
          </p:nvSpPr>
          <p:spPr>
            <a:xfrm>
              <a:off x="8509532" y="1481977"/>
              <a:ext cx="279069" cy="279069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Title 1"/>
            <p:cNvSpPr txBox="1">
              <a:spLocks/>
            </p:cNvSpPr>
            <p:nvPr/>
          </p:nvSpPr>
          <p:spPr>
            <a:xfrm>
              <a:off x="8558975" y="1492488"/>
              <a:ext cx="114513" cy="280750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lnSpc>
                  <a:spcPct val="100000"/>
                </a:lnSpc>
              </a:pPr>
              <a:r>
                <a:rPr lang="en-US" sz="2400" b="1" dirty="0">
                  <a:solidFill>
                    <a:srgbClr val="FFFF00"/>
                  </a:solidFill>
                  <a:latin typeface="+mn-lt"/>
                  <a:ea typeface="+mn-ea"/>
                  <a:cs typeface="+mn-cs"/>
                </a:rPr>
                <a:t>9</a:t>
              </a:r>
              <a:endParaRPr lang="en-US" sz="1050" b="1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5439012" y="1761989"/>
            <a:ext cx="2943680" cy="2908336"/>
            <a:chOff x="4401072" y="3223403"/>
            <a:chExt cx="2943680" cy="2908336"/>
          </a:xfrm>
        </p:grpSpPr>
        <p:sp>
          <p:nvSpPr>
            <p:cNvPr id="53" name="Text Box 2"/>
            <p:cNvSpPr txBox="1">
              <a:spLocks noChangeArrowheads="1"/>
            </p:cNvSpPr>
            <p:nvPr/>
          </p:nvSpPr>
          <p:spPr bwMode="auto">
            <a:xfrm>
              <a:off x="4543596" y="3223403"/>
              <a:ext cx="2801156" cy="4391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vert="horz" wrap="square" lIns="91440" tIns="45720" rIns="91440" bIns="45720" anchor="t" anchorCtr="0">
              <a:noAutofit/>
            </a:bodyPr>
            <a:lstStyle/>
            <a:p>
              <a:r>
                <a:rPr lang="en-US" sz="2000" b="1" dirty="0">
                  <a:solidFill>
                    <a:schemeClr val="bg2">
                      <a:lumMod val="50000"/>
                    </a:schemeClr>
                  </a:solidFill>
                </a:rPr>
                <a:t>Select</a:t>
              </a:r>
              <a:r>
                <a:rPr lang="en-US" sz="2000" b="1" i="1" dirty="0">
                  <a:solidFill>
                    <a:schemeClr val="bg2">
                      <a:lumMod val="50000"/>
                    </a:schemeClr>
                  </a:solidFill>
                </a:rPr>
                <a:t> </a:t>
              </a:r>
              <a:r>
                <a:rPr lang="en-US" sz="2000" b="1" i="1" dirty="0">
                  <a:solidFill>
                    <a:srgbClr val="FF0000"/>
                  </a:solidFill>
                </a:rPr>
                <a:t>Enterprise Import</a:t>
              </a:r>
              <a:r>
                <a:rPr lang="en-US" sz="2000" b="1" i="1" dirty="0">
                  <a:solidFill>
                    <a:srgbClr val="1F4E79"/>
                  </a:solidFill>
                </a:rPr>
                <a:t>.</a:t>
              </a:r>
              <a:endParaRPr lang="en-US" sz="2000" b="1" dirty="0">
                <a:solidFill>
                  <a:srgbClr val="1F4E79"/>
                </a:solidFill>
              </a:endParaRPr>
            </a:p>
          </p:txBody>
        </p:sp>
        <p:sp>
          <p:nvSpPr>
            <p:cNvPr id="54" name="Rounded Rectangle 53"/>
            <p:cNvSpPr/>
            <p:nvPr/>
          </p:nvSpPr>
          <p:spPr>
            <a:xfrm>
              <a:off x="4401072" y="6020069"/>
              <a:ext cx="1092775" cy="111670"/>
            </a:xfrm>
            <a:prstGeom prst="roundRect">
              <a:avLst/>
            </a:prstGeom>
            <a:noFill/>
            <a:ln w="12700"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5064294" y="2184771"/>
            <a:ext cx="3376235" cy="2146192"/>
            <a:chOff x="4056836" y="1482935"/>
            <a:chExt cx="3376235" cy="2146192"/>
          </a:xfrm>
        </p:grpSpPr>
        <p:grpSp>
          <p:nvGrpSpPr>
            <p:cNvPr id="56" name="Group 55"/>
            <p:cNvGrpSpPr/>
            <p:nvPr/>
          </p:nvGrpSpPr>
          <p:grpSpPr>
            <a:xfrm>
              <a:off x="4056836" y="1645735"/>
              <a:ext cx="3376235" cy="1983392"/>
              <a:chOff x="4056836" y="1645735"/>
              <a:chExt cx="3376235" cy="1983392"/>
            </a:xfrm>
          </p:grpSpPr>
          <p:pic>
            <p:nvPicPr>
              <p:cNvPr id="58" name="Picture 57"/>
              <p:cNvPicPr/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1288" b="5174"/>
              <a:stretch/>
            </p:blipFill>
            <p:spPr bwMode="auto">
              <a:xfrm>
                <a:off x="4056836" y="1645735"/>
                <a:ext cx="3376235" cy="1983392"/>
              </a:xfrm>
              <a:prstGeom prst="rect">
                <a:avLst/>
              </a:prstGeom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sp>
            <p:nvSpPr>
              <p:cNvPr id="59" name="Rounded Rectangle 58"/>
              <p:cNvSpPr/>
              <p:nvPr/>
            </p:nvSpPr>
            <p:spPr>
              <a:xfrm>
                <a:off x="5688904" y="2369284"/>
                <a:ext cx="510540" cy="518160"/>
              </a:xfrm>
              <a:prstGeom prst="roundRect">
                <a:avLst/>
              </a:prstGeom>
              <a:noFill/>
              <a:ln w="12700">
                <a:solidFill>
                  <a:srgbClr val="FF000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57" name="Straight Arrow Connector 56"/>
            <p:cNvCxnSpPr/>
            <p:nvPr/>
          </p:nvCxnSpPr>
          <p:spPr>
            <a:xfrm>
              <a:off x="5940064" y="1482935"/>
              <a:ext cx="10980" cy="886349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959485" y="4959317"/>
            <a:ext cx="327608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bg2">
                    <a:lumMod val="50000"/>
                  </a:schemeClr>
                </a:solidFill>
              </a:rPr>
              <a:t>The</a:t>
            </a:r>
            <a:r>
              <a:rPr lang="en-US" sz="2000" b="1" i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000" b="1" i="1" dirty="0">
                <a:solidFill>
                  <a:srgbClr val="FF0000"/>
                </a:solidFill>
              </a:rPr>
              <a:t>Enterprise Import </a:t>
            </a:r>
            <a:r>
              <a:rPr lang="en-US" sz="2000" b="1" dirty="0">
                <a:solidFill>
                  <a:schemeClr val="bg2">
                    <a:lumMod val="50000"/>
                  </a:schemeClr>
                </a:solidFill>
              </a:rPr>
              <a:t>page will be opened.</a:t>
            </a:r>
          </a:p>
        </p:txBody>
      </p:sp>
      <p:grpSp>
        <p:nvGrpSpPr>
          <p:cNvPr id="63" name="Group 62"/>
          <p:cNvGrpSpPr/>
          <p:nvPr/>
        </p:nvGrpSpPr>
        <p:grpSpPr>
          <a:xfrm>
            <a:off x="394689" y="4882367"/>
            <a:ext cx="668406" cy="577349"/>
            <a:chOff x="8509532" y="1481977"/>
            <a:chExt cx="339143" cy="292942"/>
          </a:xfrm>
        </p:grpSpPr>
        <p:sp>
          <p:nvSpPr>
            <p:cNvPr id="64" name="Oval 63"/>
            <p:cNvSpPr/>
            <p:nvPr/>
          </p:nvSpPr>
          <p:spPr>
            <a:xfrm>
              <a:off x="8509532" y="1481977"/>
              <a:ext cx="279069" cy="279069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Title 1"/>
            <p:cNvSpPr txBox="1">
              <a:spLocks/>
            </p:cNvSpPr>
            <p:nvPr/>
          </p:nvSpPr>
          <p:spPr>
            <a:xfrm>
              <a:off x="8528957" y="1494169"/>
              <a:ext cx="319718" cy="280750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lnSpc>
                  <a:spcPct val="100000"/>
                </a:lnSpc>
              </a:pPr>
              <a:r>
                <a:rPr lang="en-US" sz="2400" b="1" dirty="0">
                  <a:solidFill>
                    <a:srgbClr val="FFFF00"/>
                  </a:solidFill>
                  <a:latin typeface="+mn-lt"/>
                  <a:ea typeface="+mn-ea"/>
                  <a:cs typeface="+mn-cs"/>
                </a:rPr>
                <a:t>11</a:t>
              </a:r>
              <a:endParaRPr lang="en-US" sz="1050" b="1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4321834" y="4411245"/>
            <a:ext cx="4735771" cy="2361186"/>
            <a:chOff x="4321834" y="4411245"/>
            <a:chExt cx="4735771" cy="2361186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427255" y="4426955"/>
              <a:ext cx="4580856" cy="2345475"/>
            </a:xfrm>
            <a:prstGeom prst="rect">
              <a:avLst/>
            </a:prstGeom>
          </p:spPr>
        </p:pic>
        <p:sp>
          <p:nvSpPr>
            <p:cNvPr id="37" name="Rounded Rectangle 36"/>
            <p:cNvSpPr/>
            <p:nvPr/>
          </p:nvSpPr>
          <p:spPr>
            <a:xfrm>
              <a:off x="4321834" y="4411245"/>
              <a:ext cx="4735771" cy="2361186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Right Arrow 5"/>
          <p:cNvSpPr/>
          <p:nvPr/>
        </p:nvSpPr>
        <p:spPr>
          <a:xfrm>
            <a:off x="2898475" y="5373904"/>
            <a:ext cx="1227507" cy="293299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96C4B39-35AB-12FD-1C54-6D284BFF5C80}"/>
              </a:ext>
            </a:extLst>
          </p:cNvPr>
          <p:cNvGrpSpPr/>
          <p:nvPr/>
        </p:nvGrpSpPr>
        <p:grpSpPr>
          <a:xfrm>
            <a:off x="4913130" y="1689940"/>
            <a:ext cx="668406" cy="577349"/>
            <a:chOff x="8509532" y="1481977"/>
            <a:chExt cx="339143" cy="292942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08CB116-B3D8-1E0A-1746-284CD4CFD9A9}"/>
                </a:ext>
              </a:extLst>
            </p:cNvPr>
            <p:cNvSpPr/>
            <p:nvPr/>
          </p:nvSpPr>
          <p:spPr>
            <a:xfrm>
              <a:off x="8509532" y="1481977"/>
              <a:ext cx="279069" cy="279069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24452A78-F9AA-899D-2D19-FCB3826464C0}"/>
                </a:ext>
              </a:extLst>
            </p:cNvPr>
            <p:cNvSpPr txBox="1">
              <a:spLocks/>
            </p:cNvSpPr>
            <p:nvPr/>
          </p:nvSpPr>
          <p:spPr>
            <a:xfrm>
              <a:off x="8528957" y="1494169"/>
              <a:ext cx="319718" cy="280750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lnSpc>
                  <a:spcPct val="100000"/>
                </a:lnSpc>
              </a:pPr>
              <a:r>
                <a:rPr lang="en-US" sz="2400" b="1" dirty="0">
                  <a:solidFill>
                    <a:srgbClr val="FFFF00"/>
                  </a:solidFill>
                  <a:latin typeface="+mn-lt"/>
                  <a:ea typeface="+mn-ea"/>
                  <a:cs typeface="+mn-cs"/>
                </a:rPr>
                <a:t>10</a:t>
              </a:r>
              <a:endParaRPr lang="en-US" sz="1050" b="1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727CB7A7-F622-0542-D6C7-C7D3CBD00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4C47-4F67-410C-A19C-DA8E1B90B7E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1244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016936" y="871843"/>
            <a:ext cx="1040670" cy="3146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US" sz="1350" b="1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10/10/2021</a:t>
            </a:r>
            <a:endParaRPr lang="en-US" sz="2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1" t="1443" r="3836" b="63631"/>
          <a:stretch/>
        </p:blipFill>
        <p:spPr>
          <a:xfrm>
            <a:off x="1" y="6005764"/>
            <a:ext cx="2006599" cy="852236"/>
          </a:xfrm>
          <a:prstGeom prst="rect">
            <a:avLst/>
          </a:prstGeom>
        </p:spPr>
      </p:pic>
      <p:sp>
        <p:nvSpPr>
          <p:cNvPr id="29" name="Title 1"/>
          <p:cNvSpPr txBox="1">
            <a:spLocks/>
          </p:cNvSpPr>
          <p:nvPr/>
        </p:nvSpPr>
        <p:spPr>
          <a:xfrm>
            <a:off x="0" y="0"/>
            <a:ext cx="9144000" cy="6857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>
                <a:solidFill>
                  <a:schemeClr val="accent4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B.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Importing the Spreadsheet</a:t>
            </a:r>
          </a:p>
        </p:txBody>
      </p:sp>
      <p:sp>
        <p:nvSpPr>
          <p:cNvPr id="4" name="Rectangle 3"/>
          <p:cNvSpPr/>
          <p:nvPr/>
        </p:nvSpPr>
        <p:spPr>
          <a:xfrm>
            <a:off x="847205" y="956784"/>
            <a:ext cx="533793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bg2">
                    <a:lumMod val="50000"/>
                  </a:schemeClr>
                </a:solidFill>
              </a:rPr>
              <a:t>Click on </a:t>
            </a:r>
            <a:r>
              <a:rPr lang="en-US" sz="2000" b="1" i="1" dirty="0">
                <a:solidFill>
                  <a:srgbClr val="FF0000"/>
                </a:solidFill>
              </a:rPr>
              <a:t>“Get file” </a:t>
            </a:r>
            <a:r>
              <a:rPr lang="en-US" sz="2000" b="1" dirty="0">
                <a:solidFill>
                  <a:schemeClr val="bg2">
                    <a:lumMod val="50000"/>
                  </a:schemeClr>
                </a:solidFill>
              </a:rPr>
              <a:t>and navigate it to </a:t>
            </a:r>
            <a:r>
              <a:rPr lang="en-US" sz="2000" b="1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Spreadsheet</a:t>
            </a:r>
            <a:endParaRPr lang="en-US" sz="2000" b="1" dirty="0">
              <a:solidFill>
                <a:srgbClr val="FF0000"/>
              </a:solidFill>
            </a:endParaRPr>
          </a:p>
        </p:txBody>
      </p:sp>
      <p:grpSp>
        <p:nvGrpSpPr>
          <p:cNvPr id="43" name="Group 42"/>
          <p:cNvGrpSpPr/>
          <p:nvPr/>
        </p:nvGrpSpPr>
        <p:grpSpPr>
          <a:xfrm>
            <a:off x="297198" y="935102"/>
            <a:ext cx="550007" cy="588041"/>
            <a:chOff x="8509532" y="1481977"/>
            <a:chExt cx="279069" cy="298367"/>
          </a:xfrm>
        </p:grpSpPr>
        <p:sp>
          <p:nvSpPr>
            <p:cNvPr id="44" name="Oval 43"/>
            <p:cNvSpPr/>
            <p:nvPr/>
          </p:nvSpPr>
          <p:spPr>
            <a:xfrm>
              <a:off x="8509532" y="1481977"/>
              <a:ext cx="279069" cy="279069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Title 1"/>
            <p:cNvSpPr txBox="1">
              <a:spLocks/>
            </p:cNvSpPr>
            <p:nvPr/>
          </p:nvSpPr>
          <p:spPr>
            <a:xfrm>
              <a:off x="8522039" y="1499594"/>
              <a:ext cx="254055" cy="280750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lnSpc>
                  <a:spcPct val="100000"/>
                </a:lnSpc>
              </a:pPr>
              <a:r>
                <a:rPr lang="en-US" sz="2400" b="1" dirty="0">
                  <a:solidFill>
                    <a:srgbClr val="FFFF00"/>
                  </a:solidFill>
                  <a:latin typeface="+mn-lt"/>
                  <a:ea typeface="+mn-ea"/>
                  <a:cs typeface="+mn-cs"/>
                </a:rPr>
                <a:t>11</a:t>
              </a:r>
              <a:endParaRPr lang="en-US" sz="1050" b="1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2956867" y="1883374"/>
            <a:ext cx="1891534" cy="1257640"/>
            <a:chOff x="2956867" y="1883374"/>
            <a:chExt cx="1891534" cy="1257640"/>
          </a:xfrm>
        </p:grpSpPr>
        <p:pic>
          <p:nvPicPr>
            <p:cNvPr id="40" name="Picture 39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74547" y="1924153"/>
              <a:ext cx="1831301" cy="120836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41" name="Rounded Rectangle 40"/>
            <p:cNvSpPr/>
            <p:nvPr/>
          </p:nvSpPr>
          <p:spPr>
            <a:xfrm>
              <a:off x="2956867" y="1883374"/>
              <a:ext cx="1891534" cy="1257640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57150">
                  <a:solidFill>
                    <a:sysClr val="windowText" lastClr="000000"/>
                  </a:solidFill>
                </a:ln>
              </a:endParaRPr>
            </a:p>
          </p:txBody>
        </p:sp>
      </p:grpSp>
      <p:sp>
        <p:nvSpPr>
          <p:cNvPr id="39" name="Text Box 2"/>
          <p:cNvSpPr txBox="1">
            <a:spLocks noChangeArrowheads="1"/>
          </p:cNvSpPr>
          <p:nvPr/>
        </p:nvSpPr>
        <p:spPr bwMode="auto">
          <a:xfrm>
            <a:off x="1003300" y="1868645"/>
            <a:ext cx="1996120" cy="99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Wait until this message shows up. Click </a:t>
            </a:r>
            <a:r>
              <a:rPr lang="en-US" sz="20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“OK”.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endParaRPr lang="en-US" sz="2000" b="1" dirty="0">
              <a:solidFill>
                <a:srgbClr val="FF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297198" y="2019396"/>
            <a:ext cx="550007" cy="588041"/>
            <a:chOff x="8509532" y="1481977"/>
            <a:chExt cx="279069" cy="298367"/>
          </a:xfrm>
        </p:grpSpPr>
        <p:sp>
          <p:nvSpPr>
            <p:cNvPr id="60" name="Oval 59"/>
            <p:cNvSpPr/>
            <p:nvPr/>
          </p:nvSpPr>
          <p:spPr>
            <a:xfrm>
              <a:off x="8509532" y="1481977"/>
              <a:ext cx="279069" cy="279069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Title 1"/>
            <p:cNvSpPr txBox="1">
              <a:spLocks/>
            </p:cNvSpPr>
            <p:nvPr/>
          </p:nvSpPr>
          <p:spPr>
            <a:xfrm>
              <a:off x="8522039" y="1499594"/>
              <a:ext cx="254055" cy="280750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lnSpc>
                  <a:spcPct val="100000"/>
                </a:lnSpc>
              </a:pPr>
              <a:r>
                <a:rPr lang="en-US" sz="2400" b="1" dirty="0">
                  <a:solidFill>
                    <a:srgbClr val="FFFF00"/>
                  </a:solidFill>
                  <a:latin typeface="+mn-lt"/>
                  <a:ea typeface="+mn-ea"/>
                  <a:cs typeface="+mn-cs"/>
                </a:rPr>
                <a:t>12</a:t>
              </a:r>
              <a:endParaRPr lang="en-US" sz="1050" b="1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2946944" y="1354958"/>
            <a:ext cx="1808498" cy="356729"/>
            <a:chOff x="5257052" y="935102"/>
            <a:chExt cx="2981173" cy="588041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308836" y="976166"/>
              <a:ext cx="2852621" cy="508545"/>
            </a:xfrm>
            <a:prstGeom prst="rect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</p:pic>
        <p:sp>
          <p:nvSpPr>
            <p:cNvPr id="62" name="Rounded Rectangle 61"/>
            <p:cNvSpPr/>
            <p:nvPr/>
          </p:nvSpPr>
          <p:spPr>
            <a:xfrm>
              <a:off x="5257052" y="935102"/>
              <a:ext cx="2981173" cy="588041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57150">
                  <a:solidFill>
                    <a:sysClr val="windowText" lastClr="000000"/>
                  </a:solidFill>
                </a:ln>
              </a:endParaRPr>
            </a:p>
          </p:txBody>
        </p:sp>
      </p:grpSp>
      <p:sp>
        <p:nvSpPr>
          <p:cNvPr id="6" name="Rectangle 5"/>
          <p:cNvSpPr/>
          <p:nvPr/>
        </p:nvSpPr>
        <p:spPr>
          <a:xfrm>
            <a:off x="1003300" y="3359718"/>
            <a:ext cx="3845102" cy="10656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Leave the </a:t>
            </a:r>
            <a:r>
              <a:rPr lang="en-US" sz="2000" b="1" i="1" dirty="0">
                <a:solidFill>
                  <a:srgbClr val="1F4E7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sheet name</a:t>
            </a:r>
            <a:r>
              <a:rPr lang="en-US" sz="2000" b="1" dirty="0">
                <a:solidFill>
                  <a:srgbClr val="1F4E7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 it is: </a:t>
            </a: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en-US" sz="2000" b="1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SDE_Import</a:t>
            </a: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then click on </a:t>
            </a:r>
            <a:r>
              <a:rPr lang="en-US" sz="2000" b="1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“click here to format your Excel sheet” </a:t>
            </a:r>
            <a:endParaRPr lang="en-US" sz="20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69" name="Group 68"/>
          <p:cNvGrpSpPr/>
          <p:nvPr/>
        </p:nvGrpSpPr>
        <p:grpSpPr>
          <a:xfrm>
            <a:off x="297198" y="3269520"/>
            <a:ext cx="550007" cy="588041"/>
            <a:chOff x="8509532" y="1481977"/>
            <a:chExt cx="279069" cy="298367"/>
          </a:xfrm>
        </p:grpSpPr>
        <p:sp>
          <p:nvSpPr>
            <p:cNvPr id="70" name="Oval 69"/>
            <p:cNvSpPr/>
            <p:nvPr/>
          </p:nvSpPr>
          <p:spPr>
            <a:xfrm>
              <a:off x="8509532" y="1481977"/>
              <a:ext cx="279069" cy="279069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Title 1"/>
            <p:cNvSpPr txBox="1">
              <a:spLocks/>
            </p:cNvSpPr>
            <p:nvPr/>
          </p:nvSpPr>
          <p:spPr>
            <a:xfrm>
              <a:off x="8522039" y="1499594"/>
              <a:ext cx="254055" cy="280750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lnSpc>
                  <a:spcPct val="100000"/>
                </a:lnSpc>
              </a:pPr>
              <a:r>
                <a:rPr lang="en-US" sz="2400" b="1" dirty="0">
                  <a:solidFill>
                    <a:srgbClr val="FFFF00"/>
                  </a:solidFill>
                  <a:latin typeface="+mn-lt"/>
                  <a:ea typeface="+mn-ea"/>
                  <a:cs typeface="+mn-cs"/>
                </a:rPr>
                <a:t>13</a:t>
              </a:r>
              <a:endParaRPr lang="en-US" sz="1050" b="1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5445245" y="3341353"/>
            <a:ext cx="3045903" cy="592250"/>
            <a:chOff x="5212194" y="3321286"/>
            <a:chExt cx="3045903" cy="592250"/>
          </a:xfrm>
        </p:grpSpPr>
        <p:pic>
          <p:nvPicPr>
            <p:cNvPr id="72" name="Picture 71"/>
            <p:cNvPicPr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12194" y="3321286"/>
              <a:ext cx="3045903" cy="570032"/>
            </a:xfrm>
            <a:prstGeom prst="rect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</p:pic>
        <p:sp>
          <p:nvSpPr>
            <p:cNvPr id="73" name="Rounded Rectangle 72"/>
            <p:cNvSpPr/>
            <p:nvPr/>
          </p:nvSpPr>
          <p:spPr>
            <a:xfrm>
              <a:off x="5212194" y="3325495"/>
              <a:ext cx="3026031" cy="588041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57150">
                  <a:solidFill>
                    <a:sysClr val="windowText" lastClr="000000"/>
                  </a:solidFill>
                </a:ln>
              </a:endParaRPr>
            </a:p>
          </p:txBody>
        </p:sp>
      </p:grpSp>
      <p:grpSp>
        <p:nvGrpSpPr>
          <p:cNvPr id="77" name="Group 76"/>
          <p:cNvGrpSpPr/>
          <p:nvPr/>
        </p:nvGrpSpPr>
        <p:grpSpPr>
          <a:xfrm>
            <a:off x="254860" y="4627449"/>
            <a:ext cx="550007" cy="588041"/>
            <a:chOff x="8509532" y="1481977"/>
            <a:chExt cx="279069" cy="298367"/>
          </a:xfrm>
        </p:grpSpPr>
        <p:sp>
          <p:nvSpPr>
            <p:cNvPr id="78" name="Oval 77"/>
            <p:cNvSpPr/>
            <p:nvPr/>
          </p:nvSpPr>
          <p:spPr>
            <a:xfrm>
              <a:off x="8509532" y="1481977"/>
              <a:ext cx="279069" cy="279069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Title 1"/>
            <p:cNvSpPr txBox="1">
              <a:spLocks/>
            </p:cNvSpPr>
            <p:nvPr/>
          </p:nvSpPr>
          <p:spPr>
            <a:xfrm>
              <a:off x="8522039" y="1499594"/>
              <a:ext cx="254055" cy="280750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lnSpc>
                  <a:spcPct val="100000"/>
                </a:lnSpc>
              </a:pPr>
              <a:r>
                <a:rPr lang="en-US" sz="2400" b="1" dirty="0">
                  <a:solidFill>
                    <a:srgbClr val="FFFF00"/>
                  </a:solidFill>
                  <a:latin typeface="+mn-lt"/>
                  <a:ea typeface="+mn-ea"/>
                  <a:cs typeface="+mn-cs"/>
                </a:rPr>
                <a:t>14</a:t>
              </a:r>
              <a:endParaRPr lang="en-US" sz="1050" b="1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1003300" y="4655916"/>
            <a:ext cx="2101995" cy="1435151"/>
            <a:chOff x="1003300" y="4655916"/>
            <a:chExt cx="2101995" cy="1435151"/>
          </a:xfrm>
        </p:grpSpPr>
        <p:grpSp>
          <p:nvGrpSpPr>
            <p:cNvPr id="74" name="Group 73"/>
            <p:cNvGrpSpPr/>
            <p:nvPr/>
          </p:nvGrpSpPr>
          <p:grpSpPr>
            <a:xfrm>
              <a:off x="1003300" y="4655916"/>
              <a:ext cx="2101995" cy="1399989"/>
              <a:chOff x="879683" y="7294945"/>
              <a:chExt cx="2101995" cy="1399989"/>
            </a:xfrm>
          </p:grpSpPr>
          <p:sp>
            <p:nvSpPr>
              <p:cNvPr id="75" name="Text Box 2"/>
              <p:cNvSpPr txBox="1">
                <a:spLocks noChangeArrowheads="1"/>
              </p:cNvSpPr>
              <p:nvPr/>
            </p:nvSpPr>
            <p:spPr bwMode="auto">
              <a:xfrm>
                <a:off x="879683" y="7294945"/>
                <a:ext cx="1702249" cy="31598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2000" b="1" dirty="0">
                    <a:solidFill>
                      <a:schemeClr val="bg2">
                        <a:lumMod val="50000"/>
                      </a:schemeClr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Click </a:t>
                </a:r>
                <a:r>
                  <a:rPr lang="en-US" sz="2000" b="1" i="1" dirty="0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“Yes”</a:t>
                </a:r>
                <a:r>
                  <a:rPr lang="en-US" sz="2000" b="1" dirty="0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  <p:pic>
            <p:nvPicPr>
              <p:cNvPr id="76" name="Picture 75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36109" y="7696923"/>
                <a:ext cx="2045569" cy="998011"/>
              </a:xfrm>
              <a:prstGeom prst="rect">
                <a:avLst/>
              </a:prstGeom>
            </p:spPr>
          </p:pic>
        </p:grpSp>
        <p:sp>
          <p:nvSpPr>
            <p:cNvPr id="80" name="Rounded Rectangle 79"/>
            <p:cNvSpPr/>
            <p:nvPr/>
          </p:nvSpPr>
          <p:spPr>
            <a:xfrm>
              <a:off x="1777042" y="5676181"/>
              <a:ext cx="633272" cy="414886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57150">
                  <a:solidFill>
                    <a:sysClr val="windowText" lastClr="000000"/>
                  </a:solidFill>
                </a:ln>
              </a:endParaRPr>
            </a:p>
          </p:txBody>
        </p:sp>
      </p:grpSp>
      <p:sp>
        <p:nvSpPr>
          <p:cNvPr id="10" name="Rectangle 9"/>
          <p:cNvSpPr/>
          <p:nvPr/>
        </p:nvSpPr>
        <p:spPr>
          <a:xfrm>
            <a:off x="4110030" y="4675342"/>
            <a:ext cx="4947576" cy="1080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Scroll down to end of records and select </a:t>
            </a: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en-US" sz="2000" b="1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click to use table above to map data” </a:t>
            </a:r>
            <a:r>
              <a:rPr lang="en-US" sz="2000" b="1" i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map your community data into SDE database</a:t>
            </a:r>
            <a:endParaRPr lang="en-US" sz="2000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85" name="Group 84"/>
          <p:cNvGrpSpPr/>
          <p:nvPr/>
        </p:nvGrpSpPr>
        <p:grpSpPr>
          <a:xfrm>
            <a:off x="3530278" y="4696285"/>
            <a:ext cx="550007" cy="588041"/>
            <a:chOff x="8509532" y="1481977"/>
            <a:chExt cx="279069" cy="298367"/>
          </a:xfrm>
        </p:grpSpPr>
        <p:sp>
          <p:nvSpPr>
            <p:cNvPr id="86" name="Oval 85"/>
            <p:cNvSpPr/>
            <p:nvPr/>
          </p:nvSpPr>
          <p:spPr>
            <a:xfrm>
              <a:off x="8509532" y="1481977"/>
              <a:ext cx="279069" cy="279069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Title 1"/>
            <p:cNvSpPr txBox="1">
              <a:spLocks/>
            </p:cNvSpPr>
            <p:nvPr/>
          </p:nvSpPr>
          <p:spPr>
            <a:xfrm>
              <a:off x="8522039" y="1499594"/>
              <a:ext cx="254055" cy="280750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lnSpc>
                  <a:spcPct val="100000"/>
                </a:lnSpc>
              </a:pPr>
              <a:r>
                <a:rPr lang="en-US" sz="2400" b="1" dirty="0">
                  <a:solidFill>
                    <a:srgbClr val="FFFF00"/>
                  </a:solidFill>
                  <a:latin typeface="+mn-lt"/>
                  <a:ea typeface="+mn-ea"/>
                  <a:cs typeface="+mn-cs"/>
                </a:rPr>
                <a:t>15</a:t>
              </a:r>
              <a:endParaRPr lang="en-US" sz="1050" b="1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572000" y="5892886"/>
            <a:ext cx="3182312" cy="626709"/>
            <a:chOff x="5308836" y="5379055"/>
            <a:chExt cx="3182312" cy="626709"/>
          </a:xfrm>
        </p:grpSpPr>
        <p:pic>
          <p:nvPicPr>
            <p:cNvPr id="88" name="Picture 87"/>
            <p:cNvPicPr/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367" t="12898" r="4580" b="13803"/>
            <a:stretch/>
          </p:blipFill>
          <p:spPr bwMode="auto">
            <a:xfrm>
              <a:off x="5308836" y="5379055"/>
              <a:ext cx="3182312" cy="626709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89" name="Rounded Rectangle 88"/>
            <p:cNvSpPr/>
            <p:nvPr/>
          </p:nvSpPr>
          <p:spPr>
            <a:xfrm>
              <a:off x="5374901" y="5383769"/>
              <a:ext cx="3096375" cy="588041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57150">
                  <a:solidFill>
                    <a:sysClr val="windowText" lastClr="000000"/>
                  </a:solidFill>
                </a:ln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5428940" y="863816"/>
            <a:ext cx="3318829" cy="1695742"/>
            <a:chOff x="845819" y="5105972"/>
            <a:chExt cx="3440039" cy="1757674"/>
          </a:xfrm>
        </p:grpSpPr>
        <p:pic>
          <p:nvPicPr>
            <p:cNvPr id="47" name="Picture 46"/>
            <p:cNvPicPr/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5819" y="5105972"/>
              <a:ext cx="3440039" cy="175767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48" name="Rounded Rectangle 47"/>
            <p:cNvSpPr/>
            <p:nvPr/>
          </p:nvSpPr>
          <p:spPr>
            <a:xfrm>
              <a:off x="2192613" y="5306097"/>
              <a:ext cx="698500" cy="193605"/>
            </a:xfrm>
            <a:prstGeom prst="roundRect">
              <a:avLst/>
            </a:prstGeom>
            <a:noFill/>
            <a:ln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4" name="Straight Arrow Connector 13"/>
          <p:cNvCxnSpPr>
            <a:stCxn id="48" idx="1"/>
          </p:cNvCxnSpPr>
          <p:nvPr/>
        </p:nvCxnSpPr>
        <p:spPr>
          <a:xfrm flipH="1">
            <a:off x="4786856" y="1150282"/>
            <a:ext cx="1941424" cy="383040"/>
          </a:xfrm>
          <a:prstGeom prst="straightConnector1">
            <a:avLst/>
          </a:prstGeom>
          <a:ln w="28575">
            <a:headEnd type="triangle"/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9004D4-B1A0-07F9-0E2A-EC5353E5A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4C47-4F67-410C-A19C-DA8E1B90B7E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5959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016936" y="871843"/>
            <a:ext cx="1040670" cy="3146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US" sz="1350" b="1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10/10/2021</a:t>
            </a:r>
            <a:endParaRPr lang="en-US" sz="2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Title 1"/>
          <p:cNvSpPr txBox="1">
            <a:spLocks/>
          </p:cNvSpPr>
          <p:nvPr/>
        </p:nvSpPr>
        <p:spPr>
          <a:xfrm>
            <a:off x="0" y="0"/>
            <a:ext cx="9144000" cy="6857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>
                <a:solidFill>
                  <a:schemeClr val="accent4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B.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Importing the Spreadsheet</a:t>
            </a:r>
          </a:p>
        </p:txBody>
      </p:sp>
      <p:grpSp>
        <p:nvGrpSpPr>
          <p:cNvPr id="43" name="Group 42"/>
          <p:cNvGrpSpPr/>
          <p:nvPr/>
        </p:nvGrpSpPr>
        <p:grpSpPr>
          <a:xfrm>
            <a:off x="297198" y="935102"/>
            <a:ext cx="550007" cy="588041"/>
            <a:chOff x="8509532" y="1481977"/>
            <a:chExt cx="279069" cy="298367"/>
          </a:xfrm>
        </p:grpSpPr>
        <p:sp>
          <p:nvSpPr>
            <p:cNvPr id="44" name="Oval 43"/>
            <p:cNvSpPr/>
            <p:nvPr/>
          </p:nvSpPr>
          <p:spPr>
            <a:xfrm>
              <a:off x="8509532" y="1481977"/>
              <a:ext cx="279069" cy="279069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Title 1"/>
            <p:cNvSpPr txBox="1">
              <a:spLocks/>
            </p:cNvSpPr>
            <p:nvPr/>
          </p:nvSpPr>
          <p:spPr>
            <a:xfrm>
              <a:off x="8522039" y="1499594"/>
              <a:ext cx="254055" cy="280750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lnSpc>
                  <a:spcPct val="100000"/>
                </a:lnSpc>
              </a:pPr>
              <a:r>
                <a:rPr lang="en-US" sz="2400" b="1" dirty="0">
                  <a:solidFill>
                    <a:srgbClr val="FFFF00"/>
                  </a:solidFill>
                  <a:latin typeface="+mn-lt"/>
                  <a:ea typeface="+mn-ea"/>
                  <a:cs typeface="+mn-cs"/>
                </a:rPr>
                <a:t>16</a:t>
              </a:r>
              <a:endParaRPr lang="en-US" sz="1050" b="1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sp>
        <p:nvSpPr>
          <p:cNvPr id="46" name="Text Box 2"/>
          <p:cNvSpPr txBox="1">
            <a:spLocks noChangeArrowheads="1"/>
          </p:cNvSpPr>
          <p:nvPr/>
        </p:nvSpPr>
        <p:spPr bwMode="auto">
          <a:xfrm>
            <a:off x="885239" y="850969"/>
            <a:ext cx="4461461" cy="140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Scroll further down to the </a:t>
            </a:r>
            <a:r>
              <a:rPr lang="en-US" sz="2000" b="1" i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Map Your Data section</a:t>
            </a: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select </a:t>
            </a: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en-US" sz="2000" b="1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WV_Template</a:t>
            </a:r>
            <a:r>
              <a:rPr lang="en-US" sz="2000" b="1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file from the pull-down menu to load pre-defined settings.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48A435B-16A6-5E82-987E-F431EC268F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30279"/>
            <a:ext cx="9144000" cy="3827721"/>
          </a:xfrm>
          <a:prstGeom prst="rect">
            <a:avLst/>
          </a:prstGeom>
        </p:spPr>
      </p:pic>
      <p:sp>
        <p:nvSpPr>
          <p:cNvPr id="34" name="Rounded Rectangle 33"/>
          <p:cNvSpPr/>
          <p:nvPr/>
        </p:nvSpPr>
        <p:spPr>
          <a:xfrm>
            <a:off x="4768851" y="4640977"/>
            <a:ext cx="1238250" cy="521573"/>
          </a:xfrm>
          <a:prstGeom prst="round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8EC07EE-DD56-8EE1-5E74-10A9214415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7100" y="819780"/>
            <a:ext cx="2901949" cy="1482178"/>
          </a:xfrm>
          <a:prstGeom prst="rect">
            <a:avLst/>
          </a:prstGeom>
          <a:ln>
            <a:solidFill>
              <a:schemeClr val="tx2"/>
            </a:solidFill>
          </a:ln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CBBA5204-DDDC-D5F7-0D59-D08DAB92FFEF}"/>
              </a:ext>
            </a:extLst>
          </p:cNvPr>
          <p:cNvGrpSpPr/>
          <p:nvPr/>
        </p:nvGrpSpPr>
        <p:grpSpPr>
          <a:xfrm rot="20968350">
            <a:off x="554653" y="2303262"/>
            <a:ext cx="4095819" cy="3987643"/>
            <a:chOff x="353926" y="2301956"/>
            <a:chExt cx="3930875" cy="3827056"/>
          </a:xfrm>
        </p:grpSpPr>
        <p:pic>
          <p:nvPicPr>
            <p:cNvPr id="1028" name="Picture 4" descr="Sticky Notes PNG Transparent Images Free Download | Vector Files | Pngtree">
              <a:extLst>
                <a:ext uri="{FF2B5EF4-FFF2-40B4-BE49-F238E27FC236}">
                  <a16:creationId xmlns:a16="http://schemas.microsoft.com/office/drawing/2014/main" id="{68055E4A-C66C-4ED5-E18F-D9564373DCC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852" t="18889" r="18519" b="23057"/>
            <a:stretch>
              <a:fillRect/>
            </a:stretch>
          </p:blipFill>
          <p:spPr bwMode="auto">
            <a:xfrm>
              <a:off x="353926" y="2301956"/>
              <a:ext cx="3930875" cy="38270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736E927-24BA-1676-1ADD-78CB5470B817}"/>
                </a:ext>
              </a:extLst>
            </p:cNvPr>
            <p:cNvSpPr txBox="1"/>
            <p:nvPr/>
          </p:nvSpPr>
          <p:spPr>
            <a:xfrm rot="21484817">
              <a:off x="515475" y="2875097"/>
              <a:ext cx="3339596" cy="30128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800"/>
                </a:spcAft>
              </a:pPr>
              <a:r>
                <a:rPr lang="en-US" sz="2200" b="1" dirty="0">
                  <a:solidFill>
                    <a:schemeClr val="bg2">
                      <a:lumMod val="50000"/>
                    </a:schemeClr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This is where you will need the </a:t>
              </a:r>
              <a:r>
                <a:rPr lang="en-US" sz="2200" b="1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WV Template</a:t>
              </a:r>
              <a:r>
                <a:rPr lang="en-US" sz="2200" b="1" dirty="0">
                  <a:solidFill>
                    <a:schemeClr val="bg2">
                      <a:lumMod val="50000"/>
                    </a:schemeClr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. If you had a problem </a:t>
              </a:r>
              <a:r>
                <a:rPr lang="en-US" sz="2200" b="1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with downloading/entering it, or </a:t>
              </a:r>
              <a:r>
                <a:rPr lang="en-US" sz="2200" b="1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did not have Microsoft Access</a:t>
              </a:r>
              <a:r>
                <a:rPr lang="en-US" sz="2200" b="1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on your computer, it doesn’t matter. You just </a:t>
              </a:r>
              <a:r>
                <a:rPr lang="en-US" sz="2200" b="1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need to map each field manually, </a:t>
              </a:r>
              <a:r>
                <a:rPr lang="en-US" sz="2200" b="1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one by one.</a:t>
              </a:r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838F3E4-592D-5F64-1965-01D05BE24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4C47-4F67-410C-A19C-DA8E1B90B7ED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5548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3951</TotalTime>
  <Words>1810</Words>
  <Application>Microsoft Office PowerPoint</Application>
  <PresentationFormat>On-screen Show (4:3)</PresentationFormat>
  <Paragraphs>202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Aptos</vt:lpstr>
      <vt:lpstr>Arial</vt:lpstr>
      <vt:lpstr>Arial Black</vt:lpstr>
      <vt:lpstr>Calibri</vt:lpstr>
      <vt:lpstr>Calibri Light</vt:lpstr>
      <vt:lpstr>Tw Cen MT</vt:lpstr>
      <vt:lpstr>Wingdings</vt:lpstr>
      <vt:lpstr>Office Theme</vt:lpstr>
      <vt:lpstr>Using WV Flood Tool Property Data in Substantial Damage Estimator (SDE) Software, Version 3.0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Why Use the SDE Database?</vt:lpstr>
      <vt:lpstr>Open the County Data. There are two folders in it. Click on SDE_Database and open it.</vt:lpstr>
      <vt:lpstr>PowerPoint Presentation</vt:lpstr>
      <vt:lpstr>PowerPoint Presentation</vt:lpstr>
      <vt:lpstr>In the main menu, based on the building’s function, click on one of these dark blue icons: “Add New Residential Assessment” or “Add New Non-Residential Assessment”. 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Anahita Mahmoudi</dc:creator>
  <cp:lastModifiedBy>Anahita Mahmoudi</cp:lastModifiedBy>
  <cp:revision>455</cp:revision>
  <cp:lastPrinted>2023-07-31T16:45:40Z</cp:lastPrinted>
  <dcterms:created xsi:type="dcterms:W3CDTF">2021-10-12T16:28:27Z</dcterms:created>
  <dcterms:modified xsi:type="dcterms:W3CDTF">2026-07-07T19:40:11Z</dcterms:modified>
</cp:coreProperties>
</file>