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9E_939D8DF5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254" r:id="rId2"/>
    <p:sldId id="4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D1A419-076E-2398-28A2-100EF13C3F9D}" name="Caricatomichalke, Kara" initials="CK" userId="S::kara.caricatomichalke_wsp.com#ext#@mbakerintl.onmicrosoft.com::142f6864-4287-46ec-acf3-ed2403759d47" providerId="AD"/>
  <p188:author id="{9ACFC1DA-B0CA-7D8B-615D-3FA4A5002396}" name="Caricato-Michalke, Kara" initials="KC" userId="S::kara.caricatomichalke@wsp.com::cda6bd13-a977-46d7-9b84-944494792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4875" autoAdjust="0"/>
  </p:normalViewPr>
  <p:slideViewPr>
    <p:cSldViewPr snapToGrid="0">
      <p:cViewPr varScale="1">
        <p:scale>
          <a:sx n="102" d="100"/>
          <a:sy n="102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comments/modernComment_109E_939D8D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684A52-0932-4302-AC42-2F47CCCB77B7}" authorId="{17D1A419-076E-2398-28A2-100EF13C3F9D}" created="2025-05-02T17:18:32.1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76576245" sldId="4254"/>
      <ac:spMk id="2" creationId="{1F32FF96-3DE7-4294-FE35-DA567AD3417F}"/>
      <ac:txMk cp="0" len="27">
        <ac:context len="28" hash="1395423475"/>
      </ac:txMk>
    </ac:txMkLst>
    <p188:pos x="4386942" y="391885"/>
    <p188:replyLst>
      <p188:reply id="{E7663445-B292-4942-9FD6-656F7772C5DF}" authorId="{9ACFC1DA-B0CA-7D8B-615D-3FA4A5002396}" created="2025-05-05T23:40:01.230">
        <p188:txBody>
          <a:bodyPr/>
          <a:lstStyle/>
          <a:p>
            <a:r>
              <a:rPr lang="en-US"/>
              <a:t>Links still need to be updated for morgan</a:t>
            </a:r>
          </a:p>
        </p188:txBody>
      </p188:reply>
    </p188:replyLst>
    <p188:txBody>
      <a:bodyPr/>
      <a:lstStyle/>
      <a:p>
        <a:r>
          <a:rPr lang="en-US"/>
          <a:t>Update for Morgan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2D6C-DD73-41F7-8BD0-FD9C5DF4AAE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4C99-D0A8-4A98-B7B6-81A28F2E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24C99-D0A8-4A98-B7B6-81A28F2E8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FBB8D-F2E0-05F6-8E42-703549C7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C7808E-9A30-C8C2-B9AC-A4DA1A2DC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C41FF-B0DD-8C5C-CDF3-515C835DB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87BF-04F7-D691-C47F-E750CFEBB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24C99-D0A8-4A98-B7B6-81A28F2E8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3F81-7748-A5BC-FEFF-1A7D2847D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3CD2A-0F8C-6EFA-07F2-19C2C98FF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93A44-0EF0-1AA1-37F7-8AF27938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E59F-C9F1-3C14-9016-4C8DD55C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46A3-609D-267C-635F-D571036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BDD3-F1BB-41EA-9810-6ED73FC9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377B4-4D67-77BE-8BB7-9479BE875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5B71-E892-A1DC-09ED-97D3F7FA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B7DB-FBF5-3E56-5E6E-D9D8212D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2109-59F5-01F1-D0AC-2A9A5EAF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3A7EC-CCF4-CC99-54B2-3E9ED8492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5A2A8-C853-BACB-BCFB-E739FE584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5C2-E456-22BD-DADE-AAAE0897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B876-3695-DDBE-64E2-93AD03EB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0F34-FE24-52CD-8136-A0A4E81C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F29A-1EFB-CDA7-A45C-A7D9B302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C918-1270-2972-122D-3F5CF803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2317-4D45-84CD-2E48-C5A83FC3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B227-1B0E-C20B-9BD0-4564F005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BD0B0-4CAD-1A3A-B300-94DE0298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B5A0-9327-C5D9-C1CF-B2E4DE86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4A3A6-7CE7-4F62-E94F-FB7AFA34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A34F-A689-C34A-CD69-80FC9B9B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38CA-E3B9-26EB-2043-4A88736E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75CF6-A007-EB1E-0754-42D2E489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5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B110-C787-C403-5DEF-0DB3965B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C335D-DE52-46A6-9DD9-2F07BC7B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8624B-7B42-0E00-123E-ABD1CF72F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C3204-DB76-51A6-84B8-9A671FF6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7BCA6-4310-6EFC-CBCC-9C9B1035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61D4E-0DD1-5595-17C0-4B93D74D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4DC1-0B03-5FEF-0309-3C8220DB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48871-70FA-ACD8-ADC8-4447BEDD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6ACB5-F98C-D251-B3DF-8EA537BB5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ED5B6-5DAB-FCC6-5F40-0617B3EAB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901B3-F2A3-45D4-907C-2B7EFD4C5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4C663-B4AF-BB47-8436-A310CC8E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AA7D7-9ECE-1D2B-7058-3EC4E5C2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E8575-9D78-44A3-7CF8-AE5DD69A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8653-F5DE-E504-F153-D8C9F4A2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261DD-4C3F-78FD-D458-32ABCC5C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B58FC-67B6-29B2-D9B6-1070D0BB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01CE1-D489-53FF-206F-71A4A805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0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4CD3F-D334-D193-602B-7EAB1AB8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A94F8-8B91-71F7-5818-708E6D1B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9923-E010-6369-0082-E9905079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B9CF-4AB6-76D2-27F3-1D5D95D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1605-BCEB-999C-A38F-C47E38C7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2618D-5786-F199-739A-B86BE5312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4CA8B-F9D2-BC77-5C8F-1B065747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57C7-D528-3EB5-1E5A-F91622E5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68798-BC62-B6D7-EF8D-FD8B7F80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B491-EDD3-0F56-213C-BCD2879D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05160-8687-6EFA-2C61-19270390B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9C8A5-8D00-B05D-EBD4-AF5E7852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8F445-010B-9B87-8EF7-60473D4F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34FBF-8671-04F3-288C-F3D89503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EBCA2-F7F4-FE59-E10C-CB7D3455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2EB0-5F30-CE1C-B7A7-B13BAF0A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32CE4-9A01-353F-FC93-5F512BFFC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43F1C-8BD2-8534-012C-AA9E996FD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A3266F-E133-4D74-A98F-6E24D6570F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FDCF-CEAD-D98D-7BD9-D5503B3CA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A937D-8BCE-386F-ABD3-6BE983AE0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0891B-8F26-4269-9365-92C6714C6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E_939D8DF5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vfrf.org/wvre/report/?scaleid=3&amp;entityid=33&amp;type=top20" TargetMode="External"/><Relationship Id="rId5" Type="http://schemas.openxmlformats.org/officeDocument/2006/relationships/hyperlink" Target="https://www.wvfrf.org/wvre/blra/?sortfield=Depth_Grid&amp;sorttype=desc&amp;from=1&amp;statement=County%2520%253D%2520Morgan%253BSymbol_FloodRiskZone%2520IN%2520%28MAPPED%2520OUT-Commercial%252CMAPPED%2520OUT-Other%252CMAPPED%2520OUT-Residential%29&amp;perPage=10&amp;pwAuth=true&amp;hiddenFields=2,5,7,8,10,12,15,18,19,20,21,22,23,24,25,26,27,29,30,31,33,34,35,36,37" TargetMode="External"/><Relationship Id="rId4" Type="http://schemas.openxmlformats.org/officeDocument/2006/relationships/hyperlink" Target="https://www.wvfrf.org/wvre/blra/?sortfield=Depth_Grid&amp;sorttype=desc&amp;from=1&amp;statement=County%2520%253D%2520Morgan%253BSymbol_FloodRiskZone%2520IN%2520%28Mapped%2520in%2520Floodway-Commercial%252CMapped%2520In%2520Floodway-Residential%252CMAPPED%2520IN-Commercial%252CMAPPED%2520IN-Other%252CMAPPED%2520IN-Residential%29&amp;hiddenFields=2,5,7,8,10,14,15,16,17,18,19,20,21,22,23,24,25,26,27,29,31,33,34,35,36,3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vfrf.org/wvre/blra/?sortfield=Depth_Grid&amp;sorttype=desc&amp;from=1&amp;statement=County%2520%253D%2520Morgan%253BSymbol_FloodRiskZone%2520IN%2520%28MAPPED%2520OUT-Commercial%252CMAPPED%2520OUT-Other%252CMAPPED%2520OUT-Residential%29&amp;perPage=10&amp;pwAuth=true&amp;hiddenFields=2,5,7,8,10,12,15,18,19,20,21,22,23,24,25,26,27,29,30,31,33,34,35,36,37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wvfrf.org/wvre/blra/?statement=Building_ID%2520LIKE%252033-05-0004-0081-0000_60&amp;type=blra&amp;hiddenFields=2,5,7,8,10,12,14,15,16,17,18,19,20,21,22,23,24,25,26,27,28,29,30,31,32,34,35,36,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vfrf.org/wvre/blra/?sortfield=Depth_Grid&amp;sorttype=desc&amp;from=1&amp;statement=County%2520%253D%2520Morgan%253BSymbol_FloodRiskZone%2520IN%2520%28Mapped%2520in%2520Floodway-Commercial%252CMapped%2520In%2520Floodway-Residential%252CMAPPED%2520IN-Commercial%252CMAPPED%2520IN-Other%252CMAPPED%2520IN-Residential%29&amp;hiddenFields=2,5,7,8,10,14,15,16,17,18,19,20,21,22,23,24,25,26,27,29,31,33,34,35,36,37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mapwv.gov/flood/map/?wkid=102100&amp;x=-8733468&amp;y=4797484&amp;l=13&amp;v=0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wvfrf.org/wvre/report/?scaleid=3&amp;entityid=33&amp;type=top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5E03-A7FB-F250-D4E6-654E2013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10D76EB9-1489-A7D9-2186-91C919E71A46}"/>
              </a:ext>
            </a:extLst>
          </p:cNvPr>
          <p:cNvSpPr txBox="1"/>
          <p:nvPr/>
        </p:nvSpPr>
        <p:spPr>
          <a:xfrm>
            <a:off x="1005607" y="399207"/>
            <a:ext cx="10617893" cy="1832553"/>
          </a:xfrm>
          <a:prstGeom prst="rect">
            <a:avLst/>
          </a:prstGeom>
        </p:spPr>
        <p:txBody>
          <a:bodyPr vert="horz" wrap="square" lIns="0" tIns="90170" rIns="0" bIns="0" rtlCol="0" anchor="t">
            <a:spAutoFit/>
          </a:bodyPr>
          <a:lstStyle/>
          <a:p>
            <a:pPr marL="243840" indent="-231775">
              <a:spcBef>
                <a:spcPts val="710"/>
              </a:spcBef>
              <a:buClr>
                <a:srgbClr val="3D3E3D"/>
              </a:buClr>
              <a:buSzPct val="90000"/>
              <a:buFont typeface="Wingdings"/>
              <a:buChar char=""/>
              <a:tabLst>
                <a:tab pos="243840" algn="l"/>
                <a:tab pos="244475" algn="l"/>
              </a:tabLst>
              <a:defRPr/>
            </a:pPr>
            <a:endParaRPr lang="en-US" sz="2000" b="1" spc="-2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065">
              <a:spcBef>
                <a:spcPts val="835"/>
              </a:spcBef>
              <a:buClr>
                <a:srgbClr val="3D3E3D"/>
              </a:buClr>
              <a:buSzPct val="90000"/>
              <a:tabLst>
                <a:tab pos="243840" algn="l"/>
                <a:tab pos="244475" algn="l"/>
              </a:tabLst>
              <a:defRPr/>
            </a:pPr>
            <a:r>
              <a:rPr lang="en-US" sz="2000" b="1" dirty="0">
                <a:solidFill>
                  <a:srgbClr val="404040"/>
                </a:solidFill>
                <a:cs typeface="Arial"/>
              </a:rPr>
              <a:t>New Building-Level Risk Tools enable further exploration of impacted buildings:</a:t>
            </a:r>
          </a:p>
          <a:p>
            <a:pPr marL="357505" lvl="1">
              <a:spcBef>
                <a:spcPts val="545"/>
              </a:spcBef>
              <a:buClr>
                <a:srgbClr val="5B5C5E"/>
              </a:buClr>
              <a:buSzPct val="88888"/>
              <a:tabLst>
                <a:tab pos="243840" algn="l"/>
                <a:tab pos="244475" algn="l"/>
              </a:tabLst>
              <a:defRPr/>
            </a:pPr>
            <a:r>
              <a:rPr lang="en-US" spc="-20" dirty="0">
                <a:hlinkClick r:id="rId4"/>
              </a:rPr>
              <a:t>Morgan Mapped-In Structures</a:t>
            </a:r>
            <a:endParaRPr lang="en-US" spc="-20" dirty="0"/>
          </a:p>
          <a:p>
            <a:pPr marL="357505" lvl="1">
              <a:spcBef>
                <a:spcPts val="545"/>
              </a:spcBef>
              <a:buClr>
                <a:srgbClr val="5B5C5E"/>
              </a:buClr>
              <a:buSzPct val="88888"/>
              <a:tabLst>
                <a:tab pos="243840" algn="l"/>
                <a:tab pos="244475" algn="l"/>
              </a:tabLst>
              <a:defRPr/>
            </a:pPr>
            <a:r>
              <a:rPr lang="en-US" spc="-20" dirty="0">
                <a:solidFill>
                  <a:srgbClr val="404040"/>
                </a:solidFill>
                <a:cs typeface="Arial"/>
                <a:hlinkClick r:id="rId5"/>
              </a:rPr>
              <a:t>Morgan Mapped-Out Structures</a:t>
            </a:r>
            <a:endParaRPr lang="en-US" spc="-20" dirty="0">
              <a:solidFill>
                <a:srgbClr val="404040"/>
              </a:solidFill>
              <a:cs typeface="Arial"/>
            </a:endParaRPr>
          </a:p>
          <a:p>
            <a:pPr marL="357505" lvl="1">
              <a:spcBef>
                <a:spcPts val="545"/>
              </a:spcBef>
              <a:buClr>
                <a:srgbClr val="5B5C5E"/>
              </a:buClr>
              <a:buSzPct val="88888"/>
              <a:tabLst>
                <a:tab pos="243840" algn="l"/>
                <a:tab pos="244475" algn="l"/>
              </a:tabLst>
              <a:defRPr/>
            </a:pPr>
            <a:r>
              <a:rPr lang="en-US" spc="-20" dirty="0">
                <a:solidFill>
                  <a:srgbClr val="404040"/>
                </a:solidFill>
                <a:cs typeface="Arial"/>
                <a:hlinkClick r:id="rId6"/>
              </a:rPr>
              <a:t>Morgan Risk Index (incl. Top 20% Risk Indicators Report)</a:t>
            </a:r>
            <a:endParaRPr lang="en-US" spc="-20" dirty="0">
              <a:solidFill>
                <a:srgbClr val="404040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2FF96-3DE7-4294-FE35-DA567AD3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991"/>
            <a:ext cx="10515600" cy="1325563"/>
          </a:xfrm>
        </p:spPr>
        <p:txBody>
          <a:bodyPr/>
          <a:lstStyle/>
          <a:p>
            <a:r>
              <a:rPr lang="en-US" dirty="0"/>
              <a:t>West Virginia Risk Explorer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E5C397-E03B-F9E3-400D-2536B2CE1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64" y="2368523"/>
            <a:ext cx="11196536" cy="4376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B09AD9-6AC9-08CD-AF8F-7C966B5A73B4}"/>
              </a:ext>
            </a:extLst>
          </p:cNvPr>
          <p:cNvSpPr/>
          <p:nvPr/>
        </p:nvSpPr>
        <p:spPr>
          <a:xfrm>
            <a:off x="7714034" y="4484451"/>
            <a:ext cx="1011677" cy="1896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845D3A05-5F7C-1C86-71D7-B280168D7814}"/>
              </a:ext>
            </a:extLst>
          </p:cNvPr>
          <p:cNvSpPr/>
          <p:nvPr/>
        </p:nvSpPr>
        <p:spPr>
          <a:xfrm>
            <a:off x="2052535" y="2511985"/>
            <a:ext cx="3016560" cy="1216183"/>
          </a:xfrm>
          <a:prstGeom prst="irregularSeal2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Mapped into SFHA</a:t>
            </a:r>
          </a:p>
        </p:txBody>
      </p:sp>
    </p:spTree>
    <p:extLst>
      <p:ext uri="{BB962C8B-B14F-4D97-AF65-F5344CB8AC3E}">
        <p14:creationId xmlns:p14="http://schemas.microsoft.com/office/powerpoint/2010/main" val="24765762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B17D8-9A80-1B46-7FF2-FBB92554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3EE1EB3-347B-F4D6-6AAA-628A7338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407" b="6242"/>
          <a:stretch/>
        </p:blipFill>
        <p:spPr>
          <a:xfrm>
            <a:off x="481189" y="2273401"/>
            <a:ext cx="5614574" cy="4103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E4CE6-D7AE-86A6-27CC-50D1F843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050"/>
          <a:stretch/>
        </p:blipFill>
        <p:spPr>
          <a:xfrm>
            <a:off x="6676503" y="2301975"/>
            <a:ext cx="4941362" cy="4065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50314-3C06-626A-991B-E8548C749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5344"/>
            <a:ext cx="12192000" cy="44265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2AB6DBF1-402B-0D3A-2164-0EDB05CC647E}"/>
              </a:ext>
            </a:extLst>
          </p:cNvPr>
          <p:cNvSpPr txBox="1"/>
          <p:nvPr/>
        </p:nvSpPr>
        <p:spPr>
          <a:xfrm>
            <a:off x="1005607" y="399207"/>
            <a:ext cx="10617893" cy="1832553"/>
          </a:xfrm>
          <a:prstGeom prst="rect">
            <a:avLst/>
          </a:prstGeom>
        </p:spPr>
        <p:txBody>
          <a:bodyPr vert="horz" wrap="square" lIns="0" tIns="90170" rIns="0" bIns="0" rtlCol="0" anchor="t">
            <a:spAutoFit/>
          </a:bodyPr>
          <a:lstStyle/>
          <a:p>
            <a:pPr marL="243840" indent="-231775">
              <a:spcBef>
                <a:spcPts val="710"/>
              </a:spcBef>
              <a:buClr>
                <a:srgbClr val="3D3E3D"/>
              </a:buClr>
              <a:buSzPct val="90000"/>
              <a:buFont typeface="Wingdings"/>
              <a:buChar char=""/>
              <a:tabLst>
                <a:tab pos="243840" algn="l"/>
                <a:tab pos="244475" algn="l"/>
              </a:tabLst>
              <a:defRPr/>
            </a:pPr>
            <a:endParaRPr lang="en-US" sz="2000" b="1" spc="-2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065">
              <a:spcBef>
                <a:spcPts val="835"/>
              </a:spcBef>
              <a:buClr>
                <a:srgbClr val="3D3E3D"/>
              </a:buClr>
              <a:buSzPct val="90000"/>
              <a:tabLst>
                <a:tab pos="243840" algn="l"/>
                <a:tab pos="244475" algn="l"/>
              </a:tabLst>
              <a:defRPr/>
            </a:pPr>
            <a:r>
              <a:rPr lang="en-US" sz="2000" b="1" dirty="0">
                <a:solidFill>
                  <a:srgbClr val="404040"/>
                </a:solidFill>
                <a:cs typeface="Arial"/>
              </a:rPr>
              <a:t>New Building-Level Risk Tools enable further exploration of impacted buildings:</a:t>
            </a:r>
          </a:p>
          <a:p>
            <a:pPr marL="357505" lvl="1">
              <a:spcBef>
                <a:spcPts val="545"/>
              </a:spcBef>
              <a:buClr>
                <a:srgbClr val="5B5C5E"/>
              </a:buClr>
              <a:buSzPct val="88888"/>
              <a:tabLst>
                <a:tab pos="243840" algn="l"/>
                <a:tab pos="244475" algn="l"/>
              </a:tabLst>
              <a:defRPr/>
            </a:pPr>
            <a:r>
              <a:rPr lang="en-US" spc="-20" dirty="0">
                <a:hlinkClick r:id="rId6"/>
              </a:rPr>
              <a:t>Morgan Mapped-In Structures</a:t>
            </a:r>
            <a:r>
              <a:rPr lang="en-US" spc="-20" dirty="0"/>
              <a:t>  </a:t>
            </a:r>
            <a:r>
              <a:rPr lang="en-US" sz="1400" spc="-20" dirty="0"/>
              <a:t>(Essential Facility:  </a:t>
            </a:r>
            <a:r>
              <a:rPr lang="en-US" sz="1400" spc="-20" dirty="0">
                <a:hlinkClick r:id="rId7"/>
              </a:rPr>
              <a:t>Paw Paw Elementary School</a:t>
            </a:r>
            <a:r>
              <a:rPr lang="en-US" sz="1400" spc="-20" dirty="0"/>
              <a:t>)</a:t>
            </a:r>
          </a:p>
          <a:p>
            <a:pPr marL="357505" lvl="1">
              <a:spcBef>
                <a:spcPts val="545"/>
              </a:spcBef>
              <a:buClr>
                <a:srgbClr val="5B5C5E"/>
              </a:buClr>
              <a:buSzPct val="88888"/>
              <a:tabLst>
                <a:tab pos="243840" algn="l"/>
                <a:tab pos="244475" algn="l"/>
              </a:tabLst>
              <a:defRPr/>
            </a:pPr>
            <a:r>
              <a:rPr lang="en-US" spc="-20" dirty="0">
                <a:solidFill>
                  <a:srgbClr val="404040"/>
                </a:solidFill>
                <a:cs typeface="Arial"/>
                <a:hlinkClick r:id="rId8"/>
              </a:rPr>
              <a:t>Morgan Mapped-Out Structures</a:t>
            </a:r>
            <a:endParaRPr lang="en-US" spc="-20" dirty="0">
              <a:solidFill>
                <a:srgbClr val="404040"/>
              </a:solidFill>
              <a:cs typeface="Arial"/>
            </a:endParaRPr>
          </a:p>
          <a:p>
            <a:pPr marL="357505" lvl="1">
              <a:spcBef>
                <a:spcPts val="545"/>
              </a:spcBef>
              <a:buClr>
                <a:srgbClr val="5B5C5E"/>
              </a:buClr>
              <a:buSzPct val="88888"/>
              <a:tabLst>
                <a:tab pos="243840" algn="l"/>
                <a:tab pos="244475" algn="l"/>
              </a:tabLst>
              <a:defRPr/>
            </a:pPr>
            <a:r>
              <a:rPr lang="en-US" spc="-20" dirty="0">
                <a:solidFill>
                  <a:srgbClr val="404040"/>
                </a:solidFill>
                <a:cs typeface="Arial"/>
                <a:hlinkClick r:id="rId9"/>
              </a:rPr>
              <a:t>Morgan Risk Index (incl. Top 20% Risk Indicators Report)</a:t>
            </a:r>
            <a:endParaRPr lang="en-US" spc="-20" dirty="0">
              <a:solidFill>
                <a:srgbClr val="404040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5640-F70B-5B33-CF8B-81ABA208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991"/>
            <a:ext cx="10515600" cy="1325563"/>
          </a:xfrm>
        </p:spPr>
        <p:txBody>
          <a:bodyPr/>
          <a:lstStyle/>
          <a:p>
            <a:r>
              <a:rPr lang="en-US" dirty="0"/>
              <a:t>West Virginia Risk Explorer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CC34E-C998-2815-FB29-BFD91F2555C1}"/>
              </a:ext>
            </a:extLst>
          </p:cNvPr>
          <p:cNvSpPr txBox="1"/>
          <p:nvPr/>
        </p:nvSpPr>
        <p:spPr>
          <a:xfrm>
            <a:off x="4324351" y="3576705"/>
            <a:ext cx="142875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Paw Paw Elementary 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3BB1A-C613-78A0-1F2F-1E32AE50F5A3}"/>
              </a:ext>
            </a:extLst>
          </p:cNvPr>
          <p:cNvSpPr txBox="1"/>
          <p:nvPr/>
        </p:nvSpPr>
        <p:spPr>
          <a:xfrm>
            <a:off x="6810376" y="3222060"/>
            <a:ext cx="1743074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Paw Paw Elementary School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BCE63-4367-6C12-36AB-372029DD7B26}"/>
              </a:ext>
            </a:extLst>
          </p:cNvPr>
          <p:cNvSpPr txBox="1"/>
          <p:nvPr/>
        </p:nvSpPr>
        <p:spPr>
          <a:xfrm>
            <a:off x="574135" y="5964511"/>
            <a:ext cx="122609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7"/>
              </a:rPr>
              <a:t>BL Tool Link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2B0FC-824F-E5EC-7046-027B1A7E32AB}"/>
              </a:ext>
            </a:extLst>
          </p:cNvPr>
          <p:cNvSpPr txBox="1"/>
          <p:nvPr/>
        </p:nvSpPr>
        <p:spPr>
          <a:xfrm>
            <a:off x="6772276" y="5964511"/>
            <a:ext cx="188594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10"/>
              </a:rPr>
              <a:t>WV Flood Tool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85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97</Words>
  <Application>Microsoft Office PowerPoint</Application>
  <PresentationFormat>Widescreen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Wingdings</vt:lpstr>
      <vt:lpstr>Office Theme</vt:lpstr>
      <vt:lpstr>West Virginia Risk Explorer</vt:lpstr>
      <vt:lpstr>West Virginia Risk Explorer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3</cp:revision>
  <dcterms:created xsi:type="dcterms:W3CDTF">2025-05-08T17:27:58Z</dcterms:created>
  <dcterms:modified xsi:type="dcterms:W3CDTF">2025-05-08T20:50:51Z</dcterms:modified>
</cp:coreProperties>
</file>