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347_1F38AE11.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2E1_CB0950D5.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54.jpg" ContentType="image/jpg"/>
  <Override PartName="/ppt/comments/modernComment_2AF_B1BD44E6.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77" r:id="rId6"/>
  </p:sldMasterIdLst>
  <p:notesMasterIdLst>
    <p:notesMasterId r:id="rId53"/>
  </p:notesMasterIdLst>
  <p:handoutMasterIdLst>
    <p:handoutMasterId r:id="rId54"/>
  </p:handoutMasterIdLst>
  <p:sldIdLst>
    <p:sldId id="314" r:id="rId7"/>
    <p:sldId id="839" r:id="rId8"/>
    <p:sldId id="316" r:id="rId9"/>
    <p:sldId id="4232" r:id="rId10"/>
    <p:sldId id="318" r:id="rId11"/>
    <p:sldId id="319" r:id="rId12"/>
    <p:sldId id="4233" r:id="rId13"/>
    <p:sldId id="789" r:id="rId14"/>
    <p:sldId id="320" r:id="rId15"/>
    <p:sldId id="321" r:id="rId16"/>
    <p:sldId id="322" r:id="rId17"/>
    <p:sldId id="4235" r:id="rId18"/>
    <p:sldId id="1470" r:id="rId19"/>
    <p:sldId id="4237" r:id="rId20"/>
    <p:sldId id="821" r:id="rId21"/>
    <p:sldId id="822" r:id="rId22"/>
    <p:sldId id="823" r:id="rId23"/>
    <p:sldId id="824" r:id="rId24"/>
    <p:sldId id="825" r:id="rId25"/>
    <p:sldId id="737" r:id="rId26"/>
    <p:sldId id="798" r:id="rId27"/>
    <p:sldId id="826" r:id="rId28"/>
    <p:sldId id="799" r:id="rId29"/>
    <p:sldId id="800" r:id="rId30"/>
    <p:sldId id="801" r:id="rId31"/>
    <p:sldId id="802" r:id="rId32"/>
    <p:sldId id="827" r:id="rId33"/>
    <p:sldId id="813" r:id="rId34"/>
    <p:sldId id="265" r:id="rId35"/>
    <p:sldId id="682" r:id="rId36"/>
    <p:sldId id="683" r:id="rId37"/>
    <p:sldId id="684" r:id="rId38"/>
    <p:sldId id="828" r:id="rId39"/>
    <p:sldId id="829" r:id="rId40"/>
    <p:sldId id="830" r:id="rId41"/>
    <p:sldId id="788" r:id="rId42"/>
    <p:sldId id="687" r:id="rId43"/>
    <p:sldId id="831" r:id="rId44"/>
    <p:sldId id="832" r:id="rId45"/>
    <p:sldId id="833" r:id="rId46"/>
    <p:sldId id="834" r:id="rId47"/>
    <p:sldId id="835" r:id="rId48"/>
    <p:sldId id="836" r:id="rId49"/>
    <p:sldId id="838" r:id="rId50"/>
    <p:sldId id="4241" r:id="rId51"/>
    <p:sldId id="295" r:id="rId5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Notes" id="{4AF6B87E-9CA1-4D68-BF2F-1F189958DEDB}">
          <p14:sldIdLst>
            <p14:sldId id="314"/>
          </p14:sldIdLst>
        </p14:section>
        <p14:section name="Welcome and Introductions" id="{9FAEE638-4477-44E2-9376-B39E35184794}">
          <p14:sldIdLst>
            <p14:sldId id="839"/>
            <p14:sldId id="316"/>
            <p14:sldId id="4232"/>
          </p14:sldIdLst>
        </p14:section>
        <p14:section name="Where We Are - Draft Maps" id="{A3BD2066-7022-4AF7-97D7-A20922401E88}">
          <p14:sldIdLst>
            <p14:sldId id="318"/>
            <p14:sldId id="319"/>
            <p14:sldId id="4233"/>
          </p14:sldIdLst>
        </p14:section>
        <p14:section name="Flood Study Update" id="{AD705BB0-9F81-4EA3-B1FD-0F100AC12C6B}">
          <p14:sldIdLst>
            <p14:sldId id="789"/>
            <p14:sldId id="320"/>
            <p14:sldId id="321"/>
            <p14:sldId id="322"/>
            <p14:sldId id="4235"/>
            <p14:sldId id="1470"/>
            <p14:sldId id="4237"/>
            <p14:sldId id="821"/>
            <p14:sldId id="822"/>
            <p14:sldId id="823"/>
            <p14:sldId id="824"/>
            <p14:sldId id="825"/>
            <p14:sldId id="737"/>
          </p14:sldIdLst>
        </p14:section>
        <p14:section name="Study Impacts" id="{374180A8-539B-472C-9BFB-428C2957C5C3}">
          <p14:sldIdLst>
            <p14:sldId id="798"/>
            <p14:sldId id="826"/>
            <p14:sldId id="799"/>
            <p14:sldId id="800"/>
            <p14:sldId id="801"/>
            <p14:sldId id="802"/>
            <p14:sldId id="827"/>
          </p14:sldIdLst>
        </p14:section>
        <p14:section name="Using Flood Risk Data to Identify and Reduce Risk" id="{C8FE7409-D8C4-4D6C-B544-07CD67A124D6}">
          <p14:sldIdLst>
            <p14:sldId id="813"/>
            <p14:sldId id="265"/>
            <p14:sldId id="682"/>
            <p14:sldId id="683"/>
            <p14:sldId id="684"/>
            <p14:sldId id="828"/>
            <p14:sldId id="829"/>
            <p14:sldId id="830"/>
            <p14:sldId id="788"/>
            <p14:sldId id="687"/>
            <p14:sldId id="831"/>
          </p14:sldIdLst>
        </p14:section>
        <p14:section name="Floodplain Management" id="{B7ED76E3-D48B-4633-895E-315E184BA5EA}">
          <p14:sldIdLst>
            <p14:sldId id="832"/>
            <p14:sldId id="833"/>
            <p14:sldId id="834"/>
            <p14:sldId id="835"/>
          </p14:sldIdLst>
        </p14:section>
        <p14:section name="Discussion" id="{7C14E857-461B-4138-97F5-2E4DE13ADB79}">
          <p14:sldIdLst>
            <p14:sldId id="836"/>
            <p14:sldId id="838"/>
            <p14:sldId id="4241"/>
            <p14:sldId id="295"/>
          </p14:sldIdLst>
        </p14:section>
      </p14:sectionLst>
    </p:ext>
    <p:ext uri="{EFAFB233-063F-42B5-8137-9DF3F51BA10A}">
      <p15:sldGuideLst xmlns:p15="http://schemas.microsoft.com/office/powerpoint/2012/main">
        <p15:guide id="1" orient="horz" pos="744" userDrawn="1">
          <p15:clr>
            <a:srgbClr val="A4A3A4"/>
          </p15:clr>
        </p15:guide>
        <p15:guide id="2" pos="528" userDrawn="1">
          <p15:clr>
            <a:srgbClr val="A4A3A4"/>
          </p15:clr>
        </p15:guide>
        <p15:guide id="3" orient="horz" pos="3528" userDrawn="1">
          <p15:clr>
            <a:srgbClr val="A4A3A4"/>
          </p15:clr>
        </p15:guide>
        <p15:guide id="4" pos="4056" userDrawn="1">
          <p15:clr>
            <a:srgbClr val="A4A3A4"/>
          </p15:clr>
        </p15:guide>
        <p15:guide id="5" orient="horz" pos="43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32E329-9BE8-AD00-07BD-C852474559FF}" name="Curtis, Danielle" initials="CD" userId="S::Danielle.Curtis@mbakerintl.com::a452cb02-25b3-4860-bfd8-09604b35b005" providerId="AD"/>
  <p188:author id="{38160193-4B13-CD6A-2516-5EA9C02518F0}" name="Mittman,Tamara" initials="M" userId="S::Tamara.Mittman@mbakerintl.com::0f46816e-7ae8-4e16-8780-444bfd476f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8"/>
    <a:srgbClr val="CCCC00"/>
    <a:srgbClr val="FFFFFF"/>
    <a:srgbClr val="005188"/>
    <a:srgbClr val="5A5B5D"/>
    <a:srgbClr val="C0C2C4"/>
    <a:srgbClr val="B0B1B3"/>
    <a:srgbClr val="8A8B8A"/>
    <a:srgbClr val="002F8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8" autoAdjust="0"/>
    <p:restoredTop sz="81114" autoAdjust="0"/>
  </p:normalViewPr>
  <p:slideViewPr>
    <p:cSldViewPr snapToGrid="0" snapToObjects="1">
      <p:cViewPr varScale="1">
        <p:scale>
          <a:sx n="25" d="100"/>
          <a:sy n="25" d="100"/>
        </p:scale>
        <p:origin x="1277" y="34"/>
      </p:cViewPr>
      <p:guideLst>
        <p:guide orient="horz" pos="744"/>
        <p:guide pos="528"/>
        <p:guide orient="horz" pos="3528"/>
        <p:guide pos="4056"/>
        <p:guide orient="horz" pos="432"/>
      </p:guideLst>
    </p:cSldViewPr>
  </p:slideViewPr>
  <p:outlineViewPr>
    <p:cViewPr>
      <p:scale>
        <a:sx n="33" d="100"/>
        <a:sy n="33" d="100"/>
      </p:scale>
      <p:origin x="0" y="-288"/>
    </p:cViewPr>
  </p:outlineViewPr>
  <p:notesTextViewPr>
    <p:cViewPr>
      <p:scale>
        <a:sx n="100" d="100"/>
        <a:sy n="100" d="100"/>
      </p:scale>
      <p:origin x="0" y="0"/>
    </p:cViewPr>
  </p:notesTextViewPr>
  <p:notesViewPr>
    <p:cSldViewPr snapToGrid="0" snapToObjects="1">
      <p:cViewPr varScale="1">
        <p:scale>
          <a:sx n="89" d="100"/>
          <a:sy n="89" d="100"/>
        </p:scale>
        <p:origin x="352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1.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omments/modernComment_2AF_B1BD44E6.xml><?xml version="1.0" encoding="utf-8"?>
<p188:cmLst xmlns:a="http://schemas.openxmlformats.org/drawingml/2006/main" xmlns:r="http://schemas.openxmlformats.org/officeDocument/2006/relationships" xmlns:p188="http://schemas.microsoft.com/office/powerpoint/2018/8/main">
  <p188:cm id="{246B7D88-6F76-4407-87BD-A5AF8492BDDB}" authorId="{38160193-4B13-CD6A-2516-5EA9C02518F0}" created="2024-05-20T15:46:41.310">
    <pc:sldMkLst xmlns:pc="http://schemas.microsoft.com/office/powerpoint/2013/main/command">
      <pc:docMk/>
      <pc:sldMk cId="2981971174" sldId="687"/>
    </pc:sldMkLst>
    <p188:txBody>
      <a:bodyPr/>
      <a:lstStyle/>
      <a:p>
        <a:r>
          <a:rPr lang="en-US"/>
          <a:t>Update "The X HMP is here" to show where the HMP covering the study geography is in the five year mitigation planning cycle. 
If the study geography is covered by more than one HMP, add one "The X HMP is here" note for each HMP</a:t>
        </a:r>
      </a:p>
    </p188:txBody>
  </p188:cm>
</p188:cmLst>
</file>

<file path=ppt/comments/modernComment_2E1_CB0950D5.xml><?xml version="1.0" encoding="utf-8"?>
<p188:cmLst xmlns:a="http://schemas.openxmlformats.org/drawingml/2006/main" xmlns:r="http://schemas.openxmlformats.org/officeDocument/2006/relationships" xmlns:p188="http://schemas.microsoft.com/office/powerpoint/2018/8/main">
  <p188:cm id="{AECB0449-9AC0-4CE6-B1EC-EC30FE028C0E}" authorId="{38160193-4B13-CD6A-2516-5EA9C02518F0}" created="2024-07-17T01:48:54.502">
    <pc:sldMkLst xmlns:pc="http://schemas.microsoft.com/office/powerpoint/2013/main/command">
      <pc:docMk/>
      <pc:sldMk cId="3406385365" sldId="737"/>
    </pc:sldMkLst>
    <p188:txBody>
      <a:bodyPr/>
      <a:lstStyle/>
      <a:p>
        <a:r>
          <a:rPr lang="en-US"/>
          <a:t>If 2D is used</a:t>
        </a:r>
      </a:p>
    </p188:txBody>
  </p188:cm>
</p188:cmLst>
</file>

<file path=ppt/comments/modernComment_347_1F38AE11.xml><?xml version="1.0" encoding="utf-8"?>
<p188:cmLst xmlns:a="http://schemas.openxmlformats.org/drawingml/2006/main" xmlns:r="http://schemas.openxmlformats.org/officeDocument/2006/relationships" xmlns:p188="http://schemas.microsoft.com/office/powerpoint/2018/8/main">
  <p188:cm id="{D29F3790-FD78-4618-A264-FFD2B82F379A}" authorId="{4532E329-9BE8-AD00-07BD-C852474559FF}" created="2024-09-03T16:54:47.573">
    <pc:sldMkLst xmlns:pc="http://schemas.microsoft.com/office/powerpoint/2013/main/command">
      <pc:docMk/>
      <pc:sldMk cId="523808273" sldId="839"/>
    </pc:sldMkLst>
    <p188:txBody>
      <a:bodyPr/>
      <a:lstStyle/>
      <a:p>
        <a:r>
          <a:rPr lang="en-US"/>
          <a:t>West Virginia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5/30/2025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5/30/2025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1940705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The study used updated hydrologic analyses to estimate </a:t>
            </a:r>
            <a:r>
              <a:rPr lang="en-US" sz="12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1-percent-annual-chance flow rates</a:t>
            </a:r>
            <a:r>
              <a:rPr lang="en-US" sz="1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85679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0CA4A-7A65-BE51-6315-445AB6908A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5CDD4-2239-5362-219D-9F9E1F9A1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8CDBA-26A8-2EAE-6DFC-4E704C6F0A62}"/>
              </a:ext>
            </a:extLst>
          </p:cNvPr>
          <p:cNvSpPr>
            <a:spLocks noGrp="1"/>
          </p:cNvSpPr>
          <p:nvPr>
            <p:ph type="body" idx="1"/>
          </p:nvPr>
        </p:nvSpPr>
        <p:spPr/>
        <p:txBody>
          <a:bodyPr/>
          <a:lstStyle/>
          <a:p>
            <a:r>
              <a:rPr lang="en-US" baseline="0" dirty="0"/>
              <a:t>Remove this slide after Bob’s review because Wyoming does not have 2D</a:t>
            </a:r>
            <a:endParaRPr lang="en-US" dirty="0"/>
          </a:p>
        </p:txBody>
      </p:sp>
    </p:spTree>
    <p:extLst>
      <p:ext uri="{BB962C8B-B14F-4D97-AF65-F5344CB8AC3E}">
        <p14:creationId xmlns:p14="http://schemas.microsoft.com/office/powerpoint/2010/main" val="292268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Structure in out .</a:t>
            </a:r>
            <a:r>
              <a:rPr lang="en-US" baseline="0" dirty="0"/>
              <a:t> Consult with WV GIS center?</a:t>
            </a:r>
          </a:p>
          <a:p>
            <a:r>
              <a:rPr lang="en-US" baseline="0" dirty="0"/>
              <a:t>Ask ale if she updated them</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22</a:t>
            </a:fld>
            <a:endParaRPr lang="en-US"/>
          </a:p>
        </p:txBody>
      </p:sp>
    </p:spTree>
    <p:extLst>
      <p:ext uri="{BB962C8B-B14F-4D97-AF65-F5344CB8AC3E}">
        <p14:creationId xmlns:p14="http://schemas.microsoft.com/office/powerpoint/2010/main" val="246593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Messaging - how are you going to message to your community about these new maps.</a:t>
            </a:r>
          </a:p>
          <a:p>
            <a:r>
              <a:rPr lang="en-US" sz="1200" dirty="0">
                <a:effectLst/>
                <a:latin typeface="Segoe UI" panose="020B0502040204020203" pitchFamily="34" charset="0"/>
              </a:rPr>
              <a:t>Update</a:t>
            </a:r>
            <a:r>
              <a:rPr lang="en-US" sz="1200" baseline="0" dirty="0">
                <a:effectLst/>
                <a:latin typeface="Segoe UI" panose="020B0502040204020203" pitchFamily="34" charset="0"/>
              </a:rPr>
              <a:t> after Bob’s review</a:t>
            </a:r>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232401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second page of the jurisdictional dashboard. </a:t>
            </a:r>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a:p>
        </p:txBody>
      </p:sp>
    </p:spTree>
    <p:extLst>
      <p:ext uri="{BB962C8B-B14F-4D97-AF65-F5344CB8AC3E}">
        <p14:creationId xmlns:p14="http://schemas.microsoft.com/office/powerpoint/2010/main" val="3689055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the</a:t>
            </a:r>
            <a:r>
              <a:rPr lang="en-US" baseline="0" dirty="0"/>
              <a:t> link after William puts our data on the tool</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27</a:t>
            </a:fld>
            <a:endParaRPr lang="en-US"/>
          </a:p>
        </p:txBody>
      </p:sp>
    </p:spTree>
    <p:extLst>
      <p:ext uri="{BB962C8B-B14F-4D97-AF65-F5344CB8AC3E}">
        <p14:creationId xmlns:p14="http://schemas.microsoft.com/office/powerpoint/2010/main" val="339810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Removed Flood risk</a:t>
            </a:r>
            <a:r>
              <a:rPr lang="en-US" baseline="0" dirty="0"/>
              <a:t> assessment picture. Don’t have it for upper guy but have it for Big Sandy</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29</a:t>
            </a:fld>
            <a:endParaRPr lang="en-US"/>
          </a:p>
        </p:txBody>
      </p:sp>
    </p:spTree>
    <p:extLst>
      <p:ext uri="{BB962C8B-B14F-4D97-AF65-F5344CB8AC3E}">
        <p14:creationId xmlns:p14="http://schemas.microsoft.com/office/powerpoint/2010/main" val="424000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40</a:t>
            </a:fld>
            <a:endParaRPr lang="en-US"/>
          </a:p>
        </p:txBody>
      </p:sp>
    </p:spTree>
    <p:extLst>
      <p:ext uri="{BB962C8B-B14F-4D97-AF65-F5344CB8AC3E}">
        <p14:creationId xmlns:p14="http://schemas.microsoft.com/office/powerpoint/2010/main" val="1636920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not too early to plan ahead.</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41</a:t>
            </a:fld>
            <a:endParaRPr lang="en-US"/>
          </a:p>
        </p:txBody>
      </p:sp>
    </p:spTree>
    <p:extLst>
      <p:ext uri="{BB962C8B-B14F-4D97-AF65-F5344CB8AC3E}">
        <p14:creationId xmlns:p14="http://schemas.microsoft.com/office/powerpoint/2010/main" val="236690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US" sz="1800" dirty="0"/>
              <a:t>Where it rains it can flood - </a:t>
            </a:r>
            <a:r>
              <a:rPr lang="en-US" dirty="0"/>
              <a:t>A significant number of NFIP claims are outside the SFHA</a:t>
            </a:r>
          </a:p>
          <a:p>
            <a:pPr marL="285750" indent="-285750">
              <a:spcBef>
                <a:spcPts val="600"/>
              </a:spcBef>
              <a:buFont typeface="Arial" panose="020B0604020202020204" pitchFamily="34" charset="0"/>
              <a:buChar char="•"/>
            </a:pPr>
            <a:r>
              <a:rPr lang="en-US" sz="1800" dirty="0"/>
              <a:t>Flood risk changes</a:t>
            </a:r>
          </a:p>
          <a:p>
            <a:pPr marL="628650" lvl="1" indent="-171450">
              <a:spcBef>
                <a:spcPts val="600"/>
              </a:spcBef>
              <a:buFont typeface="Wingdings" panose="05000000000000000000" pitchFamily="2" charset="2"/>
              <a:buChar char="§"/>
            </a:pPr>
            <a:r>
              <a:rPr lang="en-US" dirty="0"/>
              <a:t>FRR draft maps represent change for you community</a:t>
            </a:r>
          </a:p>
          <a:p>
            <a:pPr marL="628650" lvl="1" indent="-171450">
              <a:spcBef>
                <a:spcPts val="600"/>
              </a:spcBef>
              <a:buFont typeface="Wingdings" panose="05000000000000000000" pitchFamily="2" charset="2"/>
              <a:buChar char="§"/>
            </a:pPr>
            <a:r>
              <a:rPr lang="en-US" dirty="0"/>
              <a:t>Climate change could further increase flood risk in your community</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42</a:t>
            </a:fld>
            <a:endParaRPr lang="en-US"/>
          </a:p>
        </p:txBody>
      </p:sp>
    </p:spTree>
    <p:extLst>
      <p:ext uri="{BB962C8B-B14F-4D97-AF65-F5344CB8AC3E}">
        <p14:creationId xmlns:p14="http://schemas.microsoft.com/office/powerpoint/2010/main" val="42682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417626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4</a:t>
            </a:fld>
            <a:endParaRPr lang="en-US"/>
          </a:p>
        </p:txBody>
      </p:sp>
    </p:spTree>
    <p:extLst>
      <p:ext uri="{BB962C8B-B14F-4D97-AF65-F5344CB8AC3E}">
        <p14:creationId xmlns:p14="http://schemas.microsoft.com/office/powerpoint/2010/main" val="164114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a:t>
            </a:r>
            <a:r>
              <a:rPr lang="en-US" baseline="0" dirty="0"/>
              <a:t> means 620 letter?</a:t>
            </a:r>
          </a:p>
          <a:p>
            <a:r>
              <a:rPr lang="en-US" baseline="0" dirty="0"/>
              <a:t>Put a start at FRR and show we are here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31306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1% floodplain and 0.2% floodplain, floodway, cross sections, and BFEs</a:t>
            </a:r>
          </a:p>
          <a:p>
            <a:r>
              <a:rPr lang="en-US" dirty="0"/>
              <a:t>“Cross sections now show water surface elevations.”</a:t>
            </a:r>
          </a:p>
          <a:p>
            <a:r>
              <a:rPr lang="en-US" dirty="0"/>
              <a:t>“Transparent fills over aerial photography”</a:t>
            </a:r>
          </a:p>
          <a:p>
            <a:r>
              <a:rPr lang="en-US" dirty="0"/>
              <a:t>“new maps will look different”</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822558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a:effectLst/>
                <a:latin typeface="Calibri" panose="020F0502020204030204" pitchFamily="34" charset="0"/>
                <a:ea typeface="Times New Roman" panose="02020603050405020304" pitchFamily="18" charset="0"/>
              </a:rPr>
              <a:t>It is highly recommended that owners get flood insurance in areas of moderate risk even though it is not required</a:t>
            </a:r>
            <a:endParaRPr lang="en-US" sz="180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2834446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the number of miles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687474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rPr>
              <a:t>Presenter should define LOMC, LOMA, LOMR, and talk about reasons why some LOMCs might be revalidated, incorporated, or superseded.</a:t>
            </a:r>
          </a:p>
          <a:p>
            <a:endParaRPr lang="en-US" sz="1800" dirty="0">
              <a:effectLst/>
              <a:latin typeface="Calibri" panose="020F0502020204030204" pitchFamily="34" charset="0"/>
            </a:endParaRPr>
          </a:p>
          <a:p>
            <a:r>
              <a:rPr lang="en-US" sz="1800" dirty="0">
                <a:effectLst/>
                <a:latin typeface="Calibri" panose="020F0502020204030204" pitchFamily="34" charset="0"/>
              </a:rPr>
              <a:t>We need to check if all these apply for </a:t>
            </a:r>
            <a:r>
              <a:rPr lang="en-US" sz="1800" dirty="0" err="1">
                <a:effectLst/>
                <a:latin typeface="Calibri" panose="020F0502020204030204" pitchFamily="34" charset="0"/>
              </a:rPr>
              <a:t>wyoming</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272366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legend has McDowell County</a:t>
            </a:r>
            <a:endParaRPr lang="en-US" dirty="0"/>
          </a:p>
        </p:txBody>
      </p:sp>
      <p:sp>
        <p:nvSpPr>
          <p:cNvPr id="4" name="Slide Number Placeholder 3"/>
          <p:cNvSpPr>
            <a:spLocks noGrp="1"/>
          </p:cNvSpPr>
          <p:nvPr>
            <p:ph type="sldNum" sz="quarter" idx="10"/>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1528714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010655"/>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a:xfrm>
            <a:off x="738189" y="182880"/>
            <a:ext cx="10715627" cy="731520"/>
          </a:xfrm>
        </p:spPr>
        <p:txBody>
          <a:bodyPr tIns="45720">
            <a:noAutofit/>
          </a:bodyPr>
          <a:lstStyle>
            <a:lvl1pPr>
              <a:defRPr sz="2800">
                <a:solidFill>
                  <a:srgbClr val="005288"/>
                </a:solidFill>
              </a:defRPr>
            </a:lvl1pPr>
          </a:lstStyle>
          <a:p>
            <a:r>
              <a:rPr lang="en-US" dirty="0"/>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4" name="Footer Placeholder 10">
            <a:extLst>
              <a:ext uri="{FF2B5EF4-FFF2-40B4-BE49-F238E27FC236}">
                <a16:creationId xmlns:a16="http://schemas.microsoft.com/office/drawing/2014/main" id="{5F9C9E98-6EC9-EF67-3FC2-405D205275B0}"/>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31139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pic>
        <p:nvPicPr>
          <p:cNvPr id="12" name="Picture 11">
            <a:extLst>
              <a:ext uri="{FF2B5EF4-FFF2-40B4-BE49-F238E27FC236}">
                <a16:creationId xmlns:a16="http://schemas.microsoft.com/office/drawing/2014/main" id="{FF7D7758-34DB-E3F1-BC9C-F10C6CF687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16" name="Footer Placeholder 10">
            <a:extLst>
              <a:ext uri="{FF2B5EF4-FFF2-40B4-BE49-F238E27FC236}">
                <a16:creationId xmlns:a16="http://schemas.microsoft.com/office/drawing/2014/main" id="{B001C7B3-A7EB-375C-E0D1-8051F6CB4D08}"/>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15188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8166"/>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16297" y="1610331"/>
            <a:ext cx="5129793" cy="3923693"/>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19124" y="692681"/>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5" name="Picture 4">
            <a:extLst>
              <a:ext uri="{FF2B5EF4-FFF2-40B4-BE49-F238E27FC236}">
                <a16:creationId xmlns:a16="http://schemas.microsoft.com/office/drawing/2014/main" id="{980BF7B7-9286-36AB-BA0A-99C0179196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6" name="Footer Placeholder 10">
            <a:extLst>
              <a:ext uri="{FF2B5EF4-FFF2-40B4-BE49-F238E27FC236}">
                <a16:creationId xmlns:a16="http://schemas.microsoft.com/office/drawing/2014/main" id="{8928534B-1CB8-DD24-F29E-44F4D95D3F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Federal Emergency Management Agency	 </a:t>
            </a:r>
            <a:fld id="{8FCC257D-A786-9244-9E17-CE618C8B9275}"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033641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182880"/>
            <a:ext cx="10715627" cy="731520"/>
          </a:xfrm>
          <a:prstGeom prst="rect">
            <a:avLst/>
          </a:prstGeom>
        </p:spPr>
        <p:txBody>
          <a:bodyPr vert="horz" lIns="91440" tIns="45720" rIns="91440" bIns="45720" rtlCol="0" anchor="ctr">
            <a:noAutofit/>
          </a:bodyPr>
          <a:lstStyle>
            <a:lvl1pPr>
              <a:defRPr sz="2800">
                <a:solidFill>
                  <a:srgbClr val="005288"/>
                </a:solidFill>
              </a:defRPr>
            </a:lvl1pPr>
          </a:lstStyle>
          <a:p>
            <a:r>
              <a:rPr lang="en-US" dirty="0"/>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189194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5/30/2025</a:t>
            </a:fld>
            <a:endParaRPr lang="en-US" dirty="0"/>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177207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152408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00432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152408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38194" y="1004329"/>
            <a:ext cx="5104814"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61149"/>
            <a:ext cx="10715627" cy="226829"/>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3" name="Footer Placeholder 10">
            <a:extLst>
              <a:ext uri="{FF2B5EF4-FFF2-40B4-BE49-F238E27FC236}">
                <a16:creationId xmlns:a16="http://schemas.microsoft.com/office/drawing/2014/main" id="{8126FD04-1A0A-358E-A8B6-5FF82E5A05A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pic>
        <p:nvPicPr>
          <p:cNvPr id="7" name="Picture 6">
            <a:extLst>
              <a:ext uri="{FF2B5EF4-FFF2-40B4-BE49-F238E27FC236}">
                <a16:creationId xmlns:a16="http://schemas.microsoft.com/office/drawing/2014/main" id="{301DD2CE-BDF9-2AD1-04F3-6D95853FE3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Federal Emergency Management Agency	 </a:t>
            </a:r>
            <a:fld id="{8FCC257D-A786-9244-9E17-CE618C8B9275}"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032822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738189" y="182880"/>
            <a:ext cx="10715627" cy="731520"/>
          </a:xfrm>
          <a:prstGeom prst="rect">
            <a:avLst/>
          </a:prstGeom>
        </p:spPr>
        <p:txBody>
          <a:bodyPr vert="horz" lIns="91440" tIns="45720" rIns="91440" bIns="45720" rtlCol="0" anchor="ctr">
            <a:noAutofit/>
          </a:bodyPr>
          <a:lstStyle>
            <a:lvl1pPr>
              <a:defRPr sz="2800">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2BE564A2-0BDB-6508-9377-CD4B4F77E0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F6954497-62B3-198E-40D1-FABE5D8A04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31994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317789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000767"/>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000768"/>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43731"/>
            <a:ext cx="10715627" cy="23553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40DCBEED-11DF-0A45-E575-B82FA5C302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A1F59142-25BA-331D-DBE0-F4903206DFF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8"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dirty="0"/>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3A79E-9B57-822F-8392-42A901D7FD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D9476E5F-4380-FDDD-181E-1C4A9058158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4101529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27891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a:prstGeom prst="rect">
            <a:avLst/>
          </a:prstGeom>
        </p:spPr>
        <p:txBody>
          <a:bodyPr>
            <a:normAutofit/>
          </a:bodyPr>
          <a:lstStyle>
            <a:lvl1pPr>
              <a:defRPr sz="4000" b="1" i="0">
                <a:solidFill>
                  <a:srgbClr val="005288"/>
                </a:solidFill>
                <a:latin typeface="Franklin Gothic Medium Cond" panose="020B0606030402020204" pitchFamily="34" charset="0"/>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a:prstGeom prst="rect">
            <a:avLst/>
          </a:prstGeom>
        </p:spPr>
        <p:txBody>
          <a:bodyPr>
            <a:normAutofit/>
          </a:bodyPr>
          <a:lstStyle>
            <a:lvl1pPr marL="0" indent="0">
              <a:buNone/>
              <a:defRPr sz="1600" b="0" i="0">
                <a:solidFill>
                  <a:srgbClr val="43484E"/>
                </a:solidFill>
                <a:latin typeface="+mn-lt"/>
                <a:cs typeface="Arial"/>
              </a:defRPr>
            </a:lvl1pPr>
          </a:lstStyle>
          <a:p>
            <a:pPr lvl="0"/>
            <a:r>
              <a:rPr lang="en-US"/>
              <a:t>Click to edit Master text styles</a:t>
            </a:r>
          </a:p>
        </p:txBody>
      </p:sp>
      <p:sp>
        <p:nvSpPr>
          <p:cNvPr id="4" name="Rectangle 3">
            <a:extLst>
              <a:ext uri="{FF2B5EF4-FFF2-40B4-BE49-F238E27FC236}">
                <a16:creationId xmlns:a16="http://schemas.microsoft.com/office/drawing/2014/main" id="{C00214C7-FCFF-29CD-579D-154608829156}"/>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0" name="Picture 9">
            <a:extLst>
              <a:ext uri="{FF2B5EF4-FFF2-40B4-BE49-F238E27FC236}">
                <a16:creationId xmlns:a16="http://schemas.microsoft.com/office/drawing/2014/main" id="{D9624CCC-205C-2990-8AEF-B32FA2CAC6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75CA104B-C667-2437-9BF2-2C9D03C241D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5" name="Slide Number Placeholder 1">
            <a:extLst>
              <a:ext uri="{FF2B5EF4-FFF2-40B4-BE49-F238E27FC236}">
                <a16:creationId xmlns:a16="http://schemas.microsoft.com/office/drawing/2014/main" id="{FBFBE2F8-466B-958F-131C-D299FFA8F77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82577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8">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4417CE7-60FD-A732-E039-03C389716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671"/>
            <a:ext cx="12192000" cy="6186192"/>
          </a:xfrm>
          <a:prstGeom prst="rect">
            <a:avLst/>
          </a:prstGeom>
        </p:spPr>
      </p:pic>
      <p:sp>
        <p:nvSpPr>
          <p:cNvPr id="6" name="Rectangle 5">
            <a:extLst>
              <a:ext uri="{FF2B5EF4-FFF2-40B4-BE49-F238E27FC236}">
                <a16:creationId xmlns:a16="http://schemas.microsoft.com/office/drawing/2014/main" id="{FFA79AEA-CB85-BD38-C0A5-661D5B2701F8}"/>
              </a:ext>
            </a:extLst>
          </p:cNvPr>
          <p:cNvSpPr/>
          <p:nvPr userDrawn="1"/>
        </p:nvSpPr>
        <p:spPr>
          <a:xfrm>
            <a:off x="0" y="-44671"/>
            <a:ext cx="12191998" cy="5794895"/>
          </a:xfrm>
          <a:prstGeom prst="rect">
            <a:avLst/>
          </a:prstGeom>
          <a:solidFill>
            <a:schemeClr val="tx1">
              <a:alpha val="40206"/>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4C5EAD2D-BEE4-1037-CD4F-3A57B305F2C3}"/>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3" name="Slide Number Placeholder 1">
            <a:extLst>
              <a:ext uri="{FF2B5EF4-FFF2-40B4-BE49-F238E27FC236}">
                <a16:creationId xmlns:a16="http://schemas.microsoft.com/office/drawing/2014/main" id="{727290CE-5548-A402-E553-DBB6B179E2B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99109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vider 8">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E3C80-CDA9-C205-60CC-2EBE5E3D44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8" cy="5763865"/>
          </a:xfrm>
          <a:prstGeom prst="rect">
            <a:avLst/>
          </a:prstGeom>
        </p:spPr>
      </p:pic>
      <p:sp>
        <p:nvSpPr>
          <p:cNvPr id="6" name="Rectangle 5">
            <a:extLst>
              <a:ext uri="{FF2B5EF4-FFF2-40B4-BE49-F238E27FC236}">
                <a16:creationId xmlns:a16="http://schemas.microsoft.com/office/drawing/2014/main" id="{FFA79AEA-CB85-BD38-C0A5-661D5B2701F8}"/>
              </a:ext>
            </a:extLst>
          </p:cNvPr>
          <p:cNvSpPr/>
          <p:nvPr userDrawn="1"/>
        </p:nvSpPr>
        <p:spPr>
          <a:xfrm>
            <a:off x="-2" y="0"/>
            <a:ext cx="12191998" cy="5794895"/>
          </a:xfrm>
          <a:prstGeom prst="rect">
            <a:avLst/>
          </a:prstGeom>
          <a:solidFill>
            <a:schemeClr val="tx1">
              <a:alpha val="2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3" name="Slide Number Placeholder 1">
            <a:extLst>
              <a:ext uri="{FF2B5EF4-FFF2-40B4-BE49-F238E27FC236}">
                <a16:creationId xmlns:a16="http://schemas.microsoft.com/office/drawing/2014/main" id="{727290CE-5548-A402-E553-DBB6B179E2B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281565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Divider 8">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630016-1EDE-D61B-D6A4-F0E7B4B689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031"/>
            <a:ext cx="12192000" cy="5889482"/>
          </a:xfrm>
          <a:prstGeom prst="rect">
            <a:avLst/>
          </a:prstGeom>
        </p:spPr>
      </p:pic>
      <p:sp>
        <p:nvSpPr>
          <p:cNvPr id="9" name="Rectangle 8">
            <a:extLst>
              <a:ext uri="{FF2B5EF4-FFF2-40B4-BE49-F238E27FC236}">
                <a16:creationId xmlns:a16="http://schemas.microsoft.com/office/drawing/2014/main" id="{9B6E27E8-D6E9-4CEE-0931-E824F4EE869D}"/>
              </a:ext>
            </a:extLst>
          </p:cNvPr>
          <p:cNvSpPr/>
          <p:nvPr userDrawn="1"/>
        </p:nvSpPr>
        <p:spPr>
          <a:xfrm>
            <a:off x="2" y="-31030"/>
            <a:ext cx="12191998" cy="5794895"/>
          </a:xfrm>
          <a:prstGeom prst="rect">
            <a:avLst/>
          </a:prstGeom>
          <a:solidFill>
            <a:schemeClr val="tx1">
              <a:alpha val="40206"/>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7"/>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5" name="Footer Placeholder 4">
            <a:extLst>
              <a:ext uri="{FF2B5EF4-FFF2-40B4-BE49-F238E27FC236}">
                <a16:creationId xmlns:a16="http://schemas.microsoft.com/office/drawing/2014/main" id="{F2A5A4A2-7ACA-05CC-4C7D-CD69E4A7CB0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6" name="Slide Number Placeholder 1">
            <a:extLst>
              <a:ext uri="{FF2B5EF4-FFF2-40B4-BE49-F238E27FC236}">
                <a16:creationId xmlns:a16="http://schemas.microsoft.com/office/drawing/2014/main" id="{6F506063-4456-5903-D3B7-8578C10DDBCC}"/>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5863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Divider 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63790-FC47-5023-DFB3-CA0053CEF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875357"/>
          </a:xfrm>
          <a:prstGeom prst="rect">
            <a:avLst/>
          </a:prstGeom>
        </p:spPr>
      </p:pic>
      <p:sp>
        <p:nvSpPr>
          <p:cNvPr id="3" name="Rectangle 2">
            <a:extLst>
              <a:ext uri="{FF2B5EF4-FFF2-40B4-BE49-F238E27FC236}">
                <a16:creationId xmlns:a16="http://schemas.microsoft.com/office/drawing/2014/main" id="{33642998-84C0-5969-903C-8A8951C06F55}"/>
              </a:ext>
            </a:extLst>
          </p:cNvPr>
          <p:cNvSpPr/>
          <p:nvPr userDrawn="1"/>
        </p:nvSpPr>
        <p:spPr>
          <a:xfrm>
            <a:off x="0" y="0"/>
            <a:ext cx="12192000" cy="5875357"/>
          </a:xfrm>
          <a:prstGeom prst="rect">
            <a:avLst/>
          </a:prstGeom>
          <a:solidFill>
            <a:schemeClr val="tx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marL="0" marR="0" indent="0" algn="ctr" defTabSz="457200" rtl="0" eaLnBrk="1" fontAlgn="auto" latinLnBrk="0" hangingPunct="1">
              <a:lnSpc>
                <a:spcPct val="80000"/>
              </a:lnSpc>
              <a:spcBef>
                <a:spcPct val="0"/>
              </a:spcBef>
              <a:spcAft>
                <a:spcPts val="0"/>
              </a:spcAft>
              <a:buClrTx/>
              <a:buSzTx/>
              <a:buFontTx/>
              <a:buNone/>
              <a:tabLst/>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5" name="Footer Placeholder 4">
            <a:extLst>
              <a:ext uri="{FF2B5EF4-FFF2-40B4-BE49-F238E27FC236}">
                <a16:creationId xmlns:a16="http://schemas.microsoft.com/office/drawing/2014/main" id="{060197A7-B949-D532-6F20-34F63B04A287}"/>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6" name="Slide Number Placeholder 1">
            <a:extLst>
              <a:ext uri="{FF2B5EF4-FFF2-40B4-BE49-F238E27FC236}">
                <a16:creationId xmlns:a16="http://schemas.microsoft.com/office/drawing/2014/main" id="{CA423094-4CB4-6C48-300B-AFBADFCCE28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196207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Divider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4B5657-7F11-C649-AF1B-0A00957EEA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08548"/>
            <a:ext cx="12192000" cy="6702391"/>
          </a:xfrm>
          <a:prstGeom prst="rect">
            <a:avLst/>
          </a:prstGeom>
        </p:spPr>
      </p:pic>
      <p:sp>
        <p:nvSpPr>
          <p:cNvPr id="6" name="Rectangle 5">
            <a:extLst>
              <a:ext uri="{FF2B5EF4-FFF2-40B4-BE49-F238E27FC236}">
                <a16:creationId xmlns:a16="http://schemas.microsoft.com/office/drawing/2014/main" id="{009546E2-5485-0760-5518-FBDC6DA5637C}"/>
              </a:ext>
            </a:extLst>
          </p:cNvPr>
          <p:cNvSpPr/>
          <p:nvPr userDrawn="1"/>
        </p:nvSpPr>
        <p:spPr>
          <a:xfrm>
            <a:off x="0" y="-708547"/>
            <a:ext cx="12192000" cy="6472411"/>
          </a:xfrm>
          <a:prstGeom prst="rect">
            <a:avLst/>
          </a:prstGeom>
          <a:solidFill>
            <a:schemeClr val="tx2">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B18ECCEE-8E54-B387-252B-82553765D998}"/>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3" name="Slide Number Placeholder 1">
            <a:extLst>
              <a:ext uri="{FF2B5EF4-FFF2-40B4-BE49-F238E27FC236}">
                <a16:creationId xmlns:a16="http://schemas.microsoft.com/office/drawing/2014/main" id="{BBBF9A41-41DD-FDB7-5971-9B00C20E3165}"/>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4167367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2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5F401B-07C4-EC6A-458C-6272C0A5B67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13EF7688-77A6-AE84-6ACA-87D68221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8" name="Rectangle 7">
            <a:extLst>
              <a:ext uri="{FF2B5EF4-FFF2-40B4-BE49-F238E27FC236}">
                <a16:creationId xmlns:a16="http://schemas.microsoft.com/office/drawing/2014/main" id="{6FB73155-90CD-C271-8DDC-FBD80F7FFA8E}"/>
              </a:ext>
            </a:extLst>
          </p:cNvPr>
          <p:cNvSpPr/>
          <p:nvPr userDrawn="1"/>
        </p:nvSpPr>
        <p:spPr>
          <a:xfrm>
            <a:off x="-26171" y="658342"/>
            <a:ext cx="12192000" cy="291974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1" name="Rectangle 20">
            <a:extLst>
              <a:ext uri="{FF2B5EF4-FFF2-40B4-BE49-F238E27FC236}">
                <a16:creationId xmlns:a16="http://schemas.microsoft.com/office/drawing/2014/main" id="{F5074849-F8F7-96A1-A065-5C8C2DE11D3C}"/>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0" name="Text Placeholder 9">
            <a:extLst>
              <a:ext uri="{FF2B5EF4-FFF2-40B4-BE49-F238E27FC236}">
                <a16:creationId xmlns:a16="http://schemas.microsoft.com/office/drawing/2014/main" id="{5C0FC84B-F0E2-7B46-F63C-C570CB72E5AE}"/>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3" name="Text Placeholder 5">
            <a:extLst>
              <a:ext uri="{FF2B5EF4-FFF2-40B4-BE49-F238E27FC236}">
                <a16:creationId xmlns:a16="http://schemas.microsoft.com/office/drawing/2014/main" id="{635ECF90-3B39-8968-F9EF-398A685AE74C}"/>
              </a:ext>
            </a:extLst>
          </p:cNvPr>
          <p:cNvSpPr>
            <a:spLocks noGrp="1"/>
          </p:cNvSpPr>
          <p:nvPr>
            <p:ph type="body" sz="quarter" idx="21" hasCustomPrompt="1"/>
          </p:nvPr>
        </p:nvSpPr>
        <p:spPr>
          <a:xfrm>
            <a:off x="304800" y="857252"/>
            <a:ext cx="11530056" cy="2606923"/>
          </a:xfrm>
          <a:prstGeom prst="rect">
            <a:avLst/>
          </a:prstGeom>
        </p:spPr>
        <p:txBody>
          <a:bodyPr numCol="2" spcCol="182880"/>
          <a:lstStyle>
            <a:lvl1pPr marL="0" indent="0">
              <a:lnSpc>
                <a:spcPct val="90000"/>
              </a:lnSpc>
              <a:spcBef>
                <a:spcPts val="400"/>
              </a:spcBef>
              <a:spcAft>
                <a:spcPts val="400"/>
              </a:spcAft>
              <a:buNone/>
              <a:tabLst/>
              <a:defRPr sz="2200">
                <a:solidFill>
                  <a:schemeClr val="accent1"/>
                </a:solidFill>
                <a:latin typeface="Franklin Gothic Book" panose="020B0503020102020204" pitchFamily="34" charset="0"/>
              </a:defRPr>
            </a:lvl1pPr>
            <a:lvl2pPr marL="0" indent="0">
              <a:lnSpc>
                <a:spcPct val="90000"/>
              </a:lnSpc>
              <a:spcBef>
                <a:spcPts val="400"/>
              </a:spcBef>
              <a:spcAft>
                <a:spcPts val="400"/>
              </a:spcAft>
              <a:buNone/>
              <a:tabLst/>
              <a:defRPr sz="2000" b="0" i="0">
                <a:solidFill>
                  <a:schemeClr val="tx2"/>
                </a:solidFill>
                <a:latin typeface="Franklin Gothic Medium Cond" panose="020B0606030402020204" pitchFamily="34" charset="0"/>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1"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Text Placeholder 5">
            <a:extLst>
              <a:ext uri="{FF2B5EF4-FFF2-40B4-BE49-F238E27FC236}">
                <a16:creationId xmlns:a16="http://schemas.microsoft.com/office/drawing/2014/main" id="{46E6CCD3-946C-4354-D286-D0FF4344CA60}"/>
              </a:ext>
            </a:extLst>
          </p:cNvPr>
          <p:cNvSpPr>
            <a:spLocks noGrp="1"/>
          </p:cNvSpPr>
          <p:nvPr>
            <p:ph type="body" sz="quarter" idx="127" hasCustomPrompt="1"/>
          </p:nvPr>
        </p:nvSpPr>
        <p:spPr>
          <a:xfrm>
            <a:off x="304800" y="3653709"/>
            <a:ext cx="5791195"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1" name="Text Placeholder 5">
            <a:extLst>
              <a:ext uri="{FF2B5EF4-FFF2-40B4-BE49-F238E27FC236}">
                <a16:creationId xmlns:a16="http://schemas.microsoft.com/office/drawing/2014/main" id="{C95D54DC-2903-DB8B-E446-700A79AFDFAD}"/>
              </a:ext>
            </a:extLst>
          </p:cNvPr>
          <p:cNvSpPr>
            <a:spLocks noGrp="1"/>
          </p:cNvSpPr>
          <p:nvPr>
            <p:ph type="body" sz="quarter" idx="128" hasCustomPrompt="1"/>
          </p:nvPr>
        </p:nvSpPr>
        <p:spPr>
          <a:xfrm>
            <a:off x="6096003" y="3653709"/>
            <a:ext cx="5738853"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2" name="Footer Placeholder 4">
            <a:extLst>
              <a:ext uri="{FF2B5EF4-FFF2-40B4-BE49-F238E27FC236}">
                <a16:creationId xmlns:a16="http://schemas.microsoft.com/office/drawing/2014/main" id="{158599AE-EA2C-F63A-37ED-F30191741FCE}"/>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4" name="Slide Number Placeholder 1">
            <a:extLst>
              <a:ext uri="{FF2B5EF4-FFF2-40B4-BE49-F238E27FC236}">
                <a16:creationId xmlns:a16="http://schemas.microsoft.com/office/drawing/2014/main" id="{FAF6707B-AE93-3A11-D9FF-244265BB711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4629952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Intro 2 col, 2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B73155-90CD-C271-8DDC-FBD80F7FFA8E}"/>
              </a:ext>
            </a:extLst>
          </p:cNvPr>
          <p:cNvSpPr/>
          <p:nvPr userDrawn="1"/>
        </p:nvSpPr>
        <p:spPr>
          <a:xfrm>
            <a:off x="-26171" y="658342"/>
            <a:ext cx="12192000" cy="291974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b="0" i="0">
              <a:latin typeface="ITC Franklin Gothic Std Book" panose="020B0504030503020204" pitchFamily="34" charset="0"/>
            </a:endParaRPr>
          </a:p>
        </p:txBody>
      </p:sp>
      <p:sp>
        <p:nvSpPr>
          <p:cNvPr id="3" name="Text Placeholder 5">
            <a:extLst>
              <a:ext uri="{FF2B5EF4-FFF2-40B4-BE49-F238E27FC236}">
                <a16:creationId xmlns:a16="http://schemas.microsoft.com/office/drawing/2014/main" id="{635ECF90-3B39-8968-F9EF-398A685AE74C}"/>
              </a:ext>
            </a:extLst>
          </p:cNvPr>
          <p:cNvSpPr>
            <a:spLocks noGrp="1"/>
          </p:cNvSpPr>
          <p:nvPr>
            <p:ph type="body" sz="quarter" idx="21" hasCustomPrompt="1"/>
          </p:nvPr>
        </p:nvSpPr>
        <p:spPr>
          <a:xfrm>
            <a:off x="304800" y="857252"/>
            <a:ext cx="4572000" cy="2606923"/>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9" name="Picture Placeholder 2">
            <a:extLst>
              <a:ext uri="{FF2B5EF4-FFF2-40B4-BE49-F238E27FC236}">
                <a16:creationId xmlns:a16="http://schemas.microsoft.com/office/drawing/2014/main" id="{1168EC6B-1268-13AD-00B3-848476DB77C0}"/>
              </a:ext>
            </a:extLst>
          </p:cNvPr>
          <p:cNvSpPr>
            <a:spLocks noGrp="1"/>
          </p:cNvSpPr>
          <p:nvPr>
            <p:ph type="pic" sz="quarter" idx="18"/>
          </p:nvPr>
        </p:nvSpPr>
        <p:spPr>
          <a:xfrm>
            <a:off x="4998720" y="853016"/>
            <a:ext cx="6836139" cy="2655426"/>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C9366D5B-8ECB-8ACF-60BC-2F3F8BD7E769}"/>
              </a:ext>
            </a:extLst>
          </p:cNvPr>
          <p:cNvSpPr>
            <a:spLocks noGrp="1"/>
          </p:cNvSpPr>
          <p:nvPr>
            <p:ph type="body" sz="quarter" idx="127" hasCustomPrompt="1"/>
          </p:nvPr>
        </p:nvSpPr>
        <p:spPr>
          <a:xfrm>
            <a:off x="1554481"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Text Placeholder 5">
            <a:extLst>
              <a:ext uri="{FF2B5EF4-FFF2-40B4-BE49-F238E27FC236}">
                <a16:creationId xmlns:a16="http://schemas.microsoft.com/office/drawing/2014/main" id="{EEE2A5BD-8F9D-EF36-37AD-21CC0F53888E}"/>
              </a:ext>
            </a:extLst>
          </p:cNvPr>
          <p:cNvSpPr>
            <a:spLocks noGrp="1"/>
          </p:cNvSpPr>
          <p:nvPr>
            <p:ph type="body" sz="quarter" idx="128" hasCustomPrompt="1"/>
          </p:nvPr>
        </p:nvSpPr>
        <p:spPr>
          <a:xfrm>
            <a:off x="5463462"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marL="456777" lvl="5" indent="-219930" algn="l" defTabSz="457200" rtl="0" eaLnBrk="1" latinLnBrk="0" hangingPunct="1">
              <a:lnSpc>
                <a:spcPct val="90000"/>
              </a:lnSpc>
              <a:spcBef>
                <a:spcPts val="400"/>
              </a:spcBef>
              <a:spcAft>
                <a:spcPts val="400"/>
              </a:spcAft>
              <a:buSzPct val="80000"/>
              <a:buFont typeface="Courier New" panose="02070309020205020404" pitchFamily="49" charset="0"/>
              <a:buChar char="o"/>
              <a:tabLst/>
            </a:pPr>
            <a:r>
              <a:rPr lang="en-US" err="1"/>
              <a:t>Subbullet</a:t>
            </a:r>
            <a:endParaRPr lang="en-US"/>
          </a:p>
        </p:txBody>
      </p:sp>
      <p:sp>
        <p:nvSpPr>
          <p:cNvPr id="9" name="Text Placeholder 5">
            <a:extLst>
              <a:ext uri="{FF2B5EF4-FFF2-40B4-BE49-F238E27FC236}">
                <a16:creationId xmlns:a16="http://schemas.microsoft.com/office/drawing/2014/main" id="{A8839A3A-26A1-40C1-DBCB-3E03EDB1FC3D}"/>
              </a:ext>
            </a:extLst>
          </p:cNvPr>
          <p:cNvSpPr>
            <a:spLocks noGrp="1"/>
          </p:cNvSpPr>
          <p:nvPr>
            <p:ph type="body" sz="quarter" idx="129" hasCustomPrompt="1"/>
          </p:nvPr>
        </p:nvSpPr>
        <p:spPr>
          <a:xfrm>
            <a:off x="9372443"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C1F2161F-86F2-8A5B-A0AB-DFDB2542A11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20" name="Picture 19">
            <a:extLst>
              <a:ext uri="{FF2B5EF4-FFF2-40B4-BE49-F238E27FC236}">
                <a16:creationId xmlns:a16="http://schemas.microsoft.com/office/drawing/2014/main" id="{E8A4833B-D16B-AEE3-B12E-6C7AE0BE8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1" name="Rectangle 20">
            <a:extLst>
              <a:ext uri="{FF2B5EF4-FFF2-40B4-BE49-F238E27FC236}">
                <a16:creationId xmlns:a16="http://schemas.microsoft.com/office/drawing/2014/main" id="{A535A140-BE19-3488-4813-0B130350BB53}"/>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2" name="Text Placeholder 9">
            <a:extLst>
              <a:ext uri="{FF2B5EF4-FFF2-40B4-BE49-F238E27FC236}">
                <a16:creationId xmlns:a16="http://schemas.microsoft.com/office/drawing/2014/main" id="{D647E88E-0ED0-861D-F859-17F26F3DD19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Footer Placeholder 4">
            <a:extLst>
              <a:ext uri="{FF2B5EF4-FFF2-40B4-BE49-F238E27FC236}">
                <a16:creationId xmlns:a16="http://schemas.microsoft.com/office/drawing/2014/main" id="{F7BC26DB-3993-F828-1881-51DC7353778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8C8C0897-C122-D3AF-ACEB-9B349E5D8CDE}"/>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654322841"/>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West Virginia">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0" y="0"/>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dirty="0"/>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157266434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910277"/>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2384505"/>
          </a:xfrm>
          <a:prstGeom prst="rect">
            <a:avLst/>
          </a:prstGeom>
        </p:spPr>
        <p:txBody>
          <a:bodyPr numCol="2"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3D11368F-E0D6-721F-BC3C-014B0AC5B369}"/>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36697AA1-EBB7-B8EC-E40F-5F2F927ED1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68C62C65-7E29-AD10-B20C-0A413CA1646E}"/>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24E43F2B-2C5A-166A-302E-92AE02DB8F7B}"/>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91C4B32B-2A1B-7BCE-40C2-477327959787}"/>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BDC54FC3-3C04-7671-254E-8C95D1115A7D}"/>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11512793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144843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1287071"/>
          </a:xfrm>
          <a:prstGeom prst="rect">
            <a:avLst/>
          </a:prstGeom>
        </p:spPr>
        <p:txBody>
          <a:bodyPr numCol="2"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3CF3CF31-1655-7793-746A-0F74080BE4D7}"/>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AF4E1106-4655-7D0C-93EC-A53B93BB6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2CA8BBC2-A4DD-AE93-8278-B36873530B8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DAF97AD2-8A17-8CA6-0C44-3B3CDAE04330}"/>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2" name="Text Placeholder 5">
            <a:extLst>
              <a:ext uri="{FF2B5EF4-FFF2-40B4-BE49-F238E27FC236}">
                <a16:creationId xmlns:a16="http://schemas.microsoft.com/office/drawing/2014/main" id="{1B9D46E4-996F-663B-8B63-9F0B483319AC}"/>
              </a:ext>
            </a:extLst>
          </p:cNvPr>
          <p:cNvSpPr>
            <a:spLocks noGrp="1"/>
          </p:cNvSpPr>
          <p:nvPr>
            <p:ph type="body" sz="quarter" idx="130" hasCustomPrompt="1"/>
          </p:nvPr>
        </p:nvSpPr>
        <p:spPr>
          <a:xfrm>
            <a:off x="304801"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Text Placeholder 5">
            <a:extLst>
              <a:ext uri="{FF2B5EF4-FFF2-40B4-BE49-F238E27FC236}">
                <a16:creationId xmlns:a16="http://schemas.microsoft.com/office/drawing/2014/main" id="{B9645B71-8009-1262-ACE4-716C90E059B8}"/>
              </a:ext>
            </a:extLst>
          </p:cNvPr>
          <p:cNvSpPr>
            <a:spLocks noGrp="1"/>
          </p:cNvSpPr>
          <p:nvPr>
            <p:ph type="body" sz="quarter" idx="131" hasCustomPrompt="1"/>
          </p:nvPr>
        </p:nvSpPr>
        <p:spPr>
          <a:xfrm>
            <a:off x="4213782"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Text Placeholder 5">
            <a:extLst>
              <a:ext uri="{FF2B5EF4-FFF2-40B4-BE49-F238E27FC236}">
                <a16:creationId xmlns:a16="http://schemas.microsoft.com/office/drawing/2014/main" id="{74B51A37-9FB9-46D3-910A-F10EBF8E01A0}"/>
              </a:ext>
            </a:extLst>
          </p:cNvPr>
          <p:cNvSpPr>
            <a:spLocks noGrp="1"/>
          </p:cNvSpPr>
          <p:nvPr>
            <p:ph type="body" sz="quarter" idx="132" hasCustomPrompt="1"/>
          </p:nvPr>
        </p:nvSpPr>
        <p:spPr>
          <a:xfrm>
            <a:off x="8122763"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Footer Placeholder 4">
            <a:extLst>
              <a:ext uri="{FF2B5EF4-FFF2-40B4-BE49-F238E27FC236}">
                <a16:creationId xmlns:a16="http://schemas.microsoft.com/office/drawing/2014/main" id="{1F7C0B84-9EE6-EA7B-F25D-D894D2214F62}"/>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4" name="Slide Number Placeholder 1">
            <a:extLst>
              <a:ext uri="{FF2B5EF4-FFF2-40B4-BE49-F238E27FC236}">
                <a16:creationId xmlns:a16="http://schemas.microsoft.com/office/drawing/2014/main" id="{BA29B3CB-3024-EC6E-ACF1-117809A8FA9D}"/>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29665009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58763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2384505"/>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B650C8EC-0B1A-DAD0-65F3-B4797B24547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340B2D0A-336F-ACD2-6E42-6834FCE1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BC1317D8-9A03-B9FD-38F1-C6E9DB542FA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1160C615-F2A9-8AEB-7086-82E512956B34}"/>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2ADA730C-04B3-9A4A-92B3-2A5375E4BA81}"/>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2A79B20A-4B5E-C719-9640-D2D526AD643A}"/>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846315479"/>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Intro 1 col, 2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0" y="728421"/>
            <a:ext cx="5791197" cy="3126694"/>
          </a:xfrm>
          <a:prstGeom prst="rect">
            <a:avLst/>
          </a:prstGeom>
        </p:spPr>
        <p:txBody>
          <a:bodyPr/>
          <a:lstStyle>
            <a:lvl1pPr>
              <a:defRPr>
                <a:latin typeface="+mn-lt"/>
              </a:defRPr>
            </a:lvl1pPr>
          </a:lstStyle>
          <a:p>
            <a:endParaRPr lang="en-US"/>
          </a:p>
        </p:txBody>
      </p:sp>
      <p:sp>
        <p:nvSpPr>
          <p:cNvPr id="5" name="Rectangle 4">
            <a:extLst>
              <a:ext uri="{FF2B5EF4-FFF2-40B4-BE49-F238E27FC236}">
                <a16:creationId xmlns:a16="http://schemas.microsoft.com/office/drawing/2014/main" id="{3A6F34CD-CFA7-D0EE-6CB6-2E1F4E707551}"/>
              </a:ext>
            </a:extLst>
          </p:cNvPr>
          <p:cNvSpPr/>
          <p:nvPr userDrawn="1"/>
        </p:nvSpPr>
        <p:spPr>
          <a:xfrm>
            <a:off x="6095997" y="915193"/>
            <a:ext cx="5738859" cy="484867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2">
            <a:extLst>
              <a:ext uri="{FF2B5EF4-FFF2-40B4-BE49-F238E27FC236}">
                <a16:creationId xmlns:a16="http://schemas.microsoft.com/office/drawing/2014/main" id="{C66AEB40-C1CB-BD90-91F4-E3D4CB7C08ED}"/>
              </a:ext>
            </a:extLst>
          </p:cNvPr>
          <p:cNvSpPr>
            <a:spLocks noGrp="1"/>
          </p:cNvSpPr>
          <p:nvPr>
            <p:ph type="pic" sz="quarter" idx="18"/>
          </p:nvPr>
        </p:nvSpPr>
        <p:spPr>
          <a:xfrm>
            <a:off x="6096000" y="728981"/>
            <a:ext cx="5738859" cy="3113031"/>
          </a:xfrm>
          <a:prstGeom prst="rect">
            <a:avLst/>
          </a:prstGeom>
        </p:spPr>
        <p:txBody>
          <a:bodyPr/>
          <a:lstStyle>
            <a:lvl1pPr>
              <a:defRPr>
                <a:latin typeface="+mn-lt"/>
              </a:defRPr>
            </a:lvl1pPr>
          </a:lstStyle>
          <a:p>
            <a:endParaRPr lang="en-US"/>
          </a:p>
        </p:txBody>
      </p:sp>
      <p:sp>
        <p:nvSpPr>
          <p:cNvPr id="10" name="Text Placeholder 5">
            <a:extLst>
              <a:ext uri="{FF2B5EF4-FFF2-40B4-BE49-F238E27FC236}">
                <a16:creationId xmlns:a16="http://schemas.microsoft.com/office/drawing/2014/main" id="{34E8B081-211A-6C86-717D-44DB7C69B368}"/>
              </a:ext>
            </a:extLst>
          </p:cNvPr>
          <p:cNvSpPr>
            <a:spLocks noGrp="1"/>
          </p:cNvSpPr>
          <p:nvPr>
            <p:ph type="body" sz="quarter" idx="127" hasCustomPrompt="1"/>
          </p:nvPr>
        </p:nvSpPr>
        <p:spPr>
          <a:xfrm>
            <a:off x="304800" y="3855116"/>
            <a:ext cx="5791195"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Text Placeholder 5">
            <a:extLst>
              <a:ext uri="{FF2B5EF4-FFF2-40B4-BE49-F238E27FC236}">
                <a16:creationId xmlns:a16="http://schemas.microsoft.com/office/drawing/2014/main" id="{827F179C-243E-7C08-58EC-3C6FBE4C7F88}"/>
              </a:ext>
            </a:extLst>
          </p:cNvPr>
          <p:cNvSpPr>
            <a:spLocks noGrp="1"/>
          </p:cNvSpPr>
          <p:nvPr>
            <p:ph type="body" sz="quarter" idx="128" hasCustomPrompt="1"/>
          </p:nvPr>
        </p:nvSpPr>
        <p:spPr>
          <a:xfrm>
            <a:off x="6096003" y="3855116"/>
            <a:ext cx="5738853"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2" name="Rectangle 1">
            <a:extLst>
              <a:ext uri="{FF2B5EF4-FFF2-40B4-BE49-F238E27FC236}">
                <a16:creationId xmlns:a16="http://schemas.microsoft.com/office/drawing/2014/main" id="{0A1ED37C-51D9-B313-AAE5-8630D6A8FA4D}"/>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7963AA32-4776-EFF4-9B98-463608E65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0" name="Rectangle 19">
            <a:extLst>
              <a:ext uri="{FF2B5EF4-FFF2-40B4-BE49-F238E27FC236}">
                <a16:creationId xmlns:a16="http://schemas.microsoft.com/office/drawing/2014/main" id="{26E6D24E-6224-10CB-5ED7-73100F54F1E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1" name="Text Placeholder 9">
            <a:extLst>
              <a:ext uri="{FF2B5EF4-FFF2-40B4-BE49-F238E27FC236}">
                <a16:creationId xmlns:a16="http://schemas.microsoft.com/office/drawing/2014/main" id="{14CA0E7D-1076-C82E-8B72-0BEBEFA4AB78}"/>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75FC6A6D-74C1-56F7-E7F8-6AA943299B0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6C3019CD-279D-9304-12B9-5C410A2555D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44522836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ntro 1 col, 2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0" y="728420"/>
            <a:ext cx="5791197" cy="4301246"/>
          </a:xfrm>
          <a:prstGeom prst="rect">
            <a:avLst/>
          </a:prstGeom>
        </p:spPr>
        <p:txBody>
          <a:bodyPr/>
          <a:lstStyle>
            <a:lvl1pPr>
              <a:defRPr>
                <a:latin typeface="+mn-lt"/>
              </a:defRPr>
            </a:lvl1pPr>
          </a:lstStyle>
          <a:p>
            <a:endParaRPr lang="en-US"/>
          </a:p>
        </p:txBody>
      </p:sp>
      <p:sp>
        <p:nvSpPr>
          <p:cNvPr id="5" name="Rectangle 4">
            <a:extLst>
              <a:ext uri="{FF2B5EF4-FFF2-40B4-BE49-F238E27FC236}">
                <a16:creationId xmlns:a16="http://schemas.microsoft.com/office/drawing/2014/main" id="{3A6F34CD-CFA7-D0EE-6CB6-2E1F4E707551}"/>
              </a:ext>
            </a:extLst>
          </p:cNvPr>
          <p:cNvSpPr/>
          <p:nvPr userDrawn="1"/>
        </p:nvSpPr>
        <p:spPr>
          <a:xfrm>
            <a:off x="6095997" y="915193"/>
            <a:ext cx="5738859" cy="484867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2">
            <a:extLst>
              <a:ext uri="{FF2B5EF4-FFF2-40B4-BE49-F238E27FC236}">
                <a16:creationId xmlns:a16="http://schemas.microsoft.com/office/drawing/2014/main" id="{C66AEB40-C1CB-BD90-91F4-E3D4CB7C08ED}"/>
              </a:ext>
            </a:extLst>
          </p:cNvPr>
          <p:cNvSpPr>
            <a:spLocks noGrp="1"/>
          </p:cNvSpPr>
          <p:nvPr>
            <p:ph type="pic" sz="quarter" idx="18"/>
          </p:nvPr>
        </p:nvSpPr>
        <p:spPr>
          <a:xfrm>
            <a:off x="6096000" y="728980"/>
            <a:ext cx="5738859" cy="4282451"/>
          </a:xfrm>
          <a:prstGeom prst="rect">
            <a:avLst/>
          </a:prstGeom>
        </p:spPr>
        <p:txBody>
          <a:bodyPr/>
          <a:lstStyle>
            <a:lvl1pPr>
              <a:defRPr>
                <a:latin typeface="+mn-lt"/>
              </a:defRPr>
            </a:lvl1pPr>
          </a:lstStyle>
          <a:p>
            <a:endParaRPr lang="en-US"/>
          </a:p>
        </p:txBody>
      </p:sp>
      <p:sp>
        <p:nvSpPr>
          <p:cNvPr id="2" name="Rectangle 1">
            <a:extLst>
              <a:ext uri="{FF2B5EF4-FFF2-40B4-BE49-F238E27FC236}">
                <a16:creationId xmlns:a16="http://schemas.microsoft.com/office/drawing/2014/main" id="{0A1ED37C-51D9-B313-AAE5-8630D6A8FA4D}"/>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7963AA32-4776-EFF4-9B98-463608E65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0" name="Rectangle 19">
            <a:extLst>
              <a:ext uri="{FF2B5EF4-FFF2-40B4-BE49-F238E27FC236}">
                <a16:creationId xmlns:a16="http://schemas.microsoft.com/office/drawing/2014/main" id="{26E6D24E-6224-10CB-5ED7-73100F54F1E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1" name="Text Placeholder 9">
            <a:extLst>
              <a:ext uri="{FF2B5EF4-FFF2-40B4-BE49-F238E27FC236}">
                <a16:creationId xmlns:a16="http://schemas.microsoft.com/office/drawing/2014/main" id="{14CA0E7D-1076-C82E-8B72-0BEBEFA4AB78}"/>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Text Placeholder 5">
            <a:extLst>
              <a:ext uri="{FF2B5EF4-FFF2-40B4-BE49-F238E27FC236}">
                <a16:creationId xmlns:a16="http://schemas.microsoft.com/office/drawing/2014/main" id="{34E8B081-211A-6C86-717D-44DB7C69B368}"/>
              </a:ext>
            </a:extLst>
          </p:cNvPr>
          <p:cNvSpPr>
            <a:spLocks noGrp="1"/>
          </p:cNvSpPr>
          <p:nvPr>
            <p:ph type="body" sz="quarter" idx="127" hasCustomPrompt="1"/>
          </p:nvPr>
        </p:nvSpPr>
        <p:spPr>
          <a:xfrm>
            <a:off x="304800" y="5048832"/>
            <a:ext cx="5791195" cy="969302"/>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Text Placeholder 5">
            <a:extLst>
              <a:ext uri="{FF2B5EF4-FFF2-40B4-BE49-F238E27FC236}">
                <a16:creationId xmlns:a16="http://schemas.microsoft.com/office/drawing/2014/main" id="{827F179C-243E-7C08-58EC-3C6FBE4C7F88}"/>
              </a:ext>
            </a:extLst>
          </p:cNvPr>
          <p:cNvSpPr>
            <a:spLocks noGrp="1"/>
          </p:cNvSpPr>
          <p:nvPr>
            <p:ph type="body" sz="quarter" idx="128" hasCustomPrompt="1"/>
          </p:nvPr>
        </p:nvSpPr>
        <p:spPr>
          <a:xfrm>
            <a:off x="6096003" y="5048832"/>
            <a:ext cx="5738853" cy="969302"/>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9" name="Footer Placeholder 4">
            <a:extLst>
              <a:ext uri="{FF2B5EF4-FFF2-40B4-BE49-F238E27FC236}">
                <a16:creationId xmlns:a16="http://schemas.microsoft.com/office/drawing/2014/main" id="{11061028-43C7-5747-8602-F71DEA4580A3}"/>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29A6932F-91B8-67AD-7AD2-FB37E3967C9E}"/>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052154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4098159" y="404940"/>
            <a:ext cx="3965749" cy="529319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1" y="856457"/>
            <a:ext cx="3714751" cy="2998658"/>
          </a:xfrm>
          <a:prstGeom prst="rect">
            <a:avLst/>
          </a:prstGeom>
        </p:spPr>
        <p:txBody>
          <a:bodyPr/>
          <a:lstStyle>
            <a:lvl1pPr>
              <a:defRPr>
                <a:latin typeface="+mn-lt"/>
              </a:defRPr>
            </a:lvl1pPr>
          </a:lstStyle>
          <a:p>
            <a:endParaRPr lang="en-US"/>
          </a:p>
        </p:txBody>
      </p:sp>
      <p:sp>
        <p:nvSpPr>
          <p:cNvPr id="6" name="Picture Placeholder 2">
            <a:extLst>
              <a:ext uri="{FF2B5EF4-FFF2-40B4-BE49-F238E27FC236}">
                <a16:creationId xmlns:a16="http://schemas.microsoft.com/office/drawing/2014/main" id="{551B1E44-FFD4-35B6-E092-858A07331075}"/>
              </a:ext>
            </a:extLst>
          </p:cNvPr>
          <p:cNvSpPr>
            <a:spLocks noGrp="1"/>
          </p:cNvSpPr>
          <p:nvPr>
            <p:ph type="pic" sz="quarter" idx="19"/>
          </p:nvPr>
        </p:nvSpPr>
        <p:spPr>
          <a:xfrm>
            <a:off x="4213782" y="856457"/>
            <a:ext cx="3714751" cy="3007290"/>
          </a:xfrm>
          <a:prstGeom prst="rect">
            <a:avLst/>
          </a:prstGeom>
        </p:spPr>
        <p:txBody>
          <a:bodyPr/>
          <a:lstStyle>
            <a:lvl1pPr>
              <a:defRPr>
                <a:latin typeface="+mn-lt"/>
              </a:defRPr>
            </a:lvl1pPr>
          </a:lstStyle>
          <a:p>
            <a:endParaRPr lang="en-US"/>
          </a:p>
        </p:txBody>
      </p:sp>
      <p:sp>
        <p:nvSpPr>
          <p:cNvPr id="12" name="Picture Placeholder 2">
            <a:extLst>
              <a:ext uri="{FF2B5EF4-FFF2-40B4-BE49-F238E27FC236}">
                <a16:creationId xmlns:a16="http://schemas.microsoft.com/office/drawing/2014/main" id="{C358E0CC-8F83-1C09-F652-CB6FF7A1A264}"/>
              </a:ext>
            </a:extLst>
          </p:cNvPr>
          <p:cNvSpPr>
            <a:spLocks noGrp="1"/>
          </p:cNvSpPr>
          <p:nvPr>
            <p:ph type="pic" sz="quarter" idx="21"/>
          </p:nvPr>
        </p:nvSpPr>
        <p:spPr>
          <a:xfrm>
            <a:off x="8142517" y="856457"/>
            <a:ext cx="3714751" cy="2998658"/>
          </a:xfrm>
          <a:prstGeom prst="rect">
            <a:avLst/>
          </a:prstGeom>
        </p:spPr>
        <p:txBody>
          <a:bodyPr/>
          <a:lstStyle>
            <a:lvl1pPr>
              <a:defRPr>
                <a:latin typeface="+mn-lt"/>
              </a:defRPr>
            </a:lvl1pPr>
          </a:lstStyle>
          <a:p>
            <a:endParaRPr lang="en-US"/>
          </a:p>
        </p:txBody>
      </p:sp>
      <p:sp>
        <p:nvSpPr>
          <p:cNvPr id="13" name="Text Placeholder 5">
            <a:extLst>
              <a:ext uri="{FF2B5EF4-FFF2-40B4-BE49-F238E27FC236}">
                <a16:creationId xmlns:a16="http://schemas.microsoft.com/office/drawing/2014/main" id="{D72F5C5D-128F-C2FB-05A8-00C89F3911AC}"/>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4" name="Text Placeholder 5">
            <a:extLst>
              <a:ext uri="{FF2B5EF4-FFF2-40B4-BE49-F238E27FC236}">
                <a16:creationId xmlns:a16="http://schemas.microsoft.com/office/drawing/2014/main" id="{B9A046F7-1461-DC8C-8264-7442ED6C37B3}"/>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5" name="Text Placeholder 5">
            <a:extLst>
              <a:ext uri="{FF2B5EF4-FFF2-40B4-BE49-F238E27FC236}">
                <a16:creationId xmlns:a16="http://schemas.microsoft.com/office/drawing/2014/main" id="{E5F279E1-CFD5-78B5-9031-04B9EC4E7526}"/>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Rectangle 1">
            <a:extLst>
              <a:ext uri="{FF2B5EF4-FFF2-40B4-BE49-F238E27FC236}">
                <a16:creationId xmlns:a16="http://schemas.microsoft.com/office/drawing/2014/main" id="{E409E05C-EDA1-7E13-DD67-B190667C475C}"/>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087E4B0E-AD72-2C3D-7B57-D0B51E2F5D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B9E59F19-924C-8654-46B8-2E9992D530F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563E5A9B-5505-B073-2A40-7C3E6DBE0256}"/>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Footer Placeholder 4">
            <a:extLst>
              <a:ext uri="{FF2B5EF4-FFF2-40B4-BE49-F238E27FC236}">
                <a16:creationId xmlns:a16="http://schemas.microsoft.com/office/drawing/2014/main" id="{5EA5E08C-26EC-89CC-21B9-AFF02DBD4B5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7" name="Slide Number Placeholder 1">
            <a:extLst>
              <a:ext uri="{FF2B5EF4-FFF2-40B4-BE49-F238E27FC236}">
                <a16:creationId xmlns:a16="http://schemas.microsoft.com/office/drawing/2014/main" id="{F2443D3B-F954-2209-C179-820297E80FF9}"/>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11594793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7"/>
            <a:ext cx="12192000" cy="1113300"/>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1951555"/>
            <a:ext cx="11582399" cy="3812311"/>
          </a:xfrm>
          <a:prstGeom prst="rect">
            <a:avLst/>
          </a:prstGeom>
        </p:spPr>
        <p:txBody>
          <a:bodyPr/>
          <a:lstStyle>
            <a:lvl1pPr>
              <a:defRPr>
                <a:latin typeface="+mn-lt"/>
              </a:defRPr>
            </a:lvl1pPr>
          </a:lstStyle>
          <a:p>
            <a:endParaRPr lang="en-US"/>
          </a:p>
        </p:txBody>
      </p:sp>
      <p:sp>
        <p:nvSpPr>
          <p:cNvPr id="8" name="Text Placeholder 5">
            <a:extLst>
              <a:ext uri="{FF2B5EF4-FFF2-40B4-BE49-F238E27FC236}">
                <a16:creationId xmlns:a16="http://schemas.microsoft.com/office/drawing/2014/main" id="{F4E40F2A-CF18-A95F-A556-6F5BEB19C350}"/>
              </a:ext>
            </a:extLst>
          </p:cNvPr>
          <p:cNvSpPr>
            <a:spLocks noGrp="1"/>
          </p:cNvSpPr>
          <p:nvPr>
            <p:ph type="body" sz="quarter" idx="21" hasCustomPrompt="1"/>
          </p:nvPr>
        </p:nvSpPr>
        <p:spPr>
          <a:xfrm>
            <a:off x="304800" y="857252"/>
            <a:ext cx="11582397" cy="941215"/>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Rectangle 2">
            <a:extLst>
              <a:ext uri="{FF2B5EF4-FFF2-40B4-BE49-F238E27FC236}">
                <a16:creationId xmlns:a16="http://schemas.microsoft.com/office/drawing/2014/main" id="{6288F173-2092-1373-C7DB-04DC45097A94}"/>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7" name="Footer Placeholder 4">
            <a:extLst>
              <a:ext uri="{FF2B5EF4-FFF2-40B4-BE49-F238E27FC236}">
                <a16:creationId xmlns:a16="http://schemas.microsoft.com/office/drawing/2014/main" id="{59F1B0BD-5A28-FBCC-F162-0890630AF2B2}"/>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C3380E4F-8FFA-50DF-B0DC-4AAAA6E641E7}"/>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51756518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Intro 1 col, 2 tex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981277"/>
            <a:ext cx="11582399" cy="3505425"/>
          </a:xfrm>
          <a:prstGeom prst="rect">
            <a:avLst/>
          </a:prstGeom>
        </p:spPr>
        <p:txBody>
          <a:bodyPr/>
          <a:lstStyle>
            <a:lvl1pPr>
              <a:defRPr>
                <a:latin typeface="+mn-lt"/>
              </a:defRPr>
            </a:lvl1pPr>
          </a:lstStyle>
          <a:p>
            <a:endParaRPr lang="en-US"/>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9" name="Text Placeholder 5">
            <a:extLst>
              <a:ext uri="{FF2B5EF4-FFF2-40B4-BE49-F238E27FC236}">
                <a16:creationId xmlns:a16="http://schemas.microsoft.com/office/drawing/2014/main" id="{E580EBBD-A820-5517-FF85-48941FDA747C}"/>
              </a:ext>
            </a:extLst>
          </p:cNvPr>
          <p:cNvSpPr>
            <a:spLocks noGrp="1"/>
          </p:cNvSpPr>
          <p:nvPr>
            <p:ph type="body" sz="quarter" idx="126" hasCustomPrompt="1"/>
          </p:nvPr>
        </p:nvSpPr>
        <p:spPr>
          <a:xfrm>
            <a:off x="304800" y="4817570"/>
            <a:ext cx="11582397" cy="94121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Footer Placeholder 4">
            <a:extLst>
              <a:ext uri="{FF2B5EF4-FFF2-40B4-BE49-F238E27FC236}">
                <a16:creationId xmlns:a16="http://schemas.microsoft.com/office/drawing/2014/main" id="{4E068F34-B711-D60B-486C-20332DF4EA04}"/>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A51F99E9-45FB-AF1A-DEA1-6F8C42629081}"/>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491059961"/>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Intro 1 col, 2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3" name="Text Placeholder 20">
            <a:extLst>
              <a:ext uri="{FF2B5EF4-FFF2-40B4-BE49-F238E27FC236}">
                <a16:creationId xmlns:a16="http://schemas.microsoft.com/office/drawing/2014/main" id="{D1707E6B-1B56-4612-8258-0B4E220835E0}"/>
              </a:ext>
            </a:extLst>
          </p:cNvPr>
          <p:cNvSpPr>
            <a:spLocks noGrp="1"/>
          </p:cNvSpPr>
          <p:nvPr>
            <p:ph type="body" sz="quarter" idx="128" hasCustomPrompt="1"/>
          </p:nvPr>
        </p:nvSpPr>
        <p:spPr>
          <a:xfrm>
            <a:off x="6096000" y="4663680"/>
            <a:ext cx="6096000" cy="124255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5" name="Footer Placeholder 4">
            <a:extLst>
              <a:ext uri="{FF2B5EF4-FFF2-40B4-BE49-F238E27FC236}">
                <a16:creationId xmlns:a16="http://schemas.microsoft.com/office/drawing/2014/main" id="{14F1DF9B-83AC-DBE5-B97B-320AA198270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5B402530-E74D-2582-7C92-E5011EE050D3}"/>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68421660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Intro 1 col, 2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8F173-2092-1373-C7DB-04DC45097A94}"/>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24" name="Text Placeholder 5">
            <a:extLst>
              <a:ext uri="{FF2B5EF4-FFF2-40B4-BE49-F238E27FC236}">
                <a16:creationId xmlns:a16="http://schemas.microsoft.com/office/drawing/2014/main" id="{48E92498-4099-18B2-C10C-146CA4071346}"/>
              </a:ext>
            </a:extLst>
          </p:cNvPr>
          <p:cNvSpPr>
            <a:spLocks noGrp="1"/>
          </p:cNvSpPr>
          <p:nvPr>
            <p:ph type="body" sz="quarter" idx="127" hasCustomPrompt="1"/>
          </p:nvPr>
        </p:nvSpPr>
        <p:spPr>
          <a:xfrm>
            <a:off x="304801"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5" name="Text Placeholder 5">
            <a:extLst>
              <a:ext uri="{FF2B5EF4-FFF2-40B4-BE49-F238E27FC236}">
                <a16:creationId xmlns:a16="http://schemas.microsoft.com/office/drawing/2014/main" id="{1D2D953F-C745-2BBB-303F-44DE38F35EE1}"/>
              </a:ext>
            </a:extLst>
          </p:cNvPr>
          <p:cNvSpPr>
            <a:spLocks noGrp="1"/>
          </p:cNvSpPr>
          <p:nvPr>
            <p:ph type="body" sz="quarter" idx="128" hasCustomPrompt="1"/>
          </p:nvPr>
        </p:nvSpPr>
        <p:spPr>
          <a:xfrm>
            <a:off x="3198313"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6" name="Text Placeholder 5">
            <a:extLst>
              <a:ext uri="{FF2B5EF4-FFF2-40B4-BE49-F238E27FC236}">
                <a16:creationId xmlns:a16="http://schemas.microsoft.com/office/drawing/2014/main" id="{5597479D-4385-AA2C-8439-7D42C0E8868B}"/>
              </a:ext>
            </a:extLst>
          </p:cNvPr>
          <p:cNvSpPr>
            <a:spLocks noGrp="1"/>
          </p:cNvSpPr>
          <p:nvPr>
            <p:ph type="body" sz="quarter" idx="129" hasCustomPrompt="1"/>
          </p:nvPr>
        </p:nvSpPr>
        <p:spPr>
          <a:xfrm>
            <a:off x="6091825"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7" name="Text Placeholder 5">
            <a:extLst>
              <a:ext uri="{FF2B5EF4-FFF2-40B4-BE49-F238E27FC236}">
                <a16:creationId xmlns:a16="http://schemas.microsoft.com/office/drawing/2014/main" id="{D3DFFD3B-EED5-39FD-E5FB-9A9EE3AA7CCE}"/>
              </a:ext>
            </a:extLst>
          </p:cNvPr>
          <p:cNvSpPr>
            <a:spLocks noGrp="1"/>
          </p:cNvSpPr>
          <p:nvPr>
            <p:ph type="body" sz="quarter" idx="130" hasCustomPrompt="1"/>
          </p:nvPr>
        </p:nvSpPr>
        <p:spPr>
          <a:xfrm>
            <a:off x="8985337"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0" name="Footer Placeholder 4">
            <a:extLst>
              <a:ext uri="{FF2B5EF4-FFF2-40B4-BE49-F238E27FC236}">
                <a16:creationId xmlns:a16="http://schemas.microsoft.com/office/drawing/2014/main" id="{EF39CCFF-27E0-FC2C-BC97-2773F9CE4A05}"/>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31" name="Slide Number Placeholder 1">
            <a:extLst>
              <a:ext uri="{FF2B5EF4-FFF2-40B4-BE49-F238E27FC236}">
                <a16:creationId xmlns:a16="http://schemas.microsoft.com/office/drawing/2014/main" id="{77942E9C-953D-B9E9-BE0C-AF9FB20CCE7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74368342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rylan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438"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6875"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dirty="0"/>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107203389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556591"/>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3394844"/>
            <a:ext cx="11582399" cy="2369022"/>
          </a:xfrm>
          <a:prstGeom prst="rect">
            <a:avLst/>
          </a:prstGeom>
        </p:spPr>
        <p:txBody>
          <a:bodyPr/>
          <a:lstStyle>
            <a:lvl1pPr>
              <a:defRPr>
                <a:latin typeface="+mn-lt"/>
              </a:defRPr>
            </a:lvl1pPr>
          </a:lstStyle>
          <a:p>
            <a:endParaRPr lang="en-US"/>
          </a:p>
        </p:txBody>
      </p:sp>
      <p:sp>
        <p:nvSpPr>
          <p:cNvPr id="8" name="Text Placeholder 5">
            <a:extLst>
              <a:ext uri="{FF2B5EF4-FFF2-40B4-BE49-F238E27FC236}">
                <a16:creationId xmlns:a16="http://schemas.microsoft.com/office/drawing/2014/main" id="{F4E40F2A-CF18-A95F-A556-6F5BEB19C350}"/>
              </a:ext>
            </a:extLst>
          </p:cNvPr>
          <p:cNvSpPr>
            <a:spLocks noGrp="1"/>
          </p:cNvSpPr>
          <p:nvPr>
            <p:ph type="body" sz="quarter" idx="21" hasCustomPrompt="1"/>
          </p:nvPr>
        </p:nvSpPr>
        <p:spPr>
          <a:xfrm>
            <a:off x="304800" y="857252"/>
            <a:ext cx="11582397" cy="238450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Rectangle 2">
            <a:extLst>
              <a:ext uri="{FF2B5EF4-FFF2-40B4-BE49-F238E27FC236}">
                <a16:creationId xmlns:a16="http://schemas.microsoft.com/office/drawing/2014/main" id="{2AE0B9EB-7640-29DB-7D62-20104ADAD80C}"/>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074D865C-8B71-5CA2-4A88-8C297791A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88CCCDC8-7E2C-E9F3-D43B-C099C100EC99}"/>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3FF5E2EC-8E9B-A06A-D436-496B8272472D}"/>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7" name="Footer Placeholder 4">
            <a:extLst>
              <a:ext uri="{FF2B5EF4-FFF2-40B4-BE49-F238E27FC236}">
                <a16:creationId xmlns:a16="http://schemas.microsoft.com/office/drawing/2014/main" id="{BA448A66-18B7-A31B-7D96-B915913CC43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C05CAF00-A6EC-BA4D-F978-F05E6D8F5C0C}"/>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252267549"/>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ntro 2 col, 2 tex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6096000" y="740123"/>
            <a:ext cx="6096000" cy="4995234"/>
          </a:xfrm>
          <a:prstGeom prst="rect">
            <a:avLst/>
          </a:prstGeom>
        </p:spPr>
        <p:txBody>
          <a:bodyPr/>
          <a:lstStyle>
            <a:lvl1pPr>
              <a:defRPr>
                <a:latin typeface="+mn-lt"/>
              </a:defRPr>
            </a:lvl1pPr>
          </a:lstStyle>
          <a:p>
            <a:endParaRPr lang="en-US"/>
          </a:p>
        </p:txBody>
      </p:sp>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6096000" cy="5183898"/>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6" name="Text Placeholder 5">
            <a:extLst>
              <a:ext uri="{FF2B5EF4-FFF2-40B4-BE49-F238E27FC236}">
                <a16:creationId xmlns:a16="http://schemas.microsoft.com/office/drawing/2014/main" id="{8C22F60E-A23A-E2A4-80F5-52F3CFED2593}"/>
              </a:ext>
            </a:extLst>
          </p:cNvPr>
          <p:cNvSpPr>
            <a:spLocks noGrp="1"/>
          </p:cNvSpPr>
          <p:nvPr>
            <p:ph type="body" sz="quarter" idx="21" hasCustomPrompt="1"/>
          </p:nvPr>
        </p:nvSpPr>
        <p:spPr>
          <a:xfrm>
            <a:off x="304800" y="857252"/>
            <a:ext cx="5640371" cy="2256994"/>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0" name="Text Placeholder 5">
            <a:extLst>
              <a:ext uri="{FF2B5EF4-FFF2-40B4-BE49-F238E27FC236}">
                <a16:creationId xmlns:a16="http://schemas.microsoft.com/office/drawing/2014/main" id="{89B25C7B-0FA4-BF92-3FC5-941DE78C90C0}"/>
              </a:ext>
            </a:extLst>
          </p:cNvPr>
          <p:cNvSpPr>
            <a:spLocks noGrp="1"/>
          </p:cNvSpPr>
          <p:nvPr>
            <p:ph type="body" sz="quarter" idx="127" hasCustomPrompt="1"/>
          </p:nvPr>
        </p:nvSpPr>
        <p:spPr>
          <a:xfrm>
            <a:off x="304800" y="3295843"/>
            <a:ext cx="5640371" cy="2256994"/>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5" name="Rectangle 4">
            <a:extLst>
              <a:ext uri="{FF2B5EF4-FFF2-40B4-BE49-F238E27FC236}">
                <a16:creationId xmlns:a16="http://schemas.microsoft.com/office/drawing/2014/main" id="{4E6AD75B-FCD6-4980-6ED5-6B35B36F4995}"/>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5" name="Picture 14">
            <a:extLst>
              <a:ext uri="{FF2B5EF4-FFF2-40B4-BE49-F238E27FC236}">
                <a16:creationId xmlns:a16="http://schemas.microsoft.com/office/drawing/2014/main" id="{45899C9B-26DE-9D28-7F15-4CD3B9F29C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05A6033C-D440-AB52-CA00-5293570B75D9}"/>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D8CD9C98-5490-5CB7-D9A2-6EEBA340D7F0}"/>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9" name="Footer Placeholder 4">
            <a:extLst>
              <a:ext uri="{FF2B5EF4-FFF2-40B4-BE49-F238E27FC236}">
                <a16:creationId xmlns:a16="http://schemas.microsoft.com/office/drawing/2014/main" id="{730715F6-02A1-369F-9215-DD18E5D54A91}"/>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3" name="Slide Number Placeholder 1">
            <a:extLst>
              <a:ext uri="{FF2B5EF4-FFF2-40B4-BE49-F238E27FC236}">
                <a16:creationId xmlns:a16="http://schemas.microsoft.com/office/drawing/2014/main" id="{FEB6181D-DADA-AD14-B54D-8F9A48F3A68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3057694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rgbClr val="F3F3F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799" y="857252"/>
            <a:ext cx="5636871" cy="4902379"/>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Rectangle 5">
            <a:extLst>
              <a:ext uri="{FF2B5EF4-FFF2-40B4-BE49-F238E27FC236}">
                <a16:creationId xmlns:a16="http://schemas.microsoft.com/office/drawing/2014/main" id="{33588BAA-D552-25C2-A187-0AE83C63EB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1FA870DF-63A9-942B-58F0-39646A8DA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1D6C54D4-0A62-92E6-2201-7B1952A4F897}"/>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7568077E-8544-BF97-EA38-978DB433BE6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Picture Placeholder 10">
            <a:extLst>
              <a:ext uri="{FF2B5EF4-FFF2-40B4-BE49-F238E27FC236}">
                <a16:creationId xmlns:a16="http://schemas.microsoft.com/office/drawing/2014/main" id="{12E939BB-9D88-8207-4A38-1FA81518B1AE}"/>
              </a:ext>
            </a:extLst>
          </p:cNvPr>
          <p:cNvSpPr>
            <a:spLocks noGrp="1"/>
          </p:cNvSpPr>
          <p:nvPr>
            <p:ph type="pic" sz="quarter" idx="126"/>
          </p:nvPr>
        </p:nvSpPr>
        <p:spPr>
          <a:xfrm>
            <a:off x="6096000" y="1636203"/>
            <a:ext cx="6096000" cy="3499039"/>
          </a:xfrm>
          <a:prstGeom prst="rect">
            <a:avLst/>
          </a:prstGeom>
        </p:spPr>
        <p:txBody>
          <a:bodyPr/>
          <a:lstStyle>
            <a:lvl1pPr>
              <a:defRPr>
                <a:latin typeface="+mn-lt"/>
              </a:defRPr>
            </a:lvl1pPr>
          </a:lstStyle>
          <a:p>
            <a:endParaRPr lang="en-US"/>
          </a:p>
        </p:txBody>
      </p:sp>
      <p:sp>
        <p:nvSpPr>
          <p:cNvPr id="16" name="Text Placeholder 15">
            <a:extLst>
              <a:ext uri="{FF2B5EF4-FFF2-40B4-BE49-F238E27FC236}">
                <a16:creationId xmlns:a16="http://schemas.microsoft.com/office/drawing/2014/main" id="{E6FB06CF-A0D9-3E79-4D7E-4823A04E3494}"/>
              </a:ext>
            </a:extLst>
          </p:cNvPr>
          <p:cNvSpPr>
            <a:spLocks noGrp="1"/>
          </p:cNvSpPr>
          <p:nvPr>
            <p:ph type="body" sz="quarter" idx="127" hasCustomPrompt="1"/>
          </p:nvPr>
        </p:nvSpPr>
        <p:spPr>
          <a:xfrm>
            <a:off x="6096000" y="5181600"/>
            <a:ext cx="6096000" cy="577850"/>
          </a:xfrm>
          <a:prstGeom prst="rect">
            <a:avLst/>
          </a:prstGeom>
        </p:spPr>
        <p:txBody>
          <a:bodyPr/>
          <a:lstStyle>
            <a:lvl1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mn-lt"/>
                <a:ea typeface="+mn-ea"/>
                <a:cs typeface="+mn-cs"/>
              </a:defRPr>
            </a:lvl1pPr>
            <a:lvl2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2pPr>
            <a:lvl3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3pPr>
            <a:lvl4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4pPr>
            <a:lvl5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a:solidFill>
                  <a:schemeClr val="accent2"/>
                </a:solidFill>
                <a:latin typeface="ITC Franklin Gothic Std Book" panose="020B0504030503020204" pitchFamily="34" charset="0"/>
                <a:ea typeface="+mn-ea"/>
                <a:cs typeface="+mn-cs"/>
              </a:defRPr>
            </a:lvl5pPr>
          </a:lstStyle>
          <a:p>
            <a:pPr lvl="0"/>
            <a:r>
              <a:rPr lang="en-US"/>
              <a:t>Caption of image above</a:t>
            </a:r>
          </a:p>
        </p:txBody>
      </p:sp>
      <p:sp>
        <p:nvSpPr>
          <p:cNvPr id="21" name="Text Placeholder 20">
            <a:extLst>
              <a:ext uri="{FF2B5EF4-FFF2-40B4-BE49-F238E27FC236}">
                <a16:creationId xmlns:a16="http://schemas.microsoft.com/office/drawing/2014/main" id="{4DE840F6-A5F7-883B-9C70-9DD4622A23D0}"/>
              </a:ext>
            </a:extLst>
          </p:cNvPr>
          <p:cNvSpPr>
            <a:spLocks noGrp="1"/>
          </p:cNvSpPr>
          <p:nvPr>
            <p:ph type="body" sz="quarter" idx="128" hasCustomPrompt="1"/>
          </p:nvPr>
        </p:nvSpPr>
        <p:spPr>
          <a:xfrm>
            <a:off x="6096000" y="742152"/>
            <a:ext cx="6096000" cy="836134"/>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22" name="Footer Placeholder 4">
            <a:extLst>
              <a:ext uri="{FF2B5EF4-FFF2-40B4-BE49-F238E27FC236}">
                <a16:creationId xmlns:a16="http://schemas.microsoft.com/office/drawing/2014/main" id="{45A39148-9FD3-206D-D7C6-30CD0A43462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23" name="Slide Number Placeholder 1">
            <a:extLst>
              <a:ext uri="{FF2B5EF4-FFF2-40B4-BE49-F238E27FC236}">
                <a16:creationId xmlns:a16="http://schemas.microsoft.com/office/drawing/2014/main" id="{7861DBCB-639F-EEC8-E8C1-53AA4D323E04}"/>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2105693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6096000" y="731428"/>
            <a:ext cx="6096000" cy="5040261"/>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799" y="857252"/>
            <a:ext cx="5636871" cy="4902379"/>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panose="020B0603020102020204" pitchFamily="34" charset="0"/>
                <a:ea typeface="+mn-ea"/>
                <a:cs typeface="Franklin Gothic Medium" panose="020B06030201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dirty="0"/>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dirty="0"/>
              <a:t>Subheading</a:t>
            </a:r>
          </a:p>
          <a:p>
            <a:pPr lvl="2"/>
            <a:r>
              <a:rPr lang="en-US" dirty="0"/>
              <a:t>Body Text</a:t>
            </a:r>
          </a:p>
          <a:p>
            <a:pPr lvl="3"/>
            <a:r>
              <a:rPr lang="en-US" dirty="0"/>
              <a:t>Bold Body</a:t>
            </a:r>
          </a:p>
          <a:p>
            <a:pPr lvl="4"/>
            <a:r>
              <a:rPr lang="en-US" dirty="0"/>
              <a:t>Bullet</a:t>
            </a:r>
          </a:p>
          <a:p>
            <a:pPr lvl="5"/>
            <a:r>
              <a:rPr lang="en-US" dirty="0" err="1"/>
              <a:t>Subbullet</a:t>
            </a:r>
            <a:endParaRPr lang="en-US" dirty="0"/>
          </a:p>
        </p:txBody>
      </p:sp>
      <p:sp>
        <p:nvSpPr>
          <p:cNvPr id="6" name="Rectangle 5">
            <a:extLst>
              <a:ext uri="{FF2B5EF4-FFF2-40B4-BE49-F238E27FC236}">
                <a16:creationId xmlns:a16="http://schemas.microsoft.com/office/drawing/2014/main" id="{33588BAA-D552-25C2-A187-0AE83C63EB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1FA870DF-63A9-942B-58F0-39646A8DA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1D6C54D4-0A62-92E6-2201-7B1952A4F897}"/>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7568077E-8544-BF97-EA38-978DB433BE6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panose="020B0603020102020204" pitchFamily="34" charset="0"/>
                <a:ea typeface="+mj-ea"/>
                <a:cs typeface="Arial" panose="020B0604020202020204" pitchFamily="34" charset="0"/>
              </a:defRPr>
            </a:lvl1pPr>
          </a:lstStyle>
          <a:p>
            <a:r>
              <a:rPr lang="en-US" dirty="0"/>
              <a:t>Heading</a:t>
            </a:r>
          </a:p>
        </p:txBody>
      </p:sp>
      <p:sp>
        <p:nvSpPr>
          <p:cNvPr id="9" name="Slide Number Placeholder 1">
            <a:extLst>
              <a:ext uri="{FF2B5EF4-FFF2-40B4-BE49-F238E27FC236}">
                <a16:creationId xmlns:a16="http://schemas.microsoft.com/office/drawing/2014/main" id="{43435697-9811-D152-C304-18E513C81579}"/>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
        <p:nvSpPr>
          <p:cNvPr id="2" name="Footer Placeholder 10">
            <a:extLst>
              <a:ext uri="{FF2B5EF4-FFF2-40B4-BE49-F238E27FC236}">
                <a16:creationId xmlns:a16="http://schemas.microsoft.com/office/drawing/2014/main" id="{F83154D2-46F9-BD1D-90F9-71D85AE9B14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	 </a:t>
            </a:r>
            <a:fld id="{8FCC257D-A786-9244-9E17-CE618C8B9275}" type="slidenum">
              <a:rPr lang="en-US" smtClean="0">
                <a:solidFill>
                  <a:srgbClr val="5A5B5D"/>
                </a:solidFill>
              </a:rPr>
              <a:pPr/>
              <a:t>‹#›</a:t>
            </a:fld>
            <a:endParaRPr lang="en-US" dirty="0">
              <a:solidFill>
                <a:srgbClr val="5A5B5D"/>
              </a:solidFill>
            </a:endParaRPr>
          </a:p>
        </p:txBody>
      </p:sp>
    </p:spTree>
    <p:extLst>
      <p:ext uri="{BB962C8B-B14F-4D97-AF65-F5344CB8AC3E}">
        <p14:creationId xmlns:p14="http://schemas.microsoft.com/office/powerpoint/2010/main" val="25697637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3805882" y="731428"/>
            <a:ext cx="8386119" cy="5040261"/>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800" y="857252"/>
            <a:ext cx="3336325"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8282B101-20BC-74EF-C2D0-07081F68B15A}"/>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A0B20097-C769-CC95-E0C0-9F446AFB55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F1BD50BE-52DE-8D4E-FAC7-60638C5D7E0F}"/>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B48945AB-D918-228E-8C9E-7CD09134301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Text Placeholder 20">
            <a:extLst>
              <a:ext uri="{FF2B5EF4-FFF2-40B4-BE49-F238E27FC236}">
                <a16:creationId xmlns:a16="http://schemas.microsoft.com/office/drawing/2014/main" id="{F6F0266C-D8ED-ADA9-8DE4-173E7277E532}"/>
              </a:ext>
            </a:extLst>
          </p:cNvPr>
          <p:cNvSpPr>
            <a:spLocks noGrp="1"/>
          </p:cNvSpPr>
          <p:nvPr>
            <p:ph type="body" sz="quarter" idx="128" hasCustomPrompt="1"/>
          </p:nvPr>
        </p:nvSpPr>
        <p:spPr>
          <a:xfrm>
            <a:off x="6096000" y="4549566"/>
            <a:ext cx="6096000" cy="124255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8" name="Footer Placeholder 4">
            <a:extLst>
              <a:ext uri="{FF2B5EF4-FFF2-40B4-BE49-F238E27FC236}">
                <a16:creationId xmlns:a16="http://schemas.microsoft.com/office/drawing/2014/main" id="{9508477B-4840-96B6-FDB9-F28523D3E74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1" name="Slide Number Placeholder 1">
            <a:extLst>
              <a:ext uri="{FF2B5EF4-FFF2-40B4-BE49-F238E27FC236}">
                <a16:creationId xmlns:a16="http://schemas.microsoft.com/office/drawing/2014/main" id="{390F025A-E061-1F16-AFC2-A7D75CCF6BB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62738627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800" y="4070948"/>
            <a:ext cx="11582397" cy="1688684"/>
          </a:xfrm>
          <a:prstGeom prst="rect">
            <a:avLst/>
          </a:prstGeom>
        </p:spPr>
        <p:txBody>
          <a:bodyPr numCol="3"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3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4" name="Rectangle 3">
            <a:extLst>
              <a:ext uri="{FF2B5EF4-FFF2-40B4-BE49-F238E27FC236}">
                <a16:creationId xmlns:a16="http://schemas.microsoft.com/office/drawing/2014/main" id="{DF3548D3-4F96-9A87-0BB4-2477EDC4DF4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A26472B5-2984-246F-2560-4F8EB899C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7" name="Rectangle 16">
            <a:extLst>
              <a:ext uri="{FF2B5EF4-FFF2-40B4-BE49-F238E27FC236}">
                <a16:creationId xmlns:a16="http://schemas.microsoft.com/office/drawing/2014/main" id="{9828A1A3-19D4-D599-C8EC-2A60CF43C5A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8" name="Text Placeholder 9">
            <a:extLst>
              <a:ext uri="{FF2B5EF4-FFF2-40B4-BE49-F238E27FC236}">
                <a16:creationId xmlns:a16="http://schemas.microsoft.com/office/drawing/2014/main" id="{9EE8DA22-2A23-FCD9-B5CD-FBFDCBF03519}"/>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F16FBF03-DF2C-2B5A-F5ED-474095FF5D3F}"/>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8" name="Slide Number Placeholder 1">
            <a:extLst>
              <a:ext uri="{FF2B5EF4-FFF2-40B4-BE49-F238E27FC236}">
                <a16:creationId xmlns:a16="http://schemas.microsoft.com/office/drawing/2014/main" id="{2F5CFD77-5747-6E5D-91B9-E2F5B5FD7C8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9147107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404940"/>
            <a:ext cx="12192000" cy="538698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6" name="Text Placeholder 5">
            <a:extLst>
              <a:ext uri="{FF2B5EF4-FFF2-40B4-BE49-F238E27FC236}">
                <a16:creationId xmlns:a16="http://schemas.microsoft.com/office/drawing/2014/main" id="{4A1BFC16-296A-0D9B-E3CF-4E64D18206FB}"/>
              </a:ext>
            </a:extLst>
          </p:cNvPr>
          <p:cNvSpPr>
            <a:spLocks noGrp="1"/>
          </p:cNvSpPr>
          <p:nvPr>
            <p:ph type="body" sz="quarter" idx="21" hasCustomPrompt="1"/>
          </p:nvPr>
        </p:nvSpPr>
        <p:spPr>
          <a:xfrm>
            <a:off x="304800" y="857252"/>
            <a:ext cx="5593432"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Text Placeholder 5">
            <a:extLst>
              <a:ext uri="{FF2B5EF4-FFF2-40B4-BE49-F238E27FC236}">
                <a16:creationId xmlns:a16="http://schemas.microsoft.com/office/drawing/2014/main" id="{CEB20755-13CF-8876-D9E8-B2B461CCDA2D}"/>
              </a:ext>
            </a:extLst>
          </p:cNvPr>
          <p:cNvSpPr>
            <a:spLocks noGrp="1"/>
          </p:cNvSpPr>
          <p:nvPr>
            <p:ph type="body" sz="quarter" idx="22" hasCustomPrompt="1"/>
          </p:nvPr>
        </p:nvSpPr>
        <p:spPr>
          <a:xfrm>
            <a:off x="6069829" y="857252"/>
            <a:ext cx="5593432"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3D521B0B-A09B-EAAC-BAF0-32D94248BCBB}"/>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DD2FDD06-EF22-84A7-723D-E4FF9AC0FB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4" name="Rectangle 13">
            <a:extLst>
              <a:ext uri="{FF2B5EF4-FFF2-40B4-BE49-F238E27FC236}">
                <a16:creationId xmlns:a16="http://schemas.microsoft.com/office/drawing/2014/main" id="{405C87BD-FC75-E57C-DAE0-5AB3D83D555A}"/>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5" name="Text Placeholder 9">
            <a:extLst>
              <a:ext uri="{FF2B5EF4-FFF2-40B4-BE49-F238E27FC236}">
                <a16:creationId xmlns:a16="http://schemas.microsoft.com/office/drawing/2014/main" id="{26E5274F-C5BD-567D-BD61-1A11F561CA26}"/>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Footer Placeholder 4">
            <a:extLst>
              <a:ext uri="{FF2B5EF4-FFF2-40B4-BE49-F238E27FC236}">
                <a16:creationId xmlns:a16="http://schemas.microsoft.com/office/drawing/2014/main" id="{FF39BAA5-630C-BE5A-7E47-6E8CF1240FE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0" name="Slide Number Placeholder 1">
            <a:extLst>
              <a:ext uri="{FF2B5EF4-FFF2-40B4-BE49-F238E27FC236}">
                <a16:creationId xmlns:a16="http://schemas.microsoft.com/office/drawing/2014/main" id="{B1148695-E708-096A-B417-8C3448335003}"/>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45703580"/>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96">
          <p15:clr>
            <a:srgbClr val="FBAE40"/>
          </p15:clr>
        </p15:guide>
        <p15:guide id="4" pos="29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1" y="404940"/>
            <a:ext cx="5455919" cy="538698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1" name="Table Placeholder 10">
            <a:extLst>
              <a:ext uri="{FF2B5EF4-FFF2-40B4-BE49-F238E27FC236}">
                <a16:creationId xmlns:a16="http://schemas.microsoft.com/office/drawing/2014/main" id="{62A84883-E3EE-84F3-0058-F331684E74FE}"/>
              </a:ext>
            </a:extLst>
          </p:cNvPr>
          <p:cNvSpPr>
            <a:spLocks noGrp="1"/>
          </p:cNvSpPr>
          <p:nvPr>
            <p:ph type="tbl" sz="quarter" idx="15"/>
          </p:nvPr>
        </p:nvSpPr>
        <p:spPr>
          <a:xfrm>
            <a:off x="5456767" y="856457"/>
            <a:ext cx="6377517" cy="5073482"/>
          </a:xfrm>
          <a:prstGeom prst="rect">
            <a:avLst/>
          </a:prstGeom>
        </p:spPr>
        <p:txBody>
          <a:bodyPr/>
          <a:lstStyle>
            <a:lvl1pPr>
              <a:defRPr>
                <a:latin typeface="+mn-lt"/>
              </a:defRPr>
            </a:lvl1pPr>
          </a:lstStyle>
          <a:p>
            <a:endParaRPr lang="en-US"/>
          </a:p>
        </p:txBody>
      </p:sp>
      <p:sp>
        <p:nvSpPr>
          <p:cNvPr id="6" name="Text Placeholder 5">
            <a:extLst>
              <a:ext uri="{FF2B5EF4-FFF2-40B4-BE49-F238E27FC236}">
                <a16:creationId xmlns:a16="http://schemas.microsoft.com/office/drawing/2014/main" id="{4A1BFC16-296A-0D9B-E3CF-4E64D18206FB}"/>
              </a:ext>
            </a:extLst>
          </p:cNvPr>
          <p:cNvSpPr>
            <a:spLocks noGrp="1"/>
          </p:cNvSpPr>
          <p:nvPr>
            <p:ph type="body" sz="quarter" idx="21" hasCustomPrompt="1"/>
          </p:nvPr>
        </p:nvSpPr>
        <p:spPr>
          <a:xfrm>
            <a:off x="304800" y="857252"/>
            <a:ext cx="5011917"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Rectangle 1">
            <a:extLst>
              <a:ext uri="{FF2B5EF4-FFF2-40B4-BE49-F238E27FC236}">
                <a16:creationId xmlns:a16="http://schemas.microsoft.com/office/drawing/2014/main" id="{D37EC14E-72A4-2AD4-B275-B75DFC9E2DBF}"/>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3930B9CC-7859-7A3F-B640-22F5DF1E8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4" name="Rectangle 13">
            <a:extLst>
              <a:ext uri="{FF2B5EF4-FFF2-40B4-BE49-F238E27FC236}">
                <a16:creationId xmlns:a16="http://schemas.microsoft.com/office/drawing/2014/main" id="{B21800E7-51AB-7268-B8D4-51B4CF1F4EF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5" name="Text Placeholder 9">
            <a:extLst>
              <a:ext uri="{FF2B5EF4-FFF2-40B4-BE49-F238E27FC236}">
                <a16:creationId xmlns:a16="http://schemas.microsoft.com/office/drawing/2014/main" id="{4AB663D7-AA48-76AF-89AD-B7CFB0B35B4F}"/>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Footer Placeholder 4">
            <a:extLst>
              <a:ext uri="{FF2B5EF4-FFF2-40B4-BE49-F238E27FC236}">
                <a16:creationId xmlns:a16="http://schemas.microsoft.com/office/drawing/2014/main" id="{350D5BB3-7750-02D4-67E8-568905A03E8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0" name="Slide Number Placeholder 1">
            <a:extLst>
              <a:ext uri="{FF2B5EF4-FFF2-40B4-BE49-F238E27FC236}">
                <a16:creationId xmlns:a16="http://schemas.microsoft.com/office/drawing/2014/main" id="{B71C6212-D68C-CB66-A3C4-9B3E80A61915}"/>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26893617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Intro 1 col, 2 text">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2A9472AD-D313-04B0-87DA-CFCC37F3640F}"/>
              </a:ext>
            </a:extLst>
          </p:cNvPr>
          <p:cNvSpPr>
            <a:spLocks noGrp="1"/>
          </p:cNvSpPr>
          <p:nvPr>
            <p:ph type="body" sz="quarter" idx="21" hasCustomPrompt="1"/>
          </p:nvPr>
        </p:nvSpPr>
        <p:spPr>
          <a:xfrm>
            <a:off x="304800" y="857253"/>
            <a:ext cx="11582397" cy="201739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3"/>
            <a:endParaRPr lang="en-US"/>
          </a:p>
        </p:txBody>
      </p:sp>
      <p:sp>
        <p:nvSpPr>
          <p:cNvPr id="6" name="Rectangle 5">
            <a:extLst>
              <a:ext uri="{FF2B5EF4-FFF2-40B4-BE49-F238E27FC236}">
                <a16:creationId xmlns:a16="http://schemas.microsoft.com/office/drawing/2014/main" id="{D21CA62A-EF1F-5D57-DBFA-D70E3E15A7D6}"/>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F3E3354B-1EB9-ADF1-9EAF-B42404F358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6" name="Rectangle 15">
            <a:extLst>
              <a:ext uri="{FF2B5EF4-FFF2-40B4-BE49-F238E27FC236}">
                <a16:creationId xmlns:a16="http://schemas.microsoft.com/office/drawing/2014/main" id="{B4A633B7-36AA-9538-3FF2-4A25085CA145}"/>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7" name="Text Placeholder 9">
            <a:extLst>
              <a:ext uri="{FF2B5EF4-FFF2-40B4-BE49-F238E27FC236}">
                <a16:creationId xmlns:a16="http://schemas.microsoft.com/office/drawing/2014/main" id="{62C8F623-C4BC-CAF8-96CD-9491E1AF1EAB}"/>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5" name="Footer Placeholder 4">
            <a:extLst>
              <a:ext uri="{FF2B5EF4-FFF2-40B4-BE49-F238E27FC236}">
                <a16:creationId xmlns:a16="http://schemas.microsoft.com/office/drawing/2014/main" id="{043A468D-C47B-00EC-BD99-F5484B2DBF2E}"/>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4866CB97-ABE6-24FF-5F6A-10795F0D3FD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414169897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low ink)">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2B4AC-0168-21B4-5B27-56D7301E260B}"/>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2" name="Picture 11">
            <a:extLst>
              <a:ext uri="{FF2B5EF4-FFF2-40B4-BE49-F238E27FC236}">
                <a16:creationId xmlns:a16="http://schemas.microsoft.com/office/drawing/2014/main" id="{FDDF0118-A1FC-4947-2159-73B9F1892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4" name="Footer Placeholder 4">
            <a:extLst>
              <a:ext uri="{FF2B5EF4-FFF2-40B4-BE49-F238E27FC236}">
                <a16:creationId xmlns:a16="http://schemas.microsoft.com/office/drawing/2014/main" id="{E7E7ED7A-6866-99B9-9470-2C1AE812CC6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5" name="Slide Number Placeholder 1">
            <a:extLst>
              <a:ext uri="{FF2B5EF4-FFF2-40B4-BE49-F238E27FC236}">
                <a16:creationId xmlns:a16="http://schemas.microsoft.com/office/drawing/2014/main" id="{912BBE3E-AF90-7719-A38E-BD303A7970B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61235749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irginia">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22"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41"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dirty="0"/>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19934753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lawar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22"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5159" y="0"/>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dirty="0"/>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162512209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4D5A57-FD14-D6FE-AFF6-988935D2B8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1"/>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203496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26314"/>
            <a:ext cx="10715627" cy="258020"/>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833482"/>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a:noFill/>
              </a14:hiddenFill>
            </a:ext>
          </a:extLst>
        </p:spPr>
      </p:cxnSp>
      <p:sp>
        <p:nvSpPr>
          <p:cNvPr id="9" name="Text Placeholder 2"/>
          <p:cNvSpPr>
            <a:spLocks noGrp="1"/>
          </p:cNvSpPr>
          <p:nvPr>
            <p:ph type="body" idx="1"/>
          </p:nvPr>
        </p:nvSpPr>
        <p:spPr>
          <a:xfrm>
            <a:off x="738189" y="1001487"/>
            <a:ext cx="10715627" cy="46550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73" r:id="rId3"/>
    <p:sldLayoutId id="2147483674" r:id="rId4"/>
    <p:sldLayoutId id="2147483675" r:id="rId5"/>
    <p:sldLayoutId id="2147483676" r:id="rId6"/>
    <p:sldLayoutId id="2147483666" r:id="rId7"/>
    <p:sldLayoutId id="2147483667" r:id="rId8"/>
    <p:sldLayoutId id="2147483672" r:id="rId9"/>
    <p:sldLayoutId id="2147483650" r:id="rId10"/>
    <p:sldLayoutId id="2147483651" r:id="rId11"/>
    <p:sldLayoutId id="2147483670" r:id="rId12"/>
    <p:sldLayoutId id="2147483652" r:id="rId13"/>
    <p:sldLayoutId id="2147483668" r:id="rId14"/>
    <p:sldLayoutId id="2147483653" r:id="rId15"/>
    <p:sldLayoutId id="2147483669" r:id="rId16"/>
    <p:sldLayoutId id="2147483654" r:id="rId17"/>
    <p:sldLayoutId id="2147483659" r:id="rId18"/>
    <p:sldLayoutId id="2147483658" r:id="rId19"/>
    <p:sldLayoutId id="2147483662" r:id="rId20"/>
    <p:sldLayoutId id="2147483660" r:id="rId21"/>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0D66F-89A5-391D-F0CF-D80BE121B9F3}"/>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Footer Placeholder 4">
            <a:extLst>
              <a:ext uri="{FF2B5EF4-FFF2-40B4-BE49-F238E27FC236}">
                <a16:creationId xmlns:a16="http://schemas.microsoft.com/office/drawing/2014/main" id="{E445CF50-4A9D-ECBD-0E3E-740CB14520AC}"/>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A877FDB5-0B5D-7D02-A1D8-CEE287BE9CA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C5503F54-DFB0-E385-9697-20FB98897FA5}"/>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Tree>
    <p:extLst>
      <p:ext uri="{BB962C8B-B14F-4D97-AF65-F5344CB8AC3E}">
        <p14:creationId xmlns:p14="http://schemas.microsoft.com/office/powerpoint/2010/main" val="34552884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hf hdr="0" dt="0"/>
  <p:txStyles>
    <p:titleStyle>
      <a:lvl1pPr algn="l" defTabSz="457200" rtl="0" eaLnBrk="1" latinLnBrk="0" hangingPunct="1">
        <a:spcBef>
          <a:spcPct val="0"/>
        </a:spcBef>
        <a:buNone/>
        <a:defRPr lang="en-US" sz="2800" b="1" i="0" kern="1200" dirty="0">
          <a:solidFill>
            <a:srgbClr val="005288"/>
          </a:solidFill>
          <a:latin typeface="Arial" panose="020B0604020202020204" pitchFamily="34" charset="0"/>
          <a:ea typeface="+mj-ea"/>
          <a:cs typeface="+mj-cs"/>
        </a:defRPr>
      </a:lvl1pPr>
    </p:titleStyle>
    <p:bodyStyle>
      <a:lvl1pPr marL="342900" indent="-347472" algn="l" defTabSz="457200" rtl="0" eaLnBrk="1" fontAlgn="t" latinLnBrk="0" hangingPunct="1">
        <a:lnSpc>
          <a:spcPct val="90000"/>
        </a:lnSpc>
        <a:spcBef>
          <a:spcPts val="600"/>
        </a:spcBef>
        <a:spcAft>
          <a:spcPts val="600"/>
        </a:spcAft>
        <a:buClr>
          <a:schemeClr val="accent3">
            <a:lumMod val="75000"/>
          </a:schemeClr>
        </a:buClr>
        <a:buFont typeface="Wingdings" charset="2"/>
        <a:buChar char="§"/>
        <a:defRPr sz="2200" b="0" i="0" kern="1200">
          <a:solidFill>
            <a:schemeClr val="tx1"/>
          </a:solidFill>
          <a:latin typeface="ITC Franklin Gothic Std Book" panose="020B0504030503020204" pitchFamily="34" charset="0"/>
          <a:ea typeface="+mn-ea"/>
          <a:cs typeface="+mn-cs"/>
        </a:defRPr>
      </a:lvl1pPr>
      <a:lvl2pPr marL="742950" indent="-285750" algn="l" defTabSz="457200" rtl="0" eaLnBrk="1" fontAlgn="t" latinLnBrk="0" hangingPunct="1">
        <a:lnSpc>
          <a:spcPct val="90000"/>
        </a:lnSpc>
        <a:spcBef>
          <a:spcPts val="600"/>
        </a:spcBef>
        <a:spcAft>
          <a:spcPts val="600"/>
        </a:spcAft>
        <a:buClr>
          <a:schemeClr val="accent3">
            <a:lumMod val="75000"/>
          </a:schemeClr>
        </a:buClr>
        <a:buSzPct val="50000"/>
        <a:buFont typeface="Wingdings" charset="2"/>
        <a:buChar char=""/>
        <a:defRPr sz="2000" b="0" i="0" kern="1200">
          <a:solidFill>
            <a:schemeClr val="tx1"/>
          </a:solidFill>
          <a:latin typeface="ITC Franklin Gothic Std Book" panose="020B0504030503020204" pitchFamily="34" charset="0"/>
          <a:ea typeface="+mn-ea"/>
          <a:cs typeface="+mn-cs"/>
        </a:defRPr>
      </a:lvl2pPr>
      <a:lvl3pPr marL="1143000" indent="-228600" algn="l" defTabSz="457200" rtl="0" eaLnBrk="1" fontAlgn="t" latinLnBrk="0" hangingPunct="1">
        <a:lnSpc>
          <a:spcPct val="90000"/>
        </a:lnSpc>
        <a:spcBef>
          <a:spcPts val="600"/>
        </a:spcBef>
        <a:spcAft>
          <a:spcPts val="600"/>
        </a:spcAft>
        <a:buFont typeface="Arial"/>
        <a:buChar char="•"/>
        <a:defRPr sz="1800" b="0" i="0" kern="1200">
          <a:solidFill>
            <a:schemeClr val="tx1"/>
          </a:solidFill>
          <a:latin typeface="ITC Franklin Gothic Std Book" panose="020B0504030503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data.wvgis.wvu.edu/elevation/" TargetMode="Externa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xml"/><Relationship Id="rId5" Type="http://schemas.openxmlformats.org/officeDocument/2006/relationships/image" Target="../media/image41.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microsoft.com/office/2018/10/relationships/comments" Target="../comments/modernComment_347_1F38AE11.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3" Type="http://schemas.microsoft.com/office/2018/10/relationships/comments" Target="../comments/modernComment_2E1_CB0950D5.xm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hyperlink" Target="https://arcg.is/1GS0T80"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ema.gov/flood-maps/national-flood-hazard-layer" TargetMode="External"/><Relationship Id="rId2" Type="http://schemas.openxmlformats.org/officeDocument/2006/relationships/hyperlink" Target="https://msc.fema.gov/portal/home" TargetMode="Externa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msc.fema.gov/portal/home" TargetMode="Externa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fema.gov/national-flood-hazard-layer-nfhl" TargetMode="Externa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hyperlink" Target="https://www.mapwv.gov/flood/map/" TargetMode="External"/><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microsoft.com/office/2018/10/relationships/comments" Target="../comments/modernComment_2AF_B1BD44E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s://www.mapwv.gov/flood" TargetMode="Externa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mailto:Elizabeth.ranson@fema.dhs.gov" TargetMode="External"/><Relationship Id="rId2" Type="http://schemas.openxmlformats.org/officeDocument/2006/relationships/hyperlink" Target="mailto:william.kuhn@fema.dhs.gov" TargetMode="External"/><Relationship Id="rId1" Type="http://schemas.openxmlformats.org/officeDocument/2006/relationships/slideLayout" Target="../slideLayouts/slideLayout17.xml"/><Relationship Id="rId4" Type="http://schemas.openxmlformats.org/officeDocument/2006/relationships/hyperlink" Target="mailto:william.b.bradfield@fema.dhs.gov"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cid:image005.jpg@01DADEA3.7FE2175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9D7F0B6C-5DA0-2433-704C-82B0270E34A3}"/>
              </a:ext>
            </a:extLst>
          </p:cNvPr>
          <p:cNvSpPr txBox="1"/>
          <p:nvPr/>
        </p:nvSpPr>
        <p:spPr>
          <a:xfrm>
            <a:off x="627918" y="1606605"/>
            <a:ext cx="5129792" cy="2959785"/>
          </a:xfrm>
          <a:prstGeom prst="rect">
            <a:avLst/>
          </a:prstGeom>
        </p:spPr>
        <p:txBody>
          <a:bodyPr vert="horz" wrap="square" lIns="0" tIns="119380" rIns="0" bIns="0" rtlCol="0" anchor="t">
            <a:spAutoFit/>
          </a:bodyPr>
          <a:lstStyle/>
          <a:p>
            <a:pPr marL="12065" marR="0" lvl="0" indent="0" defTabSz="914400" eaLnBrk="1" fontAlgn="auto" latinLnBrk="0" hangingPunct="1">
              <a:lnSpc>
                <a:spcPct val="100000"/>
              </a:lnSpc>
              <a:spcBef>
                <a:spcPts val="940"/>
              </a:spcBef>
              <a:spcAft>
                <a:spcPts val="0"/>
              </a:spcAft>
              <a:buClr>
                <a:srgbClr val="3D3E3D"/>
              </a:buClr>
              <a:buSzPct val="90000"/>
              <a:buFontTx/>
              <a:buNone/>
              <a:tabLst>
                <a:tab pos="243840" algn="l"/>
                <a:tab pos="244475" algn="l"/>
              </a:tabLst>
              <a:defRPr/>
            </a:pPr>
            <a:r>
              <a:rPr kumimoji="0" lang="en-US" sz="1800" b="0" i="0" u="none" strike="noStrike" kern="0" cap="none" spc="0" normalizeH="0" baseline="0" noProof="0" dirty="0">
                <a:ln>
                  <a:noFill/>
                </a:ln>
                <a:solidFill>
                  <a:srgbClr val="404040"/>
                </a:solidFill>
                <a:effectLst/>
                <a:uLnTx/>
                <a:uFillTx/>
                <a:latin typeface="Arial"/>
                <a:cs typeface="Arial"/>
              </a:rPr>
              <a:t>FEMA Region 3 has developed this template to:</a:t>
            </a:r>
          </a:p>
          <a:p>
            <a:pPr marL="354965" marR="0" lvl="3" indent="-342900" defTabSz="914400" eaLnBrk="1" fontAlgn="auto" latinLnBrk="0" hangingPunct="1">
              <a:lnSpc>
                <a:spcPct val="100000"/>
              </a:lnSpc>
              <a:spcBef>
                <a:spcPts val="940"/>
              </a:spcBef>
              <a:spcAft>
                <a:spcPts val="0"/>
              </a:spcAft>
              <a:buClr>
                <a:srgbClr val="3D3E3D"/>
              </a:buClr>
              <a:buSzPct val="90000"/>
              <a:buFont typeface="+mj-lt"/>
              <a:buAutoNum type="arabicPeriod"/>
              <a:tabLst>
                <a:tab pos="243840" algn="l"/>
                <a:tab pos="244475" algn="l"/>
              </a:tabLst>
              <a:defRPr/>
            </a:pPr>
            <a:r>
              <a:rPr kumimoji="0" lang="en-US" sz="1800" b="0" i="0" u="none" strike="noStrike" kern="0" cap="none" spc="0" normalizeH="0" baseline="0" noProof="0" dirty="0">
                <a:ln>
                  <a:noFill/>
                </a:ln>
                <a:solidFill>
                  <a:srgbClr val="404040"/>
                </a:solidFill>
                <a:effectLst/>
                <a:uLnTx/>
                <a:uFillTx/>
                <a:latin typeface="Arial"/>
                <a:cs typeface="Arial"/>
              </a:rPr>
              <a:t>Ensure some level of consistency between Risk MAP meetings and </a:t>
            </a:r>
          </a:p>
          <a:p>
            <a:pPr marL="354965" marR="0" lvl="3" indent="-342900" defTabSz="914400" eaLnBrk="1" fontAlgn="auto" latinLnBrk="0" hangingPunct="1">
              <a:lnSpc>
                <a:spcPct val="100000"/>
              </a:lnSpc>
              <a:spcBef>
                <a:spcPts val="940"/>
              </a:spcBef>
              <a:spcAft>
                <a:spcPts val="0"/>
              </a:spcAft>
              <a:buClr>
                <a:srgbClr val="3D3E3D"/>
              </a:buClr>
              <a:buSzPct val="90000"/>
              <a:buFont typeface="+mj-lt"/>
              <a:buAutoNum type="arabicPeriod"/>
              <a:tabLst>
                <a:tab pos="243840" algn="l"/>
                <a:tab pos="244475" algn="l"/>
              </a:tabLst>
              <a:defRPr/>
            </a:pPr>
            <a:r>
              <a:rPr kumimoji="0" lang="en-US" sz="1800" b="0" i="0" u="none" strike="noStrike" kern="0" cap="none" spc="0" normalizeH="0" baseline="0" noProof="0" dirty="0">
                <a:ln>
                  <a:noFill/>
                </a:ln>
                <a:solidFill>
                  <a:srgbClr val="404040"/>
                </a:solidFill>
                <a:effectLst/>
                <a:uLnTx/>
                <a:uFillTx/>
                <a:latin typeface="Arial"/>
                <a:cs typeface="Arial"/>
              </a:rPr>
              <a:t>Integrate key messages related to flood mapping, floodplain management, hazard mitigation planning and flood insurance.</a:t>
            </a:r>
          </a:p>
          <a:p>
            <a:pPr marL="12065" marR="0" lvl="0" indent="0" defTabSz="914400" eaLnBrk="1" fontAlgn="auto" latinLnBrk="0" hangingPunct="1">
              <a:lnSpc>
                <a:spcPct val="100000"/>
              </a:lnSpc>
              <a:spcBef>
                <a:spcPts val="940"/>
              </a:spcBef>
              <a:spcAft>
                <a:spcPts val="0"/>
              </a:spcAft>
              <a:buClr>
                <a:srgbClr val="3D3E3D"/>
              </a:buClr>
              <a:buSzPct val="90000"/>
              <a:buFontTx/>
              <a:buNone/>
              <a:tabLst>
                <a:tab pos="243840" algn="l"/>
                <a:tab pos="244475" algn="l"/>
              </a:tabLst>
              <a:defRPr/>
            </a:pPr>
            <a:r>
              <a:rPr kumimoji="0" lang="en-US" sz="1800" b="0" i="0" u="none" strike="noStrike" kern="0" cap="none" spc="0" normalizeH="0" baseline="0" noProof="0" dirty="0">
                <a:ln>
                  <a:noFill/>
                </a:ln>
                <a:solidFill>
                  <a:srgbClr val="404040"/>
                </a:solidFill>
                <a:effectLst/>
                <a:uLnTx/>
                <a:uFillTx/>
                <a:latin typeface="Arial"/>
                <a:cs typeface="Arial"/>
              </a:rPr>
              <a:t>Please do not add or remove content without consulting the </a:t>
            </a:r>
            <a:r>
              <a:rPr kumimoji="0" lang="en-US" sz="1800" b="1" i="0" u="none" strike="noStrike" kern="0" cap="none" spc="0" normalizeH="0" baseline="0" noProof="0" dirty="0">
                <a:ln>
                  <a:noFill/>
                </a:ln>
                <a:solidFill>
                  <a:srgbClr val="404040"/>
                </a:solidFill>
                <a:effectLst/>
                <a:uLnTx/>
                <a:uFillTx/>
                <a:latin typeface="Arial"/>
                <a:cs typeface="Arial"/>
              </a:rPr>
              <a:t>Risk Analysis Branch Project Officer</a:t>
            </a:r>
            <a:r>
              <a:rPr kumimoji="0" lang="en-US" sz="1800" b="0" i="0" u="none" strike="noStrike" kern="0" cap="none" spc="0" normalizeH="0" baseline="0" noProof="0" dirty="0">
                <a:ln>
                  <a:noFill/>
                </a:ln>
                <a:solidFill>
                  <a:srgbClr val="404040"/>
                </a:solidFill>
                <a:effectLst/>
                <a:uLnTx/>
                <a:uFillTx/>
                <a:latin typeface="Arial"/>
                <a:cs typeface="Arial"/>
              </a:rPr>
              <a:t> for this project.</a:t>
            </a:r>
          </a:p>
        </p:txBody>
      </p:sp>
      <p:sp>
        <p:nvSpPr>
          <p:cNvPr id="3" name="Title 2">
            <a:extLst>
              <a:ext uri="{FF2B5EF4-FFF2-40B4-BE49-F238E27FC236}">
                <a16:creationId xmlns:a16="http://schemas.microsoft.com/office/drawing/2014/main" id="{C7FACD97-8522-6F98-6C32-771288190D3B}"/>
              </a:ext>
            </a:extLst>
          </p:cNvPr>
          <p:cNvSpPr>
            <a:spLocks noGrp="1"/>
          </p:cNvSpPr>
          <p:nvPr>
            <p:ph type="title"/>
          </p:nvPr>
        </p:nvSpPr>
        <p:spPr/>
        <p:txBody>
          <a:bodyPr>
            <a:normAutofit/>
          </a:bodyPr>
          <a:lstStyle/>
          <a:p>
            <a:r>
              <a:rPr lang="en-US" dirty="0"/>
              <a:t>Template Notes</a:t>
            </a:r>
          </a:p>
        </p:txBody>
      </p:sp>
      <p:sp>
        <p:nvSpPr>
          <p:cNvPr id="8" name="Content Placeholder 7">
            <a:extLst>
              <a:ext uri="{FF2B5EF4-FFF2-40B4-BE49-F238E27FC236}">
                <a16:creationId xmlns:a16="http://schemas.microsoft.com/office/drawing/2014/main" id="{7474A86E-B11E-EF34-5FB6-232B0B27B826}"/>
              </a:ext>
            </a:extLst>
          </p:cNvPr>
          <p:cNvSpPr>
            <a:spLocks noGrp="1"/>
          </p:cNvSpPr>
          <p:nvPr>
            <p:ph sz="half" idx="13"/>
          </p:nvPr>
        </p:nvSpPr>
        <p:spPr>
          <a:xfrm>
            <a:off x="6464960" y="824948"/>
            <a:ext cx="5392423" cy="5307495"/>
          </a:xfrm>
        </p:spPr>
        <p:txBody>
          <a:bodyPr>
            <a:normAutofit/>
          </a:bodyPr>
          <a:lstStyle/>
          <a:p>
            <a:r>
              <a:rPr lang="en-US" dirty="0"/>
              <a:t>The Flood Study Update section has more flexibility, It can be modified to reflect the engineering methodologies for this project. However, FEMA still wants some level of consistency. </a:t>
            </a:r>
          </a:p>
          <a:p>
            <a:pPr marL="342900" indent="-342900">
              <a:buClr>
                <a:schemeClr val="bg1"/>
              </a:buClr>
              <a:buFont typeface="Arial" panose="020B0604020202020204" pitchFamily="34" charset="0"/>
              <a:buChar char="•"/>
            </a:pPr>
            <a:r>
              <a:rPr lang="en-US" dirty="0"/>
              <a:t>Please keep the methodology section clear and concise. </a:t>
            </a:r>
          </a:p>
          <a:p>
            <a:pPr marL="342900" indent="-342900">
              <a:buClr>
                <a:schemeClr val="bg1"/>
              </a:buClr>
              <a:buFont typeface="Arial" panose="020B0604020202020204" pitchFamily="34" charset="0"/>
              <a:buChar char="•"/>
            </a:pPr>
            <a:r>
              <a:rPr lang="en-US" dirty="0"/>
              <a:t>Use bullet points, avoid too much text, and avoid tables showing methods for each stream. </a:t>
            </a:r>
          </a:p>
          <a:p>
            <a:pPr marL="342900" indent="-342900">
              <a:buClr>
                <a:schemeClr val="bg1"/>
              </a:buClr>
              <a:buFont typeface="Arial" panose="020B0604020202020204" pitchFamily="34" charset="0"/>
              <a:buChar char="•"/>
            </a:pPr>
            <a:r>
              <a:rPr lang="en-US" dirty="0"/>
              <a:t>There are typically 1-2 slides on hydrologic analyses and 2-5 slides on hydraulic analyses.</a:t>
            </a:r>
          </a:p>
          <a:p>
            <a:endParaRPr lang="en-US" dirty="0"/>
          </a:p>
        </p:txBody>
      </p:sp>
      <p:sp>
        <p:nvSpPr>
          <p:cNvPr id="7" name="TextBox 6">
            <a:extLst>
              <a:ext uri="{FF2B5EF4-FFF2-40B4-BE49-F238E27FC236}">
                <a16:creationId xmlns:a16="http://schemas.microsoft.com/office/drawing/2014/main" id="{13213F26-DC3C-51A3-8105-676938CA8A10}"/>
              </a:ext>
            </a:extLst>
          </p:cNvPr>
          <p:cNvSpPr txBox="1"/>
          <p:nvPr/>
        </p:nvSpPr>
        <p:spPr>
          <a:xfrm>
            <a:off x="609599" y="4729297"/>
            <a:ext cx="5117441" cy="830997"/>
          </a:xfrm>
          <a:prstGeom prst="rect">
            <a:avLst/>
          </a:prstGeom>
          <a:noFill/>
        </p:spPr>
        <p:txBody>
          <a:bodyPr wrap="square">
            <a:spAutoFit/>
          </a:bodyPr>
          <a:lstStyle/>
          <a:p>
            <a:pPr>
              <a:spcBef>
                <a:spcPts val="940"/>
              </a:spcBef>
              <a:buClr>
                <a:srgbClr val="3D3E3D"/>
              </a:buClr>
              <a:buSzPct val="90000"/>
              <a:tabLst>
                <a:tab pos="243840" algn="l"/>
                <a:tab pos="244475" algn="l"/>
              </a:tabLst>
            </a:pPr>
            <a:r>
              <a:rPr lang="en-US" sz="1600" i="1" dirty="0">
                <a:solidFill>
                  <a:srgbClr val="404040"/>
                </a:solidFill>
                <a:cs typeface="Arial"/>
              </a:rPr>
              <a:t>This presentation template was last updated in Summer 2024, in coordination with Lee Brancheau, Mari Radford, Bobby Cobelli, Bill Bradford, and Benjamin Accurti.</a:t>
            </a:r>
          </a:p>
        </p:txBody>
      </p:sp>
    </p:spTree>
    <p:extLst>
      <p:ext uri="{BB962C8B-B14F-4D97-AF65-F5344CB8AC3E}">
        <p14:creationId xmlns:p14="http://schemas.microsoft.com/office/powerpoint/2010/main" val="4041677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9566-0D75-349D-52DA-1DCED9EF22BF}"/>
              </a:ext>
            </a:extLst>
          </p:cNvPr>
          <p:cNvSpPr>
            <a:spLocks noGrp="1"/>
          </p:cNvSpPr>
          <p:nvPr>
            <p:ph type="title"/>
          </p:nvPr>
        </p:nvSpPr>
        <p:spPr>
          <a:xfrm>
            <a:off x="738189" y="182880"/>
            <a:ext cx="10715627" cy="731520"/>
          </a:xfrm>
        </p:spPr>
        <p:txBody>
          <a:bodyPr>
            <a:normAutofit/>
          </a:bodyPr>
          <a:lstStyle/>
          <a:p>
            <a:r>
              <a:rPr lang="en-US" dirty="0"/>
              <a:t>Typical FIRM Panel and Flood Zones</a:t>
            </a:r>
          </a:p>
        </p:txBody>
      </p:sp>
      <p:pic>
        <p:nvPicPr>
          <p:cNvPr id="3" name="object 5">
            <a:extLst>
              <a:ext uri="{FF2B5EF4-FFF2-40B4-BE49-F238E27FC236}">
                <a16:creationId xmlns:a16="http://schemas.microsoft.com/office/drawing/2014/main" id="{A7BF19A9-40BF-98DE-1AD0-BB9A0116C071}"/>
              </a:ext>
            </a:extLst>
          </p:cNvPr>
          <p:cNvPicPr/>
          <p:nvPr/>
        </p:nvPicPr>
        <p:blipFill>
          <a:blip r:embed="rId2" cstate="email">
            <a:extLst>
              <a:ext uri="{28A0092B-C50C-407E-A947-70E740481C1C}">
                <a14:useLocalDpi xmlns:a14="http://schemas.microsoft.com/office/drawing/2010/main"/>
              </a:ext>
            </a:extLst>
          </a:blip>
          <a:stretch>
            <a:fillRect/>
          </a:stretch>
        </p:blipFill>
        <p:spPr>
          <a:xfrm>
            <a:off x="1733550" y="1741934"/>
            <a:ext cx="8724900" cy="4078224"/>
          </a:xfrm>
          <a:prstGeom prst="rect">
            <a:avLst/>
          </a:prstGeom>
        </p:spPr>
      </p:pic>
      <p:sp>
        <p:nvSpPr>
          <p:cNvPr id="4" name="object 7">
            <a:extLst>
              <a:ext uri="{FF2B5EF4-FFF2-40B4-BE49-F238E27FC236}">
                <a16:creationId xmlns:a16="http://schemas.microsoft.com/office/drawing/2014/main" id="{82F214D0-82A8-F7D7-030B-083F90FFBAC5}"/>
              </a:ext>
            </a:extLst>
          </p:cNvPr>
          <p:cNvSpPr/>
          <p:nvPr/>
        </p:nvSpPr>
        <p:spPr>
          <a:xfrm>
            <a:off x="6131817" y="1625350"/>
            <a:ext cx="671195" cy="878205"/>
          </a:xfrm>
          <a:custGeom>
            <a:avLst/>
            <a:gdLst/>
            <a:ahLst/>
            <a:cxnLst/>
            <a:rect l="l" t="t" r="r" b="b"/>
            <a:pathLst>
              <a:path w="671195" h="878205">
                <a:moveTo>
                  <a:pt x="515883" y="707211"/>
                </a:moveTo>
                <a:lnTo>
                  <a:pt x="508762" y="709676"/>
                </a:lnTo>
                <a:lnTo>
                  <a:pt x="503082" y="714654"/>
                </a:lnTo>
                <a:lnTo>
                  <a:pt x="499903" y="721217"/>
                </a:lnTo>
                <a:lnTo>
                  <a:pt x="499439" y="728517"/>
                </a:lnTo>
                <a:lnTo>
                  <a:pt x="501904" y="735711"/>
                </a:lnTo>
                <a:lnTo>
                  <a:pt x="584962" y="878204"/>
                </a:lnTo>
                <a:lnTo>
                  <a:pt x="607055" y="840359"/>
                </a:lnTo>
                <a:lnTo>
                  <a:pt x="565912" y="840359"/>
                </a:lnTo>
                <a:lnTo>
                  <a:pt x="565912" y="769874"/>
                </a:lnTo>
                <a:lnTo>
                  <a:pt x="534797" y="716534"/>
                </a:lnTo>
                <a:lnTo>
                  <a:pt x="529746" y="710854"/>
                </a:lnTo>
                <a:lnTo>
                  <a:pt x="523160" y="707675"/>
                </a:lnTo>
                <a:lnTo>
                  <a:pt x="515883" y="707211"/>
                </a:lnTo>
                <a:close/>
              </a:path>
              <a:path w="671195" h="878205">
                <a:moveTo>
                  <a:pt x="565912" y="769874"/>
                </a:moveTo>
                <a:lnTo>
                  <a:pt x="565912" y="840359"/>
                </a:lnTo>
                <a:lnTo>
                  <a:pt x="604012" y="840359"/>
                </a:lnTo>
                <a:lnTo>
                  <a:pt x="604012" y="830834"/>
                </a:lnTo>
                <a:lnTo>
                  <a:pt x="568579" y="830834"/>
                </a:lnTo>
                <a:lnTo>
                  <a:pt x="585025" y="802640"/>
                </a:lnTo>
                <a:lnTo>
                  <a:pt x="565912" y="769874"/>
                </a:lnTo>
                <a:close/>
              </a:path>
              <a:path w="671195" h="878205">
                <a:moveTo>
                  <a:pt x="654095" y="707211"/>
                </a:moveTo>
                <a:lnTo>
                  <a:pt x="646795" y="707675"/>
                </a:lnTo>
                <a:lnTo>
                  <a:pt x="640232" y="710854"/>
                </a:lnTo>
                <a:lnTo>
                  <a:pt x="635254" y="716534"/>
                </a:lnTo>
                <a:lnTo>
                  <a:pt x="604012" y="770091"/>
                </a:lnTo>
                <a:lnTo>
                  <a:pt x="604012" y="840359"/>
                </a:lnTo>
                <a:lnTo>
                  <a:pt x="607055" y="840359"/>
                </a:lnTo>
                <a:lnTo>
                  <a:pt x="668147" y="735711"/>
                </a:lnTo>
                <a:lnTo>
                  <a:pt x="670593" y="728517"/>
                </a:lnTo>
                <a:lnTo>
                  <a:pt x="670099" y="721217"/>
                </a:lnTo>
                <a:lnTo>
                  <a:pt x="666914" y="714654"/>
                </a:lnTo>
                <a:lnTo>
                  <a:pt x="661289" y="709676"/>
                </a:lnTo>
                <a:lnTo>
                  <a:pt x="654095" y="707211"/>
                </a:lnTo>
                <a:close/>
              </a:path>
              <a:path w="671195" h="878205">
                <a:moveTo>
                  <a:pt x="585025" y="802640"/>
                </a:moveTo>
                <a:lnTo>
                  <a:pt x="568579" y="830834"/>
                </a:lnTo>
                <a:lnTo>
                  <a:pt x="601472" y="830834"/>
                </a:lnTo>
                <a:lnTo>
                  <a:pt x="585025" y="802640"/>
                </a:lnTo>
                <a:close/>
              </a:path>
              <a:path w="671195" h="878205">
                <a:moveTo>
                  <a:pt x="604012" y="770091"/>
                </a:moveTo>
                <a:lnTo>
                  <a:pt x="585025" y="802640"/>
                </a:lnTo>
                <a:lnTo>
                  <a:pt x="601472" y="830834"/>
                </a:lnTo>
                <a:lnTo>
                  <a:pt x="604012" y="830834"/>
                </a:lnTo>
                <a:lnTo>
                  <a:pt x="604012" y="770091"/>
                </a:lnTo>
                <a:close/>
              </a:path>
              <a:path w="671195" h="878205">
                <a:moveTo>
                  <a:pt x="565912" y="439038"/>
                </a:moveTo>
                <a:lnTo>
                  <a:pt x="565912" y="769874"/>
                </a:lnTo>
                <a:lnTo>
                  <a:pt x="585025" y="802640"/>
                </a:lnTo>
                <a:lnTo>
                  <a:pt x="604012" y="770091"/>
                </a:lnTo>
                <a:lnTo>
                  <a:pt x="604012" y="458088"/>
                </a:lnTo>
                <a:lnTo>
                  <a:pt x="584962" y="458088"/>
                </a:lnTo>
                <a:lnTo>
                  <a:pt x="565912" y="439038"/>
                </a:lnTo>
                <a:close/>
              </a:path>
              <a:path w="671195" h="878205">
                <a:moveTo>
                  <a:pt x="38100" y="0"/>
                </a:moveTo>
                <a:lnTo>
                  <a:pt x="0" y="0"/>
                </a:lnTo>
                <a:lnTo>
                  <a:pt x="0" y="439038"/>
                </a:lnTo>
                <a:lnTo>
                  <a:pt x="1494" y="446462"/>
                </a:lnTo>
                <a:lnTo>
                  <a:pt x="5572" y="452516"/>
                </a:lnTo>
                <a:lnTo>
                  <a:pt x="11626" y="456594"/>
                </a:lnTo>
                <a:lnTo>
                  <a:pt x="19050" y="458088"/>
                </a:lnTo>
                <a:lnTo>
                  <a:pt x="565912" y="458088"/>
                </a:lnTo>
                <a:lnTo>
                  <a:pt x="565912" y="439038"/>
                </a:lnTo>
                <a:lnTo>
                  <a:pt x="38100" y="439038"/>
                </a:lnTo>
                <a:lnTo>
                  <a:pt x="19050" y="419988"/>
                </a:lnTo>
                <a:lnTo>
                  <a:pt x="38100" y="419988"/>
                </a:lnTo>
                <a:lnTo>
                  <a:pt x="38100" y="0"/>
                </a:lnTo>
                <a:close/>
              </a:path>
              <a:path w="671195" h="878205">
                <a:moveTo>
                  <a:pt x="584962" y="419988"/>
                </a:moveTo>
                <a:lnTo>
                  <a:pt x="38100" y="419988"/>
                </a:lnTo>
                <a:lnTo>
                  <a:pt x="38100" y="439038"/>
                </a:lnTo>
                <a:lnTo>
                  <a:pt x="565912" y="439038"/>
                </a:lnTo>
                <a:lnTo>
                  <a:pt x="584962" y="458088"/>
                </a:lnTo>
                <a:lnTo>
                  <a:pt x="604012" y="458088"/>
                </a:lnTo>
                <a:lnTo>
                  <a:pt x="604012" y="439038"/>
                </a:lnTo>
                <a:lnTo>
                  <a:pt x="602517" y="431615"/>
                </a:lnTo>
                <a:lnTo>
                  <a:pt x="598439" y="425561"/>
                </a:lnTo>
                <a:lnTo>
                  <a:pt x="592385" y="421483"/>
                </a:lnTo>
                <a:lnTo>
                  <a:pt x="584962" y="419988"/>
                </a:lnTo>
                <a:close/>
              </a:path>
              <a:path w="671195" h="878205">
                <a:moveTo>
                  <a:pt x="38100" y="419988"/>
                </a:moveTo>
                <a:lnTo>
                  <a:pt x="19050" y="419988"/>
                </a:lnTo>
                <a:lnTo>
                  <a:pt x="38100" y="439038"/>
                </a:lnTo>
                <a:lnTo>
                  <a:pt x="38100" y="419988"/>
                </a:lnTo>
                <a:close/>
              </a:path>
            </a:pathLst>
          </a:custGeom>
          <a:solidFill>
            <a:srgbClr val="FFFF00"/>
          </a:solidFill>
        </p:spPr>
        <p:txBody>
          <a:bodyPr wrap="square" lIns="0" tIns="0" rIns="0" bIns="0" rtlCol="0"/>
          <a:lstStyle/>
          <a:p>
            <a:endParaRPr/>
          </a:p>
        </p:txBody>
      </p:sp>
      <p:sp>
        <p:nvSpPr>
          <p:cNvPr id="5" name="object 9">
            <a:extLst>
              <a:ext uri="{FF2B5EF4-FFF2-40B4-BE49-F238E27FC236}">
                <a16:creationId xmlns:a16="http://schemas.microsoft.com/office/drawing/2014/main" id="{2F8DF0AB-92FC-4DBD-EE38-0DCA870918E5}"/>
              </a:ext>
            </a:extLst>
          </p:cNvPr>
          <p:cNvSpPr/>
          <p:nvPr/>
        </p:nvSpPr>
        <p:spPr>
          <a:xfrm>
            <a:off x="2513838" y="1625350"/>
            <a:ext cx="910590" cy="2499995"/>
          </a:xfrm>
          <a:custGeom>
            <a:avLst/>
            <a:gdLst/>
            <a:ahLst/>
            <a:cxnLst/>
            <a:rect l="l" t="t" r="r" b="b"/>
            <a:pathLst>
              <a:path w="910589" h="2499995">
                <a:moveTo>
                  <a:pt x="755604" y="2328620"/>
                </a:moveTo>
                <a:lnTo>
                  <a:pt x="748410" y="2331085"/>
                </a:lnTo>
                <a:lnTo>
                  <a:pt x="742785" y="2336117"/>
                </a:lnTo>
                <a:lnTo>
                  <a:pt x="739600" y="2342673"/>
                </a:lnTo>
                <a:lnTo>
                  <a:pt x="739106" y="2349944"/>
                </a:lnTo>
                <a:lnTo>
                  <a:pt x="741553" y="2357120"/>
                </a:lnTo>
                <a:lnTo>
                  <a:pt x="824738" y="2499614"/>
                </a:lnTo>
                <a:lnTo>
                  <a:pt x="846797" y="2461768"/>
                </a:lnTo>
                <a:lnTo>
                  <a:pt x="805688" y="2461768"/>
                </a:lnTo>
                <a:lnTo>
                  <a:pt x="805688" y="2391500"/>
                </a:lnTo>
                <a:lnTo>
                  <a:pt x="774446" y="2337943"/>
                </a:lnTo>
                <a:lnTo>
                  <a:pt x="769467" y="2332263"/>
                </a:lnTo>
                <a:lnTo>
                  <a:pt x="762904" y="2329084"/>
                </a:lnTo>
                <a:lnTo>
                  <a:pt x="755604" y="2328620"/>
                </a:lnTo>
                <a:close/>
              </a:path>
              <a:path w="910589" h="2499995">
                <a:moveTo>
                  <a:pt x="805688" y="2391500"/>
                </a:moveTo>
                <a:lnTo>
                  <a:pt x="805688" y="2461768"/>
                </a:lnTo>
                <a:lnTo>
                  <a:pt x="843788" y="2461768"/>
                </a:lnTo>
                <a:lnTo>
                  <a:pt x="843788" y="2452243"/>
                </a:lnTo>
                <a:lnTo>
                  <a:pt x="808228" y="2452243"/>
                </a:lnTo>
                <a:lnTo>
                  <a:pt x="824674" y="2424049"/>
                </a:lnTo>
                <a:lnTo>
                  <a:pt x="805688" y="2391500"/>
                </a:lnTo>
                <a:close/>
              </a:path>
              <a:path w="910589" h="2499995">
                <a:moveTo>
                  <a:pt x="893816" y="2328620"/>
                </a:moveTo>
                <a:lnTo>
                  <a:pt x="886539" y="2329084"/>
                </a:lnTo>
                <a:lnTo>
                  <a:pt x="879953" y="2332263"/>
                </a:lnTo>
                <a:lnTo>
                  <a:pt x="874903" y="2337943"/>
                </a:lnTo>
                <a:lnTo>
                  <a:pt x="843788" y="2391283"/>
                </a:lnTo>
                <a:lnTo>
                  <a:pt x="843788" y="2461768"/>
                </a:lnTo>
                <a:lnTo>
                  <a:pt x="846797" y="2461768"/>
                </a:lnTo>
                <a:lnTo>
                  <a:pt x="907796" y="2357120"/>
                </a:lnTo>
                <a:lnTo>
                  <a:pt x="910260" y="2349944"/>
                </a:lnTo>
                <a:lnTo>
                  <a:pt x="909796" y="2342673"/>
                </a:lnTo>
                <a:lnTo>
                  <a:pt x="906617" y="2336117"/>
                </a:lnTo>
                <a:lnTo>
                  <a:pt x="900938" y="2331085"/>
                </a:lnTo>
                <a:lnTo>
                  <a:pt x="893816" y="2328620"/>
                </a:lnTo>
                <a:close/>
              </a:path>
              <a:path w="910589" h="2499995">
                <a:moveTo>
                  <a:pt x="824674" y="2424049"/>
                </a:moveTo>
                <a:lnTo>
                  <a:pt x="808228" y="2452243"/>
                </a:lnTo>
                <a:lnTo>
                  <a:pt x="841121" y="2452243"/>
                </a:lnTo>
                <a:lnTo>
                  <a:pt x="824674" y="2424049"/>
                </a:lnTo>
                <a:close/>
              </a:path>
              <a:path w="910589" h="2499995">
                <a:moveTo>
                  <a:pt x="843788" y="2391283"/>
                </a:moveTo>
                <a:lnTo>
                  <a:pt x="824674" y="2424049"/>
                </a:lnTo>
                <a:lnTo>
                  <a:pt x="841121" y="2452243"/>
                </a:lnTo>
                <a:lnTo>
                  <a:pt x="843788" y="2452243"/>
                </a:lnTo>
                <a:lnTo>
                  <a:pt x="843788" y="2391283"/>
                </a:lnTo>
                <a:close/>
              </a:path>
              <a:path w="910589" h="2499995">
                <a:moveTo>
                  <a:pt x="805688" y="1249807"/>
                </a:moveTo>
                <a:lnTo>
                  <a:pt x="805688" y="2391500"/>
                </a:lnTo>
                <a:lnTo>
                  <a:pt x="824674" y="2424049"/>
                </a:lnTo>
                <a:lnTo>
                  <a:pt x="843788" y="2391283"/>
                </a:lnTo>
                <a:lnTo>
                  <a:pt x="843788" y="1268857"/>
                </a:lnTo>
                <a:lnTo>
                  <a:pt x="824738" y="1268857"/>
                </a:lnTo>
                <a:lnTo>
                  <a:pt x="805688" y="1249807"/>
                </a:lnTo>
                <a:close/>
              </a:path>
              <a:path w="910589" h="2499995">
                <a:moveTo>
                  <a:pt x="38100" y="0"/>
                </a:moveTo>
                <a:lnTo>
                  <a:pt x="0" y="0"/>
                </a:lnTo>
                <a:lnTo>
                  <a:pt x="0" y="1249807"/>
                </a:lnTo>
                <a:lnTo>
                  <a:pt x="1497" y="1257230"/>
                </a:lnTo>
                <a:lnTo>
                  <a:pt x="5581" y="1263284"/>
                </a:lnTo>
                <a:lnTo>
                  <a:pt x="11637" y="1267362"/>
                </a:lnTo>
                <a:lnTo>
                  <a:pt x="19050" y="1268857"/>
                </a:lnTo>
                <a:lnTo>
                  <a:pt x="805688" y="1268857"/>
                </a:lnTo>
                <a:lnTo>
                  <a:pt x="805688" y="1249807"/>
                </a:lnTo>
                <a:lnTo>
                  <a:pt x="38100" y="1249807"/>
                </a:lnTo>
                <a:lnTo>
                  <a:pt x="19050" y="1230757"/>
                </a:lnTo>
                <a:lnTo>
                  <a:pt x="38100" y="1230757"/>
                </a:lnTo>
                <a:lnTo>
                  <a:pt x="38100" y="0"/>
                </a:lnTo>
                <a:close/>
              </a:path>
              <a:path w="910589" h="2499995">
                <a:moveTo>
                  <a:pt x="824738" y="1230757"/>
                </a:moveTo>
                <a:lnTo>
                  <a:pt x="38100" y="1230757"/>
                </a:lnTo>
                <a:lnTo>
                  <a:pt x="38100" y="1249807"/>
                </a:lnTo>
                <a:lnTo>
                  <a:pt x="805688" y="1249807"/>
                </a:lnTo>
                <a:lnTo>
                  <a:pt x="824738" y="1268857"/>
                </a:lnTo>
                <a:lnTo>
                  <a:pt x="843788" y="1268857"/>
                </a:lnTo>
                <a:lnTo>
                  <a:pt x="843788" y="1249807"/>
                </a:lnTo>
                <a:lnTo>
                  <a:pt x="842293" y="1242383"/>
                </a:lnTo>
                <a:lnTo>
                  <a:pt x="838215" y="1236329"/>
                </a:lnTo>
                <a:lnTo>
                  <a:pt x="832161" y="1232251"/>
                </a:lnTo>
                <a:lnTo>
                  <a:pt x="824738" y="1230757"/>
                </a:lnTo>
                <a:close/>
              </a:path>
              <a:path w="910589" h="2499995">
                <a:moveTo>
                  <a:pt x="38100" y="1230757"/>
                </a:moveTo>
                <a:lnTo>
                  <a:pt x="19050" y="1230757"/>
                </a:lnTo>
                <a:lnTo>
                  <a:pt x="38100" y="1249807"/>
                </a:lnTo>
                <a:lnTo>
                  <a:pt x="38100" y="1230757"/>
                </a:lnTo>
                <a:close/>
              </a:path>
            </a:pathLst>
          </a:custGeom>
          <a:solidFill>
            <a:srgbClr val="FFFF00"/>
          </a:solidFill>
        </p:spPr>
        <p:txBody>
          <a:bodyPr wrap="square" lIns="0" tIns="0" rIns="0" bIns="0" rtlCol="0"/>
          <a:lstStyle/>
          <a:p>
            <a:endParaRPr/>
          </a:p>
        </p:txBody>
      </p:sp>
      <p:sp>
        <p:nvSpPr>
          <p:cNvPr id="6" name="object 11">
            <a:extLst>
              <a:ext uri="{FF2B5EF4-FFF2-40B4-BE49-F238E27FC236}">
                <a16:creationId xmlns:a16="http://schemas.microsoft.com/office/drawing/2014/main" id="{EF1CD2C1-A9EF-4680-F8F1-5F98FA11E693}"/>
              </a:ext>
            </a:extLst>
          </p:cNvPr>
          <p:cNvSpPr txBox="1"/>
          <p:nvPr/>
        </p:nvSpPr>
        <p:spPr>
          <a:xfrm>
            <a:off x="1726694" y="1091947"/>
            <a:ext cx="1610995" cy="533400"/>
          </a:xfrm>
          <a:prstGeom prst="rect">
            <a:avLst/>
          </a:prstGeom>
          <a:solidFill>
            <a:srgbClr val="9F0927"/>
          </a:solidFill>
          <a:ln w="25908">
            <a:solidFill>
              <a:srgbClr val="74041A"/>
            </a:solidFill>
          </a:ln>
        </p:spPr>
        <p:txBody>
          <a:bodyPr vert="horz" wrap="square" lIns="0" tIns="0" rIns="0" bIns="0" rtlCol="0">
            <a:spAutoFit/>
          </a:bodyPr>
          <a:lstStyle/>
          <a:p>
            <a:pPr marL="365125">
              <a:lnSpc>
                <a:spcPts val="2045"/>
              </a:lnSpc>
            </a:pPr>
            <a:r>
              <a:rPr dirty="0">
                <a:solidFill>
                  <a:srgbClr val="FFFFFF"/>
                </a:solidFill>
                <a:latin typeface="Arial"/>
                <a:cs typeface="Arial"/>
              </a:rPr>
              <a:t>Zone</a:t>
            </a:r>
            <a:r>
              <a:rPr spc="-110" dirty="0">
                <a:solidFill>
                  <a:srgbClr val="FFFFFF"/>
                </a:solidFill>
                <a:latin typeface="Arial"/>
                <a:cs typeface="Arial"/>
              </a:rPr>
              <a:t> </a:t>
            </a:r>
            <a:r>
              <a:rPr spc="-25" dirty="0">
                <a:solidFill>
                  <a:srgbClr val="FFFFFF"/>
                </a:solidFill>
                <a:latin typeface="Arial"/>
                <a:cs typeface="Arial"/>
              </a:rPr>
              <a:t>AE</a:t>
            </a:r>
            <a:endParaRPr dirty="0">
              <a:latin typeface="Arial"/>
              <a:cs typeface="Arial"/>
            </a:endParaRPr>
          </a:p>
          <a:p>
            <a:pPr marL="318135">
              <a:lnSpc>
                <a:spcPts val="2155"/>
              </a:lnSpc>
            </a:pPr>
            <a:r>
              <a:rPr spc="-10" dirty="0">
                <a:solidFill>
                  <a:srgbClr val="FFFFFF"/>
                </a:solidFill>
                <a:latin typeface="Arial"/>
                <a:cs typeface="Arial"/>
              </a:rPr>
              <a:t>Floodway</a:t>
            </a:r>
            <a:endParaRPr dirty="0">
              <a:latin typeface="Arial"/>
              <a:cs typeface="Arial"/>
            </a:endParaRPr>
          </a:p>
        </p:txBody>
      </p:sp>
      <p:sp>
        <p:nvSpPr>
          <p:cNvPr id="7" name="object 12">
            <a:extLst>
              <a:ext uri="{FF2B5EF4-FFF2-40B4-BE49-F238E27FC236}">
                <a16:creationId xmlns:a16="http://schemas.microsoft.com/office/drawing/2014/main" id="{A4B4CEBA-0A33-34F2-3EA7-2A87A4352D9E}"/>
              </a:ext>
            </a:extLst>
          </p:cNvPr>
          <p:cNvSpPr txBox="1"/>
          <p:nvPr/>
        </p:nvSpPr>
        <p:spPr>
          <a:xfrm>
            <a:off x="5346195" y="1091949"/>
            <a:ext cx="1610995" cy="401391"/>
          </a:xfrm>
          <a:prstGeom prst="rect">
            <a:avLst/>
          </a:prstGeom>
          <a:solidFill>
            <a:srgbClr val="9F0927"/>
          </a:solidFill>
          <a:ln w="25907">
            <a:solidFill>
              <a:srgbClr val="74041A"/>
            </a:solidFill>
          </a:ln>
        </p:spPr>
        <p:txBody>
          <a:bodyPr vert="horz" wrap="square" lIns="0" tIns="123189" rIns="0" bIns="0" rtlCol="0">
            <a:spAutoFit/>
          </a:bodyPr>
          <a:lstStyle/>
          <a:p>
            <a:pPr marL="436880">
              <a:spcBef>
                <a:spcPts val="969"/>
              </a:spcBef>
            </a:pPr>
            <a:r>
              <a:rPr>
                <a:solidFill>
                  <a:srgbClr val="FFFFFF"/>
                </a:solidFill>
                <a:latin typeface="Arial"/>
                <a:cs typeface="Arial"/>
              </a:rPr>
              <a:t>Zone</a:t>
            </a:r>
            <a:r>
              <a:rPr spc="-15">
                <a:solidFill>
                  <a:srgbClr val="FFFFFF"/>
                </a:solidFill>
                <a:latin typeface="Arial"/>
                <a:cs typeface="Arial"/>
              </a:rPr>
              <a:t> </a:t>
            </a:r>
            <a:r>
              <a:rPr spc="-50">
                <a:solidFill>
                  <a:srgbClr val="FFFFFF"/>
                </a:solidFill>
                <a:latin typeface="Arial"/>
                <a:cs typeface="Arial"/>
              </a:rPr>
              <a:t>X</a:t>
            </a:r>
            <a:endParaRPr>
              <a:latin typeface="Arial"/>
              <a:cs typeface="Arial"/>
            </a:endParaRPr>
          </a:p>
        </p:txBody>
      </p:sp>
      <p:grpSp>
        <p:nvGrpSpPr>
          <p:cNvPr id="8" name="object 13">
            <a:extLst>
              <a:ext uri="{FF2B5EF4-FFF2-40B4-BE49-F238E27FC236}">
                <a16:creationId xmlns:a16="http://schemas.microsoft.com/office/drawing/2014/main" id="{EC3CE60E-DFD5-90D0-438B-26BEEBB8F0B8}"/>
              </a:ext>
            </a:extLst>
          </p:cNvPr>
          <p:cNvGrpSpPr/>
          <p:nvPr/>
        </p:nvGrpSpPr>
        <p:grpSpPr>
          <a:xfrm>
            <a:off x="7102604" y="1606300"/>
            <a:ext cx="879475" cy="1784985"/>
            <a:chOff x="5573267" y="1789176"/>
            <a:chExt cx="879475" cy="1784985"/>
          </a:xfrm>
        </p:grpSpPr>
        <p:pic>
          <p:nvPicPr>
            <p:cNvPr id="9" name="object 14">
              <a:extLst>
                <a:ext uri="{FF2B5EF4-FFF2-40B4-BE49-F238E27FC236}">
                  <a16:creationId xmlns:a16="http://schemas.microsoft.com/office/drawing/2014/main" id="{2DDFB995-AE56-B0AB-D71C-7A15E4453726}"/>
                </a:ext>
              </a:extLst>
            </p:cNvPr>
            <p:cNvPicPr/>
            <p:nvPr/>
          </p:nvPicPr>
          <p:blipFill>
            <a:blip r:embed="rId3" cstate="email">
              <a:extLst>
                <a:ext uri="{28A0092B-C50C-407E-A947-70E740481C1C}">
                  <a14:useLocalDpi xmlns:a14="http://schemas.microsoft.com/office/drawing/2010/main"/>
                </a:ext>
              </a:extLst>
            </a:blip>
            <a:stretch>
              <a:fillRect/>
            </a:stretch>
          </p:blipFill>
          <p:spPr>
            <a:xfrm>
              <a:off x="5573267" y="1789176"/>
              <a:ext cx="879360" cy="1784603"/>
            </a:xfrm>
            <a:prstGeom prst="rect">
              <a:avLst/>
            </a:prstGeom>
          </p:spPr>
        </p:pic>
        <p:sp>
          <p:nvSpPr>
            <p:cNvPr id="10" name="object 15">
              <a:extLst>
                <a:ext uri="{FF2B5EF4-FFF2-40B4-BE49-F238E27FC236}">
                  <a16:creationId xmlns:a16="http://schemas.microsoft.com/office/drawing/2014/main" id="{81F645DF-10C5-8FE7-9335-D2BBB428BD32}"/>
                </a:ext>
              </a:extLst>
            </p:cNvPr>
            <p:cNvSpPr/>
            <p:nvPr/>
          </p:nvSpPr>
          <p:spPr>
            <a:xfrm>
              <a:off x="5700287" y="1808226"/>
              <a:ext cx="715010" cy="1534795"/>
            </a:xfrm>
            <a:custGeom>
              <a:avLst/>
              <a:gdLst/>
              <a:ahLst/>
              <a:cxnLst/>
              <a:rect l="l" t="t" r="r" b="b"/>
              <a:pathLst>
                <a:path w="715010" h="1534795">
                  <a:moveTo>
                    <a:pt x="16446" y="1363420"/>
                  </a:moveTo>
                  <a:lnTo>
                    <a:pt x="9251" y="1365885"/>
                  </a:lnTo>
                  <a:lnTo>
                    <a:pt x="3643" y="1370917"/>
                  </a:lnTo>
                  <a:lnTo>
                    <a:pt x="488" y="1377473"/>
                  </a:lnTo>
                  <a:lnTo>
                    <a:pt x="0" y="1384744"/>
                  </a:lnTo>
                  <a:lnTo>
                    <a:pt x="2393" y="1391920"/>
                  </a:lnTo>
                  <a:lnTo>
                    <a:pt x="85578" y="1534414"/>
                  </a:lnTo>
                  <a:lnTo>
                    <a:pt x="107671" y="1496568"/>
                  </a:lnTo>
                  <a:lnTo>
                    <a:pt x="66528" y="1496568"/>
                  </a:lnTo>
                  <a:lnTo>
                    <a:pt x="66528" y="1426083"/>
                  </a:lnTo>
                  <a:lnTo>
                    <a:pt x="35413" y="1372743"/>
                  </a:lnTo>
                  <a:lnTo>
                    <a:pt x="30360" y="1367063"/>
                  </a:lnTo>
                  <a:lnTo>
                    <a:pt x="23760" y="1363884"/>
                  </a:lnTo>
                  <a:lnTo>
                    <a:pt x="16446" y="1363420"/>
                  </a:lnTo>
                  <a:close/>
                </a:path>
                <a:path w="715010" h="1534795">
                  <a:moveTo>
                    <a:pt x="66528" y="1426083"/>
                  </a:moveTo>
                  <a:lnTo>
                    <a:pt x="66528" y="1496568"/>
                  </a:lnTo>
                  <a:lnTo>
                    <a:pt x="104628" y="1496568"/>
                  </a:lnTo>
                  <a:lnTo>
                    <a:pt x="104628" y="1487043"/>
                  </a:lnTo>
                  <a:lnTo>
                    <a:pt x="69068" y="1487043"/>
                  </a:lnTo>
                  <a:lnTo>
                    <a:pt x="85578" y="1458740"/>
                  </a:lnTo>
                  <a:lnTo>
                    <a:pt x="66528" y="1426083"/>
                  </a:lnTo>
                  <a:close/>
                </a:path>
                <a:path w="715010" h="1534795">
                  <a:moveTo>
                    <a:pt x="154709" y="1363420"/>
                  </a:moveTo>
                  <a:lnTo>
                    <a:pt x="147395" y="1363884"/>
                  </a:lnTo>
                  <a:lnTo>
                    <a:pt x="140795" y="1367063"/>
                  </a:lnTo>
                  <a:lnTo>
                    <a:pt x="135743" y="1372743"/>
                  </a:lnTo>
                  <a:lnTo>
                    <a:pt x="104628" y="1426083"/>
                  </a:lnTo>
                  <a:lnTo>
                    <a:pt x="104628" y="1496568"/>
                  </a:lnTo>
                  <a:lnTo>
                    <a:pt x="107671" y="1496568"/>
                  </a:lnTo>
                  <a:lnTo>
                    <a:pt x="168763" y="1391920"/>
                  </a:lnTo>
                  <a:lnTo>
                    <a:pt x="171156" y="1384744"/>
                  </a:lnTo>
                  <a:lnTo>
                    <a:pt x="170668" y="1377473"/>
                  </a:lnTo>
                  <a:lnTo>
                    <a:pt x="167512" y="1370917"/>
                  </a:lnTo>
                  <a:lnTo>
                    <a:pt x="161905" y="1365885"/>
                  </a:lnTo>
                  <a:lnTo>
                    <a:pt x="154709" y="1363420"/>
                  </a:lnTo>
                  <a:close/>
                </a:path>
                <a:path w="715010" h="1534795">
                  <a:moveTo>
                    <a:pt x="85578" y="1458740"/>
                  </a:moveTo>
                  <a:lnTo>
                    <a:pt x="69068" y="1487043"/>
                  </a:lnTo>
                  <a:lnTo>
                    <a:pt x="102088" y="1487043"/>
                  </a:lnTo>
                  <a:lnTo>
                    <a:pt x="85578" y="1458740"/>
                  </a:lnTo>
                  <a:close/>
                </a:path>
                <a:path w="715010" h="1534795">
                  <a:moveTo>
                    <a:pt x="104628" y="1426083"/>
                  </a:moveTo>
                  <a:lnTo>
                    <a:pt x="85578" y="1458740"/>
                  </a:lnTo>
                  <a:lnTo>
                    <a:pt x="102088" y="1487043"/>
                  </a:lnTo>
                  <a:lnTo>
                    <a:pt x="104628" y="1487043"/>
                  </a:lnTo>
                  <a:lnTo>
                    <a:pt x="104628" y="1426083"/>
                  </a:lnTo>
                  <a:close/>
                </a:path>
                <a:path w="715010" h="1534795">
                  <a:moveTo>
                    <a:pt x="676509" y="748157"/>
                  </a:moveTo>
                  <a:lnTo>
                    <a:pt x="85578" y="748157"/>
                  </a:lnTo>
                  <a:lnTo>
                    <a:pt x="78154" y="749651"/>
                  </a:lnTo>
                  <a:lnTo>
                    <a:pt x="72100" y="753729"/>
                  </a:lnTo>
                  <a:lnTo>
                    <a:pt x="68022" y="759783"/>
                  </a:lnTo>
                  <a:lnTo>
                    <a:pt x="66528" y="767207"/>
                  </a:lnTo>
                  <a:lnTo>
                    <a:pt x="66528" y="1426083"/>
                  </a:lnTo>
                  <a:lnTo>
                    <a:pt x="85578" y="1458740"/>
                  </a:lnTo>
                  <a:lnTo>
                    <a:pt x="104628" y="1426083"/>
                  </a:lnTo>
                  <a:lnTo>
                    <a:pt x="104628" y="786257"/>
                  </a:lnTo>
                  <a:lnTo>
                    <a:pt x="85578" y="786257"/>
                  </a:lnTo>
                  <a:lnTo>
                    <a:pt x="104628" y="767207"/>
                  </a:lnTo>
                  <a:lnTo>
                    <a:pt x="676509" y="767207"/>
                  </a:lnTo>
                  <a:lnTo>
                    <a:pt x="676509" y="748157"/>
                  </a:lnTo>
                  <a:close/>
                </a:path>
                <a:path w="715010" h="1534795">
                  <a:moveTo>
                    <a:pt x="104628" y="767207"/>
                  </a:moveTo>
                  <a:lnTo>
                    <a:pt x="85578" y="786257"/>
                  </a:lnTo>
                  <a:lnTo>
                    <a:pt x="104628" y="786257"/>
                  </a:lnTo>
                  <a:lnTo>
                    <a:pt x="104628" y="767207"/>
                  </a:lnTo>
                  <a:close/>
                </a:path>
                <a:path w="715010" h="1534795">
                  <a:moveTo>
                    <a:pt x="714609" y="748157"/>
                  </a:moveTo>
                  <a:lnTo>
                    <a:pt x="695559" y="748157"/>
                  </a:lnTo>
                  <a:lnTo>
                    <a:pt x="676509" y="767207"/>
                  </a:lnTo>
                  <a:lnTo>
                    <a:pt x="104628" y="767207"/>
                  </a:lnTo>
                  <a:lnTo>
                    <a:pt x="104628" y="786257"/>
                  </a:lnTo>
                  <a:lnTo>
                    <a:pt x="695559" y="786257"/>
                  </a:lnTo>
                  <a:lnTo>
                    <a:pt x="702982" y="784762"/>
                  </a:lnTo>
                  <a:lnTo>
                    <a:pt x="709037" y="780684"/>
                  </a:lnTo>
                  <a:lnTo>
                    <a:pt x="713114" y="774630"/>
                  </a:lnTo>
                  <a:lnTo>
                    <a:pt x="714609" y="767207"/>
                  </a:lnTo>
                  <a:lnTo>
                    <a:pt x="714609" y="748157"/>
                  </a:lnTo>
                  <a:close/>
                </a:path>
                <a:path w="715010" h="1534795">
                  <a:moveTo>
                    <a:pt x="714609" y="0"/>
                  </a:moveTo>
                  <a:lnTo>
                    <a:pt x="676509" y="0"/>
                  </a:lnTo>
                  <a:lnTo>
                    <a:pt x="676509" y="767207"/>
                  </a:lnTo>
                  <a:lnTo>
                    <a:pt x="695559" y="748157"/>
                  </a:lnTo>
                  <a:lnTo>
                    <a:pt x="714609" y="748157"/>
                  </a:lnTo>
                  <a:lnTo>
                    <a:pt x="714609" y="0"/>
                  </a:lnTo>
                  <a:close/>
                </a:path>
              </a:pathLst>
            </a:custGeom>
            <a:solidFill>
              <a:srgbClr val="FFFF00"/>
            </a:solidFill>
          </p:spPr>
          <p:txBody>
            <a:bodyPr wrap="square" lIns="0" tIns="0" rIns="0" bIns="0" rtlCol="0"/>
            <a:lstStyle/>
            <a:p>
              <a:endParaRPr/>
            </a:p>
          </p:txBody>
        </p:sp>
      </p:grpSp>
      <p:sp>
        <p:nvSpPr>
          <p:cNvPr id="11" name="object 16">
            <a:extLst>
              <a:ext uri="{FF2B5EF4-FFF2-40B4-BE49-F238E27FC236}">
                <a16:creationId xmlns:a16="http://schemas.microsoft.com/office/drawing/2014/main" id="{DDF64659-D155-53E4-8A91-0B3693FE4990}"/>
              </a:ext>
            </a:extLst>
          </p:cNvPr>
          <p:cNvSpPr txBox="1"/>
          <p:nvPr/>
        </p:nvSpPr>
        <p:spPr>
          <a:xfrm>
            <a:off x="7120131" y="1091947"/>
            <a:ext cx="1610995" cy="533400"/>
          </a:xfrm>
          <a:prstGeom prst="rect">
            <a:avLst/>
          </a:prstGeom>
          <a:solidFill>
            <a:srgbClr val="9F0927"/>
          </a:solidFill>
          <a:ln w="25907">
            <a:solidFill>
              <a:srgbClr val="74041A"/>
            </a:solidFill>
          </a:ln>
        </p:spPr>
        <p:txBody>
          <a:bodyPr vert="horz" wrap="square" lIns="0" tIns="0" rIns="0" bIns="0" rtlCol="0">
            <a:spAutoFit/>
          </a:bodyPr>
          <a:lstStyle/>
          <a:p>
            <a:pPr marL="411480">
              <a:lnSpc>
                <a:spcPts val="2045"/>
              </a:lnSpc>
            </a:pPr>
            <a:r>
              <a:rPr spc="-10" dirty="0">
                <a:solidFill>
                  <a:srgbClr val="FFFFFF"/>
                </a:solidFill>
                <a:latin typeface="Arial"/>
                <a:cs typeface="Arial"/>
              </a:rPr>
              <a:t>Shaded</a:t>
            </a:r>
            <a:endParaRPr dirty="0">
              <a:latin typeface="Arial"/>
              <a:cs typeface="Arial"/>
            </a:endParaRPr>
          </a:p>
          <a:p>
            <a:pPr marL="436880">
              <a:lnSpc>
                <a:spcPts val="2155"/>
              </a:lnSpc>
            </a:pPr>
            <a:r>
              <a:rPr dirty="0">
                <a:solidFill>
                  <a:srgbClr val="FFFFFF"/>
                </a:solidFill>
                <a:latin typeface="Arial"/>
                <a:cs typeface="Arial"/>
              </a:rPr>
              <a:t>Zone</a:t>
            </a:r>
            <a:r>
              <a:rPr spc="-15" dirty="0">
                <a:solidFill>
                  <a:srgbClr val="FFFFFF"/>
                </a:solidFill>
                <a:latin typeface="Arial"/>
                <a:cs typeface="Arial"/>
              </a:rPr>
              <a:t> </a:t>
            </a:r>
            <a:r>
              <a:rPr spc="-50" dirty="0">
                <a:solidFill>
                  <a:srgbClr val="FFFFFF"/>
                </a:solidFill>
                <a:latin typeface="Arial"/>
                <a:cs typeface="Arial"/>
              </a:rPr>
              <a:t>X</a:t>
            </a:r>
            <a:endParaRPr dirty="0">
              <a:latin typeface="Arial"/>
              <a:cs typeface="Arial"/>
            </a:endParaRPr>
          </a:p>
        </p:txBody>
      </p:sp>
      <p:grpSp>
        <p:nvGrpSpPr>
          <p:cNvPr id="12" name="object 17">
            <a:extLst>
              <a:ext uri="{FF2B5EF4-FFF2-40B4-BE49-F238E27FC236}">
                <a16:creationId xmlns:a16="http://schemas.microsoft.com/office/drawing/2014/main" id="{50B029C8-10F6-41A1-98CB-136833825DD0}"/>
              </a:ext>
            </a:extLst>
          </p:cNvPr>
          <p:cNvGrpSpPr/>
          <p:nvPr/>
        </p:nvGrpSpPr>
        <p:grpSpPr>
          <a:xfrm>
            <a:off x="3812286" y="1606300"/>
            <a:ext cx="601980" cy="1991995"/>
            <a:chOff x="2282951" y="1789176"/>
            <a:chExt cx="601980" cy="1991995"/>
          </a:xfrm>
        </p:grpSpPr>
        <p:pic>
          <p:nvPicPr>
            <p:cNvPr id="13" name="object 18">
              <a:extLst>
                <a:ext uri="{FF2B5EF4-FFF2-40B4-BE49-F238E27FC236}">
                  <a16:creationId xmlns:a16="http://schemas.microsoft.com/office/drawing/2014/main" id="{2739E312-9D94-EC45-8E76-D1A85193487F}"/>
                </a:ext>
              </a:extLst>
            </p:cNvPr>
            <p:cNvPicPr/>
            <p:nvPr/>
          </p:nvPicPr>
          <p:blipFill>
            <a:blip r:embed="rId4" cstate="email">
              <a:extLst>
                <a:ext uri="{28A0092B-C50C-407E-A947-70E740481C1C}">
                  <a14:useLocalDpi xmlns:a14="http://schemas.microsoft.com/office/drawing/2010/main"/>
                </a:ext>
              </a:extLst>
            </a:blip>
            <a:stretch>
              <a:fillRect/>
            </a:stretch>
          </p:blipFill>
          <p:spPr>
            <a:xfrm>
              <a:off x="2282951" y="1789176"/>
              <a:ext cx="601954" cy="1991868"/>
            </a:xfrm>
            <a:prstGeom prst="rect">
              <a:avLst/>
            </a:prstGeom>
          </p:spPr>
        </p:pic>
        <p:sp>
          <p:nvSpPr>
            <p:cNvPr id="14" name="object 19">
              <a:extLst>
                <a:ext uri="{FF2B5EF4-FFF2-40B4-BE49-F238E27FC236}">
                  <a16:creationId xmlns:a16="http://schemas.microsoft.com/office/drawing/2014/main" id="{0C48B2D9-AA2C-DDCA-0763-D2A5DE692F5B}"/>
                </a:ext>
              </a:extLst>
            </p:cNvPr>
            <p:cNvSpPr/>
            <p:nvPr/>
          </p:nvSpPr>
          <p:spPr>
            <a:xfrm>
              <a:off x="2409971" y="1808226"/>
              <a:ext cx="436245" cy="1741805"/>
            </a:xfrm>
            <a:custGeom>
              <a:avLst/>
              <a:gdLst/>
              <a:ahLst/>
              <a:cxnLst/>
              <a:rect l="l" t="t" r="r" b="b"/>
              <a:pathLst>
                <a:path w="436244" h="1741804">
                  <a:moveTo>
                    <a:pt x="16446" y="1570811"/>
                  </a:moveTo>
                  <a:lnTo>
                    <a:pt x="9251" y="1573276"/>
                  </a:lnTo>
                  <a:lnTo>
                    <a:pt x="3643" y="1578308"/>
                  </a:lnTo>
                  <a:lnTo>
                    <a:pt x="488" y="1584864"/>
                  </a:lnTo>
                  <a:lnTo>
                    <a:pt x="0" y="1592135"/>
                  </a:lnTo>
                  <a:lnTo>
                    <a:pt x="2393" y="1599311"/>
                  </a:lnTo>
                  <a:lnTo>
                    <a:pt x="85578" y="1741804"/>
                  </a:lnTo>
                  <a:lnTo>
                    <a:pt x="107671" y="1703959"/>
                  </a:lnTo>
                  <a:lnTo>
                    <a:pt x="66528" y="1703959"/>
                  </a:lnTo>
                  <a:lnTo>
                    <a:pt x="66528" y="1633474"/>
                  </a:lnTo>
                  <a:lnTo>
                    <a:pt x="35413" y="1580134"/>
                  </a:lnTo>
                  <a:lnTo>
                    <a:pt x="30360" y="1574454"/>
                  </a:lnTo>
                  <a:lnTo>
                    <a:pt x="23760" y="1571275"/>
                  </a:lnTo>
                  <a:lnTo>
                    <a:pt x="16446" y="1570811"/>
                  </a:lnTo>
                  <a:close/>
                </a:path>
                <a:path w="436244" h="1741804">
                  <a:moveTo>
                    <a:pt x="66528" y="1633474"/>
                  </a:moveTo>
                  <a:lnTo>
                    <a:pt x="66528" y="1703959"/>
                  </a:lnTo>
                  <a:lnTo>
                    <a:pt x="104628" y="1703959"/>
                  </a:lnTo>
                  <a:lnTo>
                    <a:pt x="104628" y="1694434"/>
                  </a:lnTo>
                  <a:lnTo>
                    <a:pt x="69068" y="1694434"/>
                  </a:lnTo>
                  <a:lnTo>
                    <a:pt x="85578" y="1666131"/>
                  </a:lnTo>
                  <a:lnTo>
                    <a:pt x="66528" y="1633474"/>
                  </a:lnTo>
                  <a:close/>
                </a:path>
                <a:path w="436244" h="1741804">
                  <a:moveTo>
                    <a:pt x="154709" y="1570811"/>
                  </a:moveTo>
                  <a:lnTo>
                    <a:pt x="147395" y="1571275"/>
                  </a:lnTo>
                  <a:lnTo>
                    <a:pt x="140795" y="1574454"/>
                  </a:lnTo>
                  <a:lnTo>
                    <a:pt x="135743" y="1580134"/>
                  </a:lnTo>
                  <a:lnTo>
                    <a:pt x="104628" y="1633474"/>
                  </a:lnTo>
                  <a:lnTo>
                    <a:pt x="104628" y="1703959"/>
                  </a:lnTo>
                  <a:lnTo>
                    <a:pt x="107671" y="1703959"/>
                  </a:lnTo>
                  <a:lnTo>
                    <a:pt x="168763" y="1599311"/>
                  </a:lnTo>
                  <a:lnTo>
                    <a:pt x="171156" y="1592135"/>
                  </a:lnTo>
                  <a:lnTo>
                    <a:pt x="170668" y="1584864"/>
                  </a:lnTo>
                  <a:lnTo>
                    <a:pt x="167512" y="1578308"/>
                  </a:lnTo>
                  <a:lnTo>
                    <a:pt x="161905" y="1573276"/>
                  </a:lnTo>
                  <a:lnTo>
                    <a:pt x="154709" y="1570811"/>
                  </a:lnTo>
                  <a:close/>
                </a:path>
                <a:path w="436244" h="1741804">
                  <a:moveTo>
                    <a:pt x="85578" y="1666131"/>
                  </a:moveTo>
                  <a:lnTo>
                    <a:pt x="69068" y="1694434"/>
                  </a:lnTo>
                  <a:lnTo>
                    <a:pt x="102088" y="1694434"/>
                  </a:lnTo>
                  <a:lnTo>
                    <a:pt x="85578" y="1666131"/>
                  </a:lnTo>
                  <a:close/>
                </a:path>
                <a:path w="436244" h="1741804">
                  <a:moveTo>
                    <a:pt x="104628" y="1633474"/>
                  </a:moveTo>
                  <a:lnTo>
                    <a:pt x="85578" y="1666131"/>
                  </a:lnTo>
                  <a:lnTo>
                    <a:pt x="102088" y="1694434"/>
                  </a:lnTo>
                  <a:lnTo>
                    <a:pt x="104628" y="1694434"/>
                  </a:lnTo>
                  <a:lnTo>
                    <a:pt x="104628" y="1633474"/>
                  </a:lnTo>
                  <a:close/>
                </a:path>
                <a:path w="436244" h="1741804">
                  <a:moveTo>
                    <a:pt x="398125" y="851788"/>
                  </a:moveTo>
                  <a:lnTo>
                    <a:pt x="85578" y="851788"/>
                  </a:lnTo>
                  <a:lnTo>
                    <a:pt x="78154" y="853283"/>
                  </a:lnTo>
                  <a:lnTo>
                    <a:pt x="72100" y="857361"/>
                  </a:lnTo>
                  <a:lnTo>
                    <a:pt x="68022" y="863415"/>
                  </a:lnTo>
                  <a:lnTo>
                    <a:pt x="66528" y="870838"/>
                  </a:lnTo>
                  <a:lnTo>
                    <a:pt x="66528" y="1633474"/>
                  </a:lnTo>
                  <a:lnTo>
                    <a:pt x="85578" y="1666131"/>
                  </a:lnTo>
                  <a:lnTo>
                    <a:pt x="104628" y="1633474"/>
                  </a:lnTo>
                  <a:lnTo>
                    <a:pt x="104628" y="889888"/>
                  </a:lnTo>
                  <a:lnTo>
                    <a:pt x="85578" y="889888"/>
                  </a:lnTo>
                  <a:lnTo>
                    <a:pt x="104628" y="870838"/>
                  </a:lnTo>
                  <a:lnTo>
                    <a:pt x="398125" y="870838"/>
                  </a:lnTo>
                  <a:lnTo>
                    <a:pt x="398125" y="851788"/>
                  </a:lnTo>
                  <a:close/>
                </a:path>
                <a:path w="436244" h="1741804">
                  <a:moveTo>
                    <a:pt x="104628" y="870838"/>
                  </a:moveTo>
                  <a:lnTo>
                    <a:pt x="85578" y="889888"/>
                  </a:lnTo>
                  <a:lnTo>
                    <a:pt x="104628" y="889888"/>
                  </a:lnTo>
                  <a:lnTo>
                    <a:pt x="104628" y="870838"/>
                  </a:lnTo>
                  <a:close/>
                </a:path>
                <a:path w="436244" h="1741804">
                  <a:moveTo>
                    <a:pt x="436225" y="851788"/>
                  </a:moveTo>
                  <a:lnTo>
                    <a:pt x="417175" y="851788"/>
                  </a:lnTo>
                  <a:lnTo>
                    <a:pt x="398125" y="870838"/>
                  </a:lnTo>
                  <a:lnTo>
                    <a:pt x="104628" y="870838"/>
                  </a:lnTo>
                  <a:lnTo>
                    <a:pt x="104628" y="889888"/>
                  </a:lnTo>
                  <a:lnTo>
                    <a:pt x="417175" y="889888"/>
                  </a:lnTo>
                  <a:lnTo>
                    <a:pt x="424545" y="888394"/>
                  </a:lnTo>
                  <a:lnTo>
                    <a:pt x="430605" y="884316"/>
                  </a:lnTo>
                  <a:lnTo>
                    <a:pt x="434713" y="878262"/>
                  </a:lnTo>
                  <a:lnTo>
                    <a:pt x="436225" y="870838"/>
                  </a:lnTo>
                  <a:lnTo>
                    <a:pt x="436225" y="851788"/>
                  </a:lnTo>
                  <a:close/>
                </a:path>
                <a:path w="436244" h="1741804">
                  <a:moveTo>
                    <a:pt x="436225" y="0"/>
                  </a:moveTo>
                  <a:lnTo>
                    <a:pt x="398125" y="0"/>
                  </a:lnTo>
                  <a:lnTo>
                    <a:pt x="398125" y="870838"/>
                  </a:lnTo>
                  <a:lnTo>
                    <a:pt x="417175" y="851788"/>
                  </a:lnTo>
                  <a:lnTo>
                    <a:pt x="436225" y="851788"/>
                  </a:lnTo>
                  <a:lnTo>
                    <a:pt x="436225" y="0"/>
                  </a:lnTo>
                  <a:close/>
                </a:path>
              </a:pathLst>
            </a:custGeom>
            <a:solidFill>
              <a:srgbClr val="FFFF00"/>
            </a:solidFill>
          </p:spPr>
          <p:txBody>
            <a:bodyPr wrap="square" lIns="0" tIns="0" rIns="0" bIns="0" rtlCol="0"/>
            <a:lstStyle/>
            <a:p>
              <a:endParaRPr dirty="0"/>
            </a:p>
          </p:txBody>
        </p:sp>
      </p:grpSp>
      <p:sp>
        <p:nvSpPr>
          <p:cNvPr id="15" name="object 20">
            <a:extLst>
              <a:ext uri="{FF2B5EF4-FFF2-40B4-BE49-F238E27FC236}">
                <a16:creationId xmlns:a16="http://schemas.microsoft.com/office/drawing/2014/main" id="{FC59BF02-A876-9595-ED98-D73D043CD78B}"/>
              </a:ext>
            </a:extLst>
          </p:cNvPr>
          <p:cNvSpPr txBox="1"/>
          <p:nvPr/>
        </p:nvSpPr>
        <p:spPr>
          <a:xfrm>
            <a:off x="3550922" y="1091949"/>
            <a:ext cx="1610995" cy="401391"/>
          </a:xfrm>
          <a:prstGeom prst="rect">
            <a:avLst/>
          </a:prstGeom>
          <a:solidFill>
            <a:srgbClr val="9F0927"/>
          </a:solidFill>
          <a:ln w="25907">
            <a:solidFill>
              <a:srgbClr val="74041A"/>
            </a:solidFill>
          </a:ln>
        </p:spPr>
        <p:txBody>
          <a:bodyPr vert="horz" wrap="square" lIns="0" tIns="123189" rIns="0" bIns="0" rtlCol="0">
            <a:spAutoFit/>
          </a:bodyPr>
          <a:lstStyle/>
          <a:p>
            <a:pPr marL="365760">
              <a:spcBef>
                <a:spcPts val="969"/>
              </a:spcBef>
            </a:pPr>
            <a:r>
              <a:rPr>
                <a:solidFill>
                  <a:srgbClr val="FFFFFF"/>
                </a:solidFill>
                <a:latin typeface="Arial"/>
                <a:cs typeface="Arial"/>
              </a:rPr>
              <a:t>Zone</a:t>
            </a:r>
            <a:r>
              <a:rPr spc="-110">
                <a:solidFill>
                  <a:srgbClr val="FFFFFF"/>
                </a:solidFill>
                <a:latin typeface="Arial"/>
                <a:cs typeface="Arial"/>
              </a:rPr>
              <a:t> </a:t>
            </a:r>
            <a:r>
              <a:rPr spc="-25">
                <a:solidFill>
                  <a:srgbClr val="FFFFFF"/>
                </a:solidFill>
                <a:latin typeface="Arial"/>
                <a:cs typeface="Arial"/>
              </a:rPr>
              <a:t>AE</a:t>
            </a:r>
            <a:endParaRPr>
              <a:latin typeface="Arial"/>
              <a:cs typeface="Arial"/>
            </a:endParaRPr>
          </a:p>
        </p:txBody>
      </p:sp>
      <p:grpSp>
        <p:nvGrpSpPr>
          <p:cNvPr id="16" name="object 21">
            <a:extLst>
              <a:ext uri="{FF2B5EF4-FFF2-40B4-BE49-F238E27FC236}">
                <a16:creationId xmlns:a16="http://schemas.microsoft.com/office/drawing/2014/main" id="{E6480A6F-7D0D-77BA-7191-B4ED0F3FED4F}"/>
              </a:ext>
            </a:extLst>
          </p:cNvPr>
          <p:cNvGrpSpPr/>
          <p:nvPr/>
        </p:nvGrpSpPr>
        <p:grpSpPr>
          <a:xfrm>
            <a:off x="9320025" y="1606300"/>
            <a:ext cx="421005" cy="1129665"/>
            <a:chOff x="7790688" y="1789176"/>
            <a:chExt cx="421005" cy="1129665"/>
          </a:xfrm>
        </p:grpSpPr>
        <p:pic>
          <p:nvPicPr>
            <p:cNvPr id="17" name="object 22">
              <a:extLst>
                <a:ext uri="{FF2B5EF4-FFF2-40B4-BE49-F238E27FC236}">
                  <a16:creationId xmlns:a16="http://schemas.microsoft.com/office/drawing/2014/main" id="{7E2C4D58-C431-672B-DA92-7F5BEB81D099}"/>
                </a:ext>
              </a:extLst>
            </p:cNvPr>
            <p:cNvPicPr/>
            <p:nvPr/>
          </p:nvPicPr>
          <p:blipFill>
            <a:blip r:embed="rId5" cstate="email">
              <a:extLst>
                <a:ext uri="{28A0092B-C50C-407E-A947-70E740481C1C}">
                  <a14:useLocalDpi xmlns:a14="http://schemas.microsoft.com/office/drawing/2010/main"/>
                </a:ext>
              </a:extLst>
            </a:blip>
            <a:stretch>
              <a:fillRect/>
            </a:stretch>
          </p:blipFill>
          <p:spPr>
            <a:xfrm>
              <a:off x="7790688" y="1789176"/>
              <a:ext cx="420674" cy="1129284"/>
            </a:xfrm>
            <a:prstGeom prst="rect">
              <a:avLst/>
            </a:prstGeom>
          </p:spPr>
        </p:pic>
        <p:sp>
          <p:nvSpPr>
            <p:cNvPr id="18" name="object 23">
              <a:extLst>
                <a:ext uri="{FF2B5EF4-FFF2-40B4-BE49-F238E27FC236}">
                  <a16:creationId xmlns:a16="http://schemas.microsoft.com/office/drawing/2014/main" id="{5054F1F6-C83F-89FA-65C5-7318FC7B4F02}"/>
                </a:ext>
              </a:extLst>
            </p:cNvPr>
            <p:cNvSpPr/>
            <p:nvPr/>
          </p:nvSpPr>
          <p:spPr>
            <a:xfrm>
              <a:off x="7917707" y="1808226"/>
              <a:ext cx="226060" cy="879475"/>
            </a:xfrm>
            <a:custGeom>
              <a:avLst/>
              <a:gdLst/>
              <a:ahLst/>
              <a:cxnLst/>
              <a:rect l="l" t="t" r="r" b="b"/>
              <a:pathLst>
                <a:path w="226059" h="879475">
                  <a:moveTo>
                    <a:pt x="16446" y="708100"/>
                  </a:moveTo>
                  <a:lnTo>
                    <a:pt x="9251" y="710564"/>
                  </a:lnTo>
                  <a:lnTo>
                    <a:pt x="3643" y="715597"/>
                  </a:lnTo>
                  <a:lnTo>
                    <a:pt x="488" y="722153"/>
                  </a:lnTo>
                  <a:lnTo>
                    <a:pt x="0" y="729424"/>
                  </a:lnTo>
                  <a:lnTo>
                    <a:pt x="2393" y="736600"/>
                  </a:lnTo>
                  <a:lnTo>
                    <a:pt x="85578" y="879094"/>
                  </a:lnTo>
                  <a:lnTo>
                    <a:pt x="107671" y="841248"/>
                  </a:lnTo>
                  <a:lnTo>
                    <a:pt x="66528" y="841248"/>
                  </a:lnTo>
                  <a:lnTo>
                    <a:pt x="66528" y="770763"/>
                  </a:lnTo>
                  <a:lnTo>
                    <a:pt x="35413" y="717423"/>
                  </a:lnTo>
                  <a:lnTo>
                    <a:pt x="30360" y="711743"/>
                  </a:lnTo>
                  <a:lnTo>
                    <a:pt x="23760" y="708564"/>
                  </a:lnTo>
                  <a:lnTo>
                    <a:pt x="16446" y="708100"/>
                  </a:lnTo>
                  <a:close/>
                </a:path>
                <a:path w="226059" h="879475">
                  <a:moveTo>
                    <a:pt x="66528" y="770763"/>
                  </a:moveTo>
                  <a:lnTo>
                    <a:pt x="66528" y="841248"/>
                  </a:lnTo>
                  <a:lnTo>
                    <a:pt x="104628" y="841248"/>
                  </a:lnTo>
                  <a:lnTo>
                    <a:pt x="104628" y="831723"/>
                  </a:lnTo>
                  <a:lnTo>
                    <a:pt x="69068" y="831723"/>
                  </a:lnTo>
                  <a:lnTo>
                    <a:pt x="85578" y="803420"/>
                  </a:lnTo>
                  <a:lnTo>
                    <a:pt x="66528" y="770763"/>
                  </a:lnTo>
                  <a:close/>
                </a:path>
                <a:path w="226059" h="879475">
                  <a:moveTo>
                    <a:pt x="154709" y="708100"/>
                  </a:moveTo>
                  <a:lnTo>
                    <a:pt x="147395" y="708564"/>
                  </a:lnTo>
                  <a:lnTo>
                    <a:pt x="140795" y="711743"/>
                  </a:lnTo>
                  <a:lnTo>
                    <a:pt x="135743" y="717423"/>
                  </a:lnTo>
                  <a:lnTo>
                    <a:pt x="104628" y="770763"/>
                  </a:lnTo>
                  <a:lnTo>
                    <a:pt x="104628" y="841248"/>
                  </a:lnTo>
                  <a:lnTo>
                    <a:pt x="107671" y="841248"/>
                  </a:lnTo>
                  <a:lnTo>
                    <a:pt x="168763" y="736600"/>
                  </a:lnTo>
                  <a:lnTo>
                    <a:pt x="171156" y="729424"/>
                  </a:lnTo>
                  <a:lnTo>
                    <a:pt x="170668" y="722153"/>
                  </a:lnTo>
                  <a:lnTo>
                    <a:pt x="167512" y="715597"/>
                  </a:lnTo>
                  <a:lnTo>
                    <a:pt x="161905" y="710564"/>
                  </a:lnTo>
                  <a:lnTo>
                    <a:pt x="154709" y="708100"/>
                  </a:lnTo>
                  <a:close/>
                </a:path>
                <a:path w="226059" h="879475">
                  <a:moveTo>
                    <a:pt x="85578" y="803420"/>
                  </a:moveTo>
                  <a:lnTo>
                    <a:pt x="69068" y="831723"/>
                  </a:lnTo>
                  <a:lnTo>
                    <a:pt x="102088" y="831723"/>
                  </a:lnTo>
                  <a:lnTo>
                    <a:pt x="85578" y="803420"/>
                  </a:lnTo>
                  <a:close/>
                </a:path>
                <a:path w="226059" h="879475">
                  <a:moveTo>
                    <a:pt x="104628" y="770763"/>
                  </a:moveTo>
                  <a:lnTo>
                    <a:pt x="85578" y="803420"/>
                  </a:lnTo>
                  <a:lnTo>
                    <a:pt x="102088" y="831723"/>
                  </a:lnTo>
                  <a:lnTo>
                    <a:pt x="104628" y="831723"/>
                  </a:lnTo>
                  <a:lnTo>
                    <a:pt x="104628" y="770763"/>
                  </a:lnTo>
                  <a:close/>
                </a:path>
                <a:path w="226059" h="879475">
                  <a:moveTo>
                    <a:pt x="187940" y="420497"/>
                  </a:moveTo>
                  <a:lnTo>
                    <a:pt x="85578" y="420497"/>
                  </a:lnTo>
                  <a:lnTo>
                    <a:pt x="78154" y="421991"/>
                  </a:lnTo>
                  <a:lnTo>
                    <a:pt x="72100" y="426069"/>
                  </a:lnTo>
                  <a:lnTo>
                    <a:pt x="68022" y="432123"/>
                  </a:lnTo>
                  <a:lnTo>
                    <a:pt x="66528" y="439547"/>
                  </a:lnTo>
                  <a:lnTo>
                    <a:pt x="66528" y="770763"/>
                  </a:lnTo>
                  <a:lnTo>
                    <a:pt x="85578" y="803420"/>
                  </a:lnTo>
                  <a:lnTo>
                    <a:pt x="104628" y="770763"/>
                  </a:lnTo>
                  <a:lnTo>
                    <a:pt x="104628" y="458597"/>
                  </a:lnTo>
                  <a:lnTo>
                    <a:pt x="85578" y="458597"/>
                  </a:lnTo>
                  <a:lnTo>
                    <a:pt x="104628" y="439547"/>
                  </a:lnTo>
                  <a:lnTo>
                    <a:pt x="187940" y="439547"/>
                  </a:lnTo>
                  <a:lnTo>
                    <a:pt x="187940" y="420497"/>
                  </a:lnTo>
                  <a:close/>
                </a:path>
                <a:path w="226059" h="879475">
                  <a:moveTo>
                    <a:pt x="104628" y="439547"/>
                  </a:moveTo>
                  <a:lnTo>
                    <a:pt x="85578" y="458597"/>
                  </a:lnTo>
                  <a:lnTo>
                    <a:pt x="104628" y="458597"/>
                  </a:lnTo>
                  <a:lnTo>
                    <a:pt x="104628" y="439547"/>
                  </a:lnTo>
                  <a:close/>
                </a:path>
                <a:path w="226059" h="879475">
                  <a:moveTo>
                    <a:pt x="226040" y="420497"/>
                  </a:moveTo>
                  <a:lnTo>
                    <a:pt x="206990" y="420497"/>
                  </a:lnTo>
                  <a:lnTo>
                    <a:pt x="187940" y="439547"/>
                  </a:lnTo>
                  <a:lnTo>
                    <a:pt x="104628" y="439547"/>
                  </a:lnTo>
                  <a:lnTo>
                    <a:pt x="104628" y="458597"/>
                  </a:lnTo>
                  <a:lnTo>
                    <a:pt x="206990" y="458597"/>
                  </a:lnTo>
                  <a:lnTo>
                    <a:pt x="214413" y="457102"/>
                  </a:lnTo>
                  <a:lnTo>
                    <a:pt x="220468" y="453024"/>
                  </a:lnTo>
                  <a:lnTo>
                    <a:pt x="224545" y="446970"/>
                  </a:lnTo>
                  <a:lnTo>
                    <a:pt x="226040" y="439547"/>
                  </a:lnTo>
                  <a:lnTo>
                    <a:pt x="226040" y="420497"/>
                  </a:lnTo>
                  <a:close/>
                </a:path>
                <a:path w="226059" h="879475">
                  <a:moveTo>
                    <a:pt x="226040" y="0"/>
                  </a:moveTo>
                  <a:lnTo>
                    <a:pt x="187940" y="0"/>
                  </a:lnTo>
                  <a:lnTo>
                    <a:pt x="187940" y="439547"/>
                  </a:lnTo>
                  <a:lnTo>
                    <a:pt x="206990" y="420497"/>
                  </a:lnTo>
                  <a:lnTo>
                    <a:pt x="226040" y="420497"/>
                  </a:lnTo>
                  <a:lnTo>
                    <a:pt x="226040" y="0"/>
                  </a:lnTo>
                  <a:close/>
                </a:path>
              </a:pathLst>
            </a:custGeom>
            <a:solidFill>
              <a:srgbClr val="FFFF00"/>
            </a:solidFill>
          </p:spPr>
          <p:txBody>
            <a:bodyPr wrap="square" lIns="0" tIns="0" rIns="0" bIns="0" rtlCol="0"/>
            <a:lstStyle/>
            <a:p>
              <a:endParaRPr/>
            </a:p>
          </p:txBody>
        </p:sp>
      </p:grpSp>
      <p:sp>
        <p:nvSpPr>
          <p:cNvPr id="19" name="object 24">
            <a:extLst>
              <a:ext uri="{FF2B5EF4-FFF2-40B4-BE49-F238E27FC236}">
                <a16:creationId xmlns:a16="http://schemas.microsoft.com/office/drawing/2014/main" id="{295881FB-AC63-6149-9192-373CB884ECDE}"/>
              </a:ext>
            </a:extLst>
          </p:cNvPr>
          <p:cNvSpPr txBox="1"/>
          <p:nvPr/>
        </p:nvSpPr>
        <p:spPr>
          <a:xfrm>
            <a:off x="8848346" y="1091947"/>
            <a:ext cx="1610995" cy="400110"/>
          </a:xfrm>
          <a:prstGeom prst="rect">
            <a:avLst/>
          </a:prstGeom>
          <a:solidFill>
            <a:srgbClr val="9F0927"/>
          </a:solidFill>
          <a:ln w="25907">
            <a:solidFill>
              <a:srgbClr val="74041A"/>
            </a:solidFill>
          </a:ln>
        </p:spPr>
        <p:txBody>
          <a:bodyPr vert="horz" wrap="square" lIns="0" tIns="121920" rIns="0" bIns="0" rtlCol="0">
            <a:spAutoFit/>
          </a:bodyPr>
          <a:lstStyle/>
          <a:p>
            <a:pPr marL="442595">
              <a:spcBef>
                <a:spcPts val="960"/>
              </a:spcBef>
            </a:pPr>
            <a:r>
              <a:rPr>
                <a:solidFill>
                  <a:srgbClr val="FFFFFF"/>
                </a:solidFill>
                <a:latin typeface="Arial"/>
                <a:cs typeface="Arial"/>
              </a:rPr>
              <a:t>Zone</a:t>
            </a:r>
            <a:r>
              <a:rPr spc="-110">
                <a:solidFill>
                  <a:srgbClr val="FFFFFF"/>
                </a:solidFill>
                <a:latin typeface="Arial"/>
                <a:cs typeface="Arial"/>
              </a:rPr>
              <a:t> </a:t>
            </a:r>
            <a:r>
              <a:rPr spc="-50">
                <a:solidFill>
                  <a:srgbClr val="FFFFFF"/>
                </a:solidFill>
                <a:latin typeface="Arial"/>
                <a:cs typeface="Arial"/>
              </a:rPr>
              <a:t>A</a:t>
            </a:r>
            <a:endParaRPr>
              <a:latin typeface="Arial"/>
              <a:cs typeface="Arial"/>
            </a:endParaRPr>
          </a:p>
        </p:txBody>
      </p:sp>
    </p:spTree>
    <p:extLst>
      <p:ext uri="{BB962C8B-B14F-4D97-AF65-F5344CB8AC3E}">
        <p14:creationId xmlns:p14="http://schemas.microsoft.com/office/powerpoint/2010/main" val="108110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a:xfrm>
            <a:off x="738189" y="182880"/>
            <a:ext cx="10715627" cy="731520"/>
          </a:xfrm>
        </p:spPr>
        <p:txBody>
          <a:bodyPr>
            <a:normAutofit/>
          </a:bodyPr>
          <a:lstStyle/>
          <a:p>
            <a:r>
              <a:rPr lang="en-US" dirty="0"/>
              <a:t>Floodplain Map Overview</a:t>
            </a:r>
          </a:p>
        </p:txBody>
      </p:sp>
      <p:graphicFrame>
        <p:nvGraphicFramePr>
          <p:cNvPr id="3" name="Table 2">
            <a:extLst>
              <a:ext uri="{FF2B5EF4-FFF2-40B4-BE49-F238E27FC236}">
                <a16:creationId xmlns:a16="http://schemas.microsoft.com/office/drawing/2014/main" id="{943DB42A-D397-3BB1-743F-4B6E62760D22}"/>
              </a:ext>
            </a:extLst>
          </p:cNvPr>
          <p:cNvGraphicFramePr>
            <a:graphicFrameLocks noGrp="1"/>
          </p:cNvGraphicFramePr>
          <p:nvPr>
            <p:extLst>
              <p:ext uri="{D42A27DB-BD31-4B8C-83A1-F6EECF244321}">
                <p14:modId xmlns:p14="http://schemas.microsoft.com/office/powerpoint/2010/main" val="3611549757"/>
              </p:ext>
            </p:extLst>
          </p:nvPr>
        </p:nvGraphicFramePr>
        <p:xfrm>
          <a:off x="1093304" y="1633897"/>
          <a:ext cx="10267121" cy="3657600"/>
        </p:xfrm>
        <a:graphic>
          <a:graphicData uri="http://schemas.openxmlformats.org/drawingml/2006/table">
            <a:tbl>
              <a:tblPr firstRow="1">
                <a:tableStyleId>{2D5ABB26-0587-4C30-8999-92F81FD0307C}</a:tableStyleId>
              </a:tblPr>
              <a:tblGrid>
                <a:gridCol w="2663687">
                  <a:extLst>
                    <a:ext uri="{9D8B030D-6E8A-4147-A177-3AD203B41FA5}">
                      <a16:colId xmlns:a16="http://schemas.microsoft.com/office/drawing/2014/main" val="1556088132"/>
                    </a:ext>
                  </a:extLst>
                </a:gridCol>
                <a:gridCol w="616226">
                  <a:extLst>
                    <a:ext uri="{9D8B030D-6E8A-4147-A177-3AD203B41FA5}">
                      <a16:colId xmlns:a16="http://schemas.microsoft.com/office/drawing/2014/main" val="810359092"/>
                    </a:ext>
                  </a:extLst>
                </a:gridCol>
                <a:gridCol w="1371742">
                  <a:extLst>
                    <a:ext uri="{9D8B030D-6E8A-4147-A177-3AD203B41FA5}">
                      <a16:colId xmlns:a16="http://schemas.microsoft.com/office/drawing/2014/main" val="608289255"/>
                    </a:ext>
                  </a:extLst>
                </a:gridCol>
                <a:gridCol w="5615466">
                  <a:extLst>
                    <a:ext uri="{9D8B030D-6E8A-4147-A177-3AD203B41FA5}">
                      <a16:colId xmlns:a16="http://schemas.microsoft.com/office/drawing/2014/main" val="3799434672"/>
                    </a:ext>
                  </a:extLst>
                </a:gridCol>
              </a:tblGrid>
              <a:tr h="731520">
                <a:tc rowSpan="3">
                  <a:txBody>
                    <a:bodyPr/>
                    <a:lstStyle/>
                    <a:p>
                      <a:pPr algn="r">
                        <a:spcBef>
                          <a:spcPts val="0"/>
                        </a:spcBef>
                      </a:pPr>
                      <a:r>
                        <a:rPr lang="en-US" sz="2400" dirty="0">
                          <a:solidFill>
                            <a:srgbClr val="13648E"/>
                          </a:solidFill>
                        </a:rPr>
                        <a:t>HIGH RISK</a:t>
                      </a:r>
                    </a:p>
                    <a:p>
                      <a:pPr algn="r">
                        <a:spcBef>
                          <a:spcPts val="0"/>
                        </a:spcBef>
                      </a:pPr>
                      <a:r>
                        <a:rPr lang="en-US" sz="1600" i="1" dirty="0">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dirty="0">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2">
                              <a:lumMod val="50000"/>
                            </a:schemeClr>
                          </a:solidFill>
                        </a:rPr>
                        <a:t>Regulatory Floodway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2">
                              <a:lumMod val="50000"/>
                            </a:schemeClr>
                          </a:solidFill>
                        </a:rPr>
                        <a:t>1%-Annual-Chance Flood Hazard Area </a:t>
                      </a:r>
                      <a:r>
                        <a:rPr lang="en-US" b="1" dirty="0">
                          <a:solidFill>
                            <a:srgbClr val="13648E"/>
                          </a:solidFill>
                        </a:rPr>
                        <a:t>with BFEs</a:t>
                      </a:r>
                      <a:endParaRPr lang="en-US"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2">
                              <a:lumMod val="50000"/>
                            </a:schemeClr>
                          </a:solidFill>
                        </a:rPr>
                        <a:t>1%-Annual-Chance Flood Hazard Area </a:t>
                      </a:r>
                      <a:r>
                        <a:rPr lang="en-US" b="1" dirty="0">
                          <a:solidFill>
                            <a:srgbClr val="13648E"/>
                          </a:solidFill>
                        </a:rPr>
                        <a:t>without published BFEs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sz="2400" dirty="0">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dirty="0">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2">
                              <a:lumMod val="50000"/>
                            </a:schemeClr>
                          </a:solidFill>
                        </a:rPr>
                        <a:t>0.2%-Annual-Chance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chemeClr val="bg2">
                              <a:lumMod val="50000"/>
                            </a:schemeClr>
                          </a:solidFill>
                        </a:rPr>
                        <a:t>Cross Sections with 1%-Annual-Chance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Lst>
          </p:cNvPr>
          <p:cNvPicPr>
            <a:picLocks noChangeAspect="1"/>
          </p:cNvPicPr>
          <p:nvPr/>
        </p:nvPicPr>
        <p:blipFill>
          <a:blip r:embed="rId3"/>
          <a:stretch>
            <a:fillRect/>
          </a:stretch>
        </p:blipFill>
        <p:spPr>
          <a:xfrm>
            <a:off x="4465433" y="1807113"/>
            <a:ext cx="1169057" cy="380571"/>
          </a:xfrm>
          <a:prstGeom prst="rect">
            <a:avLst/>
          </a:prstGeom>
        </p:spPr>
      </p:pic>
      <p:pic>
        <p:nvPicPr>
          <p:cNvPr id="5" name="Picture 4">
            <a:extLst>
              <a:ext uri="{FF2B5EF4-FFF2-40B4-BE49-F238E27FC236}">
                <a16:creationId xmlns:a16="http://schemas.microsoft.com/office/drawing/2014/main" id="{F80669D7-D4BF-5538-E6F2-689F536F2476}"/>
              </a:ext>
            </a:extLst>
          </p:cNvPr>
          <p:cNvPicPr>
            <a:picLocks noChangeAspect="1"/>
          </p:cNvPicPr>
          <p:nvPr/>
        </p:nvPicPr>
        <p:blipFill>
          <a:blip r:embed="rId4"/>
          <a:stretch>
            <a:fillRect/>
          </a:stretch>
        </p:blipFill>
        <p:spPr>
          <a:xfrm>
            <a:off x="4465429" y="3990680"/>
            <a:ext cx="1169057" cy="380571"/>
          </a:xfrm>
          <a:prstGeom prst="rect">
            <a:avLst/>
          </a:prstGeom>
        </p:spPr>
      </p:pic>
      <p:grpSp>
        <p:nvGrpSpPr>
          <p:cNvPr id="6" name="Group 5">
            <a:extLst>
              <a:ext uri="{FF2B5EF4-FFF2-40B4-BE49-F238E27FC236}">
                <a16:creationId xmlns:a16="http://schemas.microsoft.com/office/drawing/2014/main" id="{D308B951-E65C-2498-2815-AAAE8AFF7438}"/>
              </a:ext>
            </a:extLst>
          </p:cNvPr>
          <p:cNvGrpSpPr/>
          <p:nvPr/>
        </p:nvGrpSpPr>
        <p:grpSpPr>
          <a:xfrm>
            <a:off x="4465433" y="2518063"/>
            <a:ext cx="1169057" cy="418629"/>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dirty="0">
                  <a:solidFill>
                    <a:srgbClr val="AAABAA">
                      <a:lumMod val="50000"/>
                    </a:srgbClr>
                  </a:solidFill>
                  <a:latin typeface="Arial" panose="020B0604020202020204" pitchFamily="34" charset="0"/>
                  <a:ea typeface="ＭＳ Ｐゴシック" panose="020B0600070205080204" pitchFamily="34" charset="-128"/>
                  <a:cs typeface="+mn-cs"/>
                </a:rPr>
                <a:t>ZONE AE</a:t>
              </a:r>
            </a:p>
          </p:txBody>
        </p:sp>
      </p:grpSp>
      <p:grpSp>
        <p:nvGrpSpPr>
          <p:cNvPr id="9" name="Group 8">
            <a:extLst>
              <a:ext uri="{FF2B5EF4-FFF2-40B4-BE49-F238E27FC236}">
                <a16:creationId xmlns:a16="http://schemas.microsoft.com/office/drawing/2014/main" id="{24ADC1D7-24D6-4C24-59D3-58B33AE7B27C}"/>
              </a:ext>
            </a:extLst>
          </p:cNvPr>
          <p:cNvGrpSpPr/>
          <p:nvPr/>
        </p:nvGrpSpPr>
        <p:grpSpPr>
          <a:xfrm>
            <a:off x="4376359" y="3241671"/>
            <a:ext cx="1345871" cy="418629"/>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dirty="0">
                  <a:solidFill>
                    <a:srgbClr val="AAABAA">
                      <a:lumMod val="50000"/>
                    </a:srgbClr>
                  </a:solidFill>
                  <a:latin typeface="Arial" panose="020B0604020202020204" pitchFamily="34" charset="0"/>
                  <a:ea typeface="ＭＳ Ｐゴシック" panose="020B0600070205080204" pitchFamily="34" charset="-128"/>
                  <a:cs typeface="+mn-cs"/>
                </a:rPr>
                <a:t>ZONE A</a:t>
              </a:r>
            </a:p>
          </p:txBody>
        </p:sp>
      </p:grpSp>
      <p:sp>
        <p:nvSpPr>
          <p:cNvPr id="12" name="Left Brace 11">
            <a:extLst>
              <a:ext uri="{FF2B5EF4-FFF2-40B4-BE49-F238E27FC236}">
                <a16:creationId xmlns:a16="http://schemas.microsoft.com/office/drawing/2014/main" id="{1659639C-E198-9201-75B0-2151DE21D4FB}"/>
              </a:ext>
            </a:extLst>
          </p:cNvPr>
          <p:cNvSpPr/>
          <p:nvPr/>
        </p:nvSpPr>
        <p:spPr>
          <a:xfrm>
            <a:off x="3817114" y="1857911"/>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dirty="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Lst>
          </p:cNvPr>
          <p:cNvSpPr/>
          <p:nvPr/>
        </p:nvSpPr>
        <p:spPr>
          <a:xfrm>
            <a:off x="3817114" y="3844296"/>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dirty="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Lst>
          </p:cNvPr>
          <p:cNvPicPr>
            <a:picLocks noChangeAspect="1"/>
          </p:cNvPicPr>
          <p:nvPr/>
        </p:nvPicPr>
        <p:blipFill>
          <a:blip r:embed="rId6"/>
          <a:stretch>
            <a:fillRect/>
          </a:stretch>
        </p:blipFill>
        <p:spPr>
          <a:xfrm>
            <a:off x="4499920" y="4605358"/>
            <a:ext cx="1117231" cy="640080"/>
          </a:xfrm>
          <a:prstGeom prst="rect">
            <a:avLst/>
          </a:prstGeom>
        </p:spPr>
      </p:pic>
    </p:spTree>
    <p:extLst>
      <p:ext uri="{BB962C8B-B14F-4D97-AF65-F5344CB8AC3E}">
        <p14:creationId xmlns:p14="http://schemas.microsoft.com/office/powerpoint/2010/main" val="415313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p:txBody>
          <a:bodyPr>
            <a:normAutofit/>
          </a:bodyPr>
          <a:lstStyle/>
          <a:p>
            <a:r>
              <a:rPr lang="en-US" dirty="0"/>
              <a:t>Floodplain Map Overview</a:t>
            </a:r>
          </a:p>
        </p:txBody>
      </p:sp>
      <p:graphicFrame>
        <p:nvGraphicFramePr>
          <p:cNvPr id="3" name="Table 2">
            <a:extLst>
              <a:ext uri="{FF2B5EF4-FFF2-40B4-BE49-F238E27FC236}">
                <a16:creationId xmlns:a16="http://schemas.microsoft.com/office/drawing/2014/main" id="{943DB42A-D397-3BB1-743F-4B6E62760D22}"/>
              </a:ext>
            </a:extLst>
          </p:cNvPr>
          <p:cNvGraphicFramePr>
            <a:graphicFrameLocks noGrp="1"/>
          </p:cNvGraphicFramePr>
          <p:nvPr>
            <p:extLst>
              <p:ext uri="{D42A27DB-BD31-4B8C-83A1-F6EECF244321}">
                <p14:modId xmlns:p14="http://schemas.microsoft.com/office/powerpoint/2010/main" val="3023728503"/>
              </p:ext>
            </p:extLst>
          </p:nvPr>
        </p:nvGraphicFramePr>
        <p:xfrm>
          <a:off x="1093304" y="1633897"/>
          <a:ext cx="10267121" cy="3657600"/>
        </p:xfrm>
        <a:graphic>
          <a:graphicData uri="http://schemas.openxmlformats.org/drawingml/2006/table">
            <a:tbl>
              <a:tblPr firstRow="1">
                <a:tableStyleId>{2D5ABB26-0587-4C30-8999-92F81FD0307C}</a:tableStyleId>
              </a:tblPr>
              <a:tblGrid>
                <a:gridCol w="2663687">
                  <a:extLst>
                    <a:ext uri="{9D8B030D-6E8A-4147-A177-3AD203B41FA5}">
                      <a16:colId xmlns:a16="http://schemas.microsoft.com/office/drawing/2014/main" val="1556088132"/>
                    </a:ext>
                  </a:extLst>
                </a:gridCol>
                <a:gridCol w="616226">
                  <a:extLst>
                    <a:ext uri="{9D8B030D-6E8A-4147-A177-3AD203B41FA5}">
                      <a16:colId xmlns:a16="http://schemas.microsoft.com/office/drawing/2014/main" val="810359092"/>
                    </a:ext>
                  </a:extLst>
                </a:gridCol>
                <a:gridCol w="1371742">
                  <a:extLst>
                    <a:ext uri="{9D8B030D-6E8A-4147-A177-3AD203B41FA5}">
                      <a16:colId xmlns:a16="http://schemas.microsoft.com/office/drawing/2014/main" val="608289255"/>
                    </a:ext>
                  </a:extLst>
                </a:gridCol>
                <a:gridCol w="5615466">
                  <a:extLst>
                    <a:ext uri="{9D8B030D-6E8A-4147-A177-3AD203B41FA5}">
                      <a16:colId xmlns:a16="http://schemas.microsoft.com/office/drawing/2014/main" val="3799434672"/>
                    </a:ext>
                  </a:extLst>
                </a:gridCol>
              </a:tblGrid>
              <a:tr h="731520">
                <a:tc rowSpan="3">
                  <a:txBody>
                    <a:bodyPr/>
                    <a:lstStyle/>
                    <a:p>
                      <a:pPr algn="r">
                        <a:spcBef>
                          <a:spcPts val="0"/>
                        </a:spcBef>
                      </a:pPr>
                      <a:r>
                        <a:rPr lang="en-US" sz="2400" dirty="0">
                          <a:solidFill>
                            <a:srgbClr val="13648E"/>
                          </a:solidFill>
                        </a:rPr>
                        <a:t>HIGH RISK</a:t>
                      </a:r>
                    </a:p>
                    <a:p>
                      <a:pPr algn="r">
                        <a:spcBef>
                          <a:spcPts val="0"/>
                        </a:spcBef>
                      </a:pPr>
                      <a:r>
                        <a:rPr lang="en-US" sz="1600" i="1" dirty="0">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dirty="0">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sz="2400" dirty="0">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dirty="0">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solidFill>
                            <a:schemeClr val="bg2">
                              <a:lumMod val="50000"/>
                            </a:schemeClr>
                          </a:solidFill>
                        </a:rPr>
                        <a:t>Cross Sections with 1%-Annual-Chance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Lst>
          </p:cNvPr>
          <p:cNvPicPr>
            <a:picLocks noChangeAspect="1"/>
          </p:cNvPicPr>
          <p:nvPr/>
        </p:nvPicPr>
        <p:blipFill>
          <a:blip r:embed="rId3"/>
          <a:stretch>
            <a:fillRect/>
          </a:stretch>
        </p:blipFill>
        <p:spPr>
          <a:xfrm>
            <a:off x="4465433" y="1807113"/>
            <a:ext cx="1169057" cy="380571"/>
          </a:xfrm>
          <a:prstGeom prst="rect">
            <a:avLst/>
          </a:prstGeom>
        </p:spPr>
      </p:pic>
      <p:pic>
        <p:nvPicPr>
          <p:cNvPr id="5" name="Picture 4">
            <a:extLst>
              <a:ext uri="{FF2B5EF4-FFF2-40B4-BE49-F238E27FC236}">
                <a16:creationId xmlns:a16="http://schemas.microsoft.com/office/drawing/2014/main" id="{F80669D7-D4BF-5538-E6F2-689F536F2476}"/>
              </a:ext>
            </a:extLst>
          </p:cNvPr>
          <p:cNvPicPr>
            <a:picLocks noChangeAspect="1"/>
          </p:cNvPicPr>
          <p:nvPr/>
        </p:nvPicPr>
        <p:blipFill>
          <a:blip r:embed="rId4"/>
          <a:stretch>
            <a:fillRect/>
          </a:stretch>
        </p:blipFill>
        <p:spPr>
          <a:xfrm>
            <a:off x="4465429" y="3990680"/>
            <a:ext cx="1169057" cy="380571"/>
          </a:xfrm>
          <a:prstGeom prst="rect">
            <a:avLst/>
          </a:prstGeom>
        </p:spPr>
      </p:pic>
      <p:grpSp>
        <p:nvGrpSpPr>
          <p:cNvPr id="6" name="Group 5">
            <a:extLst>
              <a:ext uri="{FF2B5EF4-FFF2-40B4-BE49-F238E27FC236}">
                <a16:creationId xmlns:a16="http://schemas.microsoft.com/office/drawing/2014/main" id="{D308B951-E65C-2498-2815-AAAE8AFF7438}"/>
              </a:ext>
            </a:extLst>
          </p:cNvPr>
          <p:cNvGrpSpPr/>
          <p:nvPr/>
        </p:nvGrpSpPr>
        <p:grpSpPr>
          <a:xfrm>
            <a:off x="4465433" y="2518063"/>
            <a:ext cx="1169057" cy="418629"/>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dirty="0">
                  <a:solidFill>
                    <a:srgbClr val="AAABAA">
                      <a:lumMod val="50000"/>
                    </a:srgbClr>
                  </a:solidFill>
                  <a:latin typeface="Arial" panose="020B0604020202020204" pitchFamily="34" charset="0"/>
                  <a:ea typeface="ＭＳ Ｐゴシック" panose="020B0600070205080204" pitchFamily="34" charset="-128"/>
                  <a:cs typeface="+mn-cs"/>
                </a:rPr>
                <a:t>ZONE AE</a:t>
              </a:r>
            </a:p>
          </p:txBody>
        </p:sp>
      </p:grpSp>
      <p:grpSp>
        <p:nvGrpSpPr>
          <p:cNvPr id="9" name="Group 8">
            <a:extLst>
              <a:ext uri="{FF2B5EF4-FFF2-40B4-BE49-F238E27FC236}">
                <a16:creationId xmlns:a16="http://schemas.microsoft.com/office/drawing/2014/main" id="{24ADC1D7-24D6-4C24-59D3-58B33AE7B27C}"/>
              </a:ext>
            </a:extLst>
          </p:cNvPr>
          <p:cNvGrpSpPr/>
          <p:nvPr/>
        </p:nvGrpSpPr>
        <p:grpSpPr>
          <a:xfrm>
            <a:off x="4376359" y="3241671"/>
            <a:ext cx="1345871" cy="418629"/>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dirty="0">
                  <a:solidFill>
                    <a:srgbClr val="AAABAA">
                      <a:lumMod val="50000"/>
                    </a:srgbClr>
                  </a:solidFill>
                  <a:latin typeface="Arial" panose="020B0604020202020204" pitchFamily="34" charset="0"/>
                  <a:ea typeface="ＭＳ Ｐゴシック" panose="020B0600070205080204" pitchFamily="34" charset="-128"/>
                  <a:cs typeface="+mn-cs"/>
                </a:rPr>
                <a:t>ZONE A</a:t>
              </a:r>
            </a:p>
          </p:txBody>
        </p:sp>
      </p:grpSp>
      <p:sp>
        <p:nvSpPr>
          <p:cNvPr id="12" name="Left Brace 11">
            <a:extLst>
              <a:ext uri="{FF2B5EF4-FFF2-40B4-BE49-F238E27FC236}">
                <a16:creationId xmlns:a16="http://schemas.microsoft.com/office/drawing/2014/main" id="{1659639C-E198-9201-75B0-2151DE21D4FB}"/>
              </a:ext>
            </a:extLst>
          </p:cNvPr>
          <p:cNvSpPr/>
          <p:nvPr/>
        </p:nvSpPr>
        <p:spPr>
          <a:xfrm>
            <a:off x="3817114" y="1857911"/>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dirty="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Lst>
          </p:cNvPr>
          <p:cNvSpPr/>
          <p:nvPr/>
        </p:nvSpPr>
        <p:spPr>
          <a:xfrm>
            <a:off x="3817114" y="3844296"/>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dirty="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Lst>
          </p:cNvPr>
          <p:cNvPicPr>
            <a:picLocks noChangeAspect="1"/>
          </p:cNvPicPr>
          <p:nvPr/>
        </p:nvPicPr>
        <p:blipFill>
          <a:blip r:embed="rId6"/>
          <a:stretch>
            <a:fillRect/>
          </a:stretch>
        </p:blipFill>
        <p:spPr>
          <a:xfrm>
            <a:off x="4499920" y="4605358"/>
            <a:ext cx="1117231" cy="640080"/>
          </a:xfrm>
          <a:prstGeom prst="rect">
            <a:avLst/>
          </a:prstGeom>
        </p:spPr>
      </p:pic>
      <p:sp>
        <p:nvSpPr>
          <p:cNvPr id="15" name="TextBox 14">
            <a:extLst>
              <a:ext uri="{FF2B5EF4-FFF2-40B4-BE49-F238E27FC236}">
                <a16:creationId xmlns:a16="http://schemas.microsoft.com/office/drawing/2014/main" id="{BAC97294-9293-39CB-8773-3521F0C5FF7C}"/>
              </a:ext>
            </a:extLst>
          </p:cNvPr>
          <p:cNvSpPr txBox="1"/>
          <p:nvPr/>
        </p:nvSpPr>
        <p:spPr>
          <a:xfrm>
            <a:off x="5864001" y="1704431"/>
            <a:ext cx="4610100" cy="646331"/>
          </a:xfrm>
          <a:prstGeom prst="rect">
            <a:avLst/>
          </a:prstGeom>
          <a:solidFill>
            <a:srgbClr val="C00000">
              <a:alpha val="25000"/>
            </a:srgbClr>
          </a:solidFill>
        </p:spPr>
        <p:txBody>
          <a:bodyPr wrap="square" rtlCol="0">
            <a:spAutoFit/>
          </a:bodyPr>
          <a:lstStyle/>
          <a:p>
            <a:pPr algn="ctr" rtl="0" eaLnBrk="0" fontAlgn="base" hangingPunct="0">
              <a:spcBef>
                <a:spcPct val="0"/>
              </a:spcBef>
              <a:spcAft>
                <a:spcPct val="0"/>
              </a:spcAft>
              <a:defRPr/>
            </a:pPr>
            <a:r>
              <a:rPr lang="en-US" kern="1200" dirty="0">
                <a:solidFill>
                  <a:srgbClr val="AAABAA">
                    <a:lumMod val="50000"/>
                  </a:srgbClr>
                </a:solidFill>
                <a:latin typeface="Arial" panose="020B0604020202020204" pitchFamily="34" charset="0"/>
                <a:ea typeface="ＭＳ Ｐゴシック" panose="020B0600070205080204" pitchFamily="34" charset="-128"/>
                <a:cs typeface="+mn-cs"/>
              </a:rPr>
              <a:t>Development is not allowed unless “no rise” in flood levels is certified</a:t>
            </a:r>
          </a:p>
        </p:txBody>
      </p:sp>
      <p:sp>
        <p:nvSpPr>
          <p:cNvPr id="16" name="TextBox 15">
            <a:extLst>
              <a:ext uri="{FF2B5EF4-FFF2-40B4-BE49-F238E27FC236}">
                <a16:creationId xmlns:a16="http://schemas.microsoft.com/office/drawing/2014/main" id="{23E65930-D474-0742-2BA4-CECC638612A4}"/>
              </a:ext>
            </a:extLst>
          </p:cNvPr>
          <p:cNvSpPr txBox="1"/>
          <p:nvPr/>
        </p:nvSpPr>
        <p:spPr>
          <a:xfrm>
            <a:off x="5864001" y="3955820"/>
            <a:ext cx="4610100" cy="615553"/>
          </a:xfrm>
          <a:prstGeom prst="rect">
            <a:avLst/>
          </a:prstGeom>
          <a:solidFill>
            <a:srgbClr val="C1C1BF">
              <a:alpha val="25000"/>
            </a:srgbClr>
          </a:solidFill>
        </p:spPr>
        <p:txBody>
          <a:bodyPr wrap="square" rtlCol="0">
            <a:spAutoFit/>
          </a:bodyPr>
          <a:lstStyle/>
          <a:p>
            <a:pPr algn="ctr" rtl="0" eaLnBrk="0" fontAlgn="base" hangingPunct="0">
              <a:spcBef>
                <a:spcPct val="0"/>
              </a:spcBef>
              <a:spcAft>
                <a:spcPct val="0"/>
              </a:spcAft>
              <a:defRPr/>
            </a:pPr>
            <a:endParaRPr lang="en-US" sz="800" kern="1200" dirty="0">
              <a:solidFill>
                <a:srgbClr val="AAABAA">
                  <a:lumMod val="50000"/>
                </a:srgbClr>
              </a:solidFill>
              <a:latin typeface="Arial" panose="020B0604020202020204" pitchFamily="34" charset="0"/>
              <a:ea typeface="ＭＳ Ｐゴシック" panose="020B0600070205080204" pitchFamily="34" charset="-128"/>
              <a:cs typeface="+mn-cs"/>
            </a:endParaRPr>
          </a:p>
          <a:p>
            <a:pPr algn="ctr" rtl="0" eaLnBrk="0" fontAlgn="base" hangingPunct="0">
              <a:spcBef>
                <a:spcPct val="0"/>
              </a:spcBef>
              <a:spcAft>
                <a:spcPct val="0"/>
              </a:spcAft>
              <a:defRPr/>
            </a:pPr>
            <a:r>
              <a:rPr lang="en-US" kern="1200" dirty="0">
                <a:solidFill>
                  <a:srgbClr val="AAABAA">
                    <a:lumMod val="50000"/>
                  </a:srgbClr>
                </a:solidFill>
                <a:latin typeface="Arial" panose="020B0604020202020204" pitchFamily="34" charset="0"/>
                <a:ea typeface="ＭＳ Ｐゴシック" panose="020B0600070205080204" pitchFamily="34" charset="-128"/>
                <a:cs typeface="+mn-cs"/>
              </a:rPr>
              <a:t>Flood insurance is not mandatory</a:t>
            </a:r>
          </a:p>
          <a:p>
            <a:pPr algn="ctr" rtl="0" eaLnBrk="0" fontAlgn="base" hangingPunct="0">
              <a:spcBef>
                <a:spcPct val="0"/>
              </a:spcBef>
              <a:spcAft>
                <a:spcPct val="0"/>
              </a:spcAft>
              <a:defRPr/>
            </a:pPr>
            <a:endParaRPr lang="en-US" sz="800" kern="1200" dirty="0">
              <a:solidFill>
                <a:srgbClr val="AAABAA">
                  <a:lumMod val="50000"/>
                </a:srgbClr>
              </a:solidFill>
              <a:latin typeface="Arial" panose="020B0604020202020204" pitchFamily="34" charset="0"/>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30BD6E69-25C9-45E8-0197-23FED5160D72}"/>
              </a:ext>
            </a:extLst>
          </p:cNvPr>
          <p:cNvSpPr txBox="1"/>
          <p:nvPr/>
        </p:nvSpPr>
        <p:spPr>
          <a:xfrm>
            <a:off x="5864001" y="2834026"/>
            <a:ext cx="4610100" cy="646331"/>
          </a:xfrm>
          <a:prstGeom prst="rect">
            <a:avLst/>
          </a:prstGeom>
          <a:solidFill>
            <a:srgbClr val="004E88">
              <a:alpha val="25000"/>
            </a:srgbClr>
          </a:solidFill>
        </p:spPr>
        <p:txBody>
          <a:bodyPr wrap="square" rtlCol="0" anchor="ctr" anchorCtr="0">
            <a:spAutoFit/>
          </a:bodyPr>
          <a:lstStyle/>
          <a:p>
            <a:pPr algn="ctr" rtl="0" eaLnBrk="0" fontAlgn="base" hangingPunct="0">
              <a:spcBef>
                <a:spcPct val="0"/>
              </a:spcBef>
              <a:spcAft>
                <a:spcPct val="0"/>
              </a:spcAft>
              <a:defRPr/>
            </a:pPr>
            <a:r>
              <a:rPr lang="en-US" kern="1200" dirty="0">
                <a:solidFill>
                  <a:srgbClr val="AAABAA">
                    <a:lumMod val="50000"/>
                  </a:srgbClr>
                </a:solidFill>
                <a:latin typeface="Arial" panose="020B0604020202020204" pitchFamily="34" charset="0"/>
                <a:ea typeface="ＭＳ Ｐゴシック" panose="020B0600070205080204" pitchFamily="34" charset="-128"/>
                <a:cs typeface="+mn-cs"/>
              </a:rPr>
              <a:t>Flood insurance is mandatory for structures with federally backed mortgages</a:t>
            </a:r>
          </a:p>
        </p:txBody>
      </p:sp>
    </p:spTree>
    <p:extLst>
      <p:ext uri="{BB962C8B-B14F-4D97-AF65-F5344CB8AC3E}">
        <p14:creationId xmlns:p14="http://schemas.microsoft.com/office/powerpoint/2010/main" val="361800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body" sz="quarter" idx="14"/>
          </p:nvPr>
        </p:nvSpPr>
        <p:spPr>
          <a:xfrm>
            <a:off x="304800" y="1"/>
            <a:ext cx="11530059" cy="731427"/>
          </a:xfrm>
        </p:spPr>
        <p:txBody>
          <a:bodyPr lIns="91440" tIns="45720" rIns="91440" bIns="45720" anchor="ctr">
            <a:normAutofit/>
          </a:bodyPr>
          <a:lstStyle/>
          <a:p>
            <a:r>
              <a:rPr lang="en-US" sz="2800">
                <a:cs typeface="Arial"/>
              </a:rPr>
              <a:t>Study Overview</a:t>
            </a:r>
            <a:endParaRPr lang="en-US" sz="2800" dirty="0">
              <a:cs typeface="Arial"/>
            </a:endParaRPr>
          </a:p>
        </p:txBody>
      </p:sp>
      <p:sp>
        <p:nvSpPr>
          <p:cNvPr id="5" name="Text Placeholder 7">
            <a:extLst>
              <a:ext uri="{FF2B5EF4-FFF2-40B4-BE49-F238E27FC236}">
                <a16:creationId xmlns:a16="http://schemas.microsoft.com/office/drawing/2014/main" id="{3DE127A4-EF01-E24D-FEE8-FD6B386F96C6}"/>
              </a:ext>
            </a:extLst>
          </p:cNvPr>
          <p:cNvSpPr>
            <a:spLocks noGrp="1"/>
          </p:cNvSpPr>
          <p:nvPr>
            <p:ph type="body" sz="quarter" idx="21"/>
          </p:nvPr>
        </p:nvSpPr>
        <p:spPr>
          <a:xfrm>
            <a:off x="247650" y="929939"/>
            <a:ext cx="8170794" cy="4869780"/>
          </a:xfrm>
        </p:spPr>
        <p:txBody>
          <a:bodyPr lIns="91440" tIns="45720" rIns="91440" bIns="45720" numCol="1" spcCol="182880" anchor="t">
            <a:noAutofit/>
          </a:bodyPr>
          <a:lstStyle/>
          <a:p>
            <a:pPr>
              <a:lnSpc>
                <a:spcPct val="120000"/>
              </a:lnSpc>
            </a:pPr>
            <a:r>
              <a:rPr lang="en-US" sz="2200" b="1" dirty="0">
                <a:solidFill>
                  <a:schemeClr val="tx2"/>
                </a:solidFill>
              </a:rPr>
              <a:t>Revised Modeling and Mapping, including:</a:t>
            </a:r>
          </a:p>
          <a:p>
            <a:pPr marL="457200" lvl="4" indent="-457200">
              <a:lnSpc>
                <a:spcPct val="120000"/>
              </a:lnSpc>
              <a:spcAft>
                <a:spcPts val="1200"/>
              </a:spcAft>
              <a:buFont typeface="Wingdings" panose="05000000000000000000" pitchFamily="2" charset="2"/>
              <a:buChar char="q"/>
            </a:pPr>
            <a:r>
              <a:rPr lang="en-US" sz="2200" dirty="0">
                <a:solidFill>
                  <a:srgbClr val="005188"/>
                </a:solidFill>
              </a:rPr>
              <a:t>Updated GIS-based regulatory products, including: </a:t>
            </a:r>
          </a:p>
          <a:p>
            <a:pPr marL="746125" lvl="5" indent="-288925">
              <a:lnSpc>
                <a:spcPct val="120000"/>
              </a:lnSpc>
              <a:spcAft>
                <a:spcPts val="1200"/>
              </a:spcAft>
              <a:buFont typeface="Franklin Gothic Book" panose="020B0503020102020204" pitchFamily="34" charset="0"/>
              <a:buChar char="–"/>
            </a:pPr>
            <a:r>
              <a:rPr lang="en-US" sz="2200" dirty="0">
                <a:solidFill>
                  <a:srgbClr val="005188"/>
                </a:solidFill>
              </a:rPr>
              <a:t>Updated FIRMs / GIS database / FIS report formats based on new FEMA guidelines and specifications</a:t>
            </a:r>
          </a:p>
          <a:p>
            <a:pPr marL="457200" lvl="4" indent="-457200">
              <a:lnSpc>
                <a:spcPct val="120000"/>
              </a:lnSpc>
              <a:spcAft>
                <a:spcPts val="1200"/>
              </a:spcAft>
              <a:buFont typeface="Wingdings" panose="05000000000000000000" pitchFamily="2" charset="2"/>
              <a:buChar char="q"/>
            </a:pPr>
            <a:r>
              <a:rPr lang="en-US" sz="2200" dirty="0">
                <a:solidFill>
                  <a:srgbClr val="005188"/>
                </a:solidFill>
              </a:rPr>
              <a:t>Used high-resolution topographic data (for modeling and mapping)</a:t>
            </a:r>
          </a:p>
          <a:p>
            <a:pPr marL="457200" lvl="4" indent="-457200">
              <a:lnSpc>
                <a:spcPct val="120000"/>
              </a:lnSpc>
              <a:spcAft>
                <a:spcPts val="1200"/>
              </a:spcAft>
              <a:buFont typeface="Wingdings" panose="05000000000000000000" pitchFamily="2" charset="2"/>
              <a:buChar char="q"/>
            </a:pPr>
            <a:r>
              <a:rPr lang="en-US" sz="2200" dirty="0">
                <a:solidFill>
                  <a:srgbClr val="005188"/>
                </a:solidFill>
              </a:rPr>
              <a:t>“Zone AE” Studies – 158 miles</a:t>
            </a:r>
          </a:p>
          <a:p>
            <a:pPr marL="457200" lvl="4" indent="-457200">
              <a:lnSpc>
                <a:spcPct val="120000"/>
              </a:lnSpc>
              <a:spcAft>
                <a:spcPts val="1200"/>
              </a:spcAft>
              <a:buFont typeface="Wingdings" panose="05000000000000000000" pitchFamily="2" charset="2"/>
              <a:buChar char="q"/>
            </a:pPr>
            <a:r>
              <a:rPr lang="en-US" sz="2200" dirty="0">
                <a:solidFill>
                  <a:srgbClr val="005188"/>
                </a:solidFill>
              </a:rPr>
              <a:t>Model-</a:t>
            </a:r>
            <a:r>
              <a:rPr lang="en-US" sz="2200" dirty="0" err="1">
                <a:solidFill>
                  <a:srgbClr val="005188"/>
                </a:solidFill>
              </a:rPr>
              <a:t>backed“Zone</a:t>
            </a:r>
            <a:r>
              <a:rPr lang="en-US" sz="2200" dirty="0">
                <a:solidFill>
                  <a:srgbClr val="005188"/>
                </a:solidFill>
              </a:rPr>
              <a:t> A” Studies – 263 miles</a:t>
            </a:r>
          </a:p>
        </p:txBody>
      </p:sp>
      <p:pic>
        <p:nvPicPr>
          <p:cNvPr id="6" name="Picture Placeholder 10">
            <a:extLst>
              <a:ext uri="{FF2B5EF4-FFF2-40B4-BE49-F238E27FC236}">
                <a16:creationId xmlns:a16="http://schemas.microsoft.com/office/drawing/2014/main" id="{9561C606-B660-4957-DEE8-7D6ABD28A5AB}"/>
              </a:ext>
            </a:extLst>
          </p:cNvPr>
          <p:cNvPicPr>
            <a:picLocks noGrp="1" noChangeAspect="1"/>
          </p:cNvPicPr>
          <p:nvPr>
            <p:ph type="pic" sz="quarter" idx="125"/>
          </p:nvPr>
        </p:nvPicPr>
        <p:blipFill rotWithShape="1">
          <a:blip r:embed="rId3" cstate="print">
            <a:extLst>
              <a:ext uri="{28A0092B-C50C-407E-A947-70E740481C1C}">
                <a14:useLocalDpi xmlns:a14="http://schemas.microsoft.com/office/drawing/2010/main"/>
              </a:ext>
            </a:extLst>
          </a:blip>
          <a:srcRect/>
          <a:stretch/>
        </p:blipFill>
        <p:spPr>
          <a:xfrm>
            <a:off x="7728370" y="1731926"/>
            <a:ext cx="4106489" cy="3394148"/>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82813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body" sz="quarter" idx="14"/>
          </p:nvPr>
        </p:nvSpPr>
        <p:spPr>
          <a:xfrm>
            <a:off x="304800" y="1"/>
            <a:ext cx="11530059" cy="731427"/>
          </a:xfrm>
        </p:spPr>
        <p:txBody>
          <a:bodyPr lIns="91440" tIns="45720" rIns="91440" bIns="45720" anchor="ctr">
            <a:normAutofit/>
          </a:bodyPr>
          <a:lstStyle/>
          <a:p>
            <a:r>
              <a:rPr lang="en-US" sz="2800" dirty="0">
                <a:cs typeface="Arial"/>
              </a:rPr>
              <a:t>Study Overview (continued)</a:t>
            </a:r>
          </a:p>
        </p:txBody>
      </p:sp>
      <p:sp>
        <p:nvSpPr>
          <p:cNvPr id="5" name="Text Placeholder 7">
            <a:extLst>
              <a:ext uri="{FF2B5EF4-FFF2-40B4-BE49-F238E27FC236}">
                <a16:creationId xmlns:a16="http://schemas.microsoft.com/office/drawing/2014/main" id="{3DE127A4-EF01-E24D-FEE8-FD6B386F96C6}"/>
              </a:ext>
            </a:extLst>
          </p:cNvPr>
          <p:cNvSpPr>
            <a:spLocks noGrp="1"/>
          </p:cNvSpPr>
          <p:nvPr>
            <p:ph type="body" sz="quarter" idx="21"/>
          </p:nvPr>
        </p:nvSpPr>
        <p:spPr>
          <a:xfrm>
            <a:off x="247650" y="929939"/>
            <a:ext cx="8170794" cy="4869780"/>
          </a:xfrm>
        </p:spPr>
        <p:txBody>
          <a:bodyPr lIns="91440" tIns="45720" rIns="91440" bIns="45720" numCol="1" spcCol="182880" anchor="t">
            <a:noAutofit/>
          </a:bodyPr>
          <a:lstStyle/>
          <a:p>
            <a:pPr>
              <a:lnSpc>
                <a:spcPct val="120000"/>
              </a:lnSpc>
            </a:pPr>
            <a:r>
              <a:rPr lang="en-US" sz="2200" b="1" dirty="0">
                <a:solidFill>
                  <a:schemeClr val="tx2"/>
                </a:solidFill>
              </a:rPr>
              <a:t>Revised Modeling and Mapping, including:</a:t>
            </a:r>
          </a:p>
          <a:p>
            <a:pPr marL="457200" lvl="4" indent="-457200">
              <a:lnSpc>
                <a:spcPct val="120000"/>
              </a:lnSpc>
              <a:spcAft>
                <a:spcPts val="1200"/>
              </a:spcAft>
              <a:buFont typeface="Wingdings" panose="05000000000000000000" pitchFamily="2" charset="2"/>
              <a:buChar char="q"/>
            </a:pPr>
            <a:r>
              <a:rPr lang="en-US" sz="2200" dirty="0">
                <a:solidFill>
                  <a:srgbClr val="005188"/>
                </a:solidFill>
              </a:rPr>
              <a:t>Evaluation of Letters of Map Change (LOMCs)</a:t>
            </a:r>
          </a:p>
          <a:p>
            <a:pPr marL="746125" lvl="5" indent="-288925">
              <a:lnSpc>
                <a:spcPct val="120000"/>
              </a:lnSpc>
              <a:spcAft>
                <a:spcPts val="1200"/>
              </a:spcAft>
              <a:buFont typeface="Franklin Gothic Book" panose="020B0503020102020204" pitchFamily="34" charset="0"/>
              <a:buChar char="–"/>
            </a:pPr>
            <a:r>
              <a:rPr lang="en-US" sz="2200" dirty="0">
                <a:solidFill>
                  <a:srgbClr val="005188"/>
                </a:solidFill>
              </a:rPr>
              <a:t>Case-by-case results shown in a Summary of Map Actions (SOMA) that is sent to applicable communities with Preliminary Maps and Letters of Final Determination (LFDs) </a:t>
            </a:r>
          </a:p>
          <a:p>
            <a:pPr marL="746125" lvl="5" indent="-288925">
              <a:lnSpc>
                <a:spcPct val="120000"/>
              </a:lnSpc>
              <a:spcAft>
                <a:spcPts val="1200"/>
              </a:spcAft>
              <a:buFont typeface="Franklin Gothic Book" panose="020B0503020102020204" pitchFamily="34" charset="0"/>
              <a:buChar char="–"/>
            </a:pPr>
            <a:r>
              <a:rPr lang="en-US" sz="2200" dirty="0">
                <a:solidFill>
                  <a:srgbClr val="005188"/>
                </a:solidFill>
              </a:rPr>
              <a:t>Letters of Map Revision (LOMRs)</a:t>
            </a:r>
          </a:p>
          <a:p>
            <a:pPr marL="746125" lvl="5" indent="-288925">
              <a:lnSpc>
                <a:spcPct val="120000"/>
              </a:lnSpc>
              <a:spcAft>
                <a:spcPts val="1200"/>
              </a:spcAft>
              <a:buFont typeface="Franklin Gothic Book" panose="020B0503020102020204" pitchFamily="34" charset="0"/>
              <a:buChar char="–"/>
            </a:pPr>
            <a:r>
              <a:rPr lang="en-US" sz="2200" dirty="0">
                <a:solidFill>
                  <a:srgbClr val="005188"/>
                </a:solidFill>
              </a:rPr>
              <a:t>Letters of Map Amendment (LOMAs) – </a:t>
            </a:r>
            <a:r>
              <a:rPr lang="en-US" sz="2200" dirty="0">
                <a:solidFill>
                  <a:srgbClr val="005188"/>
                </a:solidFill>
                <a:highlight>
                  <a:srgbClr val="FFFF00"/>
                </a:highlight>
              </a:rPr>
              <a:t>including rectified LOMA locations on the WV Flood Tool</a:t>
            </a:r>
          </a:p>
          <a:p>
            <a:pPr marL="457200" lvl="3" indent="-457200">
              <a:lnSpc>
                <a:spcPct val="120000"/>
              </a:lnSpc>
              <a:spcAft>
                <a:spcPts val="1200"/>
              </a:spcAft>
              <a:buFont typeface="Wingdings" panose="05000000000000000000" pitchFamily="2" charset="2"/>
              <a:buChar char="q"/>
            </a:pPr>
            <a:r>
              <a:rPr lang="en-US" sz="2200" dirty="0">
                <a:solidFill>
                  <a:srgbClr val="005188"/>
                </a:solidFill>
              </a:rPr>
              <a:t>Production of associated non-regulatory flood risk</a:t>
            </a:r>
            <a:endParaRPr lang="en-US" sz="2200" dirty="0">
              <a:solidFill>
                <a:schemeClr val="tx2"/>
              </a:solidFill>
              <a:latin typeface="+mn-lt"/>
            </a:endParaRPr>
          </a:p>
        </p:txBody>
      </p:sp>
      <p:pic>
        <p:nvPicPr>
          <p:cNvPr id="6" name="Picture Placeholder 10">
            <a:extLst>
              <a:ext uri="{FF2B5EF4-FFF2-40B4-BE49-F238E27FC236}">
                <a16:creationId xmlns:a16="http://schemas.microsoft.com/office/drawing/2014/main" id="{9561C606-B660-4957-DEE8-7D6ABD28A5AB}"/>
              </a:ext>
            </a:extLst>
          </p:cNvPr>
          <p:cNvPicPr>
            <a:picLocks noGrp="1" noChangeAspect="1"/>
          </p:cNvPicPr>
          <p:nvPr>
            <p:ph type="pic" sz="quarter" idx="125"/>
          </p:nvPr>
        </p:nvPicPr>
        <p:blipFill rotWithShape="1">
          <a:blip r:embed="rId3" cstate="print">
            <a:extLst>
              <a:ext uri="{28A0092B-C50C-407E-A947-70E740481C1C}">
                <a14:useLocalDpi xmlns:a14="http://schemas.microsoft.com/office/drawing/2010/main"/>
              </a:ext>
            </a:extLst>
          </a:blip>
          <a:srcRect/>
          <a:stretch/>
        </p:blipFill>
        <p:spPr>
          <a:xfrm>
            <a:off x="7728370" y="1731926"/>
            <a:ext cx="4106489" cy="3394148"/>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945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DBAE-0DAC-C560-62C8-B1230B9C82CA}"/>
              </a:ext>
            </a:extLst>
          </p:cNvPr>
          <p:cNvSpPr>
            <a:spLocks noGrp="1"/>
          </p:cNvSpPr>
          <p:nvPr>
            <p:ph type="title"/>
          </p:nvPr>
        </p:nvSpPr>
        <p:spPr>
          <a:xfrm>
            <a:off x="738189" y="182880"/>
            <a:ext cx="10715627" cy="731520"/>
          </a:xfrm>
        </p:spPr>
        <p:txBody>
          <a:bodyPr>
            <a:normAutofit/>
          </a:bodyPr>
          <a:lstStyle/>
          <a:p>
            <a:r>
              <a:rPr lang="en-US" dirty="0"/>
              <a:t>Study Area</a:t>
            </a:r>
          </a:p>
        </p:txBody>
      </p:sp>
      <p:sp>
        <p:nvSpPr>
          <p:cNvPr id="6" name="Rectangle 5">
            <a:extLst>
              <a:ext uri="{FF2B5EF4-FFF2-40B4-BE49-F238E27FC236}">
                <a16:creationId xmlns:a16="http://schemas.microsoft.com/office/drawing/2014/main" id="{DE2FB30A-329A-6963-085D-5C175D9E1AF3}"/>
              </a:ext>
            </a:extLst>
          </p:cNvPr>
          <p:cNvSpPr/>
          <p:nvPr/>
        </p:nvSpPr>
        <p:spPr>
          <a:xfrm>
            <a:off x="3456374" y="6449118"/>
            <a:ext cx="685800" cy="166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A949F01-E8D4-1A15-27CF-208AC4A4BC6B}"/>
              </a:ext>
            </a:extLst>
          </p:cNvPr>
          <p:cNvSpPr txBox="1"/>
          <p:nvPr/>
        </p:nvSpPr>
        <p:spPr>
          <a:xfrm>
            <a:off x="813334" y="1915678"/>
            <a:ext cx="2237407" cy="430887"/>
          </a:xfrm>
          <a:prstGeom prst="rect">
            <a:avLst/>
          </a:prstGeom>
          <a:solidFill>
            <a:schemeClr val="bg1"/>
          </a:solidFill>
        </p:spPr>
        <p:txBody>
          <a:bodyPr wrap="square" lIns="91440" tIns="45720" rIns="91440" bIns="45720" anchor="t">
            <a:spAutoFit/>
          </a:bodyPr>
          <a:lstStyle/>
          <a:p>
            <a:r>
              <a:rPr lang="en-US" sz="2200" b="1" dirty="0">
                <a:solidFill>
                  <a:schemeClr val="tx2"/>
                </a:solidFill>
              </a:rPr>
              <a:t>The Project Area</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274" y="1594185"/>
            <a:ext cx="7340910" cy="3771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938" y="2647152"/>
            <a:ext cx="1918336" cy="190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07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6FA766-B25C-7005-16BE-7A5649622B92}"/>
              </a:ext>
            </a:extLst>
          </p:cNvPr>
          <p:cNvSpPr>
            <a:spLocks noGrp="1"/>
          </p:cNvSpPr>
          <p:nvPr>
            <p:ph idx="1"/>
          </p:nvPr>
        </p:nvSpPr>
        <p:spPr>
          <a:ln>
            <a:solidFill>
              <a:schemeClr val="bg2"/>
            </a:solidFill>
          </a:ln>
        </p:spPr>
        <p:txBody>
          <a:bodyPr/>
          <a:lstStyle/>
          <a:p>
            <a:pPr marL="121793" indent="0">
              <a:buClr>
                <a:srgbClr val="5B5C5E"/>
              </a:buClr>
              <a:buSzPct val="90000"/>
              <a:buNone/>
              <a:tabLst>
                <a:tab pos="812165" algn="l"/>
                <a:tab pos="812800" algn="l"/>
              </a:tabLst>
            </a:pPr>
            <a:r>
              <a:rPr lang="en-US" sz="2400" u="sng" dirty="0">
                <a:uFill>
                  <a:solidFill>
                    <a:srgbClr val="09629D"/>
                  </a:solidFill>
                </a:uFill>
                <a:cs typeface="Arial"/>
                <a:hlinkClick r:id="rId2"/>
              </a:rPr>
              <a:t>2018-2020 LiDAR-Based Digital Elevation Model</a:t>
            </a:r>
            <a:r>
              <a:rPr lang="en-US" sz="2400" dirty="0">
                <a:uFill>
                  <a:solidFill>
                    <a:srgbClr val="09629D"/>
                  </a:solidFill>
                </a:uFill>
                <a:cs typeface="Arial"/>
              </a:rPr>
              <a:t> (DEM – </a:t>
            </a:r>
            <a:r>
              <a:rPr lang="en-US" sz="2400" dirty="0">
                <a:solidFill>
                  <a:srgbClr val="002060"/>
                </a:solidFill>
                <a:highlight>
                  <a:srgbClr val="FFFF00"/>
                </a:highlight>
                <a:uFill>
                  <a:solidFill>
                    <a:srgbClr val="09629D"/>
                  </a:solidFill>
                </a:uFill>
                <a:cs typeface="Arial"/>
              </a:rPr>
              <a:t>2’ contours on WV Flood Tool</a:t>
            </a:r>
            <a:r>
              <a:rPr lang="en-US" sz="2400" dirty="0">
                <a:solidFill>
                  <a:srgbClr val="002060"/>
                </a:solidFill>
                <a:uFill>
                  <a:solidFill>
                    <a:srgbClr val="09629D"/>
                  </a:solidFill>
                </a:uFill>
                <a:cs typeface="Arial"/>
              </a:rPr>
              <a:t>)</a:t>
            </a:r>
            <a:br>
              <a:rPr lang="en-US" sz="2000" u="sng" dirty="0">
                <a:uFill>
                  <a:solidFill>
                    <a:srgbClr val="09629D"/>
                  </a:solidFill>
                </a:uFill>
                <a:cs typeface="Arial"/>
              </a:rPr>
            </a:br>
            <a:br>
              <a:rPr lang="en-US" sz="2000" u="sng" dirty="0">
                <a:solidFill>
                  <a:srgbClr val="002060"/>
                </a:solidFill>
                <a:uFill>
                  <a:solidFill>
                    <a:srgbClr val="09629D"/>
                  </a:solidFill>
                </a:uFill>
                <a:cs typeface="Arial"/>
              </a:rPr>
            </a:br>
            <a:r>
              <a:rPr lang="en-US" sz="2400" b="1" spc="-15" dirty="0">
                <a:solidFill>
                  <a:srgbClr val="002060"/>
                </a:solidFill>
                <a:cs typeface="Arial"/>
              </a:rPr>
              <a:t>LiDAR</a:t>
            </a:r>
            <a:r>
              <a:rPr lang="en-US" sz="2400" b="1" spc="50" dirty="0">
                <a:solidFill>
                  <a:srgbClr val="002060"/>
                </a:solidFill>
                <a:cs typeface="Arial"/>
              </a:rPr>
              <a:t> </a:t>
            </a:r>
            <a:r>
              <a:rPr lang="en-US" sz="2400" spc="-5" dirty="0">
                <a:solidFill>
                  <a:srgbClr val="002060"/>
                </a:solidFill>
                <a:cs typeface="Arial"/>
              </a:rPr>
              <a:t>=</a:t>
            </a:r>
            <a:r>
              <a:rPr lang="en-US" sz="2400" dirty="0">
                <a:solidFill>
                  <a:srgbClr val="002060"/>
                </a:solidFill>
                <a:cs typeface="Arial"/>
              </a:rPr>
              <a:t> </a:t>
            </a:r>
            <a:r>
              <a:rPr lang="en-US" sz="2400" u="sng" spc="-5" dirty="0">
                <a:solidFill>
                  <a:srgbClr val="002060"/>
                </a:solidFill>
                <a:uFill>
                  <a:solidFill>
                    <a:srgbClr val="363636"/>
                  </a:solidFill>
                </a:uFill>
                <a:cs typeface="Arial"/>
              </a:rPr>
              <a:t>Li</a:t>
            </a:r>
            <a:r>
              <a:rPr lang="en-US" sz="2400" spc="-5" dirty="0">
                <a:solidFill>
                  <a:srgbClr val="002060"/>
                </a:solidFill>
                <a:cs typeface="Arial"/>
              </a:rPr>
              <a:t>ght </a:t>
            </a:r>
            <a:r>
              <a:rPr lang="en-US" sz="2400" u="sng" spc="-5" dirty="0">
                <a:solidFill>
                  <a:srgbClr val="002060"/>
                </a:solidFill>
                <a:uFill>
                  <a:solidFill>
                    <a:srgbClr val="363636"/>
                  </a:solidFill>
                </a:uFill>
                <a:cs typeface="Arial"/>
              </a:rPr>
              <a:t>D</a:t>
            </a:r>
            <a:r>
              <a:rPr lang="en-US" sz="2400" spc="-5" dirty="0">
                <a:solidFill>
                  <a:srgbClr val="002060"/>
                </a:solidFill>
                <a:cs typeface="Arial"/>
              </a:rPr>
              <a:t>etection </a:t>
            </a:r>
            <a:r>
              <a:rPr lang="en-US" sz="2400" u="sng" spc="-5" dirty="0">
                <a:solidFill>
                  <a:srgbClr val="002060"/>
                </a:solidFill>
                <a:uFill>
                  <a:solidFill>
                    <a:srgbClr val="363636"/>
                  </a:solidFill>
                </a:uFill>
                <a:cs typeface="Arial"/>
              </a:rPr>
              <a:t>a</a:t>
            </a:r>
            <a:r>
              <a:rPr lang="en-US" sz="2400" spc="-5" dirty="0">
                <a:solidFill>
                  <a:srgbClr val="002060"/>
                </a:solidFill>
                <a:cs typeface="Arial"/>
              </a:rPr>
              <a:t>nd</a:t>
            </a:r>
            <a:r>
              <a:rPr lang="en-US" sz="2400" spc="10" dirty="0">
                <a:solidFill>
                  <a:srgbClr val="002060"/>
                </a:solidFill>
                <a:cs typeface="Arial"/>
              </a:rPr>
              <a:t> </a:t>
            </a:r>
            <a:r>
              <a:rPr lang="en-US" sz="2400" u="sng" spc="-5" dirty="0">
                <a:solidFill>
                  <a:srgbClr val="002060"/>
                </a:solidFill>
                <a:uFill>
                  <a:solidFill>
                    <a:srgbClr val="363636"/>
                  </a:solidFill>
                </a:uFill>
                <a:cs typeface="Arial"/>
              </a:rPr>
              <a:t>R</a:t>
            </a:r>
            <a:r>
              <a:rPr lang="en-US" sz="2400" spc="-5" dirty="0">
                <a:solidFill>
                  <a:srgbClr val="002060"/>
                </a:solidFill>
                <a:cs typeface="Arial"/>
              </a:rPr>
              <a:t>anging</a:t>
            </a:r>
            <a:endParaRPr lang="en-US" sz="1600" dirty="0">
              <a:solidFill>
                <a:srgbClr val="002060"/>
              </a:solidFill>
              <a:cs typeface="Arial"/>
            </a:endParaRPr>
          </a:p>
          <a:p>
            <a:pPr marL="1155065" lvl="1" indent="-337185">
              <a:spcBef>
                <a:spcPts val="480"/>
              </a:spcBef>
              <a:buSzPct val="90625"/>
              <a:buFont typeface="Wingdings"/>
              <a:buChar char=""/>
              <a:tabLst>
                <a:tab pos="1155065" algn="l"/>
                <a:tab pos="1155700" algn="l"/>
              </a:tabLst>
            </a:pPr>
            <a:r>
              <a:rPr lang="en-US" sz="2200" i="1" spc="-5" dirty="0">
                <a:solidFill>
                  <a:srgbClr val="002060"/>
                </a:solidFill>
                <a:cs typeface="Arial"/>
              </a:rPr>
              <a:t>Uses</a:t>
            </a:r>
            <a:r>
              <a:rPr lang="en-US" sz="2200" i="1" dirty="0">
                <a:solidFill>
                  <a:srgbClr val="002060"/>
                </a:solidFill>
                <a:cs typeface="Arial"/>
              </a:rPr>
              <a:t> </a:t>
            </a:r>
            <a:r>
              <a:rPr lang="en-US" sz="2200" i="1" spc="-5" dirty="0">
                <a:solidFill>
                  <a:srgbClr val="002060"/>
                </a:solidFill>
                <a:cs typeface="Arial"/>
              </a:rPr>
              <a:t>light</a:t>
            </a:r>
            <a:r>
              <a:rPr lang="en-US" sz="2200" i="1" spc="-15" dirty="0">
                <a:solidFill>
                  <a:srgbClr val="002060"/>
                </a:solidFill>
                <a:cs typeface="Arial"/>
              </a:rPr>
              <a:t> </a:t>
            </a:r>
            <a:r>
              <a:rPr lang="en-US" sz="2200" i="1" spc="-5" dirty="0">
                <a:solidFill>
                  <a:srgbClr val="002060"/>
                </a:solidFill>
                <a:cs typeface="Arial"/>
              </a:rPr>
              <a:t>pulses and GPS</a:t>
            </a:r>
            <a:r>
              <a:rPr lang="en-US" sz="2200" i="1" spc="15" dirty="0">
                <a:solidFill>
                  <a:srgbClr val="002060"/>
                </a:solidFill>
                <a:cs typeface="Arial"/>
              </a:rPr>
              <a:t> </a:t>
            </a:r>
            <a:r>
              <a:rPr lang="en-US" sz="2200" i="1" spc="-5" dirty="0">
                <a:solidFill>
                  <a:srgbClr val="002060"/>
                </a:solidFill>
                <a:cs typeface="Arial"/>
              </a:rPr>
              <a:t>to</a:t>
            </a:r>
            <a:r>
              <a:rPr lang="en-US" sz="2200" i="1" spc="10" dirty="0">
                <a:solidFill>
                  <a:srgbClr val="002060"/>
                </a:solidFill>
                <a:cs typeface="Arial"/>
              </a:rPr>
              <a:t> </a:t>
            </a:r>
            <a:r>
              <a:rPr lang="en-US" sz="2200" i="1" spc="-5" dirty="0">
                <a:solidFill>
                  <a:srgbClr val="002060"/>
                </a:solidFill>
                <a:cs typeface="Arial"/>
              </a:rPr>
              <a:t>survey</a:t>
            </a:r>
            <a:r>
              <a:rPr lang="en-US" sz="2200" i="1" spc="10" dirty="0">
                <a:solidFill>
                  <a:srgbClr val="002060"/>
                </a:solidFill>
                <a:cs typeface="Arial"/>
              </a:rPr>
              <a:t> </a:t>
            </a:r>
            <a:r>
              <a:rPr lang="en-US" sz="2200" i="1" spc="-5" dirty="0">
                <a:solidFill>
                  <a:srgbClr val="002060"/>
                </a:solidFill>
                <a:cs typeface="Arial"/>
              </a:rPr>
              <a:t>elevation</a:t>
            </a:r>
            <a:r>
              <a:rPr lang="en-US" sz="2200" i="1" spc="-15" dirty="0">
                <a:solidFill>
                  <a:srgbClr val="002060"/>
                </a:solidFill>
                <a:cs typeface="Arial"/>
              </a:rPr>
              <a:t> </a:t>
            </a:r>
            <a:r>
              <a:rPr lang="en-US" sz="2200" i="1" spc="-5" dirty="0">
                <a:solidFill>
                  <a:srgbClr val="002060"/>
                </a:solidFill>
                <a:cs typeface="Arial"/>
              </a:rPr>
              <a:t>data</a:t>
            </a:r>
            <a:endParaRPr lang="en-US" sz="2200" dirty="0">
              <a:solidFill>
                <a:srgbClr val="002060"/>
              </a:solidFill>
              <a:cs typeface="Arial"/>
            </a:endParaRPr>
          </a:p>
          <a:p>
            <a:pPr marL="1155065" marR="361315" lvl="1" indent="-337185">
              <a:spcBef>
                <a:spcPts val="480"/>
              </a:spcBef>
              <a:buSzPct val="90625"/>
              <a:buFont typeface="Wingdings"/>
              <a:buChar char=""/>
              <a:tabLst>
                <a:tab pos="1155065" algn="l"/>
                <a:tab pos="1155700" algn="l"/>
              </a:tabLst>
            </a:pPr>
            <a:r>
              <a:rPr lang="en-US" sz="2200" i="1" spc="-5" dirty="0">
                <a:solidFill>
                  <a:srgbClr val="002060"/>
                </a:solidFill>
                <a:cs typeface="Arial"/>
              </a:rPr>
              <a:t>Improves</a:t>
            </a:r>
            <a:r>
              <a:rPr lang="en-US" sz="2200" i="1" spc="35" dirty="0">
                <a:solidFill>
                  <a:srgbClr val="002060"/>
                </a:solidFill>
                <a:cs typeface="Arial"/>
              </a:rPr>
              <a:t> </a:t>
            </a:r>
            <a:r>
              <a:rPr lang="en-US" sz="2200" i="1" spc="-5" dirty="0">
                <a:solidFill>
                  <a:srgbClr val="002060"/>
                </a:solidFill>
                <a:cs typeface="Arial"/>
              </a:rPr>
              <a:t>the</a:t>
            </a:r>
            <a:r>
              <a:rPr lang="en-US" sz="2200" i="1" spc="15" dirty="0">
                <a:solidFill>
                  <a:srgbClr val="002060"/>
                </a:solidFill>
                <a:cs typeface="Arial"/>
              </a:rPr>
              <a:t> </a:t>
            </a:r>
            <a:r>
              <a:rPr lang="en-US" sz="2200" i="1" spc="-5" dirty="0">
                <a:solidFill>
                  <a:srgbClr val="002060"/>
                </a:solidFill>
                <a:cs typeface="Arial"/>
              </a:rPr>
              <a:t>level</a:t>
            </a:r>
            <a:r>
              <a:rPr lang="en-US" sz="2200" i="1" dirty="0">
                <a:solidFill>
                  <a:srgbClr val="002060"/>
                </a:solidFill>
                <a:cs typeface="Arial"/>
              </a:rPr>
              <a:t> </a:t>
            </a:r>
            <a:r>
              <a:rPr lang="en-US" sz="2200" i="1" spc="-5" dirty="0">
                <a:solidFill>
                  <a:srgbClr val="002060"/>
                </a:solidFill>
                <a:cs typeface="Arial"/>
              </a:rPr>
              <a:t>of</a:t>
            </a:r>
            <a:r>
              <a:rPr lang="en-US" sz="2200" i="1" spc="15" dirty="0">
                <a:solidFill>
                  <a:srgbClr val="002060"/>
                </a:solidFill>
                <a:cs typeface="Arial"/>
              </a:rPr>
              <a:t> </a:t>
            </a:r>
            <a:r>
              <a:rPr lang="en-US" sz="2200" i="1" spc="-5" dirty="0">
                <a:solidFill>
                  <a:srgbClr val="002060"/>
                </a:solidFill>
                <a:cs typeface="Arial"/>
              </a:rPr>
              <a:t>detail</a:t>
            </a:r>
            <a:r>
              <a:rPr lang="en-US" sz="2200" i="1" dirty="0">
                <a:solidFill>
                  <a:srgbClr val="002060"/>
                </a:solidFill>
                <a:cs typeface="Arial"/>
              </a:rPr>
              <a:t> </a:t>
            </a:r>
            <a:r>
              <a:rPr lang="en-US" sz="2200" i="1" spc="-5" dirty="0">
                <a:solidFill>
                  <a:srgbClr val="002060"/>
                </a:solidFill>
                <a:cs typeface="Arial"/>
              </a:rPr>
              <a:t>for</a:t>
            </a:r>
            <a:r>
              <a:rPr lang="en-US" sz="2200" i="1" spc="20" dirty="0">
                <a:solidFill>
                  <a:srgbClr val="002060"/>
                </a:solidFill>
                <a:cs typeface="Arial"/>
              </a:rPr>
              <a:t> </a:t>
            </a:r>
            <a:r>
              <a:rPr lang="en-US" sz="2200" i="1" spc="-5" dirty="0">
                <a:solidFill>
                  <a:srgbClr val="002060"/>
                </a:solidFill>
                <a:cs typeface="Arial"/>
              </a:rPr>
              <a:t>hydraulic</a:t>
            </a:r>
            <a:r>
              <a:rPr lang="en-US" sz="2200" i="1" dirty="0">
                <a:solidFill>
                  <a:srgbClr val="002060"/>
                </a:solidFill>
                <a:cs typeface="Arial"/>
              </a:rPr>
              <a:t> </a:t>
            </a:r>
            <a:r>
              <a:rPr lang="en-US" sz="2200" i="1" spc="-5" dirty="0">
                <a:solidFill>
                  <a:srgbClr val="002060"/>
                </a:solidFill>
                <a:cs typeface="Arial"/>
              </a:rPr>
              <a:t>modeling</a:t>
            </a:r>
            <a:r>
              <a:rPr lang="en-US" sz="2200" i="1" dirty="0">
                <a:solidFill>
                  <a:srgbClr val="002060"/>
                </a:solidFill>
                <a:cs typeface="Arial"/>
              </a:rPr>
              <a:t> </a:t>
            </a:r>
            <a:r>
              <a:rPr lang="en-US" sz="2200" i="1" spc="-5" dirty="0">
                <a:solidFill>
                  <a:srgbClr val="002060"/>
                </a:solidFill>
                <a:cs typeface="Arial"/>
              </a:rPr>
              <a:t>and </a:t>
            </a:r>
            <a:r>
              <a:rPr lang="en-US" sz="2200" i="1" spc="-430" dirty="0">
                <a:solidFill>
                  <a:srgbClr val="002060"/>
                </a:solidFill>
                <a:cs typeface="Arial"/>
              </a:rPr>
              <a:t> </a:t>
            </a:r>
            <a:r>
              <a:rPr lang="en-US" sz="2200" i="1" spc="-5" dirty="0">
                <a:solidFill>
                  <a:srgbClr val="002060"/>
                </a:solidFill>
                <a:cs typeface="Arial"/>
              </a:rPr>
              <a:t>floodplain</a:t>
            </a:r>
            <a:r>
              <a:rPr lang="en-US" sz="2200" i="1" spc="-30" dirty="0">
                <a:solidFill>
                  <a:srgbClr val="002060"/>
                </a:solidFill>
                <a:cs typeface="Arial"/>
              </a:rPr>
              <a:t> </a:t>
            </a:r>
            <a:r>
              <a:rPr lang="en-US" sz="2200" i="1" spc="-5" dirty="0">
                <a:solidFill>
                  <a:srgbClr val="002060"/>
                </a:solidFill>
                <a:cs typeface="Arial"/>
              </a:rPr>
              <a:t>delineation</a:t>
            </a:r>
            <a:endParaRPr lang="en-US" sz="2200" dirty="0">
              <a:solidFill>
                <a:srgbClr val="002060"/>
              </a:solidFill>
              <a:cs typeface="Arial"/>
            </a:endParaRPr>
          </a:p>
          <a:p>
            <a:endParaRPr lang="en-US" dirty="0"/>
          </a:p>
        </p:txBody>
      </p:sp>
      <p:sp>
        <p:nvSpPr>
          <p:cNvPr id="3" name="Title 2">
            <a:extLst>
              <a:ext uri="{FF2B5EF4-FFF2-40B4-BE49-F238E27FC236}">
                <a16:creationId xmlns:a16="http://schemas.microsoft.com/office/drawing/2014/main" id="{C1ECBF1D-5902-D350-6BC7-CBD18D2E08BD}"/>
              </a:ext>
            </a:extLst>
          </p:cNvPr>
          <p:cNvSpPr>
            <a:spLocks noGrp="1"/>
          </p:cNvSpPr>
          <p:nvPr>
            <p:ph type="title"/>
          </p:nvPr>
        </p:nvSpPr>
        <p:spPr/>
        <p:txBody>
          <a:bodyPr>
            <a:normAutofit/>
          </a:bodyPr>
          <a:lstStyle/>
          <a:p>
            <a:r>
              <a:rPr lang="en-US" dirty="0"/>
              <a:t>Topographic Data</a:t>
            </a:r>
          </a:p>
        </p:txBody>
      </p:sp>
      <p:grpSp>
        <p:nvGrpSpPr>
          <p:cNvPr id="4" name="object 4">
            <a:extLst>
              <a:ext uri="{FF2B5EF4-FFF2-40B4-BE49-F238E27FC236}">
                <a16:creationId xmlns:a16="http://schemas.microsoft.com/office/drawing/2014/main" id="{9A95816F-747B-41CB-BCDE-9A3CDD4868AB}"/>
              </a:ext>
            </a:extLst>
          </p:cNvPr>
          <p:cNvGrpSpPr/>
          <p:nvPr/>
        </p:nvGrpSpPr>
        <p:grpSpPr>
          <a:xfrm>
            <a:off x="5595238" y="4322111"/>
            <a:ext cx="752094" cy="374142"/>
            <a:chOff x="4191000" y="4578859"/>
            <a:chExt cx="752094" cy="374142"/>
          </a:xfrm>
        </p:grpSpPr>
        <p:sp>
          <p:nvSpPr>
            <p:cNvPr id="5" name="object 7">
              <a:extLst>
                <a:ext uri="{FF2B5EF4-FFF2-40B4-BE49-F238E27FC236}">
                  <a16:creationId xmlns:a16="http://schemas.microsoft.com/office/drawing/2014/main" id="{2E8F21AD-4DB0-A680-82CF-9BD0AD128F37}"/>
                </a:ext>
              </a:extLst>
            </p:cNvPr>
            <p:cNvSpPr/>
            <p:nvPr/>
          </p:nvSpPr>
          <p:spPr>
            <a:xfrm>
              <a:off x="4191000" y="4578859"/>
              <a:ext cx="752093" cy="374142"/>
            </a:xfrm>
            <a:custGeom>
              <a:avLst/>
              <a:gdLst/>
              <a:ahLst/>
              <a:cxnLst/>
              <a:rect l="l" t="t" r="r" b="b"/>
              <a:pathLst>
                <a:path w="861060" h="437514">
                  <a:moveTo>
                    <a:pt x="642365" y="0"/>
                  </a:moveTo>
                  <a:lnTo>
                    <a:pt x="642365" y="109347"/>
                  </a:lnTo>
                  <a:lnTo>
                    <a:pt x="0" y="109347"/>
                  </a:lnTo>
                  <a:lnTo>
                    <a:pt x="0" y="328041"/>
                  </a:lnTo>
                  <a:lnTo>
                    <a:pt x="642365" y="328041"/>
                  </a:lnTo>
                  <a:lnTo>
                    <a:pt x="642365" y="437388"/>
                  </a:lnTo>
                  <a:lnTo>
                    <a:pt x="861060" y="218694"/>
                  </a:lnTo>
                  <a:lnTo>
                    <a:pt x="642365" y="0"/>
                  </a:lnTo>
                  <a:close/>
                </a:path>
              </a:pathLst>
            </a:custGeom>
            <a:solidFill>
              <a:srgbClr val="3D3E3D"/>
            </a:solidFill>
          </p:spPr>
          <p:txBody>
            <a:bodyPr wrap="square" lIns="0" tIns="0" rIns="0" bIns="0" rtlCol="0"/>
            <a:lstStyle/>
            <a:p>
              <a:endParaRPr dirty="0"/>
            </a:p>
          </p:txBody>
        </p:sp>
        <p:sp>
          <p:nvSpPr>
            <p:cNvPr id="6" name="object 8">
              <a:extLst>
                <a:ext uri="{FF2B5EF4-FFF2-40B4-BE49-F238E27FC236}">
                  <a16:creationId xmlns:a16="http://schemas.microsoft.com/office/drawing/2014/main" id="{93D62361-9D47-2AE5-958C-7251E1F57689}"/>
                </a:ext>
              </a:extLst>
            </p:cNvPr>
            <p:cNvSpPr/>
            <p:nvPr/>
          </p:nvSpPr>
          <p:spPr>
            <a:xfrm>
              <a:off x="4191000" y="4578859"/>
              <a:ext cx="752094" cy="374142"/>
            </a:xfrm>
            <a:custGeom>
              <a:avLst/>
              <a:gdLst/>
              <a:ahLst/>
              <a:cxnLst/>
              <a:rect l="l" t="t" r="r" b="b"/>
              <a:pathLst>
                <a:path w="861060" h="437514">
                  <a:moveTo>
                    <a:pt x="0" y="109347"/>
                  </a:moveTo>
                  <a:lnTo>
                    <a:pt x="642365" y="109347"/>
                  </a:lnTo>
                  <a:lnTo>
                    <a:pt x="642365" y="0"/>
                  </a:lnTo>
                  <a:lnTo>
                    <a:pt x="861060" y="218694"/>
                  </a:lnTo>
                  <a:lnTo>
                    <a:pt x="642365" y="437388"/>
                  </a:lnTo>
                  <a:lnTo>
                    <a:pt x="642365" y="328041"/>
                  </a:lnTo>
                  <a:lnTo>
                    <a:pt x="0" y="328041"/>
                  </a:lnTo>
                  <a:lnTo>
                    <a:pt x="0" y="109347"/>
                  </a:lnTo>
                  <a:close/>
                </a:path>
              </a:pathLst>
            </a:custGeom>
            <a:ln w="25400">
              <a:solidFill>
                <a:srgbClr val="2B2C2B"/>
              </a:solidFill>
            </a:ln>
          </p:spPr>
          <p:txBody>
            <a:bodyPr wrap="square" lIns="0" tIns="0" rIns="0" bIns="0" rtlCol="0"/>
            <a:lstStyle/>
            <a:p>
              <a:endParaRPr dirty="0"/>
            </a:p>
          </p:txBody>
        </p:sp>
      </p:grpSp>
      <p:pic>
        <p:nvPicPr>
          <p:cNvPr id="7" name="Picture 6" descr="Example view of new topographic data">
            <a:extLst>
              <a:ext uri="{FF2B5EF4-FFF2-40B4-BE49-F238E27FC236}">
                <a16:creationId xmlns:a16="http://schemas.microsoft.com/office/drawing/2014/main" id="{E4D10ECD-4DC4-0F89-FC53-3EAC25B938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6206" y="3320894"/>
            <a:ext cx="3918785" cy="2350041"/>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8" name="Picture 7" descr="Example view of old topographic data">
            <a:extLst>
              <a:ext uri="{FF2B5EF4-FFF2-40B4-BE49-F238E27FC236}">
                <a16:creationId xmlns:a16="http://schemas.microsoft.com/office/drawing/2014/main" id="{1020D6C8-9D98-AD27-3F47-F353A7E9C5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49920" y="3343702"/>
            <a:ext cx="3918784" cy="2327233"/>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555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D1C74E-F209-BE6B-F995-95D065EE91F3}"/>
              </a:ext>
            </a:extLst>
          </p:cNvPr>
          <p:cNvSpPr>
            <a:spLocks noGrp="1"/>
          </p:cNvSpPr>
          <p:nvPr>
            <p:ph idx="1"/>
          </p:nvPr>
        </p:nvSpPr>
        <p:spPr>
          <a:xfrm>
            <a:off x="738190" y="1010655"/>
            <a:ext cx="6456938" cy="4106412"/>
          </a:xfrm>
        </p:spPr>
        <p:txBody>
          <a:bodyPr>
            <a:normAutofit/>
          </a:bodyPr>
          <a:lstStyle/>
          <a:p>
            <a:r>
              <a:rPr lang="en-US" dirty="0"/>
              <a:t>Hydrologic study methods included:</a:t>
            </a:r>
          </a:p>
          <a:p>
            <a:pPr lvl="1"/>
            <a:r>
              <a:rPr lang="en-US" dirty="0"/>
              <a:t>USGS Regression Equations</a:t>
            </a:r>
          </a:p>
          <a:p>
            <a:pPr lvl="1"/>
            <a:r>
              <a:rPr lang="en-US" dirty="0"/>
              <a:t>Regression Equations Supplemented with USGS Gage Analysis (Bulletin 17C)</a:t>
            </a:r>
          </a:p>
          <a:p>
            <a:pPr lvl="1"/>
            <a:r>
              <a:rPr lang="en-US" dirty="0"/>
              <a:t>Regulated Flow Analysis</a:t>
            </a:r>
          </a:p>
          <a:p>
            <a:r>
              <a:rPr lang="en-US" dirty="0"/>
              <a:t>A comprehensive </a:t>
            </a:r>
            <a:r>
              <a:rPr lang="en-US" b="1" dirty="0"/>
              <a:t>Hydrology Report </a:t>
            </a:r>
            <a:r>
              <a:rPr lang="en-US" dirty="0"/>
              <a:t>details the study methods for each reach and compares the effective and proposed discharges.</a:t>
            </a:r>
          </a:p>
          <a:p>
            <a:r>
              <a:rPr lang="en-US" dirty="0"/>
              <a:t>The hydrologic study methods will also be published in the FIS Report.</a:t>
            </a:r>
          </a:p>
          <a:p>
            <a:endParaRPr lang="en-US" dirty="0"/>
          </a:p>
        </p:txBody>
      </p:sp>
      <p:sp>
        <p:nvSpPr>
          <p:cNvPr id="3" name="Title 2">
            <a:extLst>
              <a:ext uri="{FF2B5EF4-FFF2-40B4-BE49-F238E27FC236}">
                <a16:creationId xmlns:a16="http://schemas.microsoft.com/office/drawing/2014/main" id="{15F2BBDC-9D20-CB09-B827-1782CF61BBCB}"/>
              </a:ext>
            </a:extLst>
          </p:cNvPr>
          <p:cNvSpPr>
            <a:spLocks noGrp="1"/>
          </p:cNvSpPr>
          <p:nvPr>
            <p:ph type="title"/>
          </p:nvPr>
        </p:nvSpPr>
        <p:spPr/>
        <p:txBody>
          <a:bodyPr>
            <a:normAutofit/>
          </a:bodyPr>
          <a:lstStyle/>
          <a:p>
            <a:r>
              <a:rPr lang="en-US" dirty="0"/>
              <a:t>Hydrologic Analyses</a:t>
            </a:r>
          </a:p>
        </p:txBody>
      </p:sp>
      <p:pic>
        <p:nvPicPr>
          <p:cNvPr id="4" name="Picture 3" descr="Sample page from the Jefferson County WV Risk MAP Hydrology Report">
            <a:extLst>
              <a:ext uri="{FF2B5EF4-FFF2-40B4-BE49-F238E27FC236}">
                <a16:creationId xmlns:a16="http://schemas.microsoft.com/office/drawing/2014/main" id="{357BCFDA-50EF-0A6B-BB2C-61C2D120FD1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69953" y="1511679"/>
            <a:ext cx="3058184" cy="4217247"/>
          </a:xfrm>
          <a:prstGeom prst="rect">
            <a:avLst/>
          </a:prstGeom>
          <a:ln>
            <a:solidFill>
              <a:schemeClr val="bg1">
                <a:lumMod val="65000"/>
              </a:schemeClr>
            </a:solidFill>
          </a:ln>
        </p:spPr>
      </p:pic>
      <p:sp>
        <p:nvSpPr>
          <p:cNvPr id="5" name="TextBox 4">
            <a:extLst>
              <a:ext uri="{FF2B5EF4-FFF2-40B4-BE49-F238E27FC236}">
                <a16:creationId xmlns:a16="http://schemas.microsoft.com/office/drawing/2014/main" id="{55B2F5DE-5AEC-7C3E-768A-D3F88752EE95}"/>
              </a:ext>
            </a:extLst>
          </p:cNvPr>
          <p:cNvSpPr txBox="1"/>
          <p:nvPr/>
        </p:nvSpPr>
        <p:spPr>
          <a:xfrm>
            <a:off x="7510745" y="1129074"/>
            <a:ext cx="3976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ea typeface="+mn-ea"/>
                <a:cs typeface="Arial" panose="020B0604020202020204" pitchFamily="34" charset="0"/>
              </a:rPr>
              <a:t>Sample page from the Risk MAP Hydrology Report</a:t>
            </a:r>
          </a:p>
        </p:txBody>
      </p:sp>
    </p:spTree>
    <p:extLst>
      <p:ext uri="{BB962C8B-B14F-4D97-AF65-F5344CB8AC3E}">
        <p14:creationId xmlns:p14="http://schemas.microsoft.com/office/powerpoint/2010/main" val="2489899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08183-B8E9-D7B9-1290-58C0AF185ABC}"/>
              </a:ext>
            </a:extLst>
          </p:cNvPr>
          <p:cNvSpPr>
            <a:spLocks noGrp="1"/>
          </p:cNvSpPr>
          <p:nvPr>
            <p:ph idx="1"/>
          </p:nvPr>
        </p:nvSpPr>
        <p:spPr>
          <a:xfrm>
            <a:off x="738189" y="1001539"/>
            <a:ext cx="6724793" cy="5140843"/>
          </a:xfrm>
        </p:spPr>
        <p:txBody>
          <a:bodyPr>
            <a:normAutofit/>
          </a:bodyPr>
          <a:lstStyle/>
          <a:p>
            <a:pPr marL="0" indent="0">
              <a:buNone/>
            </a:pPr>
            <a:r>
              <a:rPr lang="en-US" b="1" dirty="0"/>
              <a:t>Approximate "Zone A" Base Level Study (263 miles)</a:t>
            </a:r>
          </a:p>
          <a:p>
            <a:pPr>
              <a:lnSpc>
                <a:spcPct val="100000"/>
              </a:lnSpc>
            </a:pPr>
            <a:r>
              <a:rPr lang="en-US" sz="2000" dirty="0"/>
              <a:t>Generally used in areas with lower development or lower development potential</a:t>
            </a:r>
          </a:p>
          <a:p>
            <a:pPr>
              <a:lnSpc>
                <a:spcPct val="100000"/>
              </a:lnSpc>
            </a:pPr>
            <a:r>
              <a:rPr lang="en-US" sz="2000" dirty="0"/>
              <a:t>Cross sections generated from LiDAR  (automated processes)</a:t>
            </a:r>
          </a:p>
          <a:p>
            <a:pPr lvl="1"/>
            <a:r>
              <a:rPr lang="en-US" dirty="0"/>
              <a:t>Does not include channel bathymetry</a:t>
            </a:r>
          </a:p>
          <a:p>
            <a:pPr lvl="1"/>
            <a:r>
              <a:rPr lang="en-US" dirty="0"/>
              <a:t>No hydraulic structures are surveyed or modeled</a:t>
            </a:r>
          </a:p>
          <a:p>
            <a:pPr>
              <a:lnSpc>
                <a:spcPct val="100000"/>
              </a:lnSpc>
            </a:pPr>
            <a:r>
              <a:rPr lang="en-US" sz="2000" dirty="0"/>
              <a:t>FIRM </a:t>
            </a:r>
            <a:r>
              <a:rPr lang="en-US" sz="2000" b="1" dirty="0"/>
              <a:t>will not </a:t>
            </a:r>
            <a:r>
              <a:rPr lang="en-US" sz="2000" dirty="0"/>
              <a:t>show Floodway or BFEs (but FIRM database will include cross sections and their associated water surface elevations in the FIRM GIS Database)</a:t>
            </a:r>
          </a:p>
          <a:p>
            <a:pPr>
              <a:lnSpc>
                <a:spcPct val="100000"/>
              </a:lnSpc>
            </a:pPr>
            <a:r>
              <a:rPr lang="en-US" sz="2000" dirty="0"/>
              <a:t>FIS Report </a:t>
            </a:r>
            <a:r>
              <a:rPr lang="en-US" sz="2000" b="1" dirty="0"/>
              <a:t>will not </a:t>
            </a:r>
            <a:r>
              <a:rPr lang="en-US" sz="2000" dirty="0"/>
              <a:t>show flood profiles for Zone A reaches</a:t>
            </a:r>
          </a:p>
          <a:p>
            <a:endParaRPr lang="en-US" dirty="0"/>
          </a:p>
        </p:txBody>
      </p:sp>
      <p:sp>
        <p:nvSpPr>
          <p:cNvPr id="3" name="Title 2">
            <a:extLst>
              <a:ext uri="{FF2B5EF4-FFF2-40B4-BE49-F238E27FC236}">
                <a16:creationId xmlns:a16="http://schemas.microsoft.com/office/drawing/2014/main" id="{131AA044-2D30-DC8D-EBD5-8727F64A3B14}"/>
              </a:ext>
            </a:extLst>
          </p:cNvPr>
          <p:cNvSpPr>
            <a:spLocks noGrp="1"/>
          </p:cNvSpPr>
          <p:nvPr>
            <p:ph type="title"/>
          </p:nvPr>
        </p:nvSpPr>
        <p:spPr/>
        <p:txBody>
          <a:bodyPr>
            <a:normAutofit/>
          </a:bodyPr>
          <a:lstStyle/>
          <a:p>
            <a:r>
              <a:rPr lang="en-US" dirty="0"/>
              <a:t>Hydraulic Analyses – Zone A</a:t>
            </a:r>
          </a:p>
        </p:txBody>
      </p:sp>
      <p:pic>
        <p:nvPicPr>
          <p:cNvPr id="4" name="Picture 3" descr="A bird's eye view of a river&#10;&#10;Description automatically generated">
            <a:extLst>
              <a:ext uri="{FF2B5EF4-FFF2-40B4-BE49-F238E27FC236}">
                <a16:creationId xmlns:a16="http://schemas.microsoft.com/office/drawing/2014/main" id="{54677B0B-C34E-31EB-E645-678F436DC4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16110" y="1195610"/>
            <a:ext cx="4315995" cy="4730424"/>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6562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EB0CED-4D62-C5DE-46BC-B77579A9B0DB}"/>
              </a:ext>
            </a:extLst>
          </p:cNvPr>
          <p:cNvSpPr>
            <a:spLocks noGrp="1"/>
          </p:cNvSpPr>
          <p:nvPr>
            <p:ph idx="1"/>
          </p:nvPr>
        </p:nvSpPr>
        <p:spPr>
          <a:xfrm>
            <a:off x="738190" y="1010654"/>
            <a:ext cx="7316869" cy="5280816"/>
          </a:xfrm>
        </p:spPr>
        <p:txBody>
          <a:bodyPr>
            <a:normAutofit/>
          </a:bodyPr>
          <a:lstStyle/>
          <a:p>
            <a:pPr marL="0" indent="0">
              <a:buNone/>
            </a:pPr>
            <a:r>
              <a:rPr lang="en-US" b="1" dirty="0"/>
              <a:t>Detailed "Zone AE” Study (158 miles)</a:t>
            </a:r>
          </a:p>
          <a:p>
            <a:pPr>
              <a:lnSpc>
                <a:spcPct val="100000"/>
              </a:lnSpc>
            </a:pPr>
            <a:r>
              <a:rPr lang="en-US" sz="2000" dirty="0"/>
              <a:t>Generally used in areas with higher development or higher development potential</a:t>
            </a:r>
          </a:p>
          <a:p>
            <a:pPr>
              <a:lnSpc>
                <a:spcPct val="100000"/>
              </a:lnSpc>
            </a:pPr>
            <a:r>
              <a:rPr lang="en-US" sz="2000" dirty="0"/>
              <a:t>Cross sections use information from survey and field reconnaissance</a:t>
            </a:r>
          </a:p>
          <a:p>
            <a:pPr lvl="1"/>
            <a:r>
              <a:rPr lang="en-US" dirty="0"/>
              <a:t>Include channel bathymetry</a:t>
            </a:r>
          </a:p>
          <a:p>
            <a:pPr lvl="1"/>
            <a:r>
              <a:rPr lang="en-US" dirty="0"/>
              <a:t>Structures are modeled (e.g., culverts, bridges)</a:t>
            </a:r>
          </a:p>
          <a:p>
            <a:pPr>
              <a:lnSpc>
                <a:spcPct val="100000"/>
              </a:lnSpc>
            </a:pPr>
            <a:r>
              <a:rPr lang="en-US" sz="2000" dirty="0"/>
              <a:t>Detailed hydraulic parameter refinement (coefficients, obstructions, Manning's ‘n’ values)</a:t>
            </a:r>
          </a:p>
          <a:p>
            <a:pPr>
              <a:lnSpc>
                <a:spcPct val="100000"/>
              </a:lnSpc>
            </a:pPr>
            <a:r>
              <a:rPr lang="en-US" sz="2000" dirty="0"/>
              <a:t>FIRM </a:t>
            </a:r>
            <a:r>
              <a:rPr lang="en-US" sz="2000" b="1" dirty="0"/>
              <a:t>will</a:t>
            </a:r>
            <a:r>
              <a:rPr lang="en-US" sz="2000" dirty="0"/>
              <a:t> show Floodway, BFEs, 1% and 0.2%-annual-chance event floodplains</a:t>
            </a:r>
          </a:p>
          <a:p>
            <a:pPr>
              <a:lnSpc>
                <a:spcPct val="100000"/>
              </a:lnSpc>
            </a:pPr>
            <a:r>
              <a:rPr lang="en-US" sz="2000" dirty="0"/>
              <a:t>FIS Report </a:t>
            </a:r>
            <a:r>
              <a:rPr lang="en-US" sz="2000" b="1" dirty="0"/>
              <a:t>will</a:t>
            </a:r>
            <a:r>
              <a:rPr lang="en-US" sz="2000" dirty="0"/>
              <a:t> show flood profiles for 10-, 4-, 2-, 1-, 0.2-, and 1% Plus flood frequencies</a:t>
            </a:r>
            <a:endParaRPr lang="en-US" sz="2400" dirty="0"/>
          </a:p>
        </p:txBody>
      </p:sp>
      <p:sp>
        <p:nvSpPr>
          <p:cNvPr id="3" name="Title 2">
            <a:extLst>
              <a:ext uri="{FF2B5EF4-FFF2-40B4-BE49-F238E27FC236}">
                <a16:creationId xmlns:a16="http://schemas.microsoft.com/office/drawing/2014/main" id="{1E34EFE8-331E-862F-7F11-9134D4B0356E}"/>
              </a:ext>
            </a:extLst>
          </p:cNvPr>
          <p:cNvSpPr>
            <a:spLocks noGrp="1"/>
          </p:cNvSpPr>
          <p:nvPr>
            <p:ph type="title"/>
          </p:nvPr>
        </p:nvSpPr>
        <p:spPr/>
        <p:txBody>
          <a:bodyPr>
            <a:noAutofit/>
          </a:bodyPr>
          <a:lstStyle/>
          <a:p>
            <a:r>
              <a:rPr lang="en-US" dirty="0"/>
              <a:t>Hydraulic Analyses – Zone AE</a:t>
            </a:r>
          </a:p>
        </p:txBody>
      </p:sp>
      <p:grpSp>
        <p:nvGrpSpPr>
          <p:cNvPr id="4" name="Group 3">
            <a:extLst>
              <a:ext uri="{FF2B5EF4-FFF2-40B4-BE49-F238E27FC236}">
                <a16:creationId xmlns:a16="http://schemas.microsoft.com/office/drawing/2014/main" id="{B1FC8BD8-3011-0C3C-2610-6CAFB9C8C881}"/>
              </a:ext>
              <a:ext uri="{C183D7F6-B498-43B3-948B-1728B52AA6E4}">
                <adec:decorative xmlns:adec="http://schemas.microsoft.com/office/drawing/2017/decorative" val="1"/>
              </a:ext>
            </a:extLst>
          </p:cNvPr>
          <p:cNvGrpSpPr/>
          <p:nvPr/>
        </p:nvGrpSpPr>
        <p:grpSpPr>
          <a:xfrm>
            <a:off x="7821511" y="1010654"/>
            <a:ext cx="3632300" cy="5046900"/>
            <a:chOff x="4967433" y="1365303"/>
            <a:chExt cx="3840057" cy="5222599"/>
          </a:xfrm>
        </p:grpSpPr>
        <p:pic>
          <p:nvPicPr>
            <p:cNvPr id="5" name="Picture 4">
              <a:extLst>
                <a:ext uri="{FF2B5EF4-FFF2-40B4-BE49-F238E27FC236}">
                  <a16:creationId xmlns:a16="http://schemas.microsoft.com/office/drawing/2014/main" id="{9E0B32F8-F655-0661-E4DD-1986629A04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37442" y="4354909"/>
              <a:ext cx="2670048" cy="223299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3F5649D-38F4-8DF3-5CF7-2D7E17B205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7433" y="3950773"/>
              <a:ext cx="2916955" cy="177758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12" descr="RAS Bridge">
              <a:extLst>
                <a:ext uri="{FF2B5EF4-FFF2-40B4-BE49-F238E27FC236}">
                  <a16:creationId xmlns:a16="http://schemas.microsoft.com/office/drawing/2014/main" id="{C3191B6E-EF66-7D4B-B06F-D1B4A18DE56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a:xfrm>
              <a:off x="6605660" y="2005346"/>
              <a:ext cx="1923299" cy="2110985"/>
            </a:xfrm>
            <a:prstGeom prst="rect">
              <a:avLst/>
            </a:prstGeom>
            <a:noFill/>
            <a:ln w="6350">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428D1C-BC95-0B4D-0F9B-C97DF00787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7433" y="1365303"/>
              <a:ext cx="2256276" cy="1869069"/>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5365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FE027F-635E-EB3B-F7FE-F61F12A58F78}"/>
              </a:ext>
            </a:extLst>
          </p:cNvPr>
          <p:cNvGrpSpPr/>
          <p:nvPr/>
        </p:nvGrpSpPr>
        <p:grpSpPr>
          <a:xfrm>
            <a:off x="-21" y="4487330"/>
            <a:ext cx="12192021" cy="2370670"/>
            <a:chOff x="-21" y="4487330"/>
            <a:chExt cx="12192021" cy="2370670"/>
          </a:xfrm>
        </p:grpSpPr>
        <p:sp>
          <p:nvSpPr>
            <p:cNvPr id="5" name="Rectangle 4">
              <a:extLst>
                <a:ext uri="{FF2B5EF4-FFF2-40B4-BE49-F238E27FC236}">
                  <a16:creationId xmlns:a16="http://schemas.microsoft.com/office/drawing/2014/main" id="{666189A0-0705-D763-7CE1-2C8F012CEBAF}"/>
                </a:ext>
              </a:extLst>
            </p:cNvPr>
            <p:cNvSpPr/>
            <p:nvPr/>
          </p:nvSpPr>
          <p:spPr>
            <a:xfrm>
              <a:off x="0" y="4938018"/>
              <a:ext cx="12192000" cy="1919982"/>
            </a:xfrm>
            <a:prstGeom prst="rect">
              <a:avLst/>
            </a:prstGeom>
            <a:solidFill>
              <a:schemeClr val="tx2">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ITC Franklin Gothic Std Book" panose="020B0504030503020204" pitchFamily="34" charset="0"/>
              </a:endParaRPr>
            </a:p>
          </p:txBody>
        </p:sp>
        <p:pic>
          <p:nvPicPr>
            <p:cNvPr id="6" name="Picture 5">
              <a:extLst>
                <a:ext uri="{FF2B5EF4-FFF2-40B4-BE49-F238E27FC236}">
                  <a16:creationId xmlns:a16="http://schemas.microsoft.com/office/drawing/2014/main" id="{C2D67527-30B3-1B6D-C4DB-0D81A9FC18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5054" y="5469454"/>
              <a:ext cx="2422077" cy="857109"/>
            </a:xfrm>
            <a:prstGeom prst="rect">
              <a:avLst/>
            </a:prstGeom>
          </p:spPr>
        </p:pic>
        <p:sp>
          <p:nvSpPr>
            <p:cNvPr id="7" name="Rectangle 6">
              <a:extLst>
                <a:ext uri="{FF2B5EF4-FFF2-40B4-BE49-F238E27FC236}">
                  <a16:creationId xmlns:a16="http://schemas.microsoft.com/office/drawing/2014/main" id="{DF0C9556-1D38-4F8B-5D3E-071850D4FD42}"/>
                </a:ext>
              </a:extLst>
            </p:cNvPr>
            <p:cNvSpPr/>
            <p:nvPr/>
          </p:nvSpPr>
          <p:spPr>
            <a:xfrm>
              <a:off x="-21" y="4487330"/>
              <a:ext cx="3131148" cy="450687"/>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430213"/>
              <a:r>
                <a:rPr lang="en-US" sz="3000" u="none" strike="noStrike" kern="1200" baseline="0" dirty="0">
                  <a:solidFill>
                    <a:srgbClr val="FFFFFF"/>
                  </a:solidFill>
                </a:rPr>
                <a:t>FEMA Region 3</a:t>
              </a:r>
              <a:endParaRPr lang="en-US" sz="3000" dirty="0"/>
            </a:p>
          </p:txBody>
        </p:sp>
      </p:grpSp>
      <p:sp>
        <p:nvSpPr>
          <p:cNvPr id="2" name="Title 1">
            <a:extLst>
              <a:ext uri="{FF2B5EF4-FFF2-40B4-BE49-F238E27FC236}">
                <a16:creationId xmlns:a16="http://schemas.microsoft.com/office/drawing/2014/main" id="{B34D4A24-EED9-1111-6CCB-ADCC2A56853F}"/>
              </a:ext>
            </a:extLst>
          </p:cNvPr>
          <p:cNvSpPr txBox="1">
            <a:spLocks/>
          </p:cNvSpPr>
          <p:nvPr/>
        </p:nvSpPr>
        <p:spPr>
          <a:xfrm>
            <a:off x="417523" y="4938018"/>
            <a:ext cx="6247437" cy="1919982"/>
          </a:xfrm>
          <a:prstGeom prst="rect">
            <a:avLst/>
          </a:prstGeom>
          <a:ln>
            <a:noFill/>
          </a:ln>
        </p:spPr>
        <p:txBody>
          <a:bodyPr anchor="ctr"/>
          <a:lstStyle>
            <a:lvl1pPr algn="l" defTabSz="457200" rtl="0" eaLnBrk="1" latinLnBrk="0" hangingPunct="1">
              <a:spcBef>
                <a:spcPct val="0"/>
              </a:spcBef>
              <a:buNone/>
              <a:defRPr lang="en-US" sz="2800" b="1" i="0" kern="1200" dirty="0">
                <a:solidFill>
                  <a:srgbClr val="005288"/>
                </a:solidFill>
                <a:latin typeface="Arial" panose="020B0604020202020204" pitchFamily="34" charset="0"/>
                <a:ea typeface="+mj-ea"/>
                <a:cs typeface="+mj-cs"/>
              </a:defRPr>
            </a:lvl1pPr>
          </a:lstStyle>
          <a:p>
            <a:pPr defTabSz="257175">
              <a:lnSpc>
                <a:spcPct val="90000"/>
              </a:lnSpc>
              <a:spcBef>
                <a:spcPts val="563"/>
              </a:spcBef>
              <a:buClr>
                <a:srgbClr val="BABBBD">
                  <a:lumMod val="75000"/>
                </a:srgbClr>
              </a:buClr>
              <a:buFont typeface="Wingdings" charset="2"/>
              <a:buNone/>
              <a:defRPr/>
            </a:pPr>
            <a:r>
              <a:rPr lang="en-US" altLang="en-US" sz="4000" b="0" dirty="0">
                <a:solidFill>
                  <a:schemeClr val="bg1"/>
                </a:solidFill>
                <a:latin typeface="Franklin Gothic Medium Cond" panose="020B0606030402020204" pitchFamily="34" charset="0"/>
                <a:ea typeface="+mn-ea"/>
                <a:cs typeface="Arial" panose="020B0604020202020204" pitchFamily="34" charset="0"/>
              </a:rPr>
              <a:t>Flood Risk Review Meeting</a:t>
            </a:r>
            <a:endParaRPr lang="en-US" altLang="en-US" sz="4000" b="0" dirty="0">
              <a:solidFill>
                <a:schemeClr val="bg1"/>
              </a:solidFill>
              <a:latin typeface="Franklin Gothic Medium Cond" panose="020B0606030402020204" pitchFamily="34" charset="0"/>
              <a:cs typeface="Arial" panose="020B0604020202020204" pitchFamily="34" charset="0"/>
            </a:endParaRPr>
          </a:p>
          <a:p>
            <a:pPr defTabSz="257175">
              <a:lnSpc>
                <a:spcPct val="90000"/>
              </a:lnSpc>
              <a:spcBef>
                <a:spcPts val="563"/>
              </a:spcBef>
              <a:buClr>
                <a:srgbClr val="BABBBD">
                  <a:lumMod val="75000"/>
                </a:srgbClr>
              </a:buClr>
              <a:buFont typeface="Wingdings" charset="2"/>
              <a:buNone/>
              <a:defRPr/>
            </a:pPr>
            <a:r>
              <a:rPr lang="en-US" sz="1800" b="0" dirty="0">
                <a:solidFill>
                  <a:schemeClr val="bg1"/>
                </a:solidFill>
                <a:latin typeface="+mj-lt"/>
              </a:rPr>
              <a:t>Wyoming County </a:t>
            </a:r>
            <a:r>
              <a:rPr lang="en-US" b="0" dirty="0">
                <a:latin typeface="+mj-lt"/>
              </a:rPr>
              <a:t> </a:t>
            </a:r>
            <a:r>
              <a:rPr lang="en-US" sz="1800" b="0" dirty="0">
                <a:solidFill>
                  <a:schemeClr val="bg1"/>
                </a:solidFill>
                <a:latin typeface="+mj-lt"/>
              </a:rPr>
              <a:t>May 30, 2025</a:t>
            </a:r>
          </a:p>
        </p:txBody>
      </p:sp>
    </p:spTree>
    <p:extLst>
      <p:ext uri="{BB962C8B-B14F-4D97-AF65-F5344CB8AC3E}">
        <p14:creationId xmlns:p14="http://schemas.microsoft.com/office/powerpoint/2010/main" val="523808273"/>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47078-4F38-E037-69FC-5B21CD83D60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5D0DD61-6495-6C7F-2820-BAA1B49ADD8A}"/>
              </a:ext>
            </a:extLst>
          </p:cNvPr>
          <p:cNvSpPr>
            <a:spLocks noGrp="1"/>
          </p:cNvSpPr>
          <p:nvPr>
            <p:ph type="title"/>
          </p:nvPr>
        </p:nvSpPr>
        <p:spPr>
          <a:xfrm>
            <a:off x="727736" y="247192"/>
            <a:ext cx="8082280" cy="574040"/>
          </a:xfrm>
        </p:spPr>
        <p:txBody>
          <a:bodyPr/>
          <a:lstStyle/>
          <a:p>
            <a:r>
              <a:rPr lang="en-US" dirty="0"/>
              <a:t>Hydraulic Analyses – 1D vs 2D</a:t>
            </a:r>
          </a:p>
        </p:txBody>
      </p:sp>
      <p:sp>
        <p:nvSpPr>
          <p:cNvPr id="3" name="Rectangle 2">
            <a:extLst>
              <a:ext uri="{FF2B5EF4-FFF2-40B4-BE49-F238E27FC236}">
                <a16:creationId xmlns:a16="http://schemas.microsoft.com/office/drawing/2014/main" id="{0F5280AB-C701-6181-D9E3-272AF6CF820E}"/>
              </a:ext>
            </a:extLst>
          </p:cNvPr>
          <p:cNvSpPr/>
          <p:nvPr/>
        </p:nvSpPr>
        <p:spPr>
          <a:xfrm>
            <a:off x="1639063" y="4294647"/>
            <a:ext cx="3528295" cy="469500"/>
          </a:xfrm>
          <a:prstGeom prst="rect">
            <a:avLst/>
          </a:prstGeom>
          <a:solidFill>
            <a:srgbClr val="00206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Franklin Gothic Medium Cond" panose="020B0606030402020204" pitchFamily="34" charset="0"/>
              </a:rPr>
              <a:t>1D: most existing NFIP studies; confined flow; flow generally in one direction</a:t>
            </a:r>
          </a:p>
        </p:txBody>
      </p:sp>
      <p:sp>
        <p:nvSpPr>
          <p:cNvPr id="9" name="Rectangle 8">
            <a:extLst>
              <a:ext uri="{FF2B5EF4-FFF2-40B4-BE49-F238E27FC236}">
                <a16:creationId xmlns:a16="http://schemas.microsoft.com/office/drawing/2014/main" id="{0D131795-7382-955D-6AC4-DC7E445AADD1}"/>
              </a:ext>
            </a:extLst>
          </p:cNvPr>
          <p:cNvSpPr/>
          <p:nvPr/>
        </p:nvSpPr>
        <p:spPr>
          <a:xfrm>
            <a:off x="7266101" y="4294647"/>
            <a:ext cx="3491758" cy="469500"/>
          </a:xfrm>
          <a:prstGeom prst="rect">
            <a:avLst/>
          </a:prstGeom>
          <a:solidFill>
            <a:srgbClr val="00206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latin typeface="Franklin Gothic Medium Cond" panose="020B0606030402020204" pitchFamily="34" charset="0"/>
              </a:rPr>
              <a:t>2D: unconfined, split/diverted flows; flow in multiple directions; wide/flat floodplains; shallow flooding</a:t>
            </a:r>
          </a:p>
        </p:txBody>
      </p:sp>
      <p:pic>
        <p:nvPicPr>
          <p:cNvPr id="11" name="Picture 10" descr="1D computer model representation of the same area of a community with a river that flooded, and the same 3 pinpoints">
            <a:extLst>
              <a:ext uri="{FF2B5EF4-FFF2-40B4-BE49-F238E27FC236}">
                <a16:creationId xmlns:a16="http://schemas.microsoft.com/office/drawing/2014/main" id="{C081312E-AD05-9F60-0DE9-5C42D76CFB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7157" y="1102855"/>
            <a:ext cx="5532108" cy="3265416"/>
          </a:xfrm>
          <a:prstGeom prst="rect">
            <a:avLst/>
          </a:prstGeom>
        </p:spPr>
      </p:pic>
      <p:pic>
        <p:nvPicPr>
          <p:cNvPr id="15" name="Picture 14" descr="2D computer model representation of the same area of a community with a river that flooded, and the same 3 pinpoints">
            <a:extLst>
              <a:ext uri="{FF2B5EF4-FFF2-40B4-BE49-F238E27FC236}">
                <a16:creationId xmlns:a16="http://schemas.microsoft.com/office/drawing/2014/main" id="{926EE0EB-BAE8-1509-5393-D8DFF3ED0A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85804" y="1102801"/>
            <a:ext cx="5441787" cy="3265416"/>
          </a:xfrm>
          <a:prstGeom prst="rect">
            <a:avLst/>
          </a:prstGeom>
        </p:spPr>
      </p:pic>
      <p:grpSp>
        <p:nvGrpSpPr>
          <p:cNvPr id="4" name="Group 3">
            <a:extLst>
              <a:ext uri="{FF2B5EF4-FFF2-40B4-BE49-F238E27FC236}">
                <a16:creationId xmlns:a16="http://schemas.microsoft.com/office/drawing/2014/main" id="{8517D4E8-D48E-FD73-9DE4-56365B1A16D8}"/>
              </a:ext>
            </a:extLst>
          </p:cNvPr>
          <p:cNvGrpSpPr/>
          <p:nvPr/>
        </p:nvGrpSpPr>
        <p:grpSpPr>
          <a:xfrm>
            <a:off x="4808839" y="4944182"/>
            <a:ext cx="2720851" cy="1726844"/>
            <a:chOff x="59893" y="2514273"/>
            <a:chExt cx="4016308" cy="2735885"/>
          </a:xfrm>
        </p:grpSpPr>
        <p:pic>
          <p:nvPicPr>
            <p:cNvPr id="5" name="Picture 4" descr="photo showing an area of a community with a river that flooded, and 3 pinpoints">
              <a:extLst>
                <a:ext uri="{FF2B5EF4-FFF2-40B4-BE49-F238E27FC236}">
                  <a16:creationId xmlns:a16="http://schemas.microsoft.com/office/drawing/2014/main" id="{F27CC3AE-67BB-15B6-B966-179B69AFFF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893" y="2592073"/>
              <a:ext cx="3968839" cy="2658085"/>
            </a:xfrm>
            <a:prstGeom prst="rect">
              <a:avLst/>
            </a:prstGeom>
          </p:spPr>
        </p:pic>
        <p:sp>
          <p:nvSpPr>
            <p:cNvPr id="6" name="TextBox 5">
              <a:extLst>
                <a:ext uri="{FF2B5EF4-FFF2-40B4-BE49-F238E27FC236}">
                  <a16:creationId xmlns:a16="http://schemas.microsoft.com/office/drawing/2014/main" id="{5E1C2D73-6F12-DCA5-6BAC-06D54B1CFA12}"/>
                </a:ext>
              </a:extLst>
            </p:cNvPr>
            <p:cNvSpPr txBox="1">
              <a:spLocks noChangeAspect="1"/>
            </p:cNvSpPr>
            <p:nvPr/>
          </p:nvSpPr>
          <p:spPr>
            <a:xfrm>
              <a:off x="2965521" y="2514273"/>
              <a:ext cx="1110680" cy="410028"/>
            </a:xfrm>
            <a:prstGeom prst="rect">
              <a:avLst/>
            </a:prstGeom>
            <a:noFill/>
          </p:spPr>
          <p:txBody>
            <a:bodyPr wrap="square" rtlCol="0">
              <a:spAutoFit/>
            </a:bodyPr>
            <a:lstStyle>
              <a:defPPr>
                <a:defRPr lang="en-US"/>
              </a:defPPr>
              <a:lvl1pPr>
                <a:defRPr>
                  <a:solidFill>
                    <a:schemeClr val="bg1"/>
                  </a:solidFill>
                  <a:effectLst>
                    <a:glow rad="177800">
                      <a:schemeClr val="tx1">
                        <a:alpha val="70000"/>
                      </a:schemeClr>
                    </a:glow>
                  </a:effectLst>
                </a:defRPr>
              </a:lvl1pPr>
            </a:lstStyle>
            <a:p>
              <a:pPr algn="r" defTabSz="914355"/>
              <a:r>
                <a:rPr lang="en-US" sz="1600" dirty="0">
                  <a:solidFill>
                    <a:srgbClr val="FFFFFF"/>
                  </a:solidFill>
                  <a:effectLst>
                    <a:glow rad="177800">
                      <a:prstClr val="black">
                        <a:alpha val="70000"/>
                      </a:prstClr>
                    </a:glow>
                  </a:effectLst>
                  <a:latin typeface="Calibri"/>
                </a:rPr>
                <a:t>Reality</a:t>
              </a:r>
            </a:p>
          </p:txBody>
        </p:sp>
      </p:grpSp>
    </p:spTree>
    <p:extLst>
      <p:ext uri="{BB962C8B-B14F-4D97-AF65-F5344CB8AC3E}">
        <p14:creationId xmlns:p14="http://schemas.microsoft.com/office/powerpoint/2010/main" val="340638536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dirty="0"/>
              <a:t>Study Impacts</a:t>
            </a:r>
          </a:p>
        </p:txBody>
      </p:sp>
    </p:spTree>
    <p:extLst>
      <p:ext uri="{BB962C8B-B14F-4D97-AF65-F5344CB8AC3E}">
        <p14:creationId xmlns:p14="http://schemas.microsoft.com/office/powerpoint/2010/main" val="276720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3EF130-9F2E-54B6-08AD-B95E26EC2D79}"/>
              </a:ext>
            </a:extLst>
          </p:cNvPr>
          <p:cNvSpPr>
            <a:spLocks noGrp="1"/>
          </p:cNvSpPr>
          <p:nvPr>
            <p:ph idx="1"/>
          </p:nvPr>
        </p:nvSpPr>
        <p:spPr/>
        <p:txBody>
          <a:bodyPr/>
          <a:lstStyle/>
          <a:p>
            <a:r>
              <a:rPr lang="en-US" dirty="0"/>
              <a:t>Compared to the effective NFHL, widening and narrowing of the 1%-annual-chance floodplain (SFHA) extent was observed throughout the county.</a:t>
            </a:r>
          </a:p>
          <a:p>
            <a:r>
              <a:rPr lang="en-US" dirty="0"/>
              <a:t>Extended study reaches (with drainage areas of 1 square miles and greater, and not on current effective FIRM) result in new properties within the SFHA.</a:t>
            </a:r>
          </a:p>
          <a:p>
            <a:r>
              <a:rPr lang="en-US" dirty="0"/>
              <a:t>Most streams experienced both increases and decreases when comparing </a:t>
            </a:r>
            <a:br>
              <a:rPr lang="en-US" dirty="0"/>
            </a:br>
            <a:r>
              <a:rPr lang="en-US" dirty="0"/>
              <a:t>the computed model WSELs to the current regulatory BFEs.</a:t>
            </a:r>
          </a:p>
          <a:p>
            <a:r>
              <a:rPr lang="en-US" dirty="0"/>
              <a:t>More structures will be mapped in than mapped out.  Basic estimate: -423 / +972</a:t>
            </a:r>
          </a:p>
          <a:p>
            <a:endParaRPr lang="en-US" dirty="0"/>
          </a:p>
        </p:txBody>
      </p:sp>
      <p:sp>
        <p:nvSpPr>
          <p:cNvPr id="3" name="Title 2">
            <a:extLst>
              <a:ext uri="{FF2B5EF4-FFF2-40B4-BE49-F238E27FC236}">
                <a16:creationId xmlns:a16="http://schemas.microsoft.com/office/drawing/2014/main" id="{958642F5-3482-317B-2F2E-013DB4224325}"/>
              </a:ext>
            </a:extLst>
          </p:cNvPr>
          <p:cNvSpPr>
            <a:spLocks noGrp="1"/>
          </p:cNvSpPr>
          <p:nvPr>
            <p:ph type="title"/>
          </p:nvPr>
        </p:nvSpPr>
        <p:spPr/>
        <p:txBody>
          <a:bodyPr>
            <a:normAutofit/>
          </a:bodyPr>
          <a:lstStyle/>
          <a:p>
            <a:r>
              <a:rPr lang="en-US" dirty="0"/>
              <a:t>Significant Impacts Overview</a:t>
            </a:r>
          </a:p>
        </p:txBody>
      </p:sp>
      <p:sp>
        <p:nvSpPr>
          <p:cNvPr id="4" name="TextBox 3">
            <a:extLst>
              <a:ext uri="{FF2B5EF4-FFF2-40B4-BE49-F238E27FC236}">
                <a16:creationId xmlns:a16="http://schemas.microsoft.com/office/drawing/2014/main" id="{E406D907-32F7-83D6-9090-45065E1169EE}"/>
              </a:ext>
            </a:extLst>
          </p:cNvPr>
          <p:cNvSpPr txBox="1"/>
          <p:nvPr/>
        </p:nvSpPr>
        <p:spPr>
          <a:xfrm>
            <a:off x="4991812" y="3907479"/>
            <a:ext cx="2390526" cy="369332"/>
          </a:xfrm>
          <a:prstGeom prst="rect">
            <a:avLst/>
          </a:prstGeom>
          <a:noFill/>
        </p:spPr>
        <p:txBody>
          <a:bodyPr wrap="none" rtlCol="0">
            <a:spAutoFit/>
          </a:bodyPr>
          <a:lstStyle/>
          <a:p>
            <a:r>
              <a:rPr lang="en-US" b="1" u="sng" dirty="0"/>
              <a:t>Future Map Conditions</a:t>
            </a:r>
          </a:p>
        </p:txBody>
      </p:sp>
      <p:graphicFrame>
        <p:nvGraphicFramePr>
          <p:cNvPr id="5" name="Table 4">
            <a:extLst>
              <a:ext uri="{FF2B5EF4-FFF2-40B4-BE49-F238E27FC236}">
                <a16:creationId xmlns:a16="http://schemas.microsoft.com/office/drawing/2014/main" id="{F255EF20-9BDB-2D4E-C285-C71566A0E4D3}"/>
              </a:ext>
            </a:extLst>
          </p:cNvPr>
          <p:cNvGraphicFramePr>
            <a:graphicFrameLocks noGrp="1"/>
          </p:cNvGraphicFramePr>
          <p:nvPr>
            <p:extLst>
              <p:ext uri="{D42A27DB-BD31-4B8C-83A1-F6EECF244321}">
                <p14:modId xmlns:p14="http://schemas.microsoft.com/office/powerpoint/2010/main" val="3030012142"/>
              </p:ext>
            </p:extLst>
          </p:nvPr>
        </p:nvGraphicFramePr>
        <p:xfrm>
          <a:off x="2956749" y="4357306"/>
          <a:ext cx="6035040" cy="1519522"/>
        </p:xfrm>
        <a:graphic>
          <a:graphicData uri="http://schemas.openxmlformats.org/drawingml/2006/table">
            <a:tbl>
              <a:tblPr firstRow="1"/>
              <a:tblGrid>
                <a:gridCol w="1643203">
                  <a:extLst>
                    <a:ext uri="{9D8B030D-6E8A-4147-A177-3AD203B41FA5}">
                      <a16:colId xmlns:a16="http://schemas.microsoft.com/office/drawing/2014/main" val="3247860673"/>
                    </a:ext>
                  </a:extLst>
                </a:gridCol>
                <a:gridCol w="1523699">
                  <a:extLst>
                    <a:ext uri="{9D8B030D-6E8A-4147-A177-3AD203B41FA5}">
                      <a16:colId xmlns:a16="http://schemas.microsoft.com/office/drawing/2014/main" val="1644623072"/>
                    </a:ext>
                  </a:extLst>
                </a:gridCol>
                <a:gridCol w="1434069">
                  <a:extLst>
                    <a:ext uri="{9D8B030D-6E8A-4147-A177-3AD203B41FA5}">
                      <a16:colId xmlns:a16="http://schemas.microsoft.com/office/drawing/2014/main" val="2411405057"/>
                    </a:ext>
                  </a:extLst>
                </a:gridCol>
                <a:gridCol w="1434069">
                  <a:extLst>
                    <a:ext uri="{9D8B030D-6E8A-4147-A177-3AD203B41FA5}">
                      <a16:colId xmlns:a16="http://schemas.microsoft.com/office/drawing/2014/main" val="1301397064"/>
                    </a:ext>
                  </a:extLst>
                </a:gridCol>
              </a:tblGrid>
              <a:tr h="687037">
                <a:tc>
                  <a:txBody>
                    <a:bodyPr/>
                    <a:lstStyle/>
                    <a:p>
                      <a:pPr algn="ctr" fontAlgn="b"/>
                      <a:r>
                        <a:rPr lang="en-US" sz="1600" b="1" i="0" u="none" strike="noStrike" dirty="0">
                          <a:solidFill>
                            <a:schemeClr val="bg1"/>
                          </a:solidFill>
                          <a:effectLst/>
                          <a:latin typeface="+mn-lt"/>
                        </a:rPr>
                        <a:t>No Change</a:t>
                      </a:r>
                      <a:br>
                        <a:rPr lang="en-US" sz="1600" b="1" i="0" u="none" strike="noStrike" dirty="0">
                          <a:solidFill>
                            <a:schemeClr val="bg1"/>
                          </a:solidFill>
                          <a:effectLst/>
                          <a:latin typeface="+mn-lt"/>
                        </a:rPr>
                      </a:br>
                      <a:r>
                        <a:rPr lang="en-US" sz="1600" b="1" i="0" u="none" strike="noStrike" dirty="0">
                          <a:solidFill>
                            <a:schemeClr val="bg1"/>
                          </a:solidFill>
                          <a:effectLst/>
                          <a:latin typeface="+mn-lt"/>
                        </a:rPr>
                        <a:t>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600" b="1" i="0" u="none" strike="noStrike" dirty="0">
                          <a:solidFill>
                            <a:schemeClr val="bg1"/>
                          </a:solidFill>
                          <a:effectLst/>
                          <a:latin typeface="+mn-lt"/>
                        </a:rPr>
                        <a:t>Mapped In 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600" b="1" i="0" u="none" strike="noStrike" dirty="0">
                          <a:solidFill>
                            <a:schemeClr val="bg1"/>
                          </a:solidFill>
                          <a:effectLst/>
                          <a:latin typeface="+mn-lt"/>
                        </a:rPr>
                        <a:t>Mapped Out 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600" b="1" i="0" u="none" strike="noStrike" dirty="0">
                          <a:solidFill>
                            <a:schemeClr val="bg1"/>
                          </a:solidFill>
                          <a:effectLst/>
                          <a:latin typeface="+mn-lt"/>
                        </a:rPr>
                        <a:t>Total Structures</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extLst>
                  <a:ext uri="{0D108BD9-81ED-4DB2-BD59-A6C34878D82A}">
                    <a16:rowId xmlns:a16="http://schemas.microsoft.com/office/drawing/2014/main" val="3954362337"/>
                  </a:ext>
                </a:extLst>
              </a:tr>
              <a:tr h="651144">
                <a:tc>
                  <a:txBody>
                    <a:bodyPr/>
                    <a:lstStyle/>
                    <a:p>
                      <a:pPr algn="ctr" fontAlgn="b"/>
                      <a:r>
                        <a:rPr lang="en-US" dirty="0"/>
                        <a:t>2,089</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dirty="0"/>
                        <a:t>972</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L="0" algn="ctr" defTabSz="457200" rtl="0" eaLnBrk="1" fontAlgn="b" latinLnBrk="0" hangingPunct="1"/>
                      <a:endParaRPr lang="en-US" sz="1800" kern="1200" dirty="0">
                        <a:solidFill>
                          <a:schemeClr val="tx1"/>
                        </a:solidFill>
                        <a:latin typeface="+mn-lt"/>
                        <a:ea typeface="+mn-ea"/>
                        <a:cs typeface="+mn-cs"/>
                      </a:endParaRPr>
                    </a:p>
                    <a:p>
                      <a:pPr marL="0" algn="ctr" defTabSz="457200" rtl="0" eaLnBrk="1" fontAlgn="b" latinLnBrk="0" hangingPunct="1"/>
                      <a:r>
                        <a:rPr lang="en-US" sz="1800" kern="1200" dirty="0">
                          <a:solidFill>
                            <a:schemeClr val="tx1"/>
                          </a:solidFill>
                          <a:latin typeface="+mn-lt"/>
                          <a:ea typeface="+mn-ea"/>
                          <a:cs typeface="+mn-cs"/>
                        </a:rPr>
                        <a:t>423</a:t>
                      </a:r>
                    </a:p>
                    <a:p>
                      <a:pPr algn="ctr" fontAlgn="b"/>
                      <a:endParaRPr lang="en-US" dirty="0"/>
                    </a:p>
                  </a:txBody>
                  <a:tcPr marL="9525" marR="9525" marT="9525" marB="0" anchor="b">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endParaRPr lang="en-US" dirty="0"/>
                    </a:p>
                    <a:p>
                      <a:pPr algn="ctr" fontAlgn="b"/>
                      <a:r>
                        <a:rPr lang="en-US" dirty="0"/>
                        <a:t>3,061</a:t>
                      </a:r>
                    </a:p>
                    <a:p>
                      <a:pPr algn="ctr" fontAlgn="b"/>
                      <a:endParaRPr lang="en-US" sz="1600" b="0" i="0" u="none" strike="noStrike" dirty="0">
                        <a:solidFill>
                          <a:srgbClr val="000000"/>
                        </a:solidFill>
                        <a:effectLst/>
                        <a:highlight>
                          <a:srgbClr val="FFFF00"/>
                        </a:highlight>
                        <a:latin typeface="+mn-lt"/>
                      </a:endParaRP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15794808"/>
                  </a:ext>
                </a:extLst>
              </a:tr>
            </a:tbl>
          </a:graphicData>
        </a:graphic>
      </p:graphicFrame>
    </p:spTree>
    <p:extLst>
      <p:ext uri="{BB962C8B-B14F-4D97-AF65-F5344CB8AC3E}">
        <p14:creationId xmlns:p14="http://schemas.microsoft.com/office/powerpoint/2010/main" val="2426622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15C526C-EC15-393F-2C9D-C7A9329AE119}"/>
              </a:ext>
            </a:extLst>
          </p:cNvPr>
          <p:cNvSpPr>
            <a:spLocks noGrp="1"/>
          </p:cNvSpPr>
          <p:nvPr>
            <p:ph type="body" sz="quarter" idx="14"/>
          </p:nvPr>
        </p:nvSpPr>
        <p:spPr/>
        <p:txBody>
          <a:bodyPr/>
          <a:lstStyle/>
          <a:p>
            <a:r>
              <a:rPr lang="en-US" dirty="0"/>
              <a:t>Flood Risk Dashboard</a:t>
            </a:r>
          </a:p>
        </p:txBody>
      </p:sp>
      <p:sp>
        <p:nvSpPr>
          <p:cNvPr id="5" name="object 10">
            <a:extLst>
              <a:ext uri="{FF2B5EF4-FFF2-40B4-BE49-F238E27FC236}">
                <a16:creationId xmlns:a16="http://schemas.microsoft.com/office/drawing/2014/main" id="{5127E2AD-81D3-7AA8-6B42-D5A7F1F8C25D}"/>
              </a:ext>
            </a:extLst>
          </p:cNvPr>
          <p:cNvSpPr txBox="1"/>
          <p:nvPr/>
        </p:nvSpPr>
        <p:spPr>
          <a:xfrm>
            <a:off x="2827116" y="1084064"/>
            <a:ext cx="2510155" cy="483234"/>
          </a:xfrm>
          <a:prstGeom prst="rect">
            <a:avLst/>
          </a:prstGeom>
        </p:spPr>
        <p:txBody>
          <a:bodyPr vert="horz" wrap="square" lIns="0" tIns="12700" rIns="0" bIns="0" rtlCol="0">
            <a:spAutoFit/>
          </a:bodyPr>
          <a:lstStyle/>
          <a:p>
            <a:pPr marL="12700">
              <a:spcBef>
                <a:spcPts val="100"/>
              </a:spcBef>
              <a:tabLst>
                <a:tab pos="2496820" algn="l"/>
              </a:tabLst>
            </a:pPr>
            <a:r>
              <a:rPr sz="1500" b="1" spc="-5" dirty="0">
                <a:solidFill>
                  <a:srgbClr val="005A87"/>
                </a:solidFill>
                <a:latin typeface="Arial"/>
                <a:cs typeface="Arial"/>
              </a:rPr>
              <a:t>NFIP</a:t>
            </a:r>
            <a:r>
              <a:rPr sz="1500" b="1" spc="-55" dirty="0">
                <a:solidFill>
                  <a:srgbClr val="005A87"/>
                </a:solidFill>
                <a:latin typeface="Arial"/>
                <a:cs typeface="Arial"/>
              </a:rPr>
              <a:t> </a:t>
            </a:r>
            <a:r>
              <a:rPr sz="1500" b="1" spc="-5" dirty="0">
                <a:solidFill>
                  <a:srgbClr val="005A87"/>
                </a:solidFill>
                <a:latin typeface="Arial"/>
                <a:cs typeface="Arial"/>
              </a:rPr>
              <a:t>FLOOD</a:t>
            </a:r>
            <a:r>
              <a:rPr sz="1500" b="1" spc="-20" dirty="0">
                <a:solidFill>
                  <a:srgbClr val="005A87"/>
                </a:solidFill>
                <a:latin typeface="Arial"/>
                <a:cs typeface="Arial"/>
              </a:rPr>
              <a:t> </a:t>
            </a:r>
            <a:r>
              <a:rPr sz="1500" b="1" spc="-15" dirty="0">
                <a:solidFill>
                  <a:srgbClr val="005A87"/>
                </a:solidFill>
                <a:latin typeface="Arial"/>
                <a:cs typeface="Arial"/>
              </a:rPr>
              <a:t>CLAIM </a:t>
            </a:r>
            <a:r>
              <a:rPr sz="1500" b="1" spc="114" dirty="0">
                <a:solidFill>
                  <a:srgbClr val="005A87"/>
                </a:solidFill>
                <a:latin typeface="Arial"/>
                <a:cs typeface="Arial"/>
              </a:rPr>
              <a:t> </a:t>
            </a:r>
            <a:r>
              <a:rPr sz="1500" b="1" u="heavy" dirty="0">
                <a:solidFill>
                  <a:srgbClr val="005A87"/>
                </a:solidFill>
                <a:uFill>
                  <a:solidFill>
                    <a:srgbClr val="C00000"/>
                  </a:solidFill>
                </a:uFill>
                <a:latin typeface="Arial"/>
                <a:cs typeface="Arial"/>
              </a:rPr>
              <a:t> 	</a:t>
            </a:r>
            <a:endParaRPr sz="1500" dirty="0">
              <a:latin typeface="Arial"/>
              <a:cs typeface="Arial"/>
            </a:endParaRPr>
          </a:p>
          <a:p>
            <a:pPr marL="928369"/>
            <a:r>
              <a:rPr sz="1500" b="1" spc="-50" dirty="0">
                <a:solidFill>
                  <a:srgbClr val="005A87"/>
                </a:solidFill>
                <a:latin typeface="Arial"/>
                <a:cs typeface="Arial"/>
              </a:rPr>
              <a:t>PAYOUTS</a:t>
            </a:r>
            <a:endParaRPr sz="1500" dirty="0">
              <a:latin typeface="Arial"/>
              <a:cs typeface="Arial"/>
            </a:endParaRPr>
          </a:p>
        </p:txBody>
      </p:sp>
      <p:sp>
        <p:nvSpPr>
          <p:cNvPr id="6" name="object 11">
            <a:extLst>
              <a:ext uri="{FF2B5EF4-FFF2-40B4-BE49-F238E27FC236}">
                <a16:creationId xmlns:a16="http://schemas.microsoft.com/office/drawing/2014/main" id="{39F46637-DA46-6235-4743-0A4EBF95984D}"/>
              </a:ext>
            </a:extLst>
          </p:cNvPr>
          <p:cNvSpPr txBox="1"/>
          <p:nvPr/>
        </p:nvSpPr>
        <p:spPr>
          <a:xfrm>
            <a:off x="3629804" y="5750630"/>
            <a:ext cx="1619885" cy="482600"/>
          </a:xfrm>
          <a:prstGeom prst="rect">
            <a:avLst/>
          </a:prstGeom>
        </p:spPr>
        <p:txBody>
          <a:bodyPr vert="horz" wrap="square" lIns="0" tIns="12700" rIns="0" bIns="0" rtlCol="0">
            <a:spAutoFit/>
          </a:bodyPr>
          <a:lstStyle/>
          <a:p>
            <a:pPr marL="35560" marR="5080" indent="-22860">
              <a:spcBef>
                <a:spcPts val="100"/>
              </a:spcBef>
              <a:tabLst>
                <a:tab pos="1606550" algn="l"/>
              </a:tabLst>
            </a:pPr>
            <a:r>
              <a:rPr sz="1500" b="1" spc="-25">
                <a:solidFill>
                  <a:srgbClr val="005A87"/>
                </a:solidFill>
                <a:latin typeface="Arial"/>
                <a:cs typeface="Arial"/>
              </a:rPr>
              <a:t>AVERAGE </a:t>
            </a:r>
            <a:r>
              <a:rPr sz="1500" b="1" u="heavy" spc="-25">
                <a:solidFill>
                  <a:srgbClr val="005A87"/>
                </a:solidFill>
                <a:uFill>
                  <a:solidFill>
                    <a:srgbClr val="C00000"/>
                  </a:solidFill>
                </a:uFill>
                <a:latin typeface="Arial"/>
                <a:cs typeface="Arial"/>
              </a:rPr>
              <a:t>	</a:t>
            </a:r>
            <a:r>
              <a:rPr sz="1500" b="1">
                <a:solidFill>
                  <a:srgbClr val="005A87"/>
                </a:solidFill>
                <a:latin typeface="Arial"/>
                <a:cs typeface="Arial"/>
              </a:rPr>
              <a:t> </a:t>
            </a:r>
            <a:r>
              <a:rPr sz="1500" b="1" spc="-5">
                <a:solidFill>
                  <a:srgbClr val="005A87"/>
                </a:solidFill>
                <a:latin typeface="Arial"/>
                <a:cs typeface="Arial"/>
              </a:rPr>
              <a:t>PREMIUM</a:t>
            </a:r>
            <a:endParaRPr sz="1500">
              <a:latin typeface="Arial"/>
              <a:cs typeface="Arial"/>
            </a:endParaRPr>
          </a:p>
        </p:txBody>
      </p:sp>
      <p:sp>
        <p:nvSpPr>
          <p:cNvPr id="7" name="object 12">
            <a:extLst>
              <a:ext uri="{FF2B5EF4-FFF2-40B4-BE49-F238E27FC236}">
                <a16:creationId xmlns:a16="http://schemas.microsoft.com/office/drawing/2014/main" id="{C6FDB81E-E27D-6141-FCEE-35825D2E80B0}"/>
              </a:ext>
            </a:extLst>
          </p:cNvPr>
          <p:cNvSpPr txBox="1"/>
          <p:nvPr/>
        </p:nvSpPr>
        <p:spPr>
          <a:xfrm>
            <a:off x="7122607" y="2148770"/>
            <a:ext cx="3119120" cy="482600"/>
          </a:xfrm>
          <a:prstGeom prst="rect">
            <a:avLst/>
          </a:prstGeom>
        </p:spPr>
        <p:txBody>
          <a:bodyPr vert="horz" wrap="square" lIns="0" tIns="12700" rIns="0" bIns="0" rtlCol="0">
            <a:spAutoFit/>
          </a:bodyPr>
          <a:lstStyle/>
          <a:p>
            <a:pPr marL="12700">
              <a:spcBef>
                <a:spcPts val="100"/>
              </a:spcBef>
              <a:tabLst>
                <a:tab pos="1916430" algn="l"/>
              </a:tabLst>
            </a:pPr>
            <a:r>
              <a:rPr sz="1500" b="1" u="heavy" dirty="0">
                <a:solidFill>
                  <a:srgbClr val="005A87"/>
                </a:solidFill>
                <a:uFill>
                  <a:solidFill>
                    <a:srgbClr val="C00000"/>
                  </a:solidFill>
                </a:uFill>
                <a:latin typeface="Arial"/>
                <a:cs typeface="Arial"/>
              </a:rPr>
              <a:t> 	</a:t>
            </a:r>
            <a:r>
              <a:rPr sz="1500" b="1" spc="-80" dirty="0">
                <a:solidFill>
                  <a:srgbClr val="005A87"/>
                </a:solidFill>
                <a:latin typeface="Arial"/>
                <a:cs typeface="Arial"/>
              </a:rPr>
              <a:t> </a:t>
            </a:r>
            <a:r>
              <a:rPr sz="1500" b="1" dirty="0">
                <a:solidFill>
                  <a:srgbClr val="005A87"/>
                </a:solidFill>
                <a:latin typeface="Arial"/>
                <a:cs typeface="Arial"/>
              </a:rPr>
              <a:t>N</a:t>
            </a:r>
            <a:r>
              <a:rPr sz="1500" b="1" spc="-10" dirty="0">
                <a:solidFill>
                  <a:srgbClr val="005A87"/>
                </a:solidFill>
                <a:latin typeface="Arial"/>
                <a:cs typeface="Arial"/>
              </a:rPr>
              <a:t>F</a:t>
            </a:r>
            <a:r>
              <a:rPr sz="1500" b="1" dirty="0">
                <a:solidFill>
                  <a:srgbClr val="005A87"/>
                </a:solidFill>
                <a:latin typeface="Arial"/>
                <a:cs typeface="Arial"/>
              </a:rPr>
              <a:t>IP</a:t>
            </a:r>
            <a:r>
              <a:rPr sz="1500" b="1" spc="-35" dirty="0">
                <a:solidFill>
                  <a:srgbClr val="005A87"/>
                </a:solidFill>
                <a:latin typeface="Arial"/>
                <a:cs typeface="Arial"/>
              </a:rPr>
              <a:t> </a:t>
            </a:r>
            <a:r>
              <a:rPr sz="1500" b="1" spc="-5" dirty="0">
                <a:solidFill>
                  <a:srgbClr val="005A87"/>
                </a:solidFill>
                <a:latin typeface="Arial"/>
                <a:cs typeface="Arial"/>
              </a:rPr>
              <a:t>FL</a:t>
            </a:r>
            <a:r>
              <a:rPr sz="1500" b="1" dirty="0">
                <a:solidFill>
                  <a:srgbClr val="005A87"/>
                </a:solidFill>
                <a:latin typeface="Arial"/>
                <a:cs typeface="Arial"/>
              </a:rPr>
              <a:t>O</a:t>
            </a:r>
            <a:r>
              <a:rPr sz="1500" b="1" spc="-10" dirty="0">
                <a:solidFill>
                  <a:srgbClr val="005A87"/>
                </a:solidFill>
                <a:latin typeface="Arial"/>
                <a:cs typeface="Arial"/>
              </a:rPr>
              <a:t>O</a:t>
            </a:r>
            <a:r>
              <a:rPr sz="1500" b="1" spc="-5" dirty="0">
                <a:solidFill>
                  <a:srgbClr val="005A87"/>
                </a:solidFill>
                <a:latin typeface="Arial"/>
                <a:cs typeface="Arial"/>
              </a:rPr>
              <a:t>D</a:t>
            </a:r>
            <a:endParaRPr sz="1500" dirty="0">
              <a:latin typeface="Arial"/>
              <a:cs typeface="Arial"/>
            </a:endParaRPr>
          </a:p>
          <a:p>
            <a:pPr marL="1958975"/>
            <a:r>
              <a:rPr sz="1500" b="1" spc="-5" dirty="0">
                <a:solidFill>
                  <a:srgbClr val="005A87"/>
                </a:solidFill>
                <a:latin typeface="Arial"/>
                <a:cs typeface="Arial"/>
              </a:rPr>
              <a:t>POLICIES</a:t>
            </a:r>
            <a:endParaRPr sz="1500" dirty="0">
              <a:latin typeface="Arial"/>
              <a:cs typeface="Arial"/>
            </a:endParaRPr>
          </a:p>
        </p:txBody>
      </p:sp>
      <p:sp>
        <p:nvSpPr>
          <p:cNvPr id="8" name="object 13">
            <a:extLst>
              <a:ext uri="{FF2B5EF4-FFF2-40B4-BE49-F238E27FC236}">
                <a16:creationId xmlns:a16="http://schemas.microsoft.com/office/drawing/2014/main" id="{BCFB1870-8E11-ACAA-7700-58E858DBC45B}"/>
              </a:ext>
            </a:extLst>
          </p:cNvPr>
          <p:cNvSpPr txBox="1"/>
          <p:nvPr/>
        </p:nvSpPr>
        <p:spPr>
          <a:xfrm>
            <a:off x="6182491" y="5759508"/>
            <a:ext cx="1971039" cy="482600"/>
          </a:xfrm>
          <a:prstGeom prst="rect">
            <a:avLst/>
          </a:prstGeom>
        </p:spPr>
        <p:txBody>
          <a:bodyPr vert="horz" wrap="square" lIns="0" tIns="12700" rIns="0" bIns="0" rtlCol="0">
            <a:spAutoFit/>
          </a:bodyPr>
          <a:lstStyle/>
          <a:p>
            <a:pPr marL="12700">
              <a:spcBef>
                <a:spcPts val="100"/>
              </a:spcBef>
              <a:tabLst>
                <a:tab pos="803275" algn="l"/>
              </a:tabLst>
            </a:pPr>
            <a:r>
              <a:rPr sz="1500" b="1" u="heavy">
                <a:solidFill>
                  <a:srgbClr val="005A87"/>
                </a:solidFill>
                <a:uFill>
                  <a:solidFill>
                    <a:srgbClr val="C00000"/>
                  </a:solidFill>
                </a:uFill>
                <a:latin typeface="Arial"/>
                <a:cs typeface="Arial"/>
              </a:rPr>
              <a:t> 	</a:t>
            </a:r>
            <a:r>
              <a:rPr sz="1500" b="1" spc="-15">
                <a:solidFill>
                  <a:srgbClr val="005A87"/>
                </a:solidFill>
                <a:latin typeface="Arial"/>
                <a:cs typeface="Arial"/>
              </a:rPr>
              <a:t> </a:t>
            </a:r>
            <a:r>
              <a:rPr sz="1500" b="1" spc="-10">
                <a:solidFill>
                  <a:srgbClr val="005A87"/>
                </a:solidFill>
                <a:latin typeface="Arial"/>
                <a:cs typeface="Arial"/>
              </a:rPr>
              <a:t>REPETITIVE</a:t>
            </a:r>
            <a:endParaRPr sz="1500">
              <a:latin typeface="Arial"/>
              <a:cs typeface="Arial"/>
            </a:endParaRPr>
          </a:p>
          <a:p>
            <a:pPr marL="854710"/>
            <a:r>
              <a:rPr sz="1500" b="1" spc="-5">
                <a:solidFill>
                  <a:srgbClr val="005A87"/>
                </a:solidFill>
                <a:latin typeface="Arial"/>
                <a:cs typeface="Arial"/>
              </a:rPr>
              <a:t>LOSSES</a:t>
            </a:r>
            <a:endParaRPr sz="1500">
              <a:latin typeface="Arial"/>
              <a:cs typeface="Arial"/>
            </a:endParaRPr>
          </a:p>
        </p:txBody>
      </p:sp>
      <p:sp>
        <p:nvSpPr>
          <p:cNvPr id="9" name="object 14">
            <a:extLst>
              <a:ext uri="{FF2B5EF4-FFF2-40B4-BE49-F238E27FC236}">
                <a16:creationId xmlns:a16="http://schemas.microsoft.com/office/drawing/2014/main" id="{DA444FEB-1206-E9FD-5C8A-7D8DEDC5D5BF}"/>
              </a:ext>
            </a:extLst>
          </p:cNvPr>
          <p:cNvSpPr txBox="1"/>
          <p:nvPr/>
        </p:nvSpPr>
        <p:spPr>
          <a:xfrm>
            <a:off x="9017071" y="3396359"/>
            <a:ext cx="1321435" cy="483234"/>
          </a:xfrm>
          <a:prstGeom prst="rect">
            <a:avLst/>
          </a:prstGeom>
        </p:spPr>
        <p:txBody>
          <a:bodyPr vert="horz" wrap="square" lIns="0" tIns="12700" rIns="0" bIns="0" rtlCol="0">
            <a:spAutoFit/>
          </a:bodyPr>
          <a:lstStyle/>
          <a:p>
            <a:pPr marL="12700">
              <a:spcBef>
                <a:spcPts val="100"/>
              </a:spcBef>
            </a:pPr>
            <a:r>
              <a:rPr sz="1500" b="1" spc="-5" dirty="0">
                <a:solidFill>
                  <a:srgbClr val="005A87"/>
                </a:solidFill>
                <a:latin typeface="Arial"/>
                <a:cs typeface="Arial"/>
              </a:rPr>
              <a:t>HIGH-RISK</a:t>
            </a:r>
            <a:endParaRPr sz="1500" dirty="0">
              <a:latin typeface="Arial"/>
              <a:cs typeface="Arial"/>
            </a:endParaRPr>
          </a:p>
          <a:p>
            <a:pPr marL="12700"/>
            <a:r>
              <a:rPr sz="1500" b="1" spc="-10" dirty="0">
                <a:solidFill>
                  <a:srgbClr val="005A87"/>
                </a:solidFill>
                <a:latin typeface="Arial"/>
                <a:cs typeface="Arial"/>
              </a:rPr>
              <a:t>STRUCTURES</a:t>
            </a:r>
            <a:endParaRPr sz="1500" dirty="0">
              <a:latin typeface="Arial"/>
              <a:cs typeface="Arial"/>
            </a:endParaRPr>
          </a:p>
        </p:txBody>
      </p:sp>
      <p:sp>
        <p:nvSpPr>
          <p:cNvPr id="10" name="object 15">
            <a:extLst>
              <a:ext uri="{FF2B5EF4-FFF2-40B4-BE49-F238E27FC236}">
                <a16:creationId xmlns:a16="http://schemas.microsoft.com/office/drawing/2014/main" id="{430EEB2C-42A8-B72E-0504-F39C6DC97A55}"/>
              </a:ext>
            </a:extLst>
          </p:cNvPr>
          <p:cNvSpPr txBox="1"/>
          <p:nvPr/>
        </p:nvSpPr>
        <p:spPr>
          <a:xfrm>
            <a:off x="1256579" y="3290621"/>
            <a:ext cx="1109980" cy="482600"/>
          </a:xfrm>
          <a:prstGeom prst="rect">
            <a:avLst/>
          </a:prstGeom>
        </p:spPr>
        <p:txBody>
          <a:bodyPr vert="horz" wrap="square" lIns="0" tIns="12700" rIns="0" bIns="0" rtlCol="0">
            <a:spAutoFit/>
          </a:bodyPr>
          <a:lstStyle/>
          <a:p>
            <a:pPr marL="12700" marR="5080" indent="74295">
              <a:spcBef>
                <a:spcPts val="100"/>
              </a:spcBef>
            </a:pPr>
            <a:r>
              <a:rPr sz="1500" b="1" spc="-60" dirty="0">
                <a:solidFill>
                  <a:srgbClr val="005A87"/>
                </a:solidFill>
                <a:latin typeface="Arial"/>
                <a:cs typeface="Arial"/>
              </a:rPr>
              <a:t>A</a:t>
            </a:r>
            <a:r>
              <a:rPr sz="1500" b="1" spc="-5" dirty="0">
                <a:solidFill>
                  <a:srgbClr val="005A87"/>
                </a:solidFill>
                <a:latin typeface="Arial"/>
                <a:cs typeface="Arial"/>
              </a:rPr>
              <a:t>FF</a:t>
            </a:r>
            <a:r>
              <a:rPr sz="1500" b="1" spc="5" dirty="0">
                <a:solidFill>
                  <a:srgbClr val="005A87"/>
                </a:solidFill>
                <a:latin typeface="Arial"/>
                <a:cs typeface="Arial"/>
              </a:rPr>
              <a:t>E</a:t>
            </a:r>
            <a:r>
              <a:rPr sz="1500" b="1" dirty="0">
                <a:solidFill>
                  <a:srgbClr val="005A87"/>
                </a:solidFill>
                <a:latin typeface="Arial"/>
                <a:cs typeface="Arial"/>
              </a:rPr>
              <a:t>C</a:t>
            </a:r>
            <a:r>
              <a:rPr sz="1500" b="1" spc="-20" dirty="0">
                <a:solidFill>
                  <a:srgbClr val="005A87"/>
                </a:solidFill>
                <a:latin typeface="Arial"/>
                <a:cs typeface="Arial"/>
              </a:rPr>
              <a:t>T</a:t>
            </a:r>
            <a:r>
              <a:rPr sz="1500" b="1" spc="5" dirty="0">
                <a:solidFill>
                  <a:srgbClr val="005A87"/>
                </a:solidFill>
                <a:latin typeface="Arial"/>
                <a:cs typeface="Arial"/>
              </a:rPr>
              <a:t>E</a:t>
            </a:r>
            <a:r>
              <a:rPr sz="1500" b="1" spc="-5" dirty="0">
                <a:solidFill>
                  <a:srgbClr val="005A87"/>
                </a:solidFill>
                <a:latin typeface="Arial"/>
                <a:cs typeface="Arial"/>
              </a:rPr>
              <a:t>D  R</a:t>
            </a:r>
            <a:r>
              <a:rPr sz="1500" b="1" spc="-15" dirty="0">
                <a:solidFill>
                  <a:srgbClr val="005A87"/>
                </a:solidFill>
                <a:latin typeface="Arial"/>
                <a:cs typeface="Arial"/>
              </a:rPr>
              <a:t>E</a:t>
            </a:r>
            <a:r>
              <a:rPr sz="1500" b="1" spc="-5" dirty="0">
                <a:solidFill>
                  <a:srgbClr val="005A87"/>
                </a:solidFill>
                <a:latin typeface="Arial"/>
                <a:cs typeface="Arial"/>
              </a:rPr>
              <a:t>S</a:t>
            </a:r>
            <a:r>
              <a:rPr sz="1500" b="1" dirty="0">
                <a:solidFill>
                  <a:srgbClr val="005A87"/>
                </a:solidFill>
                <a:latin typeface="Arial"/>
                <a:cs typeface="Arial"/>
              </a:rPr>
              <a:t>ID</a:t>
            </a:r>
            <a:r>
              <a:rPr sz="1500" b="1" spc="-5" dirty="0">
                <a:solidFill>
                  <a:srgbClr val="005A87"/>
                </a:solidFill>
                <a:latin typeface="Arial"/>
                <a:cs typeface="Arial"/>
              </a:rPr>
              <a:t>E</a:t>
            </a:r>
            <a:r>
              <a:rPr sz="1500" b="1" dirty="0">
                <a:solidFill>
                  <a:srgbClr val="005A87"/>
                </a:solidFill>
                <a:latin typeface="Arial"/>
                <a:cs typeface="Arial"/>
              </a:rPr>
              <a:t>N</a:t>
            </a:r>
            <a:r>
              <a:rPr sz="1500" b="1" spc="-35" dirty="0">
                <a:solidFill>
                  <a:srgbClr val="005A87"/>
                </a:solidFill>
                <a:latin typeface="Arial"/>
                <a:cs typeface="Arial"/>
              </a:rPr>
              <a:t>T</a:t>
            </a:r>
            <a:r>
              <a:rPr sz="1500" b="1" dirty="0">
                <a:solidFill>
                  <a:srgbClr val="005A87"/>
                </a:solidFill>
                <a:latin typeface="Arial"/>
                <a:cs typeface="Arial"/>
              </a:rPr>
              <a:t>S</a:t>
            </a:r>
            <a:endParaRPr sz="1500" dirty="0">
              <a:latin typeface="Arial"/>
              <a:cs typeface="Arial"/>
            </a:endParaRPr>
          </a:p>
        </p:txBody>
      </p:sp>
      <p:sp>
        <p:nvSpPr>
          <p:cNvPr id="11" name="object 16">
            <a:extLst>
              <a:ext uri="{FF2B5EF4-FFF2-40B4-BE49-F238E27FC236}">
                <a16:creationId xmlns:a16="http://schemas.microsoft.com/office/drawing/2014/main" id="{BB0975D2-6537-A622-2F0C-C9F3FFF05C9D}"/>
              </a:ext>
            </a:extLst>
          </p:cNvPr>
          <p:cNvSpPr txBox="1"/>
          <p:nvPr/>
        </p:nvSpPr>
        <p:spPr>
          <a:xfrm>
            <a:off x="8134480" y="858426"/>
            <a:ext cx="1652270" cy="482600"/>
          </a:xfrm>
          <a:prstGeom prst="rect">
            <a:avLst/>
          </a:prstGeom>
        </p:spPr>
        <p:txBody>
          <a:bodyPr vert="horz" wrap="square" lIns="0" tIns="12700" rIns="0" bIns="0" rtlCol="0">
            <a:spAutoFit/>
          </a:bodyPr>
          <a:lstStyle/>
          <a:p>
            <a:pPr marL="12700" marR="5080">
              <a:spcBef>
                <a:spcPts val="100"/>
              </a:spcBef>
            </a:pPr>
            <a:r>
              <a:rPr sz="1500" b="1" spc="-10" dirty="0">
                <a:solidFill>
                  <a:srgbClr val="005A87"/>
                </a:solidFill>
                <a:latin typeface="Arial"/>
                <a:cs typeface="Arial"/>
              </a:rPr>
              <a:t>CLAIMS</a:t>
            </a:r>
            <a:r>
              <a:rPr sz="1500" b="1" spc="-35" dirty="0">
                <a:solidFill>
                  <a:srgbClr val="005A87"/>
                </a:solidFill>
                <a:latin typeface="Arial"/>
                <a:cs typeface="Arial"/>
              </a:rPr>
              <a:t> </a:t>
            </a:r>
            <a:r>
              <a:rPr sz="1500" b="1" spc="-5" dirty="0">
                <a:solidFill>
                  <a:srgbClr val="005A87"/>
                </a:solidFill>
                <a:latin typeface="Arial"/>
                <a:cs typeface="Arial"/>
              </a:rPr>
              <a:t>OUTSIDE </a:t>
            </a:r>
            <a:r>
              <a:rPr sz="1500" b="1" spc="-405" dirty="0">
                <a:solidFill>
                  <a:srgbClr val="005A87"/>
                </a:solidFill>
                <a:latin typeface="Arial"/>
                <a:cs typeface="Arial"/>
              </a:rPr>
              <a:t> </a:t>
            </a:r>
            <a:r>
              <a:rPr sz="1500" b="1" spc="-10" dirty="0">
                <a:solidFill>
                  <a:srgbClr val="005A87"/>
                </a:solidFill>
                <a:latin typeface="Arial"/>
                <a:cs typeface="Arial"/>
              </a:rPr>
              <a:t>OF </a:t>
            </a:r>
            <a:r>
              <a:rPr lang="en-US" sz="1500" b="1" spc="-10" dirty="0">
                <a:solidFill>
                  <a:srgbClr val="005A87"/>
                </a:solidFill>
                <a:latin typeface="Arial"/>
                <a:cs typeface="Arial"/>
              </a:rPr>
              <a:t>THE </a:t>
            </a:r>
            <a:r>
              <a:rPr sz="1500" b="1" spc="-10" dirty="0">
                <a:solidFill>
                  <a:srgbClr val="005A87"/>
                </a:solidFill>
                <a:latin typeface="Arial"/>
                <a:cs typeface="Arial"/>
              </a:rPr>
              <a:t>SFHA</a:t>
            </a:r>
          </a:p>
        </p:txBody>
      </p:sp>
      <p:grpSp>
        <p:nvGrpSpPr>
          <p:cNvPr id="12" name="object 17">
            <a:extLst>
              <a:ext uri="{FF2B5EF4-FFF2-40B4-BE49-F238E27FC236}">
                <a16:creationId xmlns:a16="http://schemas.microsoft.com/office/drawing/2014/main" id="{12D3461A-F4E4-0E36-15E2-8970C5066BA2}"/>
              </a:ext>
            </a:extLst>
          </p:cNvPr>
          <p:cNvGrpSpPr/>
          <p:nvPr/>
        </p:nvGrpSpPr>
        <p:grpSpPr>
          <a:xfrm>
            <a:off x="2527490" y="1320676"/>
            <a:ext cx="6441186" cy="4668676"/>
            <a:chOff x="1327210" y="1330912"/>
            <a:chExt cx="6441186" cy="5070014"/>
          </a:xfrm>
        </p:grpSpPr>
        <p:sp>
          <p:nvSpPr>
            <p:cNvPr id="13" name="object 18">
              <a:extLst>
                <a:ext uri="{FF2B5EF4-FFF2-40B4-BE49-F238E27FC236}">
                  <a16:creationId xmlns:a16="http://schemas.microsoft.com/office/drawing/2014/main" id="{57E6BDE6-94F3-8D1B-734F-C679924F99A1}"/>
                </a:ext>
              </a:extLst>
            </p:cNvPr>
            <p:cNvSpPr/>
            <p:nvPr/>
          </p:nvSpPr>
          <p:spPr>
            <a:xfrm>
              <a:off x="4931410" y="5228081"/>
              <a:ext cx="127000" cy="1172845"/>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14" name="object 19">
              <a:extLst>
                <a:ext uri="{FF2B5EF4-FFF2-40B4-BE49-F238E27FC236}">
                  <a16:creationId xmlns:a16="http://schemas.microsoft.com/office/drawing/2014/main" id="{990B4E76-2C17-1FFB-4CA2-C38C014D8FB3}"/>
                </a:ext>
              </a:extLst>
            </p:cNvPr>
            <p:cNvSpPr/>
            <p:nvPr/>
          </p:nvSpPr>
          <p:spPr>
            <a:xfrm>
              <a:off x="1327210" y="1330912"/>
              <a:ext cx="6441186" cy="5033010"/>
            </a:xfrm>
            <a:custGeom>
              <a:avLst/>
              <a:gdLst/>
              <a:ahLst/>
              <a:cxnLst/>
              <a:rect l="l" t="t" r="r" b="b"/>
              <a:pathLst>
                <a:path w="6416040" h="5033010">
                  <a:moveTo>
                    <a:pt x="1521079" y="2363724"/>
                  </a:moveTo>
                  <a:lnTo>
                    <a:pt x="1505839" y="2351024"/>
                  </a:lnTo>
                  <a:lnTo>
                    <a:pt x="1444879" y="2300224"/>
                  </a:lnTo>
                  <a:lnTo>
                    <a:pt x="1444879" y="2351024"/>
                  </a:lnTo>
                  <a:lnTo>
                    <a:pt x="0" y="2351024"/>
                  </a:lnTo>
                  <a:lnTo>
                    <a:pt x="0" y="2376424"/>
                  </a:lnTo>
                  <a:lnTo>
                    <a:pt x="1444879" y="2376424"/>
                  </a:lnTo>
                  <a:lnTo>
                    <a:pt x="1444879" y="2427224"/>
                  </a:lnTo>
                  <a:lnTo>
                    <a:pt x="1505839" y="2376424"/>
                  </a:lnTo>
                  <a:lnTo>
                    <a:pt x="1521079" y="2363724"/>
                  </a:lnTo>
                  <a:close/>
                </a:path>
                <a:path w="6416040" h="5033010">
                  <a:moveTo>
                    <a:pt x="2756408" y="3936492"/>
                  </a:moveTo>
                  <a:lnTo>
                    <a:pt x="2745816" y="3923792"/>
                  </a:lnTo>
                  <a:lnTo>
                    <a:pt x="2692908" y="3860292"/>
                  </a:lnTo>
                  <a:lnTo>
                    <a:pt x="2629408" y="3936492"/>
                  </a:lnTo>
                  <a:lnTo>
                    <a:pt x="2680208" y="3936492"/>
                  </a:lnTo>
                  <a:lnTo>
                    <a:pt x="2680208" y="5032527"/>
                  </a:lnTo>
                  <a:lnTo>
                    <a:pt x="2705608" y="5032527"/>
                  </a:lnTo>
                  <a:lnTo>
                    <a:pt x="2705608" y="3936492"/>
                  </a:lnTo>
                  <a:lnTo>
                    <a:pt x="2756408" y="3936492"/>
                  </a:lnTo>
                  <a:close/>
                </a:path>
                <a:path w="6416040" h="5033010">
                  <a:moveTo>
                    <a:pt x="2837180" y="1460373"/>
                  </a:moveTo>
                  <a:lnTo>
                    <a:pt x="2786380" y="1460373"/>
                  </a:lnTo>
                  <a:lnTo>
                    <a:pt x="2786380" y="0"/>
                  </a:lnTo>
                  <a:lnTo>
                    <a:pt x="2760980" y="0"/>
                  </a:lnTo>
                  <a:lnTo>
                    <a:pt x="2760980" y="1460373"/>
                  </a:lnTo>
                  <a:lnTo>
                    <a:pt x="2710180" y="1460373"/>
                  </a:lnTo>
                  <a:lnTo>
                    <a:pt x="2773680" y="1536573"/>
                  </a:lnTo>
                  <a:lnTo>
                    <a:pt x="2826588" y="1473073"/>
                  </a:lnTo>
                  <a:lnTo>
                    <a:pt x="2837180" y="1460373"/>
                  </a:lnTo>
                  <a:close/>
                </a:path>
                <a:path w="6416040" h="5033010">
                  <a:moveTo>
                    <a:pt x="4653788" y="1473962"/>
                  </a:moveTo>
                  <a:lnTo>
                    <a:pt x="4602988" y="1473962"/>
                  </a:lnTo>
                  <a:lnTo>
                    <a:pt x="4602988" y="1114044"/>
                  </a:lnTo>
                  <a:lnTo>
                    <a:pt x="4577588" y="1114044"/>
                  </a:lnTo>
                  <a:lnTo>
                    <a:pt x="4577588" y="1473962"/>
                  </a:lnTo>
                  <a:lnTo>
                    <a:pt x="4526788" y="1473962"/>
                  </a:lnTo>
                  <a:lnTo>
                    <a:pt x="4590288" y="1550162"/>
                  </a:lnTo>
                  <a:lnTo>
                    <a:pt x="4643196" y="1486662"/>
                  </a:lnTo>
                  <a:lnTo>
                    <a:pt x="4653788" y="1473962"/>
                  </a:lnTo>
                  <a:close/>
                </a:path>
                <a:path w="6416040" h="5033010">
                  <a:moveTo>
                    <a:pt x="6415659" y="2544572"/>
                  </a:moveTo>
                  <a:lnTo>
                    <a:pt x="6013704" y="2544572"/>
                  </a:lnTo>
                  <a:lnTo>
                    <a:pt x="6013704" y="2493772"/>
                  </a:lnTo>
                  <a:lnTo>
                    <a:pt x="5937504" y="2557272"/>
                  </a:lnTo>
                  <a:lnTo>
                    <a:pt x="6013704" y="2620772"/>
                  </a:lnTo>
                  <a:lnTo>
                    <a:pt x="6013704" y="2569972"/>
                  </a:lnTo>
                  <a:lnTo>
                    <a:pt x="6415659" y="2569972"/>
                  </a:lnTo>
                  <a:lnTo>
                    <a:pt x="6415659" y="2544572"/>
                  </a:lnTo>
                  <a:close/>
                </a:path>
              </a:pathLst>
            </a:custGeom>
            <a:solidFill>
              <a:srgbClr val="C00000"/>
            </a:solidFill>
          </p:spPr>
          <p:txBody>
            <a:bodyPr wrap="square" lIns="0" tIns="0" rIns="0" bIns="0" rtlCol="0"/>
            <a:lstStyle/>
            <a:p>
              <a:endParaRPr dirty="0"/>
            </a:p>
          </p:txBody>
        </p:sp>
        <p:sp>
          <p:nvSpPr>
            <p:cNvPr id="15" name="object 20">
              <a:extLst>
                <a:ext uri="{FF2B5EF4-FFF2-40B4-BE49-F238E27FC236}">
                  <a16:creationId xmlns:a16="http://schemas.microsoft.com/office/drawing/2014/main" id="{15A9CFEA-F44E-E725-CF88-EEFBA229CC13}"/>
                </a:ext>
              </a:extLst>
            </p:cNvPr>
            <p:cNvSpPr/>
            <p:nvPr/>
          </p:nvSpPr>
          <p:spPr>
            <a:xfrm>
              <a:off x="4994910" y="1367789"/>
              <a:ext cx="1854835" cy="0"/>
            </a:xfrm>
            <a:custGeom>
              <a:avLst/>
              <a:gdLst/>
              <a:ahLst/>
              <a:cxnLst/>
              <a:rect l="l" t="t" r="r" b="b"/>
              <a:pathLst>
                <a:path w="1854834">
                  <a:moveTo>
                    <a:pt x="0" y="0"/>
                  </a:moveTo>
                  <a:lnTo>
                    <a:pt x="1854708" y="0"/>
                  </a:lnTo>
                </a:path>
              </a:pathLst>
            </a:custGeom>
            <a:ln w="25400">
              <a:solidFill>
                <a:srgbClr val="C00000"/>
              </a:solidFill>
            </a:ln>
          </p:spPr>
          <p:txBody>
            <a:bodyPr wrap="square" lIns="0" tIns="0" rIns="0" bIns="0" rtlCol="0"/>
            <a:lstStyle/>
            <a:p>
              <a:endParaRPr/>
            </a:p>
          </p:txBody>
        </p:sp>
        <p:sp>
          <p:nvSpPr>
            <p:cNvPr id="16" name="object 21">
              <a:extLst>
                <a:ext uri="{FF2B5EF4-FFF2-40B4-BE49-F238E27FC236}">
                  <a16:creationId xmlns:a16="http://schemas.microsoft.com/office/drawing/2014/main" id="{952CD497-827E-8863-EF6B-76E548CE9471}"/>
                </a:ext>
              </a:extLst>
            </p:cNvPr>
            <p:cNvSpPr/>
            <p:nvPr/>
          </p:nvSpPr>
          <p:spPr>
            <a:xfrm>
              <a:off x="4931410" y="1367789"/>
              <a:ext cx="127000" cy="1536700"/>
            </a:xfrm>
            <a:custGeom>
              <a:avLst/>
              <a:gdLst/>
              <a:ahLst/>
              <a:cxnLst/>
              <a:rect l="l" t="t" r="r" b="b"/>
              <a:pathLst>
                <a:path w="127000" h="1536700">
                  <a:moveTo>
                    <a:pt x="50800" y="1460373"/>
                  </a:moveTo>
                  <a:lnTo>
                    <a:pt x="0" y="1460373"/>
                  </a:lnTo>
                  <a:lnTo>
                    <a:pt x="63500" y="1536573"/>
                  </a:lnTo>
                  <a:lnTo>
                    <a:pt x="116416" y="1473073"/>
                  </a:lnTo>
                  <a:lnTo>
                    <a:pt x="50800" y="1473073"/>
                  </a:lnTo>
                  <a:lnTo>
                    <a:pt x="50800" y="1460373"/>
                  </a:lnTo>
                  <a:close/>
                </a:path>
                <a:path w="127000" h="1536700">
                  <a:moveTo>
                    <a:pt x="76200" y="0"/>
                  </a:moveTo>
                  <a:lnTo>
                    <a:pt x="50800" y="0"/>
                  </a:lnTo>
                  <a:lnTo>
                    <a:pt x="50800" y="1473073"/>
                  </a:lnTo>
                  <a:lnTo>
                    <a:pt x="76200" y="1473073"/>
                  </a:lnTo>
                  <a:lnTo>
                    <a:pt x="76200" y="0"/>
                  </a:lnTo>
                  <a:close/>
                </a:path>
                <a:path w="127000" h="1536700">
                  <a:moveTo>
                    <a:pt x="127000" y="1460373"/>
                  </a:moveTo>
                  <a:lnTo>
                    <a:pt x="76200" y="1460373"/>
                  </a:lnTo>
                  <a:lnTo>
                    <a:pt x="76200" y="1473073"/>
                  </a:lnTo>
                  <a:lnTo>
                    <a:pt x="116416" y="1473073"/>
                  </a:lnTo>
                  <a:lnTo>
                    <a:pt x="127000" y="1460373"/>
                  </a:lnTo>
                  <a:close/>
                </a:path>
              </a:pathLst>
            </a:custGeom>
            <a:solidFill>
              <a:srgbClr val="C00000"/>
            </a:solidFill>
          </p:spPr>
          <p:txBody>
            <a:bodyPr wrap="square" lIns="0" tIns="0" rIns="0" bIns="0" rtlCol="0"/>
            <a:lstStyle/>
            <a:p>
              <a:endParaRPr/>
            </a:p>
          </p:txBody>
        </p:sp>
      </p:grpSp>
      <p:pic>
        <p:nvPicPr>
          <p:cNvPr id="4" name="Picture 3" descr="Community dashboard">
            <a:extLst>
              <a:ext uri="{FF2B5EF4-FFF2-40B4-BE49-F238E27FC236}">
                <a16:creationId xmlns:a16="http://schemas.microsoft.com/office/drawing/2014/main" id="{2432F976-FCC1-C6B3-7CE2-920B0A307EF6}"/>
              </a:ext>
            </a:extLst>
          </p:cNvPr>
          <p:cNvPicPr>
            <a:picLocks noChangeAspect="1"/>
          </p:cNvPicPr>
          <p:nvPr/>
        </p:nvPicPr>
        <p:blipFill>
          <a:blip r:embed="rId2" cstate="email">
            <a:alphaModFix amt="42000"/>
            <a:extLst>
              <a:ext uri="{28A0092B-C50C-407E-A947-70E740481C1C}">
                <a14:useLocalDpi xmlns:a14="http://schemas.microsoft.com/office/drawing/2010/main"/>
              </a:ext>
            </a:extLst>
          </a:blip>
          <a:stretch>
            <a:fillRect/>
          </a:stretch>
        </p:blipFill>
        <p:spPr>
          <a:xfrm>
            <a:off x="2688421" y="1637455"/>
            <a:ext cx="5967788" cy="3862326"/>
          </a:xfrm>
          <a:prstGeom prst="rect">
            <a:avLst/>
          </a:prstGeom>
        </p:spPr>
      </p:pic>
    </p:spTree>
    <p:extLst>
      <p:ext uri="{BB962C8B-B14F-4D97-AF65-F5344CB8AC3E}">
        <p14:creationId xmlns:p14="http://schemas.microsoft.com/office/powerpoint/2010/main" val="4068170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32AD1CF-AD2D-D0B9-AEFA-27FF67FA4500}"/>
              </a:ext>
            </a:extLst>
          </p:cNvPr>
          <p:cNvSpPr>
            <a:spLocks noGrp="1"/>
          </p:cNvSpPr>
          <p:nvPr>
            <p:ph type="body" sz="quarter" idx="14"/>
          </p:nvPr>
        </p:nvSpPr>
        <p:spPr/>
        <p:txBody>
          <a:bodyPr/>
          <a:lstStyle/>
          <a:p>
            <a:r>
              <a:rPr lang="en-US" dirty="0"/>
              <a:t>Flood Risk Dashboard (Example in slide. Will update later)</a:t>
            </a:r>
          </a:p>
        </p:txBody>
      </p:sp>
      <p:sp>
        <p:nvSpPr>
          <p:cNvPr id="18" name="Rectangle 17">
            <a:extLst>
              <a:ext uri="{FF2B5EF4-FFF2-40B4-BE49-F238E27FC236}">
                <a16:creationId xmlns:a16="http://schemas.microsoft.com/office/drawing/2014/main" id="{C2C5B4F8-DD9B-5C79-7C79-E612E4C763EC}"/>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Picture 3" descr="Community dashboard">
            <a:extLst>
              <a:ext uri="{FF2B5EF4-FFF2-40B4-BE49-F238E27FC236}">
                <a16:creationId xmlns:a16="http://schemas.microsoft.com/office/drawing/2014/main" id="{1C6E2E9D-E818-D531-BE57-E6FDF8AA9C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38"/>
          <a:stretch/>
        </p:blipFill>
        <p:spPr>
          <a:xfrm>
            <a:off x="1523972" y="879847"/>
            <a:ext cx="9144055" cy="5814526"/>
          </a:xfrm>
          <a:prstGeom prst="rect">
            <a:avLst/>
          </a:prstGeom>
        </p:spPr>
      </p:pic>
    </p:spTree>
    <p:extLst>
      <p:ext uri="{BB962C8B-B14F-4D97-AF65-F5344CB8AC3E}">
        <p14:creationId xmlns:p14="http://schemas.microsoft.com/office/powerpoint/2010/main" val="250651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DEB7A7-2CD9-9941-8A4B-C1B8EC54E5B7}"/>
              </a:ext>
            </a:extLst>
          </p:cNvPr>
          <p:cNvSpPr>
            <a:spLocks noGrp="1"/>
          </p:cNvSpPr>
          <p:nvPr>
            <p:ph type="body" sz="quarter" idx="14"/>
          </p:nvPr>
        </p:nvSpPr>
        <p:spPr/>
        <p:txBody>
          <a:bodyPr/>
          <a:lstStyle/>
          <a:p>
            <a:r>
              <a:rPr lang="en-US" dirty="0"/>
              <a:t>Flood Risk Dashboard (page 2)</a:t>
            </a:r>
          </a:p>
        </p:txBody>
      </p:sp>
      <p:pic>
        <p:nvPicPr>
          <p:cNvPr id="4" name="Picture 3">
            <a:extLst>
              <a:ext uri="{FF2B5EF4-FFF2-40B4-BE49-F238E27FC236}">
                <a16:creationId xmlns:a16="http://schemas.microsoft.com/office/drawing/2014/main" id="{40488524-14AD-9643-21EA-F798E6498FAE}"/>
              </a:ext>
            </a:extLst>
          </p:cNvPr>
          <p:cNvPicPr>
            <a:picLocks noChangeAspect="1"/>
          </p:cNvPicPr>
          <p:nvPr/>
        </p:nvPicPr>
        <p:blipFill rotWithShape="1">
          <a:blip r:embed="rId2" cstate="email">
            <a:alphaModFix amt="42000"/>
            <a:extLst>
              <a:ext uri="{28A0092B-C50C-407E-A947-70E740481C1C}">
                <a14:useLocalDpi xmlns:a14="http://schemas.microsoft.com/office/drawing/2010/main"/>
              </a:ext>
            </a:extLst>
          </a:blip>
          <a:srcRect/>
          <a:stretch/>
        </p:blipFill>
        <p:spPr>
          <a:xfrm>
            <a:off x="2727619" y="1427136"/>
            <a:ext cx="6412914" cy="4025047"/>
          </a:xfrm>
          <a:prstGeom prst="rect">
            <a:avLst/>
          </a:prstGeom>
        </p:spPr>
      </p:pic>
      <p:sp>
        <p:nvSpPr>
          <p:cNvPr id="12" name="object 18">
            <a:extLst>
              <a:ext uri="{FF2B5EF4-FFF2-40B4-BE49-F238E27FC236}">
                <a16:creationId xmlns:a16="http://schemas.microsoft.com/office/drawing/2014/main" id="{37D72D45-F802-2E0B-6847-E4E75C91C49F}"/>
              </a:ext>
            </a:extLst>
          </p:cNvPr>
          <p:cNvSpPr/>
          <p:nvPr/>
        </p:nvSpPr>
        <p:spPr>
          <a:xfrm rot="10800000">
            <a:off x="3968149" y="1252870"/>
            <a:ext cx="127000" cy="1653291"/>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16" name="object 20">
            <a:extLst>
              <a:ext uri="{FF2B5EF4-FFF2-40B4-BE49-F238E27FC236}">
                <a16:creationId xmlns:a16="http://schemas.microsoft.com/office/drawing/2014/main" id="{807EF320-81C7-7CCC-567F-B460C5CD61D5}"/>
              </a:ext>
            </a:extLst>
          </p:cNvPr>
          <p:cNvSpPr/>
          <p:nvPr/>
        </p:nvSpPr>
        <p:spPr>
          <a:xfrm>
            <a:off x="5801942" y="1087690"/>
            <a:ext cx="1559431" cy="45719"/>
          </a:xfrm>
          <a:custGeom>
            <a:avLst/>
            <a:gdLst/>
            <a:ahLst/>
            <a:cxnLst/>
            <a:rect l="l" t="t" r="r" b="b"/>
            <a:pathLst>
              <a:path w="1854834">
                <a:moveTo>
                  <a:pt x="0" y="0"/>
                </a:moveTo>
                <a:lnTo>
                  <a:pt x="1854708" y="0"/>
                </a:lnTo>
              </a:path>
            </a:pathLst>
          </a:custGeom>
          <a:ln w="25400">
            <a:solidFill>
              <a:srgbClr val="C00000"/>
            </a:solidFill>
          </a:ln>
        </p:spPr>
        <p:txBody>
          <a:bodyPr wrap="square" lIns="0" tIns="0" rIns="0" bIns="0" rtlCol="0"/>
          <a:lstStyle/>
          <a:p>
            <a:endParaRPr/>
          </a:p>
        </p:txBody>
      </p:sp>
      <p:sp>
        <p:nvSpPr>
          <p:cNvPr id="17" name="object 21">
            <a:extLst>
              <a:ext uri="{FF2B5EF4-FFF2-40B4-BE49-F238E27FC236}">
                <a16:creationId xmlns:a16="http://schemas.microsoft.com/office/drawing/2014/main" id="{1EA13AAE-E399-9059-E7B0-577B734970EF}"/>
              </a:ext>
            </a:extLst>
          </p:cNvPr>
          <p:cNvSpPr/>
          <p:nvPr/>
        </p:nvSpPr>
        <p:spPr>
          <a:xfrm>
            <a:off x="5748767" y="1101133"/>
            <a:ext cx="127001" cy="1828800"/>
          </a:xfrm>
          <a:custGeom>
            <a:avLst/>
            <a:gdLst/>
            <a:ahLst/>
            <a:cxnLst/>
            <a:rect l="l" t="t" r="r" b="b"/>
            <a:pathLst>
              <a:path w="127000" h="1536700">
                <a:moveTo>
                  <a:pt x="50800" y="1460373"/>
                </a:moveTo>
                <a:lnTo>
                  <a:pt x="0" y="1460373"/>
                </a:lnTo>
                <a:lnTo>
                  <a:pt x="63500" y="1536573"/>
                </a:lnTo>
                <a:lnTo>
                  <a:pt x="116416" y="1473073"/>
                </a:lnTo>
                <a:lnTo>
                  <a:pt x="50800" y="1473073"/>
                </a:lnTo>
                <a:lnTo>
                  <a:pt x="50800" y="1460373"/>
                </a:lnTo>
                <a:close/>
              </a:path>
              <a:path w="127000" h="1536700">
                <a:moveTo>
                  <a:pt x="76200" y="0"/>
                </a:moveTo>
                <a:lnTo>
                  <a:pt x="50800" y="0"/>
                </a:lnTo>
                <a:lnTo>
                  <a:pt x="50800" y="1473073"/>
                </a:lnTo>
                <a:lnTo>
                  <a:pt x="76200" y="1473073"/>
                </a:lnTo>
                <a:lnTo>
                  <a:pt x="76200" y="0"/>
                </a:lnTo>
                <a:close/>
              </a:path>
              <a:path w="127000" h="1536700">
                <a:moveTo>
                  <a:pt x="127000" y="1460373"/>
                </a:moveTo>
                <a:lnTo>
                  <a:pt x="76200" y="1460373"/>
                </a:lnTo>
                <a:lnTo>
                  <a:pt x="76200" y="1473073"/>
                </a:lnTo>
                <a:lnTo>
                  <a:pt x="116416" y="1473073"/>
                </a:lnTo>
                <a:lnTo>
                  <a:pt x="127000" y="1460373"/>
                </a:lnTo>
                <a:close/>
              </a:path>
            </a:pathLst>
          </a:custGeom>
          <a:solidFill>
            <a:srgbClr val="C00000"/>
          </a:solidFill>
        </p:spPr>
        <p:txBody>
          <a:bodyPr wrap="square" lIns="0" tIns="0" rIns="0" bIns="0" rtlCol="0"/>
          <a:lstStyle/>
          <a:p>
            <a:endParaRPr/>
          </a:p>
        </p:txBody>
      </p:sp>
      <p:sp>
        <p:nvSpPr>
          <p:cNvPr id="20" name="object 10">
            <a:extLst>
              <a:ext uri="{FF2B5EF4-FFF2-40B4-BE49-F238E27FC236}">
                <a16:creationId xmlns:a16="http://schemas.microsoft.com/office/drawing/2014/main" id="{A8A06141-F2C3-4D38-E901-7BF1ACE94FFC}"/>
              </a:ext>
            </a:extLst>
          </p:cNvPr>
          <p:cNvSpPr txBox="1"/>
          <p:nvPr/>
        </p:nvSpPr>
        <p:spPr>
          <a:xfrm>
            <a:off x="2713072" y="1017246"/>
            <a:ext cx="2510155" cy="243656"/>
          </a:xfrm>
          <a:prstGeom prst="rect">
            <a:avLst/>
          </a:prstGeom>
        </p:spPr>
        <p:txBody>
          <a:bodyPr vert="horz" wrap="square" lIns="0" tIns="12700" rIns="0" bIns="0" rtlCol="0" anchor="t">
            <a:spAutoFit/>
          </a:bodyPr>
          <a:lstStyle/>
          <a:p>
            <a:pPr marL="12700">
              <a:spcBef>
                <a:spcPts val="100"/>
              </a:spcBef>
              <a:tabLst>
                <a:tab pos="2496820" algn="l"/>
              </a:tabLst>
            </a:pPr>
            <a:r>
              <a:rPr lang="en-US" sz="1500" b="1" spc="-5" dirty="0">
                <a:solidFill>
                  <a:srgbClr val="005A87"/>
                </a:solidFill>
                <a:latin typeface="Arial"/>
                <a:cs typeface="Arial"/>
              </a:rPr>
              <a:t>HMP EXPIRATION INFO</a:t>
            </a:r>
          </a:p>
        </p:txBody>
      </p:sp>
      <p:sp>
        <p:nvSpPr>
          <p:cNvPr id="21" name="object 18">
            <a:extLst>
              <a:ext uri="{FF2B5EF4-FFF2-40B4-BE49-F238E27FC236}">
                <a16:creationId xmlns:a16="http://schemas.microsoft.com/office/drawing/2014/main" id="{9F4B3F4C-ADD0-42FD-356D-5144035C80F5}"/>
              </a:ext>
            </a:extLst>
          </p:cNvPr>
          <p:cNvSpPr/>
          <p:nvPr/>
        </p:nvSpPr>
        <p:spPr>
          <a:xfrm flipH="1">
            <a:off x="3776754" y="4382949"/>
            <a:ext cx="127000" cy="839292"/>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22" name="object 14">
            <a:extLst>
              <a:ext uri="{FF2B5EF4-FFF2-40B4-BE49-F238E27FC236}">
                <a16:creationId xmlns:a16="http://schemas.microsoft.com/office/drawing/2014/main" id="{620E8943-1BA3-7E47-6E95-A63255802DBF}"/>
              </a:ext>
            </a:extLst>
          </p:cNvPr>
          <p:cNvSpPr txBox="1"/>
          <p:nvPr/>
        </p:nvSpPr>
        <p:spPr>
          <a:xfrm>
            <a:off x="7433314" y="931715"/>
            <a:ext cx="2996423" cy="474489"/>
          </a:xfrm>
          <a:prstGeom prst="rect">
            <a:avLst/>
          </a:prstGeom>
        </p:spPr>
        <p:txBody>
          <a:bodyPr vert="horz" wrap="square" lIns="0" tIns="12700" rIns="0" bIns="0" rtlCol="0" anchor="t">
            <a:spAutoFit/>
          </a:bodyPr>
          <a:lstStyle/>
          <a:p>
            <a:pPr marL="12700">
              <a:spcBef>
                <a:spcPts val="100"/>
              </a:spcBef>
            </a:pPr>
            <a:r>
              <a:rPr lang="en-US" sz="1500" b="1" spc="-5" dirty="0">
                <a:solidFill>
                  <a:srgbClr val="005A87"/>
                </a:solidFill>
                <a:latin typeface="Arial"/>
                <a:cs typeface="Arial"/>
              </a:rPr>
              <a:t>STEPS BEFORE PRELIMINARY ISSUANCE</a:t>
            </a:r>
            <a:endParaRPr lang="en-US" dirty="0"/>
          </a:p>
        </p:txBody>
      </p:sp>
      <p:sp>
        <p:nvSpPr>
          <p:cNvPr id="23" name="object 18">
            <a:extLst>
              <a:ext uri="{FF2B5EF4-FFF2-40B4-BE49-F238E27FC236}">
                <a16:creationId xmlns:a16="http://schemas.microsoft.com/office/drawing/2014/main" id="{093D6C39-B27A-70CD-4E08-7440893B5F0B}"/>
              </a:ext>
            </a:extLst>
          </p:cNvPr>
          <p:cNvSpPr/>
          <p:nvPr/>
        </p:nvSpPr>
        <p:spPr>
          <a:xfrm flipH="1">
            <a:off x="7839837" y="4669571"/>
            <a:ext cx="121654" cy="822960"/>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24" name="object 14">
            <a:extLst>
              <a:ext uri="{FF2B5EF4-FFF2-40B4-BE49-F238E27FC236}">
                <a16:creationId xmlns:a16="http://schemas.microsoft.com/office/drawing/2014/main" id="{387B8AF4-4C30-61DF-BD83-3893B23E4F56}"/>
              </a:ext>
            </a:extLst>
          </p:cNvPr>
          <p:cNvSpPr txBox="1"/>
          <p:nvPr/>
        </p:nvSpPr>
        <p:spPr>
          <a:xfrm>
            <a:off x="7159165" y="5535460"/>
            <a:ext cx="2996423" cy="474489"/>
          </a:xfrm>
          <a:prstGeom prst="rect">
            <a:avLst/>
          </a:prstGeom>
        </p:spPr>
        <p:txBody>
          <a:bodyPr vert="horz" wrap="square" lIns="0" tIns="12700" rIns="0" bIns="0" rtlCol="0" anchor="t">
            <a:spAutoFit/>
          </a:bodyPr>
          <a:lstStyle/>
          <a:p>
            <a:pPr marL="12700">
              <a:spcBef>
                <a:spcPts val="100"/>
              </a:spcBef>
            </a:pPr>
            <a:r>
              <a:rPr lang="en-US" sz="1500" b="1" spc="-5" dirty="0">
                <a:solidFill>
                  <a:srgbClr val="005A87"/>
                </a:solidFill>
                <a:latin typeface="Arial"/>
                <a:cs typeface="Arial"/>
              </a:rPr>
              <a:t>STEPS AFTER PRELIMINARY ISSUANCE</a:t>
            </a:r>
            <a:endParaRPr lang="en-US" dirty="0"/>
          </a:p>
        </p:txBody>
      </p:sp>
      <p:sp>
        <p:nvSpPr>
          <p:cNvPr id="25" name="object 10">
            <a:extLst>
              <a:ext uri="{FF2B5EF4-FFF2-40B4-BE49-F238E27FC236}">
                <a16:creationId xmlns:a16="http://schemas.microsoft.com/office/drawing/2014/main" id="{9FE9B15C-91B8-A1D0-86F9-B19948F96538}"/>
              </a:ext>
            </a:extLst>
          </p:cNvPr>
          <p:cNvSpPr txBox="1"/>
          <p:nvPr/>
        </p:nvSpPr>
        <p:spPr>
          <a:xfrm>
            <a:off x="3259513" y="5244816"/>
            <a:ext cx="2510155" cy="474489"/>
          </a:xfrm>
          <a:prstGeom prst="rect">
            <a:avLst/>
          </a:prstGeom>
        </p:spPr>
        <p:txBody>
          <a:bodyPr vert="horz" wrap="square" lIns="0" tIns="12700" rIns="0" bIns="0" rtlCol="0" anchor="t">
            <a:spAutoFit/>
          </a:bodyPr>
          <a:lstStyle/>
          <a:p>
            <a:pPr marL="12700">
              <a:spcBef>
                <a:spcPts val="100"/>
              </a:spcBef>
              <a:tabLst>
                <a:tab pos="2496820" algn="l"/>
              </a:tabLst>
            </a:pPr>
            <a:r>
              <a:rPr lang="en-US" sz="1500" b="1" spc="-5" dirty="0">
                <a:solidFill>
                  <a:srgbClr val="005A87"/>
                </a:solidFill>
                <a:latin typeface="Arial"/>
                <a:cs typeface="Arial"/>
              </a:rPr>
              <a:t>FLOOD MITIGATION ACTIONS</a:t>
            </a:r>
            <a:endParaRPr lang="en-US" dirty="0"/>
          </a:p>
        </p:txBody>
      </p:sp>
    </p:spTree>
    <p:extLst>
      <p:ext uri="{BB962C8B-B14F-4D97-AF65-F5344CB8AC3E}">
        <p14:creationId xmlns:p14="http://schemas.microsoft.com/office/powerpoint/2010/main" val="2375647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B06C9D-E3D2-6130-AC3F-BAD164275A54}"/>
              </a:ext>
            </a:extLst>
          </p:cNvPr>
          <p:cNvSpPr>
            <a:spLocks noGrp="1"/>
          </p:cNvSpPr>
          <p:nvPr>
            <p:ph type="body" sz="quarter" idx="14"/>
          </p:nvPr>
        </p:nvSpPr>
        <p:spPr/>
        <p:txBody>
          <a:bodyPr/>
          <a:lstStyle/>
          <a:p>
            <a:r>
              <a:rPr lang="en-US" sz="2400" dirty="0"/>
              <a:t>Flood Risk Dashboard (page 2)</a:t>
            </a:r>
            <a:endParaRPr lang="en-US" dirty="0"/>
          </a:p>
        </p:txBody>
      </p:sp>
      <p:sp>
        <p:nvSpPr>
          <p:cNvPr id="7" name="Rectangle 6">
            <a:extLst>
              <a:ext uri="{FF2B5EF4-FFF2-40B4-BE49-F238E27FC236}">
                <a16:creationId xmlns:a16="http://schemas.microsoft.com/office/drawing/2014/main" id="{251B16A3-CD71-311E-6B23-5D66CFC929AC}"/>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4F74206C-D76A-FAE9-1FCD-AF8F4BB248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906974"/>
            <a:ext cx="9144000" cy="5739205"/>
          </a:xfrm>
          <a:prstGeom prst="rect">
            <a:avLst/>
          </a:prstGeom>
        </p:spPr>
      </p:pic>
    </p:spTree>
    <p:extLst>
      <p:ext uri="{BB962C8B-B14F-4D97-AF65-F5344CB8AC3E}">
        <p14:creationId xmlns:p14="http://schemas.microsoft.com/office/powerpoint/2010/main" val="463724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72F0F8-CAE7-58E9-C8CF-2A7A6F82492E}"/>
              </a:ext>
            </a:extLst>
          </p:cNvPr>
          <p:cNvSpPr>
            <a:spLocks noGrp="1"/>
          </p:cNvSpPr>
          <p:nvPr>
            <p:ph sz="half" idx="2"/>
          </p:nvPr>
        </p:nvSpPr>
        <p:spPr/>
        <p:txBody>
          <a:bodyPr/>
          <a:lstStyle/>
          <a:p>
            <a:r>
              <a:rPr lang="en-US" dirty="0"/>
              <a:t>FEMA Region 3 </a:t>
            </a:r>
            <a:br>
              <a:rPr lang="en-US" dirty="0"/>
            </a:br>
            <a:r>
              <a:rPr lang="en-US" dirty="0"/>
              <a:t>Changes Since Last FIRM (CSLF) Viewer: </a:t>
            </a:r>
            <a:br>
              <a:rPr lang="en-US" dirty="0"/>
            </a:br>
            <a:r>
              <a:rPr lang="en-US" dirty="0">
                <a:hlinkClick r:id="rId3"/>
              </a:rPr>
              <a:t>https://arcg.is/1GS0T80</a:t>
            </a:r>
            <a:endParaRPr lang="en-US" dirty="0"/>
          </a:p>
          <a:p>
            <a:r>
              <a:rPr lang="en-US" dirty="0"/>
              <a:t>Change in Floodplain Extents:</a:t>
            </a:r>
          </a:p>
          <a:p>
            <a:pPr lvl="1"/>
            <a:r>
              <a:rPr lang="en-US" sz="2000" dirty="0">
                <a:solidFill>
                  <a:srgbClr val="7030A0"/>
                </a:solidFill>
              </a:rPr>
              <a:t>Purple</a:t>
            </a:r>
            <a:r>
              <a:rPr lang="en-US" sz="2000" dirty="0"/>
              <a:t> – Decrease</a:t>
            </a:r>
          </a:p>
          <a:p>
            <a:pPr lvl="1"/>
            <a:r>
              <a:rPr lang="en-US" sz="2000" dirty="0">
                <a:solidFill>
                  <a:schemeClr val="accent1"/>
                </a:solidFill>
              </a:rPr>
              <a:t>Blue</a:t>
            </a:r>
            <a:r>
              <a:rPr lang="en-US" sz="2000" dirty="0"/>
              <a:t> – Still Floodplain</a:t>
            </a:r>
          </a:p>
          <a:p>
            <a:pPr lvl="1"/>
            <a:r>
              <a:rPr lang="en-US" sz="2000" dirty="0">
                <a:solidFill>
                  <a:srgbClr val="CCCC00"/>
                </a:solidFill>
              </a:rPr>
              <a:t>Yellow</a:t>
            </a:r>
            <a:r>
              <a:rPr lang="en-US" sz="2000" dirty="0"/>
              <a:t> – Increase</a:t>
            </a:r>
          </a:p>
          <a:p>
            <a:pPr marL="0" indent="0">
              <a:buNone/>
            </a:pPr>
            <a:br>
              <a:rPr lang="en-US" dirty="0"/>
            </a:br>
            <a:r>
              <a:rPr lang="en-US" dirty="0"/>
              <a:t>*Map view has scale-dependent layers</a:t>
            </a:r>
          </a:p>
          <a:p>
            <a:endParaRPr lang="en-US" dirty="0"/>
          </a:p>
        </p:txBody>
      </p:sp>
      <p:sp>
        <p:nvSpPr>
          <p:cNvPr id="3" name="Title 2">
            <a:extLst>
              <a:ext uri="{FF2B5EF4-FFF2-40B4-BE49-F238E27FC236}">
                <a16:creationId xmlns:a16="http://schemas.microsoft.com/office/drawing/2014/main" id="{A18A3E81-96DB-088C-E8B4-41F374C2757E}"/>
              </a:ext>
            </a:extLst>
          </p:cNvPr>
          <p:cNvSpPr>
            <a:spLocks noGrp="1"/>
          </p:cNvSpPr>
          <p:nvPr>
            <p:ph type="title"/>
          </p:nvPr>
        </p:nvSpPr>
        <p:spPr/>
        <p:txBody>
          <a:bodyPr>
            <a:normAutofit fontScale="90000"/>
          </a:bodyPr>
          <a:lstStyle/>
          <a:p>
            <a:r>
              <a:rPr lang="en-US" dirty="0"/>
              <a:t>How Did the Floodplain Maps Change?</a:t>
            </a:r>
          </a:p>
        </p:txBody>
      </p:sp>
      <p:pic>
        <p:nvPicPr>
          <p:cNvPr id="4" name="Picture 3" descr="Sample view of FEMA Region 3 Changes Since Last FIRM Viewer">
            <a:extLst>
              <a:ext uri="{FF2B5EF4-FFF2-40B4-BE49-F238E27FC236}">
                <a16:creationId xmlns:a16="http://schemas.microsoft.com/office/drawing/2014/main" id="{C446B11E-8C04-F535-2DDA-E559FEDFC4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7832" y="1064354"/>
            <a:ext cx="5270236" cy="4377642"/>
          </a:xfrm>
          <a:prstGeom prst="rect">
            <a:avLst/>
          </a:prstGeom>
        </p:spPr>
      </p:pic>
    </p:spTree>
    <p:extLst>
      <p:ext uri="{BB962C8B-B14F-4D97-AF65-F5344CB8AC3E}">
        <p14:creationId xmlns:p14="http://schemas.microsoft.com/office/powerpoint/2010/main" val="2068821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fontScale="90000"/>
          </a:bodyPr>
          <a:lstStyle/>
          <a:p>
            <a:r>
              <a:rPr lang="en-US" dirty="0"/>
              <a:t>Using Flood Risk Data to Identify and Reduce Risk</a:t>
            </a:r>
          </a:p>
        </p:txBody>
      </p:sp>
    </p:spTree>
    <p:extLst>
      <p:ext uri="{BB962C8B-B14F-4D97-AF65-F5344CB8AC3E}">
        <p14:creationId xmlns:p14="http://schemas.microsoft.com/office/powerpoint/2010/main" val="1789553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45685" y="-129178"/>
            <a:ext cx="10715627" cy="861646"/>
          </a:xfrm>
          <a:prstGeom prst="rect">
            <a:avLst/>
          </a:prstGeom>
        </p:spPr>
        <p:txBody>
          <a:bodyPr vert="horz" wrap="square" lIns="0" tIns="426593" rIns="0" bIns="0" rtlCol="0" anchor="ctr">
            <a:spAutoFit/>
          </a:bodyPr>
          <a:lstStyle/>
          <a:p>
            <a:pPr marL="326390">
              <a:spcBef>
                <a:spcPts val="95"/>
              </a:spcBef>
            </a:pPr>
            <a:r>
              <a:rPr dirty="0"/>
              <a:t>FEMA</a:t>
            </a:r>
            <a:r>
              <a:rPr spc="-75" dirty="0"/>
              <a:t> </a:t>
            </a:r>
            <a:r>
              <a:rPr dirty="0"/>
              <a:t>Flood</a:t>
            </a:r>
            <a:r>
              <a:rPr spc="-80" dirty="0"/>
              <a:t> </a:t>
            </a:r>
            <a:r>
              <a:rPr dirty="0"/>
              <a:t>Risk</a:t>
            </a:r>
            <a:r>
              <a:rPr spc="-80" dirty="0"/>
              <a:t> </a:t>
            </a:r>
            <a:r>
              <a:rPr dirty="0"/>
              <a:t>GIS</a:t>
            </a:r>
            <a:r>
              <a:rPr spc="-65" dirty="0"/>
              <a:t> </a:t>
            </a:r>
            <a:r>
              <a:rPr spc="-10" dirty="0"/>
              <a:t>Datasets</a:t>
            </a:r>
          </a:p>
        </p:txBody>
      </p:sp>
      <p:pic>
        <p:nvPicPr>
          <p:cNvPr id="9" name="object 9"/>
          <p:cNvPicPr preferRelativeResize="0">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6239" y="3625055"/>
            <a:ext cx="3873736" cy="2560320"/>
          </a:xfrm>
          <a:prstGeom prst="rect">
            <a:avLst/>
          </a:prstGeom>
        </p:spPr>
      </p:pic>
      <p:pic>
        <p:nvPicPr>
          <p:cNvPr id="10" name="object 10"/>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8846" y="878619"/>
            <a:ext cx="3862258" cy="2560320"/>
          </a:xfrm>
          <a:prstGeom prst="rect">
            <a:avLst/>
          </a:prstGeom>
        </p:spPr>
      </p:pic>
      <p:pic>
        <p:nvPicPr>
          <p:cNvPr id="11" name="object 11"/>
          <p:cNvPicPr preferRelativeResize="0">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0468" y="878619"/>
            <a:ext cx="3864551" cy="2560320"/>
          </a:xfrm>
          <a:prstGeom prst="rect">
            <a:avLst/>
          </a:prstGeom>
        </p:spPr>
      </p:pic>
      <p:sp>
        <p:nvSpPr>
          <p:cNvPr id="13" name="object 13"/>
          <p:cNvSpPr txBox="1"/>
          <p:nvPr/>
        </p:nvSpPr>
        <p:spPr>
          <a:xfrm>
            <a:off x="274361" y="1507064"/>
            <a:ext cx="1510665" cy="629018"/>
          </a:xfrm>
          <a:prstGeom prst="rect">
            <a:avLst/>
          </a:prstGeom>
        </p:spPr>
        <p:txBody>
          <a:bodyPr vert="horz" wrap="square" lIns="0" tIns="13335" rIns="0" bIns="0" rtlCol="0">
            <a:spAutoFit/>
          </a:bodyPr>
          <a:lstStyle/>
          <a:p>
            <a:pPr marR="6350" algn="r">
              <a:spcBef>
                <a:spcPts val="105"/>
              </a:spcBef>
            </a:pPr>
            <a:r>
              <a:rPr sz="2000" b="1" dirty="0">
                <a:solidFill>
                  <a:srgbClr val="363636"/>
                </a:solidFill>
                <a:cs typeface="Arial" panose="020B0604020202020204" pitchFamily="34" charset="0"/>
              </a:rPr>
              <a:t>Flood</a:t>
            </a:r>
            <a:r>
              <a:rPr sz="2000" b="1" spc="-10" dirty="0">
                <a:solidFill>
                  <a:srgbClr val="363636"/>
                </a:solidFill>
                <a:cs typeface="Arial" panose="020B0604020202020204" pitchFamily="34" charset="0"/>
              </a:rPr>
              <a:t> Depth</a:t>
            </a:r>
          </a:p>
          <a:p>
            <a:pPr marR="5080" algn="r"/>
            <a:r>
              <a:rPr sz="2000" b="1" spc="-10" dirty="0">
                <a:solidFill>
                  <a:srgbClr val="363636"/>
                </a:solidFill>
                <a:cs typeface="Arial" panose="020B0604020202020204" pitchFamily="34" charset="0"/>
              </a:rPr>
              <a:t>Grids</a:t>
            </a:r>
          </a:p>
        </p:txBody>
      </p:sp>
      <p:sp>
        <p:nvSpPr>
          <p:cNvPr id="14" name="object 14"/>
          <p:cNvSpPr txBox="1"/>
          <p:nvPr/>
        </p:nvSpPr>
        <p:spPr>
          <a:xfrm>
            <a:off x="1988487" y="3989597"/>
            <a:ext cx="1948069" cy="936795"/>
          </a:xfrm>
          <a:prstGeom prst="rect">
            <a:avLst/>
          </a:prstGeom>
        </p:spPr>
        <p:txBody>
          <a:bodyPr vert="horz" wrap="square" lIns="0" tIns="13335" rIns="0" bIns="0" rtlCol="0">
            <a:spAutoFit/>
          </a:bodyPr>
          <a:lstStyle/>
          <a:p>
            <a:pPr marL="12700" marR="5080" indent="427990" algn="r">
              <a:spcBef>
                <a:spcPts val="105"/>
              </a:spcBef>
            </a:pPr>
            <a:r>
              <a:rPr sz="2000" b="1" spc="-25" dirty="0">
                <a:solidFill>
                  <a:srgbClr val="363636"/>
                </a:solidFill>
                <a:cs typeface="Arial"/>
              </a:rPr>
              <a:t>Water</a:t>
            </a:r>
            <a:r>
              <a:rPr lang="en-US" sz="2000" b="1" spc="-25" dirty="0">
                <a:solidFill>
                  <a:srgbClr val="363636"/>
                </a:solidFill>
                <a:cs typeface="Arial"/>
              </a:rPr>
              <a:t> </a:t>
            </a:r>
            <a:r>
              <a:rPr sz="2000" b="1" spc="-10" dirty="0">
                <a:solidFill>
                  <a:srgbClr val="363636"/>
                </a:solidFill>
                <a:cs typeface="Arial"/>
              </a:rPr>
              <a:t>Surface Elevation</a:t>
            </a:r>
            <a:endParaRPr sz="2000" dirty="0">
              <a:cs typeface="Arial"/>
            </a:endParaRPr>
          </a:p>
          <a:p>
            <a:pPr marR="5080" algn="r">
              <a:spcBef>
                <a:spcPts val="5"/>
              </a:spcBef>
            </a:pPr>
            <a:r>
              <a:rPr sz="2000" b="1" spc="-10" dirty="0">
                <a:solidFill>
                  <a:srgbClr val="363636"/>
                </a:solidFill>
                <a:cs typeface="Arial"/>
              </a:rPr>
              <a:t>Grids</a:t>
            </a:r>
            <a:endParaRPr sz="2000" dirty="0">
              <a:cs typeface="Arial"/>
            </a:endParaRPr>
          </a:p>
        </p:txBody>
      </p:sp>
      <p:sp>
        <p:nvSpPr>
          <p:cNvPr id="15" name="object 15"/>
          <p:cNvSpPr txBox="1"/>
          <p:nvPr/>
        </p:nvSpPr>
        <p:spPr>
          <a:xfrm>
            <a:off x="10133122" y="1505244"/>
            <a:ext cx="1240155" cy="940435"/>
          </a:xfrm>
          <a:prstGeom prst="rect">
            <a:avLst/>
          </a:prstGeom>
        </p:spPr>
        <p:txBody>
          <a:bodyPr vert="horz" wrap="square" lIns="0" tIns="13335" rIns="0" bIns="0" rtlCol="0">
            <a:spAutoFit/>
          </a:bodyPr>
          <a:lstStyle/>
          <a:p>
            <a:pPr marL="12700" marR="5080">
              <a:spcBef>
                <a:spcPts val="105"/>
              </a:spcBef>
            </a:pPr>
            <a:r>
              <a:rPr sz="2000" b="1" spc="-10" dirty="0">
                <a:solidFill>
                  <a:srgbClr val="363636"/>
                </a:solidFill>
                <a:cs typeface="Arial"/>
              </a:rPr>
              <a:t>Changes Since </a:t>
            </a:r>
            <a:r>
              <a:rPr sz="2000" b="1" dirty="0">
                <a:solidFill>
                  <a:srgbClr val="363636"/>
                </a:solidFill>
                <a:cs typeface="Arial"/>
              </a:rPr>
              <a:t>Last</a:t>
            </a:r>
            <a:r>
              <a:rPr sz="2000" b="1" spc="-15" dirty="0">
                <a:solidFill>
                  <a:srgbClr val="363636"/>
                </a:solidFill>
                <a:cs typeface="Arial"/>
              </a:rPr>
              <a:t> </a:t>
            </a:r>
            <a:r>
              <a:rPr sz="2000" b="1" spc="-20" dirty="0">
                <a:solidFill>
                  <a:srgbClr val="363636"/>
                </a:solidFill>
                <a:cs typeface="Arial"/>
              </a:rPr>
              <a:t>FIRM</a:t>
            </a:r>
            <a:endParaRPr sz="2000" dirty="0">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3C8B04-2E07-B228-2167-17243AB3BD41}"/>
              </a:ext>
            </a:extLst>
          </p:cNvPr>
          <p:cNvSpPr>
            <a:spLocks noGrp="1"/>
          </p:cNvSpPr>
          <p:nvPr>
            <p:ph sz="half" idx="2"/>
          </p:nvPr>
        </p:nvSpPr>
        <p:spPr>
          <a:xfrm>
            <a:off x="616297" y="1610331"/>
            <a:ext cx="5129793" cy="3923693"/>
          </a:xfrm>
        </p:spPr>
        <p:txBody>
          <a:bodyPr/>
          <a:lstStyle/>
          <a:p>
            <a:pPr>
              <a:buClr>
                <a:schemeClr val="tx2"/>
              </a:buClr>
              <a:buFont typeface="+mj-lt"/>
              <a:buAutoNum type="arabicPeriod"/>
            </a:pPr>
            <a:r>
              <a:rPr lang="en-US" dirty="0">
                <a:solidFill>
                  <a:srgbClr val="005288"/>
                </a:solidFill>
              </a:rPr>
              <a:t>Welcome and Introductions</a:t>
            </a:r>
          </a:p>
          <a:p>
            <a:pPr>
              <a:buClr>
                <a:schemeClr val="tx2"/>
              </a:buClr>
              <a:buFont typeface="+mj-lt"/>
              <a:buAutoNum type="arabicPeriod"/>
            </a:pPr>
            <a:r>
              <a:rPr lang="en-US" dirty="0">
                <a:solidFill>
                  <a:srgbClr val="005288"/>
                </a:solidFill>
              </a:rPr>
              <a:t>Where We Are - Draft Maps</a:t>
            </a:r>
          </a:p>
          <a:p>
            <a:pPr>
              <a:buClr>
                <a:schemeClr val="tx2"/>
              </a:buClr>
              <a:buFont typeface="+mj-lt"/>
              <a:buAutoNum type="arabicPeriod"/>
            </a:pPr>
            <a:r>
              <a:rPr lang="en-US" dirty="0">
                <a:solidFill>
                  <a:srgbClr val="005288"/>
                </a:solidFill>
              </a:rPr>
              <a:t>Flood Study Update</a:t>
            </a:r>
          </a:p>
          <a:p>
            <a:pPr>
              <a:buClr>
                <a:schemeClr val="tx2"/>
              </a:buClr>
              <a:buFont typeface="+mj-lt"/>
              <a:buAutoNum type="arabicPeriod"/>
            </a:pPr>
            <a:r>
              <a:rPr lang="en-US" dirty="0">
                <a:solidFill>
                  <a:srgbClr val="005288"/>
                </a:solidFill>
              </a:rPr>
              <a:t>Using Flood Risk Data to Reduce Risk</a:t>
            </a:r>
          </a:p>
          <a:p>
            <a:pPr>
              <a:buClr>
                <a:schemeClr val="tx2"/>
              </a:buClr>
              <a:buFont typeface="+mj-lt"/>
              <a:buAutoNum type="arabicPeriod"/>
            </a:pPr>
            <a:r>
              <a:rPr lang="en-US" dirty="0">
                <a:solidFill>
                  <a:srgbClr val="005288"/>
                </a:solidFill>
              </a:rPr>
              <a:t>Floodplain Management</a:t>
            </a:r>
          </a:p>
          <a:p>
            <a:pPr>
              <a:buClr>
                <a:schemeClr val="tx2"/>
              </a:buClr>
              <a:buFont typeface="+mj-lt"/>
              <a:buAutoNum type="arabicPeriod"/>
            </a:pPr>
            <a:r>
              <a:rPr lang="en-US" dirty="0">
                <a:solidFill>
                  <a:srgbClr val="005288"/>
                </a:solidFill>
              </a:rPr>
              <a:t>Discussion</a:t>
            </a:r>
          </a:p>
          <a:p>
            <a:endParaRPr lang="en-US" dirty="0"/>
          </a:p>
        </p:txBody>
      </p:sp>
      <p:sp>
        <p:nvSpPr>
          <p:cNvPr id="2" name="Title 1">
            <a:extLst>
              <a:ext uri="{FF2B5EF4-FFF2-40B4-BE49-F238E27FC236}">
                <a16:creationId xmlns:a16="http://schemas.microsoft.com/office/drawing/2014/main" id="{98729240-8225-F218-3197-9895838DF9EC}"/>
              </a:ext>
            </a:extLst>
          </p:cNvPr>
          <p:cNvSpPr>
            <a:spLocks noGrp="1"/>
          </p:cNvSpPr>
          <p:nvPr>
            <p:ph type="title"/>
          </p:nvPr>
        </p:nvSpPr>
        <p:spPr>
          <a:xfrm>
            <a:off x="619124" y="692681"/>
            <a:ext cx="5117441" cy="743347"/>
          </a:xfrm>
        </p:spPr>
        <p:txBody>
          <a:bodyPr/>
          <a:lstStyle/>
          <a:p>
            <a:r>
              <a:rPr lang="en-US" dirty="0"/>
              <a:t>Agenda</a:t>
            </a:r>
          </a:p>
        </p:txBody>
      </p:sp>
      <p:pic>
        <p:nvPicPr>
          <p:cNvPr id="5" name="Content Placeholder 8" descr="A pond with a city in the background&#10;&#10;Description automatically generated">
            <a:extLst>
              <a:ext uri="{FF2B5EF4-FFF2-40B4-BE49-F238E27FC236}">
                <a16:creationId xmlns:a16="http://schemas.microsoft.com/office/drawing/2014/main" id="{434034F7-0B5D-6D0C-6E95-C72F018B1DB3}"/>
              </a:ext>
            </a:extLst>
          </p:cNvPr>
          <p:cNvPicPr>
            <a:picLocks noGrp="1" noChangeAspect="1"/>
          </p:cNvPicPr>
          <p:nvPr>
            <p:ph sz="half" idx="13"/>
          </p:nvPr>
        </p:nvPicPr>
        <p:blipFill rotWithShape="1">
          <a:blip r:embed="rId3" cstate="print">
            <a:extLst>
              <a:ext uri="{28A0092B-C50C-407E-A947-70E740481C1C}">
                <a14:useLocalDpi xmlns:a14="http://schemas.microsoft.com/office/drawing/2010/main"/>
              </a:ext>
            </a:extLst>
          </a:blip>
          <a:srcRect/>
          <a:stretch/>
        </p:blipFill>
        <p:spPr>
          <a:xfrm>
            <a:off x="6096000" y="344"/>
            <a:ext cx="6096000" cy="6857656"/>
          </a:xfrm>
        </p:spPr>
      </p:pic>
    </p:spTree>
    <p:extLst>
      <p:ext uri="{BB962C8B-B14F-4D97-AF65-F5344CB8AC3E}">
        <p14:creationId xmlns:p14="http://schemas.microsoft.com/office/powerpoint/2010/main" val="1363941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898604" y="613791"/>
            <a:ext cx="6513868" cy="5061642"/>
          </a:xfrm>
          <a:prstGeom prst="rect">
            <a:avLst/>
          </a:prstGeom>
        </p:spPr>
        <p:txBody>
          <a:bodyPr vert="horz" wrap="square" lIns="0" tIns="90170" rIns="0" bIns="0" rtlCol="0" anchor="t">
            <a:spAutoFit/>
          </a:bodyPr>
          <a:lstStyle/>
          <a:p>
            <a:pPr marL="243840" indent="-231775">
              <a:spcBef>
                <a:spcPts val="710"/>
              </a:spcBef>
              <a:buClr>
                <a:srgbClr val="3D3E3D"/>
              </a:buClr>
              <a:buSzPct val="90000"/>
              <a:buFont typeface="Wingdings"/>
              <a:buChar char=""/>
              <a:tabLst>
                <a:tab pos="243840" algn="l"/>
                <a:tab pos="244475" algn="l"/>
              </a:tabLst>
              <a:defRPr/>
            </a:pPr>
            <a:endParaRPr lang="en-US" sz="2000" b="1" spc="-20" dirty="0">
              <a:solidFill>
                <a:srgbClr val="404040"/>
              </a:solidFill>
              <a:latin typeface="Arial"/>
              <a:cs typeface="Arial"/>
            </a:endParaRPr>
          </a:p>
          <a:p>
            <a:pPr marL="243840" indent="-231775">
              <a:spcBef>
                <a:spcPts val="835"/>
              </a:spcBef>
              <a:buClr>
                <a:srgbClr val="3D3E3D"/>
              </a:buClr>
              <a:buSzPct val="90000"/>
              <a:buFont typeface="Wingdings"/>
              <a:buChar char=""/>
              <a:tabLst>
                <a:tab pos="243840" algn="l"/>
                <a:tab pos="244475" algn="l"/>
              </a:tabLst>
              <a:defRPr/>
            </a:pPr>
            <a:r>
              <a:rPr sz="2000" b="1" dirty="0">
                <a:solidFill>
                  <a:srgbClr val="404040"/>
                </a:solidFill>
                <a:cs typeface="Arial"/>
              </a:rPr>
              <a:t>FEMA’s</a:t>
            </a:r>
            <a:r>
              <a:rPr sz="2000" b="1" spc="-45" dirty="0">
                <a:solidFill>
                  <a:srgbClr val="404040"/>
                </a:solidFill>
                <a:cs typeface="Arial"/>
              </a:rPr>
              <a:t> </a:t>
            </a:r>
            <a:r>
              <a:rPr sz="2000" b="1" dirty="0">
                <a:solidFill>
                  <a:srgbClr val="404040"/>
                </a:solidFill>
                <a:cs typeface="Arial"/>
              </a:rPr>
              <a:t>Flood</a:t>
            </a:r>
            <a:r>
              <a:rPr sz="2000" b="1" spc="-20" dirty="0">
                <a:solidFill>
                  <a:srgbClr val="404040"/>
                </a:solidFill>
                <a:cs typeface="Arial"/>
              </a:rPr>
              <a:t> </a:t>
            </a:r>
            <a:r>
              <a:rPr sz="2000" b="1" dirty="0">
                <a:solidFill>
                  <a:srgbClr val="404040"/>
                </a:solidFill>
                <a:cs typeface="Arial"/>
              </a:rPr>
              <a:t>Map</a:t>
            </a:r>
            <a:r>
              <a:rPr sz="2000" b="1" spc="-35" dirty="0">
                <a:solidFill>
                  <a:srgbClr val="404040"/>
                </a:solidFill>
                <a:cs typeface="Arial"/>
              </a:rPr>
              <a:t> </a:t>
            </a:r>
            <a:r>
              <a:rPr sz="2000" b="1" dirty="0">
                <a:solidFill>
                  <a:srgbClr val="404040"/>
                </a:solidFill>
                <a:cs typeface="Arial"/>
              </a:rPr>
              <a:t>Service</a:t>
            </a:r>
            <a:r>
              <a:rPr sz="2000" b="1" spc="-15" dirty="0">
                <a:solidFill>
                  <a:srgbClr val="404040"/>
                </a:solidFill>
                <a:cs typeface="Arial"/>
              </a:rPr>
              <a:t> </a:t>
            </a:r>
            <a:r>
              <a:rPr sz="2000" b="1" dirty="0">
                <a:solidFill>
                  <a:srgbClr val="404040"/>
                </a:solidFill>
                <a:cs typeface="Arial"/>
              </a:rPr>
              <a:t>Center</a:t>
            </a:r>
            <a:r>
              <a:rPr sz="2000" b="1" spc="-40" dirty="0">
                <a:solidFill>
                  <a:srgbClr val="404040"/>
                </a:solidFill>
                <a:cs typeface="Arial"/>
              </a:rPr>
              <a:t> </a:t>
            </a:r>
            <a:r>
              <a:rPr sz="2000" b="1" spc="-10" dirty="0">
                <a:solidFill>
                  <a:srgbClr val="404040"/>
                </a:solidFill>
                <a:cs typeface="Arial"/>
              </a:rPr>
              <a:t>(MSC)</a:t>
            </a:r>
            <a:endParaRPr sz="2000" dirty="0">
              <a:cs typeface="Arial"/>
            </a:endParaRPr>
          </a:p>
          <a:p>
            <a:pPr marL="581025" lvl="1" indent="-223520">
              <a:spcBef>
                <a:spcPts val="545"/>
              </a:spcBef>
              <a:buClr>
                <a:srgbClr val="5B5C5E"/>
              </a:buClr>
              <a:buSzPct val="88888"/>
              <a:buFontTx/>
              <a:buChar char="•"/>
              <a:tabLst>
                <a:tab pos="581025" algn="l"/>
                <a:tab pos="581660" algn="l"/>
              </a:tabLst>
              <a:defRPr/>
            </a:pPr>
            <a:r>
              <a:rPr lang="en-US" dirty="0">
                <a:solidFill>
                  <a:srgbClr val="404040"/>
                </a:solidFill>
                <a:cs typeface="Arial"/>
              </a:rPr>
              <a:t>Here,</a:t>
            </a:r>
            <a:r>
              <a:rPr dirty="0">
                <a:solidFill>
                  <a:srgbClr val="404040"/>
                </a:solidFill>
                <a:cs typeface="Arial"/>
              </a:rPr>
              <a:t> you can</a:t>
            </a:r>
            <a:r>
              <a:rPr spc="-25" dirty="0">
                <a:solidFill>
                  <a:srgbClr val="404040"/>
                </a:solidFill>
                <a:cs typeface="Arial"/>
              </a:rPr>
              <a:t> </a:t>
            </a:r>
            <a:r>
              <a:rPr dirty="0">
                <a:solidFill>
                  <a:srgbClr val="404040"/>
                </a:solidFill>
                <a:cs typeface="Arial"/>
              </a:rPr>
              <a:t>view</a:t>
            </a:r>
            <a:r>
              <a:rPr lang="en-US" dirty="0">
                <a:solidFill>
                  <a:srgbClr val="404040"/>
                </a:solidFill>
                <a:cs typeface="Arial"/>
              </a:rPr>
              <a:t> effective maps online. You can also download</a:t>
            </a:r>
            <a:r>
              <a:rPr spc="-10" dirty="0">
                <a:solidFill>
                  <a:srgbClr val="404040"/>
                </a:solidFill>
                <a:cs typeface="Arial"/>
              </a:rPr>
              <a:t> </a:t>
            </a:r>
            <a:r>
              <a:rPr lang="en-US" dirty="0">
                <a:solidFill>
                  <a:srgbClr val="404040"/>
                </a:solidFill>
                <a:cs typeface="Arial"/>
              </a:rPr>
              <a:t>current effective flood hazard data and additional hazard and risk data.</a:t>
            </a:r>
            <a:endParaRPr dirty="0">
              <a:cs typeface="Arial"/>
            </a:endParaRPr>
          </a:p>
          <a:p>
            <a:pPr marL="581025" lvl="1" indent="-223520">
              <a:spcBef>
                <a:spcPts val="545"/>
              </a:spcBef>
              <a:buClr>
                <a:srgbClr val="5B5C5E"/>
              </a:buClr>
              <a:buSzPct val="88888"/>
              <a:buFontTx/>
              <a:buChar char="•"/>
              <a:tabLst>
                <a:tab pos="243840" algn="l"/>
                <a:tab pos="244475" algn="l"/>
              </a:tabLst>
              <a:defRPr/>
            </a:pPr>
            <a:r>
              <a:rPr lang="en-US" spc="-20" dirty="0">
                <a:hlinkClick r:id="rId2"/>
              </a:rPr>
              <a:t>https://msc.fema.gov/portal/home</a:t>
            </a:r>
            <a:endParaRPr lang="en-US" spc="-20" dirty="0">
              <a:solidFill>
                <a:srgbClr val="404040"/>
              </a:solidFill>
              <a:cs typeface="Arial"/>
            </a:endParaRPr>
          </a:p>
          <a:p>
            <a:pPr marL="357505" lvl="1">
              <a:spcBef>
                <a:spcPts val="545"/>
              </a:spcBef>
              <a:buClr>
                <a:srgbClr val="5B5C5E"/>
              </a:buClr>
              <a:buSzPct val="88888"/>
              <a:tabLst>
                <a:tab pos="243840" algn="l"/>
                <a:tab pos="244475" algn="l"/>
              </a:tabLst>
              <a:defRPr/>
            </a:pPr>
            <a:endParaRPr lang="en-US" spc="-20" dirty="0">
              <a:solidFill>
                <a:srgbClr val="000000"/>
              </a:solidFill>
            </a:endParaRPr>
          </a:p>
          <a:p>
            <a:pPr marL="243840" indent="-231775">
              <a:spcBef>
                <a:spcPts val="835"/>
              </a:spcBef>
              <a:buClr>
                <a:srgbClr val="3D3E3D"/>
              </a:buClr>
              <a:buSzPct val="90000"/>
              <a:buFont typeface="Wingdings"/>
              <a:buChar char=""/>
              <a:tabLst>
                <a:tab pos="243840" algn="l"/>
                <a:tab pos="244475" algn="l"/>
              </a:tabLst>
              <a:defRPr/>
            </a:pPr>
            <a:r>
              <a:rPr sz="2000" b="1" dirty="0">
                <a:solidFill>
                  <a:srgbClr val="404040"/>
                </a:solidFill>
                <a:cs typeface="Arial"/>
              </a:rPr>
              <a:t>National</a:t>
            </a:r>
            <a:r>
              <a:rPr sz="2000" b="1" spc="-50" dirty="0">
                <a:solidFill>
                  <a:srgbClr val="404040"/>
                </a:solidFill>
                <a:cs typeface="Arial"/>
              </a:rPr>
              <a:t> </a:t>
            </a:r>
            <a:r>
              <a:rPr sz="2000" b="1" dirty="0">
                <a:solidFill>
                  <a:srgbClr val="404040"/>
                </a:solidFill>
                <a:cs typeface="Arial"/>
              </a:rPr>
              <a:t>Flood</a:t>
            </a:r>
            <a:r>
              <a:rPr sz="2000" b="1" spc="-15" dirty="0">
                <a:solidFill>
                  <a:srgbClr val="404040"/>
                </a:solidFill>
                <a:cs typeface="Arial"/>
              </a:rPr>
              <a:t> </a:t>
            </a:r>
            <a:r>
              <a:rPr sz="2000" b="1" dirty="0">
                <a:solidFill>
                  <a:srgbClr val="404040"/>
                </a:solidFill>
                <a:cs typeface="Arial"/>
              </a:rPr>
              <a:t>Hazard</a:t>
            </a:r>
            <a:r>
              <a:rPr sz="2000" b="1" spc="-45" dirty="0">
                <a:solidFill>
                  <a:srgbClr val="404040"/>
                </a:solidFill>
                <a:cs typeface="Arial"/>
              </a:rPr>
              <a:t> </a:t>
            </a:r>
            <a:r>
              <a:rPr sz="2000" b="1" dirty="0">
                <a:solidFill>
                  <a:srgbClr val="404040"/>
                </a:solidFill>
                <a:cs typeface="Arial"/>
              </a:rPr>
              <a:t>Layer</a:t>
            </a:r>
            <a:r>
              <a:rPr sz="2000" b="1" spc="10" dirty="0">
                <a:solidFill>
                  <a:srgbClr val="404040"/>
                </a:solidFill>
                <a:cs typeface="Arial"/>
              </a:rPr>
              <a:t> </a:t>
            </a:r>
            <a:r>
              <a:rPr sz="2000" b="1" spc="-10" dirty="0">
                <a:solidFill>
                  <a:srgbClr val="404040"/>
                </a:solidFill>
                <a:cs typeface="Arial"/>
              </a:rPr>
              <a:t>(NFHL)</a:t>
            </a:r>
            <a:endParaRPr sz="2000" dirty="0">
              <a:cs typeface="Arial"/>
            </a:endParaRPr>
          </a:p>
          <a:p>
            <a:pPr marL="581025" lvl="1" indent="-223520">
              <a:spcBef>
                <a:spcPts val="545"/>
              </a:spcBef>
              <a:buClr>
                <a:srgbClr val="5B5C5E"/>
              </a:buClr>
              <a:buSzPct val="88888"/>
              <a:buFontTx/>
              <a:buChar char="•"/>
              <a:tabLst>
                <a:tab pos="581025" algn="l"/>
                <a:tab pos="581660" algn="l"/>
              </a:tabLst>
              <a:defRPr/>
            </a:pPr>
            <a:r>
              <a:rPr lang="en-US" dirty="0">
                <a:solidFill>
                  <a:srgbClr val="404040"/>
                </a:solidFill>
                <a:cs typeface="Arial"/>
              </a:rPr>
              <a:t>This geospatial data viewer contains current effective flood hazard data.</a:t>
            </a:r>
          </a:p>
          <a:p>
            <a:pPr marL="581025" lvl="1" indent="-223520">
              <a:spcBef>
                <a:spcPts val="545"/>
              </a:spcBef>
              <a:buClr>
                <a:srgbClr val="5B5C5E"/>
              </a:buClr>
              <a:buSzPct val="88888"/>
              <a:buFontTx/>
              <a:buChar char="•"/>
              <a:tabLst>
                <a:tab pos="581025" algn="l"/>
                <a:tab pos="581660" algn="l"/>
              </a:tabLst>
              <a:defRPr/>
            </a:pPr>
            <a:r>
              <a:rPr lang="en-US" spc="-20" dirty="0">
                <a:hlinkClick r:id="rId3"/>
              </a:rPr>
              <a:t>https://www.fema.gov/flood-maps/national-flood-hazard-layer</a:t>
            </a:r>
            <a:endParaRPr lang="en-US" dirty="0"/>
          </a:p>
          <a:p>
            <a:pPr marL="581025">
              <a:defRPr/>
            </a:pPr>
            <a:endParaRPr lang="en-US" spc="-20" dirty="0"/>
          </a:p>
          <a:p>
            <a:pPr marL="243840" indent="-231775">
              <a:spcBef>
                <a:spcPts val="835"/>
              </a:spcBef>
              <a:buClr>
                <a:srgbClr val="3D3E3D"/>
              </a:buClr>
              <a:buSzPct val="90000"/>
              <a:buFont typeface="Wingdings"/>
              <a:buChar char=""/>
              <a:tabLst>
                <a:tab pos="243840" algn="l"/>
                <a:tab pos="244475" algn="l"/>
              </a:tabLst>
              <a:defRPr/>
            </a:pPr>
            <a:r>
              <a:rPr lang="en-US" sz="2000" b="1" dirty="0">
                <a:solidFill>
                  <a:srgbClr val="404040"/>
                </a:solidFill>
                <a:cs typeface="Arial"/>
              </a:rPr>
              <a:t>State Flood Tool</a:t>
            </a:r>
          </a:p>
          <a:p>
            <a:pPr marL="643255" lvl="1" indent="-285750">
              <a:spcBef>
                <a:spcPts val="545"/>
              </a:spcBef>
              <a:buFont typeface="Arial" panose="020B0604020202020204" pitchFamily="34" charset="0"/>
              <a:buChar char="•"/>
              <a:defRPr/>
            </a:pPr>
            <a:r>
              <a:rPr lang="en-US" dirty="0">
                <a:solidFill>
                  <a:srgbClr val="404040"/>
                </a:solidFill>
                <a:cs typeface="Arial"/>
              </a:rPr>
              <a:t>This geospatial data viewer contains current effective flood hazard data and additional hazard and risk data.</a:t>
            </a:r>
          </a:p>
        </p:txBody>
      </p:sp>
      <p:sp>
        <p:nvSpPr>
          <p:cNvPr id="11" name="Title 10">
            <a:extLst>
              <a:ext uri="{FF2B5EF4-FFF2-40B4-BE49-F238E27FC236}">
                <a16:creationId xmlns:a16="http://schemas.microsoft.com/office/drawing/2014/main" id="{BF792FEC-9862-E819-FF0E-75396A36AB27}"/>
              </a:ext>
            </a:extLst>
          </p:cNvPr>
          <p:cNvSpPr>
            <a:spLocks noGrp="1"/>
          </p:cNvSpPr>
          <p:nvPr>
            <p:ph type="title"/>
          </p:nvPr>
        </p:nvSpPr>
        <p:spPr/>
        <p:txBody>
          <a:bodyPr/>
          <a:lstStyle/>
          <a:p>
            <a:r>
              <a:rPr lang="en-US" dirty="0"/>
              <a:t>Where to Find Flood Risk Data</a:t>
            </a:r>
          </a:p>
        </p:txBody>
      </p:sp>
      <p:pic>
        <p:nvPicPr>
          <p:cNvPr id="13" name="Picture 12" descr="A blue computer monitor with a map on it&#10;&#10;Description automatically generated">
            <a:extLst>
              <a:ext uri="{FF2B5EF4-FFF2-40B4-BE49-F238E27FC236}">
                <a16:creationId xmlns:a16="http://schemas.microsoft.com/office/drawing/2014/main" id="{2C991A25-4F56-8002-D51C-3B333B4E4C38}"/>
              </a:ext>
            </a:extLst>
          </p:cNvPr>
          <p:cNvPicPr>
            <a:picLocks noChangeAspect="1"/>
          </p:cNvPicPr>
          <p:nvPr/>
        </p:nvPicPr>
        <p:blipFill>
          <a:blip r:embed="rId4"/>
          <a:stretch>
            <a:fillRect/>
          </a:stretch>
        </p:blipFill>
        <p:spPr>
          <a:xfrm>
            <a:off x="7700707" y="1511729"/>
            <a:ext cx="3834541" cy="383454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BF6F92-EE1A-1AEB-F4DE-E4E3CD583AF8}"/>
              </a:ext>
            </a:extLst>
          </p:cNvPr>
          <p:cNvSpPr>
            <a:spLocks noGrp="1"/>
          </p:cNvSpPr>
          <p:nvPr>
            <p:ph idx="1"/>
          </p:nvPr>
        </p:nvSpPr>
        <p:spPr>
          <a:xfrm>
            <a:off x="738189" y="1123531"/>
            <a:ext cx="10715627" cy="914400"/>
          </a:xfrm>
        </p:spPr>
        <p:txBody>
          <a:bodyPr/>
          <a:lstStyle/>
          <a:p>
            <a:pPr marL="0" indent="0" algn="ctr">
              <a:buNone/>
            </a:pPr>
            <a:r>
              <a:rPr lang="en-US" dirty="0"/>
              <a:t>The FEMA Map Service Center (MSC) is the official public source for flood hazard information: </a:t>
            </a:r>
            <a:r>
              <a:rPr lang="en-US" sz="2400" dirty="0">
                <a:solidFill>
                  <a:srgbClr val="333333"/>
                </a:solidFill>
                <a:cs typeface="Arial"/>
                <a:hlinkClick r:id="rId2"/>
              </a:rPr>
              <a:t>https://msc.fema.gov/portal/home</a:t>
            </a:r>
            <a:r>
              <a:rPr lang="en-US" sz="2400" dirty="0">
                <a:solidFill>
                  <a:srgbClr val="333333"/>
                </a:solidFill>
                <a:cs typeface="Arial"/>
              </a:rPr>
              <a:t>.</a:t>
            </a:r>
            <a:endParaRPr lang="en-US" dirty="0"/>
          </a:p>
        </p:txBody>
      </p:sp>
      <p:sp>
        <p:nvSpPr>
          <p:cNvPr id="3" name="Title 2">
            <a:extLst>
              <a:ext uri="{FF2B5EF4-FFF2-40B4-BE49-F238E27FC236}">
                <a16:creationId xmlns:a16="http://schemas.microsoft.com/office/drawing/2014/main" id="{1922826F-F03D-BC27-D7AD-50C6E0FA4C3C}"/>
              </a:ext>
            </a:extLst>
          </p:cNvPr>
          <p:cNvSpPr>
            <a:spLocks noGrp="1"/>
          </p:cNvSpPr>
          <p:nvPr>
            <p:ph type="title"/>
          </p:nvPr>
        </p:nvSpPr>
        <p:spPr/>
        <p:txBody>
          <a:bodyPr>
            <a:normAutofit/>
          </a:bodyPr>
          <a:lstStyle/>
          <a:p>
            <a:r>
              <a:rPr lang="en-US" dirty="0"/>
              <a:t>Where Can I Find My Flood Maps?</a:t>
            </a:r>
          </a:p>
        </p:txBody>
      </p:sp>
      <p:grpSp>
        <p:nvGrpSpPr>
          <p:cNvPr id="4" name="Group 3">
            <a:extLst>
              <a:ext uri="{FF2B5EF4-FFF2-40B4-BE49-F238E27FC236}">
                <a16:creationId xmlns:a16="http://schemas.microsoft.com/office/drawing/2014/main" id="{4C61A932-DFD5-12B5-8AD0-B24CF9EF95FE}"/>
              </a:ext>
            </a:extLst>
          </p:cNvPr>
          <p:cNvGrpSpPr/>
          <p:nvPr/>
        </p:nvGrpSpPr>
        <p:grpSpPr>
          <a:xfrm>
            <a:off x="2069734" y="2487869"/>
            <a:ext cx="8052532" cy="3160694"/>
            <a:chOff x="3164945" y="2686651"/>
            <a:chExt cx="6278340" cy="2464307"/>
          </a:xfrm>
        </p:grpSpPr>
        <p:grpSp>
          <p:nvGrpSpPr>
            <p:cNvPr id="8" name="object 4" descr="Screenshot of the FEMA Map Service Center">
              <a:extLst>
                <a:ext uri="{FF2B5EF4-FFF2-40B4-BE49-F238E27FC236}">
                  <a16:creationId xmlns:a16="http://schemas.microsoft.com/office/drawing/2014/main" id="{00412E51-B61A-996B-81EF-B7B94EF91DB0}"/>
                </a:ext>
              </a:extLst>
            </p:cNvPr>
            <p:cNvGrpSpPr/>
            <p:nvPr/>
          </p:nvGrpSpPr>
          <p:grpSpPr>
            <a:xfrm>
              <a:off x="3164945" y="2686651"/>
              <a:ext cx="6278340" cy="2464307"/>
              <a:chOff x="457200" y="2691384"/>
              <a:chExt cx="6063996" cy="2464307"/>
            </a:xfrm>
          </p:grpSpPr>
          <p:pic>
            <p:nvPicPr>
              <p:cNvPr id="9" name="object 7">
                <a:extLst>
                  <a:ext uri="{FF2B5EF4-FFF2-40B4-BE49-F238E27FC236}">
                    <a16:creationId xmlns:a16="http://schemas.microsoft.com/office/drawing/2014/main" id="{D6024E01-7E8F-B075-89A3-0A04959C92DD}"/>
                  </a:ext>
                </a:extLst>
              </p:cNvPr>
              <p:cNvPicPr/>
              <p:nvPr/>
            </p:nvPicPr>
            <p:blipFill>
              <a:blip r:embed="rId3" cstate="print"/>
              <a:stretch>
                <a:fillRect/>
              </a:stretch>
            </p:blipFill>
            <p:spPr>
              <a:xfrm>
                <a:off x="457200" y="2691384"/>
                <a:ext cx="6063996" cy="2464307"/>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10" name="object 8">
                <a:extLst>
                  <a:ext uri="{FF2B5EF4-FFF2-40B4-BE49-F238E27FC236}">
                    <a16:creationId xmlns:a16="http://schemas.microsoft.com/office/drawing/2014/main" id="{5A29B13D-4F83-C63F-F923-6BA31AE4A5A4}"/>
                  </a:ext>
                  <a:ext uri="{C183D7F6-B498-43B3-948B-1728B52AA6E4}">
                    <adec:decorative xmlns:adec="http://schemas.microsoft.com/office/drawing/2017/decorative" val="1"/>
                  </a:ext>
                </a:extLst>
              </p:cNvPr>
              <p:cNvSpPr/>
              <p:nvPr/>
            </p:nvSpPr>
            <p:spPr>
              <a:xfrm>
                <a:off x="3650854" y="2872958"/>
                <a:ext cx="2360930" cy="683260"/>
              </a:xfrm>
              <a:custGeom>
                <a:avLst/>
                <a:gdLst/>
                <a:ahLst/>
                <a:cxnLst/>
                <a:rect l="l" t="t" r="r" b="b"/>
                <a:pathLst>
                  <a:path w="2360929" h="683260">
                    <a:moveTo>
                      <a:pt x="2246884" y="0"/>
                    </a:moveTo>
                    <a:lnTo>
                      <a:pt x="113791" y="0"/>
                    </a:lnTo>
                    <a:lnTo>
                      <a:pt x="69490" y="8939"/>
                    </a:lnTo>
                    <a:lnTo>
                      <a:pt x="33321" y="33321"/>
                    </a:lnTo>
                    <a:lnTo>
                      <a:pt x="8939" y="69490"/>
                    </a:lnTo>
                    <a:lnTo>
                      <a:pt x="0" y="113792"/>
                    </a:lnTo>
                    <a:lnTo>
                      <a:pt x="0" y="568960"/>
                    </a:lnTo>
                    <a:lnTo>
                      <a:pt x="8939" y="613250"/>
                    </a:lnTo>
                    <a:lnTo>
                      <a:pt x="33321" y="649420"/>
                    </a:lnTo>
                    <a:lnTo>
                      <a:pt x="69490" y="673808"/>
                    </a:lnTo>
                    <a:lnTo>
                      <a:pt x="113791" y="682752"/>
                    </a:lnTo>
                    <a:lnTo>
                      <a:pt x="2246884" y="682752"/>
                    </a:lnTo>
                    <a:lnTo>
                      <a:pt x="2291185" y="673808"/>
                    </a:lnTo>
                    <a:lnTo>
                      <a:pt x="2327354" y="649420"/>
                    </a:lnTo>
                    <a:lnTo>
                      <a:pt x="2351736" y="613250"/>
                    </a:lnTo>
                    <a:lnTo>
                      <a:pt x="2360675" y="568960"/>
                    </a:lnTo>
                    <a:lnTo>
                      <a:pt x="2360675" y="113792"/>
                    </a:lnTo>
                    <a:lnTo>
                      <a:pt x="2351736" y="69490"/>
                    </a:lnTo>
                    <a:lnTo>
                      <a:pt x="2327354" y="33321"/>
                    </a:lnTo>
                    <a:lnTo>
                      <a:pt x="2291185" y="8939"/>
                    </a:lnTo>
                    <a:lnTo>
                      <a:pt x="2246884" y="0"/>
                    </a:lnTo>
                    <a:close/>
                  </a:path>
                </a:pathLst>
              </a:custGeom>
              <a:solidFill>
                <a:srgbClr val="F87D95"/>
              </a:solidFill>
              <a:ln w="28575">
                <a:solidFill>
                  <a:srgbClr val="C00000"/>
                </a:solidFill>
              </a:ln>
            </p:spPr>
            <p:txBody>
              <a:bodyPr wrap="square" lIns="0" tIns="0" rIns="0" bIns="0" rtlCol="0"/>
              <a:lstStyle/>
              <a:p>
                <a:endParaRPr/>
              </a:p>
            </p:txBody>
          </p:sp>
        </p:grpSp>
        <p:sp>
          <p:nvSpPr>
            <p:cNvPr id="11" name="object 12">
              <a:extLst>
                <a:ext uri="{FF2B5EF4-FFF2-40B4-BE49-F238E27FC236}">
                  <a16:creationId xmlns:a16="http://schemas.microsoft.com/office/drawing/2014/main" id="{5D9A854E-C567-E1E4-6810-333504DBCCF0}"/>
                </a:ext>
              </a:extLst>
            </p:cNvPr>
            <p:cNvSpPr txBox="1"/>
            <p:nvPr/>
          </p:nvSpPr>
          <p:spPr>
            <a:xfrm>
              <a:off x="6623885" y="3006866"/>
              <a:ext cx="2095500" cy="441936"/>
            </a:xfrm>
            <a:prstGeom prst="rect">
              <a:avLst/>
            </a:prstGeom>
          </p:spPr>
          <p:txBody>
            <a:bodyPr vert="horz" wrap="square" lIns="0" tIns="12700" rIns="0" bIns="0" rtlCol="0" anchor="ctr">
              <a:spAutoFit/>
            </a:bodyPr>
            <a:lstStyle/>
            <a:p>
              <a:pPr algn="ctr">
                <a:spcBef>
                  <a:spcPts val="100"/>
                </a:spcBef>
              </a:pPr>
              <a:r>
                <a:rPr spc="-5" dirty="0">
                  <a:solidFill>
                    <a:srgbClr val="050000"/>
                  </a:solidFill>
                  <a:latin typeface="Arial"/>
                  <a:cs typeface="Arial"/>
                </a:rPr>
                <a:t>Enter</a:t>
              </a:r>
              <a:r>
                <a:rPr spc="-20" dirty="0">
                  <a:solidFill>
                    <a:srgbClr val="050000"/>
                  </a:solidFill>
                  <a:latin typeface="Arial"/>
                  <a:cs typeface="Arial"/>
                </a:rPr>
                <a:t> </a:t>
              </a:r>
              <a:r>
                <a:rPr spc="-5" dirty="0">
                  <a:solidFill>
                    <a:srgbClr val="050000"/>
                  </a:solidFill>
                  <a:latin typeface="Arial"/>
                  <a:cs typeface="Arial"/>
                </a:rPr>
                <a:t>an</a:t>
              </a:r>
              <a:r>
                <a:rPr spc="-30" dirty="0">
                  <a:solidFill>
                    <a:srgbClr val="050000"/>
                  </a:solidFill>
                  <a:latin typeface="Arial"/>
                  <a:cs typeface="Arial"/>
                </a:rPr>
                <a:t> </a:t>
              </a:r>
              <a:r>
                <a:rPr spc="-5" dirty="0">
                  <a:solidFill>
                    <a:srgbClr val="050000"/>
                  </a:solidFill>
                  <a:latin typeface="Arial"/>
                  <a:cs typeface="Arial"/>
                </a:rPr>
                <a:t>address </a:t>
              </a:r>
              <a:r>
                <a:rPr lang="en-US" spc="-5" dirty="0">
                  <a:solidFill>
                    <a:srgbClr val="050000"/>
                  </a:solidFill>
                  <a:latin typeface="Arial"/>
                  <a:cs typeface="Arial"/>
                </a:rPr>
                <a:t> </a:t>
              </a:r>
              <a:r>
                <a:rPr dirty="0">
                  <a:solidFill>
                    <a:srgbClr val="050000"/>
                  </a:solidFill>
                  <a:latin typeface="Arial"/>
                  <a:cs typeface="Arial"/>
                </a:rPr>
                <a:t>for</a:t>
              </a:r>
              <a:r>
                <a:rPr lang="en-US" dirty="0">
                  <a:latin typeface="Arial"/>
                  <a:cs typeface="Arial"/>
                </a:rPr>
                <a:t> </a:t>
              </a:r>
              <a:r>
                <a:rPr spc="-5" dirty="0">
                  <a:solidFill>
                    <a:srgbClr val="050000"/>
                  </a:solidFill>
                  <a:latin typeface="Arial"/>
                  <a:cs typeface="Arial"/>
                </a:rPr>
                <a:t>location</a:t>
              </a:r>
              <a:r>
                <a:rPr spc="-30" dirty="0">
                  <a:solidFill>
                    <a:srgbClr val="050000"/>
                  </a:solidFill>
                  <a:latin typeface="Arial"/>
                  <a:cs typeface="Arial"/>
                </a:rPr>
                <a:t> </a:t>
              </a:r>
              <a:r>
                <a:rPr spc="-5" dirty="0">
                  <a:solidFill>
                    <a:srgbClr val="050000"/>
                  </a:solidFill>
                  <a:latin typeface="Arial"/>
                  <a:cs typeface="Arial"/>
                </a:rPr>
                <a:t>search</a:t>
              </a:r>
              <a:endParaRPr dirty="0">
                <a:latin typeface="Arial"/>
                <a:cs typeface="Arial"/>
              </a:endParaRPr>
            </a:p>
          </p:txBody>
        </p:sp>
        <p:cxnSp>
          <p:nvCxnSpPr>
            <p:cNvPr id="12" name="Connector: Elbow 11">
              <a:extLst>
                <a:ext uri="{FF2B5EF4-FFF2-40B4-BE49-F238E27FC236}">
                  <a16:creationId xmlns:a16="http://schemas.microsoft.com/office/drawing/2014/main" id="{90FDB1DA-3C81-9684-67B8-10A42CC87D1E}"/>
                </a:ext>
                <a:ext uri="{C183D7F6-B498-43B3-948B-1728B52AA6E4}">
                  <adec:decorative xmlns:adec="http://schemas.microsoft.com/office/drawing/2017/decorative" val="1"/>
                </a:ext>
              </a:extLst>
            </p:cNvPr>
            <p:cNvCxnSpPr>
              <a:cxnSpLocks/>
            </p:cNvCxnSpPr>
            <p:nvPr/>
          </p:nvCxnSpPr>
          <p:spPr>
            <a:xfrm rot="10800000" flipV="1">
              <a:off x="5404685" y="3220049"/>
              <a:ext cx="1066800" cy="624264"/>
            </a:xfrm>
            <a:prstGeom prst="bentConnector3">
              <a:avLst>
                <a:gd name="adj1" fmla="val 99796"/>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3944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4EC213-C8E6-2B59-C835-DB5211B752D9}"/>
              </a:ext>
            </a:extLst>
          </p:cNvPr>
          <p:cNvSpPr>
            <a:spLocks noGrp="1"/>
          </p:cNvSpPr>
          <p:nvPr>
            <p:ph idx="1"/>
          </p:nvPr>
        </p:nvSpPr>
        <p:spPr/>
        <p:txBody>
          <a:bodyPr/>
          <a:lstStyle/>
          <a:p>
            <a:pPr marL="0" indent="0" algn="ctr">
              <a:buNone/>
            </a:pPr>
            <a:r>
              <a:rPr lang="en-US" dirty="0"/>
              <a:t>The NFHL shows the effective FEMA flood map data, including Letters of Map Revision (LOMRs).Visit </a:t>
            </a:r>
            <a:r>
              <a:rPr lang="en-US" dirty="0">
                <a:solidFill>
                  <a:srgbClr val="333333"/>
                </a:solidFill>
                <a:cs typeface="Arial"/>
                <a:hlinkClick r:id="rId2"/>
              </a:rPr>
              <a:t>https://www.fema.gov/national-flood-hazard-layer-nfhl</a:t>
            </a:r>
            <a:r>
              <a:rPr lang="en-US" dirty="0">
                <a:solidFill>
                  <a:srgbClr val="333333"/>
                </a:solidFill>
                <a:cs typeface="Arial"/>
              </a:rPr>
              <a:t> for</a:t>
            </a:r>
            <a:r>
              <a:rPr lang="en-US" spc="35" dirty="0">
                <a:solidFill>
                  <a:srgbClr val="333333"/>
                </a:solidFill>
                <a:cs typeface="Arial"/>
              </a:rPr>
              <a:t> </a:t>
            </a:r>
            <a:r>
              <a:rPr lang="en-US" dirty="0">
                <a:solidFill>
                  <a:srgbClr val="333333"/>
                </a:solidFill>
                <a:cs typeface="Arial"/>
              </a:rPr>
              <a:t>multiple </a:t>
            </a:r>
            <a:r>
              <a:rPr lang="en-US" spc="-540" dirty="0">
                <a:solidFill>
                  <a:srgbClr val="333333"/>
                </a:solidFill>
                <a:cs typeface="Arial"/>
              </a:rPr>
              <a:t> </a:t>
            </a:r>
            <a:r>
              <a:rPr lang="en-US" dirty="0">
                <a:solidFill>
                  <a:srgbClr val="333333"/>
                </a:solidFill>
                <a:cs typeface="Arial"/>
              </a:rPr>
              <a:t>options</a:t>
            </a:r>
            <a:r>
              <a:rPr lang="en-US" spc="-30" dirty="0">
                <a:solidFill>
                  <a:srgbClr val="333333"/>
                </a:solidFill>
                <a:cs typeface="Arial"/>
              </a:rPr>
              <a:t> </a:t>
            </a:r>
            <a:r>
              <a:rPr lang="en-US" dirty="0">
                <a:solidFill>
                  <a:srgbClr val="333333"/>
                </a:solidFill>
                <a:cs typeface="Arial"/>
              </a:rPr>
              <a:t>to</a:t>
            </a:r>
            <a:r>
              <a:rPr lang="en-US" spc="-5" dirty="0">
                <a:solidFill>
                  <a:srgbClr val="333333"/>
                </a:solidFill>
                <a:cs typeface="Arial"/>
              </a:rPr>
              <a:t> </a:t>
            </a:r>
            <a:r>
              <a:rPr lang="en-US" spc="-5" dirty="0">
                <a:cs typeface="Arial"/>
              </a:rPr>
              <a:t>view and</a:t>
            </a:r>
            <a:r>
              <a:rPr lang="en-US" spc="5" dirty="0">
                <a:cs typeface="Arial"/>
              </a:rPr>
              <a:t> </a:t>
            </a:r>
            <a:r>
              <a:rPr lang="en-US" spc="-10" dirty="0">
                <a:cs typeface="Arial"/>
              </a:rPr>
              <a:t>download</a:t>
            </a:r>
            <a:r>
              <a:rPr lang="en-US" spc="45" dirty="0">
                <a:cs typeface="Arial"/>
              </a:rPr>
              <a:t> </a:t>
            </a:r>
            <a:r>
              <a:rPr lang="en-US" spc="-5" dirty="0">
                <a:cs typeface="Arial"/>
              </a:rPr>
              <a:t>NFHL</a:t>
            </a:r>
            <a:r>
              <a:rPr lang="en-US" spc="-65" dirty="0">
                <a:cs typeface="Arial"/>
              </a:rPr>
              <a:t> </a:t>
            </a:r>
            <a:r>
              <a:rPr lang="en-US" spc="-5" dirty="0">
                <a:cs typeface="Arial"/>
              </a:rPr>
              <a:t>data.</a:t>
            </a:r>
            <a:endParaRPr lang="en-US" dirty="0">
              <a:cs typeface="Arial"/>
            </a:endParaRPr>
          </a:p>
          <a:p>
            <a:endParaRPr lang="en-US" dirty="0"/>
          </a:p>
        </p:txBody>
      </p:sp>
      <p:sp>
        <p:nvSpPr>
          <p:cNvPr id="3" name="Title 2">
            <a:extLst>
              <a:ext uri="{FF2B5EF4-FFF2-40B4-BE49-F238E27FC236}">
                <a16:creationId xmlns:a16="http://schemas.microsoft.com/office/drawing/2014/main" id="{FCF803AA-493C-97C2-0CB8-743D6C146032}"/>
              </a:ext>
            </a:extLst>
          </p:cNvPr>
          <p:cNvSpPr>
            <a:spLocks noGrp="1"/>
          </p:cNvSpPr>
          <p:nvPr>
            <p:ph type="title"/>
          </p:nvPr>
        </p:nvSpPr>
        <p:spPr/>
        <p:txBody>
          <a:bodyPr>
            <a:normAutofit/>
          </a:bodyPr>
          <a:lstStyle/>
          <a:p>
            <a:r>
              <a:rPr lang="en-US" dirty="0"/>
              <a:t>National Flood Hazard Layer</a:t>
            </a:r>
          </a:p>
        </p:txBody>
      </p:sp>
      <p:pic>
        <p:nvPicPr>
          <p:cNvPr id="4" name="Picture 3" descr="A picture containing map&#10;&#10;Description automatically generated">
            <a:extLst>
              <a:ext uri="{FF2B5EF4-FFF2-40B4-BE49-F238E27FC236}">
                <a16:creationId xmlns:a16="http://schemas.microsoft.com/office/drawing/2014/main" id="{B0516EF4-B6BB-C3E5-5D6B-86DFFA62A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100" y="2153641"/>
            <a:ext cx="7078317" cy="3843840"/>
          </a:xfrm>
          <a:prstGeom prst="rect">
            <a:avLst/>
          </a:prstGeom>
        </p:spPr>
      </p:pic>
    </p:spTree>
    <p:extLst>
      <p:ext uri="{BB962C8B-B14F-4D97-AF65-F5344CB8AC3E}">
        <p14:creationId xmlns:p14="http://schemas.microsoft.com/office/powerpoint/2010/main" val="1265479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BD7D5A-DF8A-8ACE-1F6D-ED98D02FED79}"/>
              </a:ext>
            </a:extLst>
          </p:cNvPr>
          <p:cNvSpPr>
            <a:spLocks noGrp="1"/>
          </p:cNvSpPr>
          <p:nvPr>
            <p:ph idx="1"/>
          </p:nvPr>
        </p:nvSpPr>
        <p:spPr/>
        <p:txBody>
          <a:bodyPr/>
          <a:lstStyle/>
          <a:p>
            <a:pPr marL="0" indent="0" algn="ctr">
              <a:buNone/>
            </a:pPr>
            <a:r>
              <a:rPr kumimoji="0" lang="en-US" b="0" i="0" u="none" strike="noStrike" kern="0" cap="none" spc="0" normalizeH="0" baseline="0" noProof="0" dirty="0">
                <a:ln>
                  <a:noFill/>
                </a:ln>
                <a:solidFill>
                  <a:srgbClr val="333333"/>
                </a:solidFill>
                <a:effectLst/>
                <a:uLnTx/>
                <a:uFillTx/>
                <a:cs typeface="Arial"/>
              </a:rPr>
              <a:t>If additional hazard and risk data are available for your community, the MSC Search Results will allow you to expand the Flood Risk Products folder.</a:t>
            </a:r>
          </a:p>
          <a:p>
            <a:endParaRPr lang="en-US" dirty="0"/>
          </a:p>
        </p:txBody>
      </p:sp>
      <p:sp>
        <p:nvSpPr>
          <p:cNvPr id="3" name="Title 2">
            <a:extLst>
              <a:ext uri="{FF2B5EF4-FFF2-40B4-BE49-F238E27FC236}">
                <a16:creationId xmlns:a16="http://schemas.microsoft.com/office/drawing/2014/main" id="{06C9D6A7-9B84-6F96-4CD6-51CB42AB02CB}"/>
              </a:ext>
            </a:extLst>
          </p:cNvPr>
          <p:cNvSpPr>
            <a:spLocks noGrp="1"/>
          </p:cNvSpPr>
          <p:nvPr>
            <p:ph type="title"/>
          </p:nvPr>
        </p:nvSpPr>
        <p:spPr/>
        <p:txBody>
          <a:bodyPr>
            <a:normAutofit/>
          </a:bodyPr>
          <a:lstStyle/>
          <a:p>
            <a:r>
              <a:rPr lang="en-US" dirty="0"/>
              <a:t>Additional Hazard and Risk Data</a:t>
            </a:r>
          </a:p>
        </p:txBody>
      </p:sp>
      <p:pic>
        <p:nvPicPr>
          <p:cNvPr id="4" name="Picture 3">
            <a:extLst>
              <a:ext uri="{FF2B5EF4-FFF2-40B4-BE49-F238E27FC236}">
                <a16:creationId xmlns:a16="http://schemas.microsoft.com/office/drawing/2014/main" id="{68D22A75-B85A-11BF-61A0-0A382713AA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17401" y="3895233"/>
            <a:ext cx="3417695" cy="1952112"/>
          </a:xfrm>
          <a:prstGeom prst="rect">
            <a:avLst/>
          </a:prstGeom>
        </p:spPr>
      </p:pic>
      <p:grpSp>
        <p:nvGrpSpPr>
          <p:cNvPr id="5" name="Group 4">
            <a:extLst>
              <a:ext uri="{FF2B5EF4-FFF2-40B4-BE49-F238E27FC236}">
                <a16:creationId xmlns:a16="http://schemas.microsoft.com/office/drawing/2014/main" id="{9C73A0C3-8331-0444-EB32-ED38D425055A}"/>
              </a:ext>
            </a:extLst>
          </p:cNvPr>
          <p:cNvGrpSpPr/>
          <p:nvPr/>
        </p:nvGrpSpPr>
        <p:grpSpPr>
          <a:xfrm>
            <a:off x="3439785" y="1960776"/>
            <a:ext cx="3279230" cy="2306364"/>
            <a:chOff x="5654564" y="1485900"/>
            <a:chExt cx="3279230" cy="2306364"/>
          </a:xfrm>
        </p:grpSpPr>
        <p:pic>
          <p:nvPicPr>
            <p:cNvPr id="6" name="Picture 5">
              <a:extLst>
                <a:ext uri="{FF2B5EF4-FFF2-40B4-BE49-F238E27FC236}">
                  <a16:creationId xmlns:a16="http://schemas.microsoft.com/office/drawing/2014/main" id="{852BC8CC-361A-579F-58D6-F39B4D5017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4564" y="1485900"/>
              <a:ext cx="3279229" cy="1388351"/>
            </a:xfrm>
            <a:prstGeom prst="rect">
              <a:avLst/>
            </a:prstGeom>
          </p:spPr>
        </p:pic>
        <p:pic>
          <p:nvPicPr>
            <p:cNvPr id="7" name="Picture 6">
              <a:extLst>
                <a:ext uri="{FF2B5EF4-FFF2-40B4-BE49-F238E27FC236}">
                  <a16:creationId xmlns:a16="http://schemas.microsoft.com/office/drawing/2014/main" id="{7FEE337E-EC06-C139-6C6A-01AE3AE030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4566" y="2874251"/>
              <a:ext cx="3279228" cy="918013"/>
            </a:xfrm>
            <a:prstGeom prst="rect">
              <a:avLst/>
            </a:prstGeom>
          </p:spPr>
        </p:pic>
      </p:grpSp>
    </p:spTree>
    <p:extLst>
      <p:ext uri="{BB962C8B-B14F-4D97-AF65-F5344CB8AC3E}">
        <p14:creationId xmlns:p14="http://schemas.microsoft.com/office/powerpoint/2010/main" val="1979669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DC2B-E861-AB4F-1310-3B0202008F68}"/>
              </a:ext>
            </a:extLst>
          </p:cNvPr>
          <p:cNvSpPr>
            <a:spLocks noGrp="1"/>
          </p:cNvSpPr>
          <p:nvPr>
            <p:ph type="title"/>
          </p:nvPr>
        </p:nvSpPr>
        <p:spPr>
          <a:xfrm>
            <a:off x="738189" y="182880"/>
            <a:ext cx="10715627" cy="731520"/>
          </a:xfrm>
        </p:spPr>
        <p:txBody>
          <a:bodyPr>
            <a:normAutofit/>
          </a:bodyPr>
          <a:lstStyle/>
          <a:p>
            <a:r>
              <a:rPr lang="en-US" dirty="0"/>
              <a:t>Water Surface Elevation Grids</a:t>
            </a:r>
          </a:p>
        </p:txBody>
      </p:sp>
      <p:sp>
        <p:nvSpPr>
          <p:cNvPr id="3" name="TextBox 2">
            <a:extLst>
              <a:ext uri="{FF2B5EF4-FFF2-40B4-BE49-F238E27FC236}">
                <a16:creationId xmlns:a16="http://schemas.microsoft.com/office/drawing/2014/main" id="{93065AC8-AC91-C412-0146-319E3ED0742A}"/>
              </a:ext>
            </a:extLst>
          </p:cNvPr>
          <p:cNvSpPr txBox="1"/>
          <p:nvPr/>
        </p:nvSpPr>
        <p:spPr>
          <a:xfrm>
            <a:off x="738189" y="914400"/>
            <a:ext cx="1071562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ＭＳ Ｐゴシック" panose="020B0600070205080204" pitchFamily="34" charset="-128"/>
                <a:cs typeface="+mn-cs"/>
              </a:rPr>
              <a:t>Represents the continuous water surface elevations (as determined at modeled cross sections and interpolated between cross sections) for each of the modeled flood frequencies.</a:t>
            </a:r>
          </a:p>
        </p:txBody>
      </p:sp>
      <p:pic>
        <p:nvPicPr>
          <p:cNvPr id="4" name="Picture 3">
            <a:extLst>
              <a:ext uri="{FF2B5EF4-FFF2-40B4-BE49-F238E27FC236}">
                <a16:creationId xmlns:a16="http://schemas.microsoft.com/office/drawing/2014/main" id="{FF9BABFC-6393-1B37-EFFB-A35A8833CD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5950" y="1737360"/>
            <a:ext cx="8123573" cy="4297680"/>
          </a:xfrm>
          <a:prstGeom prst="rect">
            <a:avLst/>
          </a:prstGeom>
        </p:spPr>
      </p:pic>
    </p:spTree>
    <p:extLst>
      <p:ext uri="{BB962C8B-B14F-4D97-AF65-F5344CB8AC3E}">
        <p14:creationId xmlns:p14="http://schemas.microsoft.com/office/powerpoint/2010/main" val="2365744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EB36-29A4-4D0B-5264-9A31008FB7B7}"/>
              </a:ext>
            </a:extLst>
          </p:cNvPr>
          <p:cNvSpPr>
            <a:spLocks noGrp="1"/>
          </p:cNvSpPr>
          <p:nvPr>
            <p:ph type="title"/>
          </p:nvPr>
        </p:nvSpPr>
        <p:spPr/>
        <p:txBody>
          <a:bodyPr>
            <a:normAutofit/>
          </a:bodyPr>
          <a:lstStyle/>
          <a:p>
            <a:r>
              <a:rPr lang="en-US" dirty="0"/>
              <a:t>Depth Grids</a:t>
            </a:r>
          </a:p>
        </p:txBody>
      </p:sp>
      <p:sp>
        <p:nvSpPr>
          <p:cNvPr id="3" name="TextBox 2">
            <a:extLst>
              <a:ext uri="{FF2B5EF4-FFF2-40B4-BE49-F238E27FC236}">
                <a16:creationId xmlns:a16="http://schemas.microsoft.com/office/drawing/2014/main" id="{CCD2C38B-1C5A-21E3-A8AA-AE1D3A44A80C}"/>
              </a:ext>
            </a:extLst>
          </p:cNvPr>
          <p:cNvSpPr txBox="1"/>
          <p:nvPr/>
        </p:nvSpPr>
        <p:spPr>
          <a:xfrm>
            <a:off x="1870365" y="914400"/>
            <a:ext cx="818480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ＭＳ Ｐゴシック" panose="020B0600070205080204" pitchFamily="34" charset="-128"/>
                <a:cs typeface="+mn-cs"/>
              </a:rPr>
              <a:t>Represents the difference between the ground surface elevation and the water surface elevations in feet for each of the modeled flood frequencies.</a:t>
            </a:r>
          </a:p>
        </p:txBody>
      </p:sp>
      <p:pic>
        <p:nvPicPr>
          <p:cNvPr id="4" name="Picture 3">
            <a:extLst>
              <a:ext uri="{FF2B5EF4-FFF2-40B4-BE49-F238E27FC236}">
                <a16:creationId xmlns:a16="http://schemas.microsoft.com/office/drawing/2014/main" id="{A198C6B3-5597-8D61-0E87-9794FE6051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0365" y="1737361"/>
            <a:ext cx="8184805" cy="4297680"/>
          </a:xfrm>
          <a:prstGeom prst="rect">
            <a:avLst/>
          </a:prstGeom>
        </p:spPr>
      </p:pic>
    </p:spTree>
    <p:extLst>
      <p:ext uri="{BB962C8B-B14F-4D97-AF65-F5344CB8AC3E}">
        <p14:creationId xmlns:p14="http://schemas.microsoft.com/office/powerpoint/2010/main" val="2311859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1A4BC-FBD8-95BC-64F9-C0746F11B110}"/>
              </a:ext>
            </a:extLst>
          </p:cNvPr>
          <p:cNvSpPr>
            <a:spLocks noGrp="1"/>
          </p:cNvSpPr>
          <p:nvPr>
            <p:ph type="title"/>
          </p:nvPr>
        </p:nvSpPr>
        <p:spPr/>
        <p:txBody>
          <a:bodyPr/>
          <a:lstStyle/>
          <a:p>
            <a:r>
              <a:rPr lang="en-US" dirty="0"/>
              <a:t>West Virginia Flood Risk Tool</a:t>
            </a:r>
          </a:p>
        </p:txBody>
      </p:sp>
      <p:pic>
        <p:nvPicPr>
          <p:cNvPr id="6" name="Picture 5">
            <a:extLst>
              <a:ext uri="{FF2B5EF4-FFF2-40B4-BE49-F238E27FC236}">
                <a16:creationId xmlns:a16="http://schemas.microsoft.com/office/drawing/2014/main" id="{629D3600-4232-AFDF-4AA9-3733EF97F1A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4000" y="1111881"/>
            <a:ext cx="9144000" cy="4634236"/>
          </a:xfrm>
          <a:prstGeom prst="rect">
            <a:avLst/>
          </a:prstGeom>
        </p:spPr>
      </p:pic>
      <p:sp>
        <p:nvSpPr>
          <p:cNvPr id="8" name="TextBox 7">
            <a:extLst>
              <a:ext uri="{FF2B5EF4-FFF2-40B4-BE49-F238E27FC236}">
                <a16:creationId xmlns:a16="http://schemas.microsoft.com/office/drawing/2014/main" id="{48E237F6-64ED-C9E4-EC11-7C22D302E908}"/>
              </a:ext>
            </a:extLst>
          </p:cNvPr>
          <p:cNvSpPr txBox="1"/>
          <p:nvPr/>
        </p:nvSpPr>
        <p:spPr>
          <a:xfrm>
            <a:off x="4529494" y="5803319"/>
            <a:ext cx="3133012" cy="369332"/>
          </a:xfrm>
          <a:prstGeom prst="rect">
            <a:avLst/>
          </a:prstGeom>
          <a:noFill/>
        </p:spPr>
        <p:txBody>
          <a:bodyPr wrap="square">
            <a:spAutoFit/>
          </a:bodyPr>
          <a:lstStyle/>
          <a:p>
            <a:pPr algn="l" rtl="0">
              <a:defRPr/>
            </a:pPr>
            <a:r>
              <a:rPr lang="en-US">
                <a:latin typeface="Arial"/>
                <a:hlinkClick r:id="rId3"/>
              </a:rPr>
              <a:t>WV Flood Tool (mapwv.gov)</a:t>
            </a:r>
            <a:endParaRPr lang="en-US">
              <a:latin typeface="Arial"/>
            </a:endParaRPr>
          </a:p>
        </p:txBody>
      </p:sp>
    </p:spTree>
    <p:extLst>
      <p:ext uri="{BB962C8B-B14F-4D97-AF65-F5344CB8AC3E}">
        <p14:creationId xmlns:p14="http://schemas.microsoft.com/office/powerpoint/2010/main" val="1769357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F756D77-D41C-6D03-8C59-97EC765B70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0340" y="966166"/>
            <a:ext cx="4926227" cy="4925668"/>
          </a:xfrm>
          <a:prstGeom prst="rect">
            <a:avLst/>
          </a:prstGeom>
        </p:spPr>
      </p:pic>
      <p:sp>
        <p:nvSpPr>
          <p:cNvPr id="2" name="object 2"/>
          <p:cNvSpPr txBox="1">
            <a:spLocks noGrp="1"/>
          </p:cNvSpPr>
          <p:nvPr>
            <p:ph type="title"/>
          </p:nvPr>
        </p:nvSpPr>
        <p:spPr>
          <a:prstGeom prst="rect">
            <a:avLst/>
          </a:prstGeom>
        </p:spPr>
        <p:txBody>
          <a:bodyPr vert="horz" wrap="square" lIns="0" tIns="12700" rIns="0" bIns="0" rtlCol="0" anchor="ctr">
            <a:spAutoFit/>
          </a:bodyPr>
          <a:lstStyle/>
          <a:p>
            <a:pPr marL="12700">
              <a:spcBef>
                <a:spcPts val="100"/>
              </a:spcBef>
            </a:pPr>
            <a:r>
              <a:rPr spc="-5" dirty="0"/>
              <a:t>Flood</a:t>
            </a:r>
            <a:r>
              <a:rPr spc="-15" dirty="0"/>
              <a:t> </a:t>
            </a:r>
            <a:r>
              <a:rPr spc="-5" dirty="0"/>
              <a:t>Hazard</a:t>
            </a:r>
            <a:r>
              <a:rPr spc="-30" dirty="0"/>
              <a:t> </a:t>
            </a:r>
            <a:r>
              <a:rPr dirty="0"/>
              <a:t>Mitigation</a:t>
            </a:r>
            <a:r>
              <a:rPr spc="-25" dirty="0"/>
              <a:t> </a:t>
            </a:r>
            <a:r>
              <a:rPr dirty="0"/>
              <a:t>Planning</a:t>
            </a:r>
          </a:p>
        </p:txBody>
      </p:sp>
      <p:sp>
        <p:nvSpPr>
          <p:cNvPr id="53" name="object 25">
            <a:extLst>
              <a:ext uri="{FF2B5EF4-FFF2-40B4-BE49-F238E27FC236}">
                <a16:creationId xmlns:a16="http://schemas.microsoft.com/office/drawing/2014/main" id="{88A2A20A-0CA4-41C1-A552-D6CBD154DD16}"/>
              </a:ext>
            </a:extLst>
          </p:cNvPr>
          <p:cNvSpPr txBox="1"/>
          <p:nvPr/>
        </p:nvSpPr>
        <p:spPr>
          <a:xfrm>
            <a:off x="1330568" y="1364421"/>
            <a:ext cx="2179711" cy="997709"/>
          </a:xfrm>
          <a:prstGeom prst="rect">
            <a:avLst/>
          </a:prstGeom>
        </p:spPr>
        <p:txBody>
          <a:bodyPr vert="horz" wrap="square" lIns="0" tIns="12700" rIns="0" bIns="0" rtlCol="0">
            <a:spAutoFit/>
          </a:bodyPr>
          <a:lstStyle/>
          <a:p>
            <a:pPr marL="12700" marR="5080">
              <a:spcBef>
                <a:spcPts val="100"/>
              </a:spcBef>
            </a:pPr>
            <a:r>
              <a:rPr lang="en-US" sz="1600" b="1" spc="-5" dirty="0">
                <a:solidFill>
                  <a:srgbClr val="FF0000"/>
                </a:solidFill>
                <a:latin typeface="Arial"/>
                <a:cs typeface="Arial"/>
              </a:rPr>
              <a:t>It’s time to update the risk assessment in your hazard mitigation plan</a:t>
            </a:r>
            <a:endParaRPr sz="1600" dirty="0">
              <a:latin typeface="Arial"/>
              <a:cs typeface="Arial"/>
            </a:endParaRPr>
          </a:p>
        </p:txBody>
      </p:sp>
      <p:sp>
        <p:nvSpPr>
          <p:cNvPr id="54" name="object 27">
            <a:extLst>
              <a:ext uri="{FF2B5EF4-FFF2-40B4-BE49-F238E27FC236}">
                <a16:creationId xmlns:a16="http://schemas.microsoft.com/office/drawing/2014/main" id="{E704E5C9-2976-4797-BB73-65D89D21EEC5}"/>
              </a:ext>
            </a:extLst>
          </p:cNvPr>
          <p:cNvSpPr/>
          <p:nvPr/>
        </p:nvSpPr>
        <p:spPr>
          <a:xfrm rot="19887591" flipH="1">
            <a:off x="2974023" y="4150301"/>
            <a:ext cx="531172" cy="156374"/>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chemeClr val="tx2"/>
          </a:solidFill>
          <a:ln>
            <a:noFill/>
          </a:ln>
        </p:spPr>
        <p:txBody>
          <a:bodyPr wrap="square" lIns="0" tIns="0" rIns="0" bIns="0" rtlCol="0"/>
          <a:lstStyle/>
          <a:p>
            <a:endParaRPr/>
          </a:p>
        </p:txBody>
      </p:sp>
      <p:sp>
        <p:nvSpPr>
          <p:cNvPr id="55" name="object 27">
            <a:extLst>
              <a:ext uri="{FF2B5EF4-FFF2-40B4-BE49-F238E27FC236}">
                <a16:creationId xmlns:a16="http://schemas.microsoft.com/office/drawing/2014/main" id="{72E241E9-C4AE-487A-BB6C-BA45C1809D4F}"/>
              </a:ext>
            </a:extLst>
          </p:cNvPr>
          <p:cNvSpPr/>
          <p:nvPr/>
        </p:nvSpPr>
        <p:spPr>
          <a:xfrm rot="1025745" flipH="1">
            <a:off x="2966409" y="2154205"/>
            <a:ext cx="546401" cy="149814"/>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rgbClr val="FF0000"/>
          </a:solidFill>
        </p:spPr>
        <p:txBody>
          <a:bodyPr wrap="square" lIns="0" tIns="0" rIns="0" bIns="0" rtlCol="0"/>
          <a:lstStyle/>
          <a:p>
            <a:endParaRPr/>
          </a:p>
        </p:txBody>
      </p:sp>
      <p:sp>
        <p:nvSpPr>
          <p:cNvPr id="56" name="object 25">
            <a:extLst>
              <a:ext uri="{FF2B5EF4-FFF2-40B4-BE49-F238E27FC236}">
                <a16:creationId xmlns:a16="http://schemas.microsoft.com/office/drawing/2014/main" id="{3BF82FC2-5830-4A51-84E6-BA659CE77B48}"/>
              </a:ext>
            </a:extLst>
          </p:cNvPr>
          <p:cNvSpPr txBox="1"/>
          <p:nvPr/>
        </p:nvSpPr>
        <p:spPr>
          <a:xfrm>
            <a:off x="856014" y="4202807"/>
            <a:ext cx="2179710" cy="505267"/>
          </a:xfrm>
          <a:prstGeom prst="rect">
            <a:avLst/>
          </a:prstGeom>
        </p:spPr>
        <p:txBody>
          <a:bodyPr vert="horz" wrap="square" lIns="0" tIns="12700" rIns="0" bIns="0" rtlCol="0">
            <a:spAutoFit/>
          </a:bodyPr>
          <a:lstStyle/>
          <a:p>
            <a:pPr marL="12700" marR="5080">
              <a:spcBef>
                <a:spcPts val="100"/>
              </a:spcBef>
            </a:pPr>
            <a:r>
              <a:rPr lang="en-US" sz="1600" b="1" spc="-5" dirty="0">
                <a:solidFill>
                  <a:schemeClr val="tx2"/>
                </a:solidFill>
                <a:latin typeface="Arial"/>
                <a:cs typeface="Arial"/>
              </a:rPr>
              <a:t>The West Virginia Region I HMP is here</a:t>
            </a:r>
          </a:p>
        </p:txBody>
      </p:sp>
    </p:spTree>
    <p:extLst>
      <p:ext uri="{BB962C8B-B14F-4D97-AF65-F5344CB8AC3E}">
        <p14:creationId xmlns:p14="http://schemas.microsoft.com/office/powerpoint/2010/main" val="298197117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C1FD58-5FF8-F24A-AD4A-E57FF8A3185F}"/>
              </a:ext>
            </a:extLst>
          </p:cNvPr>
          <p:cNvSpPr>
            <a:spLocks noGrp="1"/>
          </p:cNvSpPr>
          <p:nvPr>
            <p:ph sz="half" idx="2"/>
          </p:nvPr>
        </p:nvSpPr>
        <p:spPr/>
        <p:txBody>
          <a:bodyPr/>
          <a:lstStyle/>
          <a:p>
            <a:r>
              <a:rPr lang="en-US" dirty="0"/>
              <a:t>Structure-based depth of flooding analyses</a:t>
            </a:r>
          </a:p>
          <a:p>
            <a:r>
              <a:rPr lang="en-US" dirty="0"/>
              <a:t>Prioritization of mitigation action</a:t>
            </a:r>
          </a:p>
          <a:p>
            <a:r>
              <a:rPr lang="en-US" dirty="0"/>
              <a:t>Residential/commercial density  in the floodplain</a:t>
            </a:r>
          </a:p>
          <a:p>
            <a:r>
              <a:rPr lang="en-US" dirty="0"/>
              <a:t>Location/inundation area of historic events</a:t>
            </a:r>
          </a:p>
          <a:p>
            <a:r>
              <a:rPr lang="en-US" dirty="0"/>
              <a:t>Properties with insurance  policies and as a percentage of  the population</a:t>
            </a:r>
          </a:p>
          <a:p>
            <a:r>
              <a:rPr lang="en-US" dirty="0"/>
              <a:t>Areas of population growth</a:t>
            </a:r>
          </a:p>
          <a:p>
            <a:r>
              <a:rPr lang="en-US" dirty="0"/>
              <a:t>Areas requiring protection</a:t>
            </a:r>
          </a:p>
          <a:p>
            <a:endParaRPr lang="en-US" dirty="0"/>
          </a:p>
        </p:txBody>
      </p:sp>
      <p:sp>
        <p:nvSpPr>
          <p:cNvPr id="3" name="Title 2">
            <a:extLst>
              <a:ext uri="{FF2B5EF4-FFF2-40B4-BE49-F238E27FC236}">
                <a16:creationId xmlns:a16="http://schemas.microsoft.com/office/drawing/2014/main" id="{CC67E9F4-70B8-F914-08BA-434C181A1D7D}"/>
              </a:ext>
            </a:extLst>
          </p:cNvPr>
          <p:cNvSpPr>
            <a:spLocks noGrp="1"/>
          </p:cNvSpPr>
          <p:nvPr>
            <p:ph type="title"/>
          </p:nvPr>
        </p:nvSpPr>
        <p:spPr>
          <a:xfrm>
            <a:off x="628649" y="692681"/>
            <a:ext cx="5117441" cy="743347"/>
          </a:xfrm>
        </p:spPr>
        <p:txBody>
          <a:bodyPr>
            <a:normAutofit fontScale="90000"/>
          </a:bodyPr>
          <a:lstStyle/>
          <a:p>
            <a:r>
              <a:rPr lang="en-US" dirty="0"/>
              <a:t>Using</a:t>
            </a:r>
            <a:r>
              <a:rPr lang="en-US" spc="-40" dirty="0"/>
              <a:t> </a:t>
            </a:r>
            <a:r>
              <a:rPr lang="en-US" dirty="0"/>
              <a:t>Flood Risk Data</a:t>
            </a:r>
            <a:r>
              <a:rPr lang="en-US" spc="-20" dirty="0"/>
              <a:t> </a:t>
            </a:r>
            <a:r>
              <a:rPr lang="en-US" dirty="0"/>
              <a:t>to</a:t>
            </a:r>
            <a:r>
              <a:rPr lang="en-US" spc="-20" dirty="0"/>
              <a:t> </a:t>
            </a:r>
            <a:r>
              <a:rPr lang="en-US" dirty="0"/>
              <a:t>Manage</a:t>
            </a:r>
            <a:r>
              <a:rPr lang="en-US" spc="-45" dirty="0"/>
              <a:t> </a:t>
            </a:r>
            <a:r>
              <a:rPr lang="en-US" dirty="0"/>
              <a:t>Development</a:t>
            </a:r>
          </a:p>
        </p:txBody>
      </p:sp>
      <p:grpSp>
        <p:nvGrpSpPr>
          <p:cNvPr id="5" name="object 4">
            <a:extLst>
              <a:ext uri="{FF2B5EF4-FFF2-40B4-BE49-F238E27FC236}">
                <a16:creationId xmlns:a16="http://schemas.microsoft.com/office/drawing/2014/main" id="{D6F37999-D02C-F077-D610-02B7BC1765DC}"/>
              </a:ext>
            </a:extLst>
          </p:cNvPr>
          <p:cNvGrpSpPr/>
          <p:nvPr/>
        </p:nvGrpSpPr>
        <p:grpSpPr>
          <a:xfrm>
            <a:off x="7023368" y="238145"/>
            <a:ext cx="4257545" cy="5840277"/>
            <a:chOff x="7274976" y="1236345"/>
            <a:chExt cx="3250690" cy="4395215"/>
          </a:xfrm>
        </p:grpSpPr>
        <p:pic>
          <p:nvPicPr>
            <p:cNvPr id="6" name="object 5">
              <a:extLst>
                <a:ext uri="{FF2B5EF4-FFF2-40B4-BE49-F238E27FC236}">
                  <a16:creationId xmlns:a16="http://schemas.microsoft.com/office/drawing/2014/main" id="{B54E1E53-1DD4-CE7A-F2DC-28DBB6A2FD09}"/>
                </a:ext>
              </a:extLst>
            </p:cNvPr>
            <p:cNvPicPr/>
            <p:nvPr/>
          </p:nvPicPr>
          <p:blipFill>
            <a:blip r:embed="rId2" cstate="email">
              <a:extLst>
                <a:ext uri="{28A0092B-C50C-407E-A947-70E740481C1C}">
                  <a14:useLocalDpi xmlns:a14="http://schemas.microsoft.com/office/drawing/2010/main"/>
                </a:ext>
              </a:extLst>
            </a:blip>
            <a:stretch>
              <a:fillRect/>
            </a:stretch>
          </p:blipFill>
          <p:spPr>
            <a:xfrm>
              <a:off x="8257955" y="1236345"/>
              <a:ext cx="2165604" cy="2891028"/>
            </a:xfrm>
            <a:prstGeom prst="rect">
              <a:avLst/>
            </a:prstGeom>
          </p:spPr>
        </p:pic>
        <p:pic>
          <p:nvPicPr>
            <p:cNvPr id="7" name="object 6">
              <a:extLst>
                <a:ext uri="{FF2B5EF4-FFF2-40B4-BE49-F238E27FC236}">
                  <a16:creationId xmlns:a16="http://schemas.microsoft.com/office/drawing/2014/main" id="{7EAFA243-69FC-CFC2-1FE3-C4FE0820890D}"/>
                </a:ext>
              </a:extLst>
            </p:cNvPr>
            <p:cNvPicPr/>
            <p:nvPr/>
          </p:nvPicPr>
          <p:blipFill>
            <a:blip r:embed="rId3" cstate="email">
              <a:extLst>
                <a:ext uri="{28A0092B-C50C-407E-A947-70E740481C1C}">
                  <a14:useLocalDpi xmlns:a14="http://schemas.microsoft.com/office/drawing/2010/main"/>
                </a:ext>
              </a:extLst>
            </a:blip>
            <a:stretch>
              <a:fillRect/>
            </a:stretch>
          </p:blipFill>
          <p:spPr>
            <a:xfrm>
              <a:off x="8038499" y="3609212"/>
              <a:ext cx="2487167" cy="2022348"/>
            </a:xfrm>
            <a:prstGeom prst="rect">
              <a:avLst/>
            </a:prstGeom>
          </p:spPr>
        </p:pic>
        <p:pic>
          <p:nvPicPr>
            <p:cNvPr id="8" name="object 7">
              <a:extLst>
                <a:ext uri="{FF2B5EF4-FFF2-40B4-BE49-F238E27FC236}">
                  <a16:creationId xmlns:a16="http://schemas.microsoft.com/office/drawing/2014/main" id="{BF6A0B06-4200-D3B7-E126-4B11E28503F7}"/>
                </a:ext>
              </a:extLst>
            </p:cNvPr>
            <p:cNvPicPr/>
            <p:nvPr/>
          </p:nvPicPr>
          <p:blipFill>
            <a:blip r:embed="rId4" cstate="email">
              <a:extLst>
                <a:ext uri="{28A0092B-C50C-407E-A947-70E740481C1C}">
                  <a14:useLocalDpi xmlns:a14="http://schemas.microsoft.com/office/drawing/2010/main"/>
                </a:ext>
              </a:extLst>
            </a:blip>
            <a:stretch>
              <a:fillRect/>
            </a:stretch>
          </p:blipFill>
          <p:spPr>
            <a:xfrm>
              <a:off x="8068979" y="3639693"/>
              <a:ext cx="2359151" cy="1894331"/>
            </a:xfrm>
            <a:prstGeom prst="rect">
              <a:avLst/>
            </a:prstGeom>
          </p:spPr>
        </p:pic>
        <p:pic>
          <p:nvPicPr>
            <p:cNvPr id="10" name="object 9">
              <a:extLst>
                <a:ext uri="{FF2B5EF4-FFF2-40B4-BE49-F238E27FC236}">
                  <a16:creationId xmlns:a16="http://schemas.microsoft.com/office/drawing/2014/main" id="{7A8E7B57-39D4-BDF8-6EF5-D8A812FB0706}"/>
                </a:ext>
              </a:extLst>
            </p:cNvPr>
            <p:cNvPicPr/>
            <p:nvPr/>
          </p:nvPicPr>
          <p:blipFill>
            <a:blip r:embed="rId5" cstate="email">
              <a:extLst>
                <a:ext uri="{28A0092B-C50C-407E-A947-70E740481C1C}">
                  <a14:useLocalDpi xmlns:a14="http://schemas.microsoft.com/office/drawing/2010/main"/>
                </a:ext>
              </a:extLst>
            </a:blip>
            <a:stretch>
              <a:fillRect/>
            </a:stretch>
          </p:blipFill>
          <p:spPr>
            <a:xfrm>
              <a:off x="7274976" y="2167636"/>
              <a:ext cx="2065781" cy="2750058"/>
            </a:xfrm>
            <a:prstGeom prst="rect">
              <a:avLst/>
            </a:prstGeom>
          </p:spPr>
        </p:pic>
      </p:grpSp>
    </p:spTree>
    <p:extLst>
      <p:ext uri="{BB962C8B-B14F-4D97-AF65-F5344CB8AC3E}">
        <p14:creationId xmlns:p14="http://schemas.microsoft.com/office/powerpoint/2010/main" val="3889998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a:bodyPr>
          <a:lstStyle/>
          <a:p>
            <a:r>
              <a:rPr lang="en-US" dirty="0"/>
              <a:t>Floodplain Management</a:t>
            </a:r>
          </a:p>
        </p:txBody>
      </p:sp>
    </p:spTree>
    <p:extLst>
      <p:ext uri="{BB962C8B-B14F-4D97-AF65-F5344CB8AC3E}">
        <p14:creationId xmlns:p14="http://schemas.microsoft.com/office/powerpoint/2010/main" val="398424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C8C91D-061C-E195-9FDB-48B83686F887}"/>
              </a:ext>
            </a:extLst>
          </p:cNvPr>
          <p:cNvSpPr/>
          <p:nvPr/>
        </p:nvSpPr>
        <p:spPr>
          <a:xfrm>
            <a:off x="1087911" y="1554480"/>
            <a:ext cx="5231295" cy="3749040"/>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dirty="0">
                <a:solidFill>
                  <a:schemeClr val="bg1"/>
                </a:solidFill>
                <a:latin typeface="Franklin Gothic Medium Cond"/>
              </a:rPr>
              <a:t>Please Introduce Yourself</a:t>
            </a:r>
          </a:p>
          <a:p>
            <a:endParaRPr lang="en-US" sz="1050" dirty="0">
              <a:solidFill>
                <a:schemeClr val="bg1"/>
              </a:solidFill>
              <a:latin typeface="Franklin Gothic Medium Cond"/>
            </a:endParaRPr>
          </a:p>
          <a:p>
            <a:pPr marL="800100" lvl="1" indent="-342900">
              <a:buFont typeface="Arial" panose="020B0604020202020204" pitchFamily="34" charset="0"/>
              <a:buChar char="•"/>
            </a:pPr>
            <a:r>
              <a:rPr lang="en-US" sz="2400" dirty="0">
                <a:solidFill>
                  <a:schemeClr val="bg1"/>
                </a:solidFill>
                <a:latin typeface="Franklin Gothic Medium Cond"/>
              </a:rPr>
              <a:t>Name.</a:t>
            </a:r>
          </a:p>
          <a:p>
            <a:pPr marL="800100" lvl="1" indent="-342900">
              <a:buFont typeface="Arial" panose="020B0604020202020204" pitchFamily="34" charset="0"/>
              <a:buChar char="•"/>
            </a:pPr>
            <a:r>
              <a:rPr lang="en-US" sz="2400" dirty="0">
                <a:solidFill>
                  <a:schemeClr val="bg1"/>
                </a:solidFill>
                <a:latin typeface="Franklin Gothic Medium Cond"/>
              </a:rPr>
              <a:t>Position.</a:t>
            </a:r>
          </a:p>
          <a:p>
            <a:pPr marL="800100" lvl="1" indent="-342900">
              <a:buFont typeface="Arial" panose="020B0604020202020204" pitchFamily="34" charset="0"/>
              <a:buChar char="•"/>
            </a:pPr>
            <a:r>
              <a:rPr lang="en-US" sz="2400" dirty="0">
                <a:solidFill>
                  <a:schemeClr val="bg1"/>
                </a:solidFill>
                <a:latin typeface="Franklin Gothic Medium Cond"/>
              </a:rPr>
              <a:t>Organization.</a:t>
            </a:r>
          </a:p>
        </p:txBody>
      </p:sp>
      <p:pic>
        <p:nvPicPr>
          <p:cNvPr id="5" name="Picture 4">
            <a:extLst>
              <a:ext uri="{FF2B5EF4-FFF2-40B4-BE49-F238E27FC236}">
                <a16:creationId xmlns:a16="http://schemas.microsoft.com/office/drawing/2014/main" id="{841BD0F7-6CE9-E707-1615-057583E563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9206" y="1554480"/>
            <a:ext cx="4688053" cy="3749040"/>
          </a:xfrm>
          <a:prstGeom prst="rect">
            <a:avLst/>
          </a:prstGeom>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0D05479A-FAF7-5182-73C0-F5EBE436A576}"/>
              </a:ext>
            </a:extLst>
          </p:cNvPr>
          <p:cNvSpPr>
            <a:spLocks noGrp="1"/>
          </p:cNvSpPr>
          <p:nvPr>
            <p:ph type="title"/>
          </p:nvPr>
        </p:nvSpPr>
        <p:spPr/>
        <p:txBody>
          <a:bodyPr>
            <a:normAutofit/>
          </a:bodyPr>
          <a:lstStyle/>
          <a:p>
            <a:r>
              <a:rPr lang="en-US" dirty="0"/>
              <a:t>Introductions</a:t>
            </a:r>
          </a:p>
        </p:txBody>
      </p:sp>
    </p:spTree>
    <p:extLst>
      <p:ext uri="{BB962C8B-B14F-4D97-AF65-F5344CB8AC3E}">
        <p14:creationId xmlns:p14="http://schemas.microsoft.com/office/powerpoint/2010/main" val="3326813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8F1372-A5F6-E130-1FF6-ED93C92496F2}"/>
              </a:ext>
            </a:extLst>
          </p:cNvPr>
          <p:cNvSpPr>
            <a:spLocks noGrp="1"/>
          </p:cNvSpPr>
          <p:nvPr>
            <p:ph idx="1"/>
          </p:nvPr>
        </p:nvSpPr>
        <p:spPr/>
        <p:txBody>
          <a:bodyPr/>
          <a:lstStyle/>
          <a:p>
            <a:r>
              <a:rPr lang="en-US" dirty="0"/>
              <a:t>40% of all flood insurance claims come from outside high-risk areas.</a:t>
            </a:r>
          </a:p>
          <a:p>
            <a:r>
              <a:rPr lang="en-US" dirty="0"/>
              <a:t>Your community can regulate to standards higher than the NFIP  minimum standards. Consider strengthening regulations using:</a:t>
            </a:r>
          </a:p>
          <a:p>
            <a:pPr lvl="1"/>
            <a:r>
              <a:rPr lang="en-US" dirty="0"/>
              <a:t>0.2%-annual-chance flood zone</a:t>
            </a:r>
          </a:p>
          <a:p>
            <a:pPr lvl="1"/>
            <a:r>
              <a:rPr lang="en-US" dirty="0"/>
              <a:t>“Freeboard” – require additional feet above a BFE</a:t>
            </a:r>
          </a:p>
          <a:p>
            <a:pPr lvl="1"/>
            <a:r>
              <a:rPr lang="en-US" dirty="0"/>
              <a:t>Buffer around SFHA</a:t>
            </a:r>
          </a:p>
          <a:p>
            <a:pPr lvl="1"/>
            <a:r>
              <a:rPr lang="en-US" dirty="0"/>
              <a:t>Flood depth grids</a:t>
            </a:r>
          </a:p>
          <a:p>
            <a:endParaRPr lang="en-US" dirty="0"/>
          </a:p>
        </p:txBody>
      </p:sp>
      <p:sp>
        <p:nvSpPr>
          <p:cNvPr id="3" name="Title 2">
            <a:extLst>
              <a:ext uri="{FF2B5EF4-FFF2-40B4-BE49-F238E27FC236}">
                <a16:creationId xmlns:a16="http://schemas.microsoft.com/office/drawing/2014/main" id="{DF48BD08-45F4-1317-9AFB-2212B97BCD76}"/>
              </a:ext>
            </a:extLst>
          </p:cNvPr>
          <p:cNvSpPr>
            <a:spLocks noGrp="1"/>
          </p:cNvSpPr>
          <p:nvPr>
            <p:ph type="title"/>
          </p:nvPr>
        </p:nvSpPr>
        <p:spPr/>
        <p:txBody>
          <a:bodyPr>
            <a:normAutofit/>
          </a:bodyPr>
          <a:lstStyle/>
          <a:p>
            <a:r>
              <a:rPr lang="en-US" dirty="0"/>
              <a:t>Flood Risk Doesn’t Stop at a Line</a:t>
            </a:r>
          </a:p>
        </p:txBody>
      </p:sp>
      <p:pic>
        <p:nvPicPr>
          <p:cNvPr id="4" name="Picture 3">
            <a:extLst>
              <a:ext uri="{FF2B5EF4-FFF2-40B4-BE49-F238E27FC236}">
                <a16:creationId xmlns:a16="http://schemas.microsoft.com/office/drawing/2014/main" id="{ED29108C-7943-8C23-E9F7-840684AF45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7761" y="2709908"/>
            <a:ext cx="4389120" cy="3281249"/>
          </a:xfrm>
          <a:prstGeom prst="rect">
            <a:avLst/>
          </a:prstGeom>
        </p:spPr>
      </p:pic>
      <p:pic>
        <p:nvPicPr>
          <p:cNvPr id="5" name="Picture 4">
            <a:extLst>
              <a:ext uri="{FF2B5EF4-FFF2-40B4-BE49-F238E27FC236}">
                <a16:creationId xmlns:a16="http://schemas.microsoft.com/office/drawing/2014/main" id="{F0C1B711-2F9E-53EE-18D7-0A8B952307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40145" y="4042391"/>
            <a:ext cx="3108960" cy="1630717"/>
          </a:xfrm>
          <a:prstGeom prst="rect">
            <a:avLst/>
          </a:prstGeom>
        </p:spPr>
      </p:pic>
      <p:sp>
        <p:nvSpPr>
          <p:cNvPr id="6" name="TextBox 5">
            <a:extLst>
              <a:ext uri="{FF2B5EF4-FFF2-40B4-BE49-F238E27FC236}">
                <a16:creationId xmlns:a16="http://schemas.microsoft.com/office/drawing/2014/main" id="{BFD07D19-D13B-BBB2-04C3-4B4BB02A7C5E}"/>
              </a:ext>
            </a:extLst>
          </p:cNvPr>
          <p:cNvSpPr txBox="1"/>
          <p:nvPr/>
        </p:nvSpPr>
        <p:spPr>
          <a:xfrm>
            <a:off x="4913848" y="3313143"/>
            <a:ext cx="21615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HURRICANE HARVEY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mn-ea"/>
                <a:cs typeface="+mn-cs"/>
              </a:rPr>
              <a:t>GREATER HOUSTON</a:t>
            </a:r>
          </a:p>
        </p:txBody>
      </p:sp>
    </p:spTree>
    <p:extLst>
      <p:ext uri="{BB962C8B-B14F-4D97-AF65-F5344CB8AC3E}">
        <p14:creationId xmlns:p14="http://schemas.microsoft.com/office/powerpoint/2010/main" val="2078204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46B55-3277-0B64-00B5-3A1AD0467A29}"/>
              </a:ext>
            </a:extLst>
          </p:cNvPr>
          <p:cNvSpPr>
            <a:spLocks noGrp="1"/>
          </p:cNvSpPr>
          <p:nvPr>
            <p:ph type="title"/>
          </p:nvPr>
        </p:nvSpPr>
        <p:spPr/>
        <p:txBody>
          <a:bodyPr>
            <a:normAutofit/>
          </a:bodyPr>
          <a:lstStyle/>
          <a:p>
            <a:r>
              <a:rPr lang="en-US" dirty="0"/>
              <a:t>Floodplain Management at FRR</a:t>
            </a:r>
          </a:p>
        </p:txBody>
      </p:sp>
      <p:sp>
        <p:nvSpPr>
          <p:cNvPr id="5" name="object 14">
            <a:extLst>
              <a:ext uri="{FF2B5EF4-FFF2-40B4-BE49-F238E27FC236}">
                <a16:creationId xmlns:a16="http://schemas.microsoft.com/office/drawing/2014/main" id="{2B959321-5BE6-4559-BF4E-D977511A9202}"/>
              </a:ext>
            </a:extLst>
          </p:cNvPr>
          <p:cNvSpPr txBox="1"/>
          <p:nvPr/>
        </p:nvSpPr>
        <p:spPr>
          <a:xfrm>
            <a:off x="8559740" y="3225822"/>
            <a:ext cx="2743200" cy="2215991"/>
          </a:xfrm>
          <a:prstGeom prst="rect">
            <a:avLst/>
          </a:prstGeom>
        </p:spPr>
        <p:txBody>
          <a:bodyPr vert="horz" wrap="square" lIns="0" tIns="0" rIns="0" bIns="0" rtlCol="0">
            <a:spAutoFit/>
          </a:bodyPr>
          <a:lstStyle/>
          <a:p>
            <a:pPr marL="76200" marR="5080" lvl="0" indent="-64135" algn="ctr" defTabSz="914400" rtl="0" eaLnBrk="0" fontAlgn="base" latinLnBrk="0" hangingPunct="0">
              <a:lnSpc>
                <a:spcPct val="100000"/>
              </a:lnSpc>
              <a:spcBef>
                <a:spcPts val="105"/>
              </a:spcBef>
              <a:spcAft>
                <a:spcPct val="0"/>
              </a:spcAft>
              <a:buClrTx/>
              <a:buSzTx/>
              <a:buFontTx/>
              <a:buNone/>
              <a:tabLst/>
              <a:defRPr/>
            </a:pPr>
            <a:r>
              <a:rPr lang="en-US" sz="2400" spc="-10" dirty="0">
                <a:solidFill>
                  <a:srgbClr val="005A87"/>
                </a:solidFill>
                <a:ea typeface="ＭＳ Ｐゴシック" panose="020B0600070205080204" pitchFamily="34" charset="-128"/>
                <a:cs typeface="Arial"/>
              </a:rPr>
              <a:t>Consider higher standards or joining the Community Rating System to support your community</a:t>
            </a:r>
          </a:p>
        </p:txBody>
      </p:sp>
      <p:sp>
        <p:nvSpPr>
          <p:cNvPr id="6" name="object 14">
            <a:extLst>
              <a:ext uri="{FF2B5EF4-FFF2-40B4-BE49-F238E27FC236}">
                <a16:creationId xmlns:a16="http://schemas.microsoft.com/office/drawing/2014/main" id="{5372384B-4B56-B645-2104-5194A584DA16}"/>
              </a:ext>
            </a:extLst>
          </p:cNvPr>
          <p:cNvSpPr txBox="1"/>
          <p:nvPr/>
        </p:nvSpPr>
        <p:spPr>
          <a:xfrm>
            <a:off x="852322" y="3349732"/>
            <a:ext cx="2743200" cy="1477328"/>
          </a:xfrm>
          <a:prstGeom prst="rect">
            <a:avLst/>
          </a:prstGeom>
        </p:spPr>
        <p:txBody>
          <a:bodyPr vert="horz" wrap="square" lIns="0" tIns="0" rIns="0" bIns="0" rtlCol="0">
            <a:spAutoFit/>
          </a:bodyPr>
          <a:lstStyle/>
          <a:p>
            <a:pPr marL="12700" marR="5080" lvl="0" indent="-12065" algn="ctr" defTabSz="914400" rtl="0" eaLnBrk="0" fontAlgn="base" latinLnBrk="0" hangingPunct="0">
              <a:lnSpc>
                <a:spcPct val="100000"/>
              </a:lnSpc>
              <a:spcBef>
                <a:spcPts val="105"/>
              </a:spcBef>
              <a:spcAft>
                <a:spcPct val="0"/>
              </a:spcAft>
              <a:buClrTx/>
              <a:buSzTx/>
              <a:buFontTx/>
              <a:buNone/>
              <a:tabLst/>
              <a:defRPr/>
            </a:pPr>
            <a:r>
              <a:rPr kumimoji="0" lang="en-US" sz="2400" i="0" u="none" strike="noStrike" kern="1200" cap="none" spc="-10" normalizeH="0" baseline="0" noProof="0" dirty="0">
                <a:ln>
                  <a:noFill/>
                </a:ln>
                <a:solidFill>
                  <a:srgbClr val="005A87"/>
                </a:solidFill>
                <a:effectLst/>
                <a:uLnTx/>
                <a:uFillTx/>
                <a:ea typeface="ＭＳ Ｐゴシック" panose="020B0600070205080204" pitchFamily="34" charset="-128"/>
                <a:cs typeface="Arial"/>
              </a:rPr>
              <a:t>Look at where there are changes to the SFHA in your community</a:t>
            </a:r>
            <a:endParaRPr kumimoji="0" lang="en-US" sz="2400" i="0" u="none" strike="noStrike" kern="1200" cap="none" spc="0" normalizeH="0" baseline="0" noProof="0" dirty="0">
              <a:ln>
                <a:noFill/>
              </a:ln>
              <a:solidFill>
                <a:prstClr val="black"/>
              </a:solidFill>
              <a:effectLst/>
              <a:uLnTx/>
              <a:uFillTx/>
              <a:ea typeface="ＭＳ Ｐゴシック" panose="020B0600070205080204" pitchFamily="34" charset="-128"/>
              <a:cs typeface="Arial"/>
            </a:endParaRPr>
          </a:p>
        </p:txBody>
      </p:sp>
      <p:sp>
        <p:nvSpPr>
          <p:cNvPr id="7" name="Rectangle 6">
            <a:extLst>
              <a:ext uri="{FF2B5EF4-FFF2-40B4-BE49-F238E27FC236}">
                <a16:creationId xmlns:a16="http://schemas.microsoft.com/office/drawing/2014/main" id="{78590F8A-329F-6D32-6E6A-B3079B6F3370}"/>
              </a:ext>
            </a:extLst>
          </p:cNvPr>
          <p:cNvSpPr/>
          <p:nvPr/>
        </p:nvSpPr>
        <p:spPr>
          <a:xfrm>
            <a:off x="4450942" y="1089450"/>
            <a:ext cx="3261823" cy="452056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 name="object 4">
            <a:extLst>
              <a:ext uri="{FF2B5EF4-FFF2-40B4-BE49-F238E27FC236}">
                <a16:creationId xmlns:a16="http://schemas.microsoft.com/office/drawing/2014/main" id="{A43FC545-546C-359E-799F-9CC627888FBF}"/>
              </a:ext>
              <a:ext uri="{C183D7F6-B498-43B3-948B-1728B52AA6E4}">
                <adec:decorative xmlns:adec="http://schemas.microsoft.com/office/drawing/2017/decorative" val="1"/>
              </a:ext>
            </a:extLst>
          </p:cNvPr>
          <p:cNvGrpSpPr/>
          <p:nvPr/>
        </p:nvGrpSpPr>
        <p:grpSpPr>
          <a:xfrm>
            <a:off x="453491" y="5785064"/>
            <a:ext cx="3808729" cy="1024255"/>
            <a:chOff x="452627" y="5757671"/>
            <a:chExt cx="3808729" cy="1024255"/>
          </a:xfrm>
        </p:grpSpPr>
        <p:pic>
          <p:nvPicPr>
            <p:cNvPr id="9" name="object 5">
              <a:extLst>
                <a:ext uri="{FF2B5EF4-FFF2-40B4-BE49-F238E27FC236}">
                  <a16:creationId xmlns:a16="http://schemas.microsoft.com/office/drawing/2014/main" id="{13B9A781-49B9-03AE-2C99-607745F64351}"/>
                </a:ext>
              </a:extLst>
            </p:cNvPr>
            <p:cNvPicPr/>
            <p:nvPr/>
          </p:nvPicPr>
          <p:blipFill>
            <a:blip r:embed="rId3" cstate="email">
              <a:extLst>
                <a:ext uri="{28A0092B-C50C-407E-A947-70E740481C1C}">
                  <a14:useLocalDpi xmlns:a14="http://schemas.microsoft.com/office/drawing/2010/main"/>
                </a:ext>
              </a:extLst>
            </a:blip>
            <a:stretch>
              <a:fillRect/>
            </a:stretch>
          </p:blipFill>
          <p:spPr>
            <a:xfrm>
              <a:off x="518159" y="6072962"/>
              <a:ext cx="1572767" cy="539910"/>
            </a:xfrm>
            <a:prstGeom prst="rect">
              <a:avLst/>
            </a:prstGeom>
          </p:spPr>
        </p:pic>
        <p:sp>
          <p:nvSpPr>
            <p:cNvPr id="10" name="object 6">
              <a:extLst>
                <a:ext uri="{FF2B5EF4-FFF2-40B4-BE49-F238E27FC236}">
                  <a16:creationId xmlns:a16="http://schemas.microsoft.com/office/drawing/2014/main" id="{872A2470-AB2F-6275-DFFA-92D20E11E8D4}"/>
                </a:ext>
              </a:extLst>
            </p:cNvPr>
            <p:cNvSpPr/>
            <p:nvPr/>
          </p:nvSpPr>
          <p:spPr>
            <a:xfrm>
              <a:off x="452627" y="5757671"/>
              <a:ext cx="3808729" cy="1024255"/>
            </a:xfrm>
            <a:custGeom>
              <a:avLst/>
              <a:gdLst/>
              <a:ahLst/>
              <a:cxnLst/>
              <a:rect l="l" t="t" r="r" b="b"/>
              <a:pathLst>
                <a:path w="3808729" h="1024254">
                  <a:moveTo>
                    <a:pt x="3808476" y="0"/>
                  </a:moveTo>
                  <a:lnTo>
                    <a:pt x="0" y="0"/>
                  </a:lnTo>
                  <a:lnTo>
                    <a:pt x="0" y="1024127"/>
                  </a:lnTo>
                  <a:lnTo>
                    <a:pt x="3808476" y="1024127"/>
                  </a:lnTo>
                  <a:lnTo>
                    <a:pt x="3808476" y="0"/>
                  </a:lnTo>
                  <a:close/>
                </a:path>
              </a:pathLst>
            </a:custGeom>
            <a:solidFill>
              <a:srgbClr val="FFFFFF"/>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pic>
        <p:nvPicPr>
          <p:cNvPr id="13" name="object 10">
            <a:extLst>
              <a:ext uri="{FF2B5EF4-FFF2-40B4-BE49-F238E27FC236}">
                <a16:creationId xmlns:a16="http://schemas.microsoft.com/office/drawing/2014/main" id="{C95CF630-9D3F-F2F5-3C57-5A3F741AB965}"/>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405990" y="1552331"/>
            <a:ext cx="1371600" cy="1349895"/>
          </a:xfrm>
          <a:prstGeom prst="rect">
            <a:avLst/>
          </a:prstGeom>
          <a:ln>
            <a:noFill/>
          </a:ln>
        </p:spPr>
      </p:pic>
      <p:pic>
        <p:nvPicPr>
          <p:cNvPr id="14" name="object 11">
            <a:extLst>
              <a:ext uri="{FF2B5EF4-FFF2-40B4-BE49-F238E27FC236}">
                <a16:creationId xmlns:a16="http://schemas.microsoft.com/office/drawing/2014/main" id="{6768E2E6-AF97-F97C-34CC-28BC8EA86164}"/>
              </a:ext>
            </a:extLst>
          </p:cNvPr>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54671" y="1778009"/>
            <a:ext cx="1645920" cy="898539"/>
          </a:xfrm>
          <a:prstGeom prst="rect">
            <a:avLst/>
          </a:prstGeom>
        </p:spPr>
      </p:pic>
      <p:sp>
        <p:nvSpPr>
          <p:cNvPr id="15" name="object 14">
            <a:extLst>
              <a:ext uri="{FF2B5EF4-FFF2-40B4-BE49-F238E27FC236}">
                <a16:creationId xmlns:a16="http://schemas.microsoft.com/office/drawing/2014/main" id="{08B013DD-CCE1-E5CF-8314-E77050254216}"/>
              </a:ext>
            </a:extLst>
          </p:cNvPr>
          <p:cNvSpPr txBox="1"/>
          <p:nvPr/>
        </p:nvSpPr>
        <p:spPr>
          <a:xfrm>
            <a:off x="4351094" y="3225822"/>
            <a:ext cx="3489812" cy="2215991"/>
          </a:xfrm>
          <a:prstGeom prst="rect">
            <a:avLst/>
          </a:prstGeom>
        </p:spPr>
        <p:txBody>
          <a:bodyPr vert="horz" wrap="square" lIns="0" tIns="0" rIns="0" bIns="0" rtlCol="0">
            <a:spAutoFit/>
          </a:bodyPr>
          <a:lstStyle/>
          <a:p>
            <a:pPr marL="245110" marR="175895" lvl="0" indent="-71755" algn="ctr" defTabSz="914400" rtl="0" eaLnBrk="0" fontAlgn="base" latinLnBrk="0" hangingPunct="0">
              <a:lnSpc>
                <a:spcPct val="100000"/>
              </a:lnSpc>
              <a:spcBef>
                <a:spcPct val="0"/>
              </a:spcBef>
              <a:spcAft>
                <a:spcPct val="0"/>
              </a:spcAft>
              <a:buClrTx/>
              <a:buSzTx/>
              <a:buFontTx/>
              <a:buNone/>
              <a:tabLst/>
              <a:defRPr/>
            </a:pPr>
            <a:r>
              <a:rPr lang="en-US" sz="2400" spc="-10" dirty="0">
                <a:solidFill>
                  <a:srgbClr val="005A87"/>
                </a:solidFill>
                <a:ea typeface="ＭＳ Ｐゴシック" panose="020B0600070205080204" pitchFamily="34" charset="-128"/>
                <a:cs typeface="Arial"/>
              </a:rPr>
              <a:t>Share with permitting, planning, and other colleagues </a:t>
            </a:r>
            <a:r>
              <a:rPr lang="en-US" sz="2400" spc="-10">
                <a:solidFill>
                  <a:srgbClr val="005A87"/>
                </a:solidFill>
                <a:ea typeface="ＭＳ Ｐゴシック" panose="020B0600070205080204" pitchFamily="34" charset="-128"/>
                <a:cs typeface="Arial"/>
              </a:rPr>
              <a:t>to direct </a:t>
            </a:r>
            <a:r>
              <a:rPr lang="en-US" sz="2400" spc="-10" dirty="0">
                <a:solidFill>
                  <a:srgbClr val="005A87"/>
                </a:solidFill>
                <a:ea typeface="ＭＳ Ｐゴシック" panose="020B0600070205080204" pitchFamily="34" charset="-128"/>
                <a:cs typeface="Arial"/>
              </a:rPr>
              <a:t>development outside of the SFHA today and in future</a:t>
            </a:r>
            <a:endParaRPr sz="2400" spc="-10" dirty="0">
              <a:solidFill>
                <a:srgbClr val="005A87"/>
              </a:solidFill>
              <a:ea typeface="ＭＳ Ｐゴシック" panose="020B0600070205080204" pitchFamily="34" charset="-128"/>
              <a:cs typeface="Arial"/>
            </a:endParaRPr>
          </a:p>
        </p:txBody>
      </p:sp>
      <p:pic>
        <p:nvPicPr>
          <p:cNvPr id="16" name="object 20">
            <a:extLst>
              <a:ext uri="{FF2B5EF4-FFF2-40B4-BE49-F238E27FC236}">
                <a16:creationId xmlns:a16="http://schemas.microsoft.com/office/drawing/2014/main" id="{07FEE457-594C-DC56-88B4-75581510346A}"/>
              </a:ext>
            </a:extLst>
          </p:cNvPr>
          <p:cNvPicPr>
            <a:picLocks noChangeAspect="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336980" y="1632918"/>
            <a:ext cx="1188720" cy="1188721"/>
          </a:xfrm>
          <a:prstGeom prst="rect">
            <a:avLst/>
          </a:prstGeom>
        </p:spPr>
      </p:pic>
      <p:sp>
        <p:nvSpPr>
          <p:cNvPr id="17" name="object 21">
            <a:extLst>
              <a:ext uri="{FF2B5EF4-FFF2-40B4-BE49-F238E27FC236}">
                <a16:creationId xmlns:a16="http://schemas.microsoft.com/office/drawing/2014/main" id="{0ECCCF0C-158B-631D-1E9B-58390CB6EF5C}"/>
              </a:ext>
            </a:extLst>
          </p:cNvPr>
          <p:cNvSpPr txBox="1"/>
          <p:nvPr/>
        </p:nvSpPr>
        <p:spPr>
          <a:xfrm>
            <a:off x="592217" y="5948619"/>
            <a:ext cx="696595" cy="517449"/>
          </a:xfrm>
          <a:prstGeom prst="rect">
            <a:avLst/>
          </a:prstGeom>
        </p:spPr>
        <p:txBody>
          <a:bodyPr vert="horz" wrap="square" lIns="0" tIns="12065" rIns="0" bIns="0" rtlCol="0">
            <a:spAutoFit/>
          </a:bodyPr>
          <a:lstStyle/>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1" i="0" u="none" strike="noStrike" kern="1200" cap="none" spc="-5" normalizeH="0" baseline="0" noProof="0" dirty="0">
                <a:ln>
                  <a:noFill/>
                </a:ln>
                <a:solidFill>
                  <a:srgbClr val="00365E"/>
                </a:solidFill>
                <a:effectLst/>
                <a:uLnTx/>
                <a:uFillTx/>
                <a:latin typeface="Arial"/>
                <a:ea typeface="ＭＳ Ｐゴシック" panose="020B0600070205080204" pitchFamily="34" charset="-128"/>
                <a:cs typeface="Arial"/>
              </a:rPr>
              <a:t>FRR</a:t>
            </a:r>
            <a:r>
              <a:rPr kumimoji="0" sz="1600" b="0" i="0" u="none" strike="noStrike" kern="1200" cap="none" spc="-5" normalizeH="0" baseline="0" noProof="0" dirty="0">
                <a:ln>
                  <a:noFill/>
                </a:ln>
                <a:solidFill>
                  <a:srgbClr val="00365E"/>
                </a:solidFill>
                <a:effectLst/>
                <a:uLnTx/>
                <a:uFillTx/>
                <a:latin typeface="Arial"/>
                <a:ea typeface="ＭＳ Ｐゴシック" panose="020B0600070205080204" pitchFamily="34" charset="-128"/>
                <a:cs typeface="Arial"/>
              </a:rPr>
              <a:t>:</a:t>
            </a:r>
            <a:endParaRPr kumimoji="0" lang="en-US" sz="1600" b="0" i="0" u="none" strike="noStrike" kern="1200" cap="none" spc="-5" normalizeH="0" baseline="0" noProof="0" dirty="0">
              <a:ln>
                <a:noFill/>
              </a:ln>
              <a:solidFill>
                <a:srgbClr val="00365E"/>
              </a:solidFill>
              <a:effectLst/>
              <a:uLnTx/>
              <a:uFillTx/>
              <a:latin typeface="Arial"/>
              <a:ea typeface="ＭＳ Ｐゴシック" panose="020B0600070205080204" pitchFamily="34" charset="-128"/>
              <a:cs typeface="Arial"/>
            </a:endParaRPr>
          </a:p>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1" i="0" u="none" strike="noStrike" kern="1200" cap="none" spc="-5" normalizeH="0" baseline="0" noProof="0" dirty="0">
                <a:ln>
                  <a:noFill/>
                </a:ln>
                <a:solidFill>
                  <a:srgbClr val="00365E"/>
                </a:solidFill>
                <a:effectLst/>
                <a:uLnTx/>
                <a:uFillTx/>
                <a:latin typeface="Arial"/>
                <a:ea typeface="ＭＳ Ｐゴシック" panose="020B0600070205080204" pitchFamily="34" charset="-128"/>
                <a:cs typeface="Arial"/>
              </a:rPr>
              <a:t>SFHA:</a:t>
            </a:r>
            <a:endParaRPr kumimoji="0" sz="1600" b="1"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Arial"/>
            </a:endParaRPr>
          </a:p>
        </p:txBody>
      </p:sp>
      <p:sp>
        <p:nvSpPr>
          <p:cNvPr id="18" name="object 22">
            <a:extLst>
              <a:ext uri="{FF2B5EF4-FFF2-40B4-BE49-F238E27FC236}">
                <a16:creationId xmlns:a16="http://schemas.microsoft.com/office/drawing/2014/main" id="{A5CE21AD-DEBC-BA75-F558-312E188A61AC}"/>
              </a:ext>
            </a:extLst>
          </p:cNvPr>
          <p:cNvSpPr txBox="1"/>
          <p:nvPr/>
        </p:nvSpPr>
        <p:spPr>
          <a:xfrm>
            <a:off x="1526404" y="5948619"/>
            <a:ext cx="2595245" cy="517449"/>
          </a:xfrm>
          <a:prstGeom prst="rect">
            <a:avLst/>
          </a:prstGeom>
        </p:spPr>
        <p:txBody>
          <a:bodyPr vert="horz" wrap="square" lIns="0" tIns="12065" rIns="0" bIns="0" rtlCol="0">
            <a:spAutoFit/>
          </a:bodyPr>
          <a:lstStyle/>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sz="1600" b="0" i="0" u="none" strike="noStrike" kern="1200" cap="none" spc="-5" normalizeH="0" baseline="0" noProof="0" dirty="0">
                <a:ln>
                  <a:noFill/>
                </a:ln>
                <a:solidFill>
                  <a:srgbClr val="00365E"/>
                </a:solidFill>
                <a:effectLst/>
                <a:uLnTx/>
                <a:uFillTx/>
                <a:latin typeface="Arial"/>
                <a:ea typeface="ＭＳ Ｐゴシック" panose="020B0600070205080204" pitchFamily="34" charset="-128"/>
                <a:cs typeface="Arial"/>
              </a:rPr>
              <a:t>Flood</a:t>
            </a:r>
            <a:r>
              <a:rPr kumimoji="0" sz="1600" b="0" i="0" u="none" strike="noStrike" kern="1200" cap="none" spc="-10" normalizeH="0" baseline="0" noProof="0" dirty="0">
                <a:ln>
                  <a:noFill/>
                </a:ln>
                <a:solidFill>
                  <a:srgbClr val="00365E"/>
                </a:solidFill>
                <a:effectLst/>
                <a:uLnTx/>
                <a:uFillTx/>
                <a:latin typeface="Arial"/>
                <a:ea typeface="ＭＳ Ｐゴシック" panose="020B0600070205080204" pitchFamily="34" charset="-128"/>
                <a:cs typeface="Arial"/>
              </a:rPr>
              <a:t> </a:t>
            </a:r>
            <a:r>
              <a:rPr kumimoji="0" lang="en-US" sz="1600" b="0" i="0" u="none" strike="noStrike" kern="1200" cap="none" spc="-10" normalizeH="0" baseline="0" noProof="0" dirty="0">
                <a:ln>
                  <a:noFill/>
                </a:ln>
                <a:solidFill>
                  <a:srgbClr val="00365E"/>
                </a:solidFill>
                <a:effectLst/>
                <a:uLnTx/>
                <a:uFillTx/>
                <a:latin typeface="Arial"/>
                <a:ea typeface="ＭＳ Ｐゴシック" panose="020B0600070205080204" pitchFamily="34" charset="-128"/>
                <a:cs typeface="Arial"/>
              </a:rPr>
              <a:t>Risk Review</a:t>
            </a:r>
          </a:p>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0" i="0" u="none" strike="noStrike" kern="1200" cap="none" spc="-10" normalizeH="0" baseline="0" noProof="0" dirty="0">
                <a:ln>
                  <a:noFill/>
                </a:ln>
                <a:solidFill>
                  <a:srgbClr val="00365E"/>
                </a:solidFill>
                <a:effectLst/>
                <a:uLnTx/>
                <a:uFillTx/>
                <a:latin typeface="Arial"/>
                <a:ea typeface="ＭＳ Ｐゴシック" panose="020B0600070205080204" pitchFamily="34" charset="-128"/>
                <a:cs typeface="Arial"/>
              </a:rPr>
              <a:t>Special Flood Hazard Area</a:t>
            </a:r>
            <a:endParaRPr kumimoji="0" sz="1600" b="0" i="0" u="none" strike="noStrike" kern="1200" cap="none" spc="0" normalizeH="0" baseline="0" noProof="0" dirty="0">
              <a:ln>
                <a:noFill/>
              </a:ln>
              <a:solidFill>
                <a:prstClr val="black"/>
              </a:solidFill>
              <a:effectLst/>
              <a:uLnTx/>
              <a:uFillTx/>
              <a:latin typeface="Arial"/>
              <a:ea typeface="ＭＳ Ｐゴシック" panose="020B0600070205080204" pitchFamily="34" charset="-128"/>
              <a:cs typeface="Arial"/>
            </a:endParaRPr>
          </a:p>
        </p:txBody>
      </p:sp>
      <p:sp>
        <p:nvSpPr>
          <p:cNvPr id="3" name="Rectangle 2">
            <a:extLst>
              <a:ext uri="{FF2B5EF4-FFF2-40B4-BE49-F238E27FC236}">
                <a16:creationId xmlns:a16="http://schemas.microsoft.com/office/drawing/2014/main" id="{65183080-78CB-B1CD-5017-4A5A2F93A28D}"/>
              </a:ext>
            </a:extLst>
          </p:cNvPr>
          <p:cNvSpPr/>
          <p:nvPr/>
        </p:nvSpPr>
        <p:spPr>
          <a:xfrm>
            <a:off x="701446" y="1089450"/>
            <a:ext cx="3044952" cy="452056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B4E1521-04B1-853B-F52C-E8F509732B6D}"/>
              </a:ext>
            </a:extLst>
          </p:cNvPr>
          <p:cNvSpPr/>
          <p:nvPr/>
        </p:nvSpPr>
        <p:spPr>
          <a:xfrm>
            <a:off x="8408864" y="1089450"/>
            <a:ext cx="3044952" cy="452056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13936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5786-CE60-54B9-A82E-E0226D9A3C86}"/>
              </a:ext>
            </a:extLst>
          </p:cNvPr>
          <p:cNvSpPr>
            <a:spLocks noGrp="1"/>
          </p:cNvSpPr>
          <p:nvPr>
            <p:ph type="title"/>
          </p:nvPr>
        </p:nvSpPr>
        <p:spPr/>
        <p:txBody>
          <a:bodyPr>
            <a:normAutofit/>
          </a:bodyPr>
          <a:lstStyle/>
          <a:p>
            <a:r>
              <a:rPr lang="en-US" dirty="0"/>
              <a:t>Floodplain Management Big Picture</a:t>
            </a:r>
          </a:p>
        </p:txBody>
      </p:sp>
      <p:graphicFrame>
        <p:nvGraphicFramePr>
          <p:cNvPr id="3" name="Content Placeholder 16">
            <a:extLst>
              <a:ext uri="{FF2B5EF4-FFF2-40B4-BE49-F238E27FC236}">
                <a16:creationId xmlns:a16="http://schemas.microsoft.com/office/drawing/2014/main" id="{9FC8F317-626B-BAC8-A0F2-D7A0B232633A}"/>
              </a:ext>
            </a:extLst>
          </p:cNvPr>
          <p:cNvGraphicFramePr>
            <a:graphicFrameLocks/>
          </p:cNvGraphicFramePr>
          <p:nvPr>
            <p:extLst>
              <p:ext uri="{D42A27DB-BD31-4B8C-83A1-F6EECF244321}">
                <p14:modId xmlns:p14="http://schemas.microsoft.com/office/powerpoint/2010/main" val="1988848985"/>
              </p:ext>
            </p:extLst>
          </p:nvPr>
        </p:nvGraphicFramePr>
        <p:xfrm>
          <a:off x="1431235" y="1003852"/>
          <a:ext cx="9223514" cy="4919870"/>
        </p:xfrm>
        <a:graphic>
          <a:graphicData uri="http://schemas.openxmlformats.org/drawingml/2006/table">
            <a:tbl>
              <a:tblPr firstRow="1" bandRow="1">
                <a:tableStyleId>{5C22544A-7EE6-4342-B048-85BDC9FD1C3A}</a:tableStyleId>
              </a:tblPr>
              <a:tblGrid>
                <a:gridCol w="4611757">
                  <a:extLst>
                    <a:ext uri="{9D8B030D-6E8A-4147-A177-3AD203B41FA5}">
                      <a16:colId xmlns:a16="http://schemas.microsoft.com/office/drawing/2014/main" val="3472844573"/>
                    </a:ext>
                  </a:extLst>
                </a:gridCol>
                <a:gridCol w="4611757">
                  <a:extLst>
                    <a:ext uri="{9D8B030D-6E8A-4147-A177-3AD203B41FA5}">
                      <a16:colId xmlns:a16="http://schemas.microsoft.com/office/drawing/2014/main" val="1517253066"/>
                    </a:ext>
                  </a:extLst>
                </a:gridCol>
              </a:tblGrid>
              <a:tr h="4919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chemeClr val="bg1"/>
                          </a:solidFill>
                        </a:rPr>
                        <a:t>Build it right and lower the impact of future flood losses while improving resiliency</a:t>
                      </a:r>
                    </a:p>
                  </a:txBody>
                  <a:tcPr>
                    <a:solidFill>
                      <a:srgbClr val="004E8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dirty="0">
                          <a:solidFill>
                            <a:srgbClr val="004E88"/>
                          </a:solidFill>
                        </a:rPr>
                        <a:t>Build it wrong and the result could be increased flood losses and higher flood insurance premiums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2000" dirty="0">
                        <a:solidFill>
                          <a:srgbClr val="004E88"/>
                        </a:solidFill>
                      </a:endParaRPr>
                    </a:p>
                  </a:txBody>
                  <a:tcPr>
                    <a:solidFill>
                      <a:srgbClr val="E9F5FF"/>
                    </a:solidFill>
                  </a:tcPr>
                </a:tc>
                <a:extLst>
                  <a:ext uri="{0D108BD9-81ED-4DB2-BD59-A6C34878D82A}">
                    <a16:rowId xmlns:a16="http://schemas.microsoft.com/office/drawing/2014/main" val="3285478698"/>
                  </a:ext>
                </a:extLst>
              </a:tr>
            </a:tbl>
          </a:graphicData>
        </a:graphic>
      </p:graphicFrame>
      <p:pic>
        <p:nvPicPr>
          <p:cNvPr id="4" name="Graphic 3" descr="Architecture with solid fill">
            <a:extLst>
              <a:ext uri="{FF2B5EF4-FFF2-40B4-BE49-F238E27FC236}">
                <a16:creationId xmlns:a16="http://schemas.microsoft.com/office/drawing/2014/main" id="{B4611094-CD88-1DDA-78DA-EDD0E1459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4409" y="1214353"/>
            <a:ext cx="2743200" cy="2743200"/>
          </a:xfrm>
          <a:prstGeom prst="rect">
            <a:avLst/>
          </a:prstGeom>
        </p:spPr>
      </p:pic>
      <p:pic>
        <p:nvPicPr>
          <p:cNvPr id="5" name="Graphic 4" descr="Wave with solid fill">
            <a:extLst>
              <a:ext uri="{FF2B5EF4-FFF2-40B4-BE49-F238E27FC236}">
                <a16:creationId xmlns:a16="http://schemas.microsoft.com/office/drawing/2014/main" id="{5258C226-1072-76DF-1633-3C812A9D52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1935" y="1214353"/>
            <a:ext cx="2743200" cy="2743200"/>
          </a:xfrm>
          <a:prstGeom prst="rect">
            <a:avLst/>
          </a:prstGeom>
        </p:spPr>
      </p:pic>
    </p:spTree>
    <p:extLst>
      <p:ext uri="{BB962C8B-B14F-4D97-AF65-F5344CB8AC3E}">
        <p14:creationId xmlns:p14="http://schemas.microsoft.com/office/powerpoint/2010/main" val="4033461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a:bodyPr>
          <a:lstStyle/>
          <a:p>
            <a:r>
              <a:rPr lang="en-US" dirty="0"/>
              <a:t>Discussion</a:t>
            </a:r>
          </a:p>
        </p:txBody>
      </p:sp>
    </p:spTree>
    <p:extLst>
      <p:ext uri="{BB962C8B-B14F-4D97-AF65-F5344CB8AC3E}">
        <p14:creationId xmlns:p14="http://schemas.microsoft.com/office/powerpoint/2010/main" val="3544291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AEF9E6-2739-AC1B-E90A-AD53950A2852}"/>
              </a:ext>
            </a:extLst>
          </p:cNvPr>
          <p:cNvSpPr>
            <a:spLocks noGrp="1"/>
          </p:cNvSpPr>
          <p:nvPr>
            <p:ph idx="1"/>
          </p:nvPr>
        </p:nvSpPr>
        <p:spPr/>
        <p:txBody>
          <a:bodyPr/>
          <a:lstStyle/>
          <a:p>
            <a:pPr marL="354965" marR="0" lvl="0" indent="-342900" algn="l" defTabSz="914400" rtl="0" eaLnBrk="1" fontAlgn="auto" latinLnBrk="0" hangingPunct="1">
              <a:lnSpc>
                <a:spcPct val="100000"/>
              </a:lnSpc>
              <a:spcBef>
                <a:spcPts val="1800"/>
              </a:spcBef>
              <a:spcAft>
                <a:spcPts val="0"/>
              </a:spcAft>
              <a:buClr>
                <a:srgbClr val="00365E"/>
              </a:buClr>
              <a:buSzPct val="65000"/>
              <a:tabLst>
                <a:tab pos="244475" algn="l"/>
              </a:tabLst>
              <a:defRPr/>
            </a:pPr>
            <a:r>
              <a:rPr kumimoji="0" lang="en-US" sz="2000" b="0" i="0" u="none" strike="noStrike" kern="1200" cap="none" spc="0" normalizeH="0" baseline="0" noProof="0" dirty="0">
                <a:ln>
                  <a:noFill/>
                </a:ln>
                <a:solidFill>
                  <a:prstClr val="black"/>
                </a:solidFill>
                <a:effectLst/>
                <a:uLnTx/>
                <a:uFillTx/>
                <a:ea typeface="+mn-ea"/>
                <a:cs typeface="Arial"/>
              </a:rPr>
              <a:t>30</a:t>
            </a:r>
            <a:r>
              <a:rPr kumimoji="0" lang="en-US" sz="2000" b="0" i="0" u="none" strike="noStrike" kern="1200" cap="none" spc="-30" normalizeH="0" baseline="0" noProof="0" dirty="0">
                <a:ln>
                  <a:noFill/>
                </a:ln>
                <a:solidFill>
                  <a:prstClr val="black"/>
                </a:solidFill>
                <a:effectLst/>
                <a:uLnTx/>
                <a:uFillTx/>
                <a:ea typeface="+mn-ea"/>
                <a:cs typeface="Arial"/>
              </a:rPr>
              <a:t>-</a:t>
            </a:r>
            <a:r>
              <a:rPr kumimoji="0" lang="en-US" sz="2000" b="0" i="0" u="none" strike="noStrike" kern="1200" cap="none" spc="0" normalizeH="0" baseline="0" noProof="0" dirty="0">
                <a:ln>
                  <a:noFill/>
                </a:ln>
                <a:solidFill>
                  <a:prstClr val="black"/>
                </a:solidFill>
                <a:effectLst/>
                <a:uLnTx/>
                <a:uFillTx/>
                <a:ea typeface="+mn-ea"/>
                <a:cs typeface="Arial"/>
              </a:rPr>
              <a:t>day</a:t>
            </a:r>
            <a:r>
              <a:rPr kumimoji="0" lang="en-US" sz="2000" b="0" i="0" u="none" strike="noStrike" kern="1200" cap="none" spc="-25" normalizeH="0" baseline="0" noProof="0" dirty="0">
                <a:ln>
                  <a:noFill/>
                </a:ln>
                <a:solidFill>
                  <a:prstClr val="black"/>
                </a:solidFill>
                <a:effectLst/>
                <a:uLnTx/>
                <a:uFillTx/>
                <a:ea typeface="+mn-ea"/>
                <a:cs typeface="Arial"/>
              </a:rPr>
              <a:t> review and </a:t>
            </a:r>
            <a:r>
              <a:rPr kumimoji="0" lang="en-US" sz="2000" b="0" i="0" u="none" strike="noStrike" kern="1200" cap="none" spc="0" normalizeH="0" baseline="0" noProof="0" dirty="0">
                <a:ln>
                  <a:noFill/>
                </a:ln>
                <a:solidFill>
                  <a:prstClr val="black"/>
                </a:solidFill>
                <a:effectLst/>
                <a:uLnTx/>
                <a:uFillTx/>
                <a:ea typeface="+mn-ea"/>
                <a:cs typeface="Arial"/>
              </a:rPr>
              <a:t>comment</a:t>
            </a:r>
            <a:r>
              <a:rPr kumimoji="0" lang="en-US" sz="2000" b="0" i="0" u="none" strike="noStrike" kern="1200" cap="none" spc="-5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period</a:t>
            </a:r>
          </a:p>
          <a:p>
            <a:pPr marL="354965" marR="0" lvl="0" indent="-342900" algn="l" defTabSz="914400" rtl="0" eaLnBrk="1" fontAlgn="auto" latinLnBrk="0" hangingPunct="1">
              <a:lnSpc>
                <a:spcPct val="100000"/>
              </a:lnSpc>
              <a:spcBef>
                <a:spcPts val="1800"/>
              </a:spcBef>
              <a:spcAft>
                <a:spcPts val="0"/>
              </a:spcAft>
              <a:buClr>
                <a:srgbClr val="00365E"/>
              </a:buClr>
              <a:buSzPct val="65000"/>
              <a:tabLst>
                <a:tab pos="244475" algn="l"/>
              </a:tabLst>
              <a:defRPr/>
            </a:pPr>
            <a:r>
              <a:rPr kumimoji="0" lang="en-US" sz="2000" b="0" i="0" u="none" strike="noStrike" kern="1200" cap="none" spc="5" normalizeH="0" baseline="0" noProof="0" dirty="0">
                <a:ln>
                  <a:noFill/>
                </a:ln>
                <a:solidFill>
                  <a:prstClr val="black"/>
                </a:solidFill>
                <a:effectLst/>
                <a:highlight>
                  <a:srgbClr val="FFFF00"/>
                </a:highlight>
                <a:uLnTx/>
                <a:uFillTx/>
                <a:ea typeface="+mn-ea"/>
                <a:cs typeface="Arial"/>
              </a:rPr>
              <a:t>WV</a:t>
            </a:r>
            <a:r>
              <a:rPr kumimoji="0" lang="en-US" sz="2000" b="0" i="0" u="none" strike="noStrike" kern="1200" cap="none" spc="-35" normalizeH="0" baseline="0" noProof="0" dirty="0">
                <a:ln>
                  <a:noFill/>
                </a:ln>
                <a:solidFill>
                  <a:prstClr val="black"/>
                </a:solidFill>
                <a:effectLst/>
                <a:highlight>
                  <a:srgbClr val="FFFF00"/>
                </a:highlight>
                <a:uLnTx/>
                <a:uFillTx/>
                <a:ea typeface="+mn-ea"/>
                <a:cs typeface="Arial"/>
              </a:rPr>
              <a:t> </a:t>
            </a:r>
            <a:r>
              <a:rPr kumimoji="0" lang="en-US" sz="2000" b="0" i="0" u="none" strike="noStrike" kern="1200" cap="none" spc="0" normalizeH="0" baseline="0" noProof="0" dirty="0">
                <a:ln>
                  <a:noFill/>
                </a:ln>
                <a:solidFill>
                  <a:prstClr val="black"/>
                </a:solidFill>
                <a:effectLst/>
                <a:highlight>
                  <a:srgbClr val="FFFF00"/>
                </a:highlight>
                <a:uLnTx/>
                <a:uFillTx/>
                <a:ea typeface="+mn-ea"/>
                <a:cs typeface="Arial"/>
              </a:rPr>
              <a:t>Flood</a:t>
            </a:r>
            <a:r>
              <a:rPr kumimoji="0" lang="en-US" sz="2000" b="0" i="0" u="none" strike="noStrike" kern="1200" cap="none" spc="-40" normalizeH="0" baseline="0" noProof="0" dirty="0">
                <a:ln>
                  <a:noFill/>
                </a:ln>
                <a:solidFill>
                  <a:prstClr val="black"/>
                </a:solidFill>
                <a:effectLst/>
                <a:highlight>
                  <a:srgbClr val="FFFF00"/>
                </a:highlight>
                <a:uLnTx/>
                <a:uFillTx/>
                <a:ea typeface="+mn-ea"/>
                <a:cs typeface="Arial"/>
              </a:rPr>
              <a:t> </a:t>
            </a:r>
            <a:r>
              <a:rPr kumimoji="0" lang="en-US" sz="2000" b="0" i="0" u="none" strike="noStrike" kern="1200" cap="none" spc="0" normalizeH="0" baseline="0" noProof="0" dirty="0">
                <a:ln>
                  <a:noFill/>
                </a:ln>
                <a:solidFill>
                  <a:prstClr val="black"/>
                </a:solidFill>
                <a:effectLst/>
                <a:highlight>
                  <a:srgbClr val="FFFF00"/>
                </a:highlight>
                <a:uLnTx/>
                <a:uFillTx/>
                <a:ea typeface="+mn-ea"/>
                <a:cs typeface="Arial"/>
              </a:rPr>
              <a:t>Tool:</a:t>
            </a:r>
            <a:br>
              <a:rPr kumimoji="0" lang="en-US" sz="2000" b="0" i="0" u="none" strike="noStrike" kern="1200" cap="none" spc="0" normalizeH="0" baseline="0" noProof="0" dirty="0">
                <a:ln>
                  <a:noFill/>
                </a:ln>
                <a:solidFill>
                  <a:srgbClr val="363636"/>
                </a:solidFill>
                <a:effectLst/>
                <a:highlight>
                  <a:srgbClr val="FFFF00"/>
                </a:highlight>
                <a:uLnTx/>
                <a:uFillTx/>
                <a:ea typeface="+mn-ea"/>
                <a:cs typeface="Arial"/>
              </a:rPr>
            </a:br>
            <a:r>
              <a:rPr kumimoji="0" lang="en-US" sz="2000" b="0" i="0" u="none" strike="noStrike" kern="1200" cap="none" spc="0" normalizeH="0" baseline="0" noProof="0" dirty="0">
                <a:ln>
                  <a:noFill/>
                </a:ln>
                <a:solidFill>
                  <a:srgbClr val="363636"/>
                </a:solidFill>
                <a:effectLst/>
                <a:highlight>
                  <a:srgbClr val="FFFF00"/>
                </a:highlight>
                <a:uLnTx/>
                <a:uFillTx/>
                <a:ea typeface="+mn-ea"/>
                <a:cs typeface="Arial"/>
                <a:hlinkClick r:id="rId2"/>
              </a:rPr>
              <a:t>https://www.mapwv.gov/flood</a:t>
            </a:r>
            <a:endParaRPr kumimoji="0" lang="en-US" sz="2000" b="0" i="0" u="none" strike="noStrike" kern="1200" cap="none" spc="0" normalizeH="0" baseline="0" noProof="0" dirty="0">
              <a:ln>
                <a:noFill/>
              </a:ln>
              <a:solidFill>
                <a:srgbClr val="363636"/>
              </a:solidFill>
              <a:effectLst/>
              <a:highlight>
                <a:srgbClr val="FFFF00"/>
              </a:highlight>
              <a:uLnTx/>
              <a:uFillTx/>
              <a:ea typeface="+mn-ea"/>
              <a:cs typeface="Arial"/>
            </a:endParaRPr>
          </a:p>
          <a:p>
            <a:pPr marL="354965" marR="457200" lvl="0" indent="-342900" algn="l" defTabSz="914400" rtl="0" eaLnBrk="1" fontAlgn="auto" latinLnBrk="0" hangingPunct="1">
              <a:lnSpc>
                <a:spcPct val="100000"/>
              </a:lnSpc>
              <a:spcBef>
                <a:spcPts val="1800"/>
              </a:spcBef>
              <a:spcAft>
                <a:spcPts val="0"/>
              </a:spcAft>
              <a:buClr>
                <a:srgbClr val="00365E"/>
              </a:buClr>
              <a:buSzPct val="65000"/>
              <a:tabLst>
                <a:tab pos="244475" algn="l"/>
              </a:tabLst>
              <a:defRPr/>
            </a:pPr>
            <a:r>
              <a:rPr kumimoji="0" lang="en-US" sz="2000" b="0" i="0" u="none" strike="noStrike" kern="1200" cap="none" spc="0" normalizeH="0" baseline="0" noProof="0" dirty="0">
                <a:ln>
                  <a:noFill/>
                </a:ln>
                <a:solidFill>
                  <a:prstClr val="black"/>
                </a:solidFill>
                <a:effectLst/>
                <a:uLnTx/>
                <a:uFillTx/>
                <a:ea typeface="+mn-ea"/>
                <a:cs typeface="Arial"/>
              </a:rPr>
              <a:t>Review</a:t>
            </a:r>
            <a:r>
              <a:rPr kumimoji="0" lang="en-US" sz="2000" b="0" i="0" u="none" strike="noStrike" kern="1200" cap="none" spc="-10" normalizeH="0" baseline="0" noProof="0" dirty="0">
                <a:ln>
                  <a:noFill/>
                </a:ln>
                <a:solidFill>
                  <a:prstClr val="black"/>
                </a:solidFill>
                <a:effectLst/>
                <a:uLnTx/>
                <a:uFillTx/>
                <a:ea typeface="+mn-ea"/>
                <a:cs typeface="Arial"/>
              </a:rPr>
              <a:t> </a:t>
            </a:r>
            <a:r>
              <a:rPr kumimoji="0" lang="en-US" sz="2000" b="0" i="0" u="none" strike="noStrike" kern="1200" cap="none" spc="-5" normalizeH="0" baseline="0" noProof="0" dirty="0">
                <a:ln>
                  <a:noFill/>
                </a:ln>
                <a:solidFill>
                  <a:prstClr val="black"/>
                </a:solidFill>
                <a:effectLst/>
                <a:uLnTx/>
                <a:uFillTx/>
                <a:ea typeface="+mn-ea"/>
                <a:cs typeface="Arial"/>
              </a:rPr>
              <a:t>the</a:t>
            </a:r>
            <a:r>
              <a:rPr kumimoji="0" lang="en-US" sz="2000" b="0" i="0" u="none" strike="noStrike" kern="1200" cap="none" spc="-2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materials</a:t>
            </a:r>
            <a:r>
              <a:rPr kumimoji="0" lang="en-US" sz="2000" b="0" i="0" u="none" strike="noStrike" kern="1200" cap="none" spc="-4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we</a:t>
            </a:r>
            <a:r>
              <a:rPr kumimoji="0" lang="en-US" sz="2000" b="0" i="0" u="none" strike="noStrike" kern="1200" cap="none" spc="-2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will</a:t>
            </a:r>
            <a:r>
              <a:rPr kumimoji="0" lang="en-US" sz="2000" b="0" i="0" u="none" strike="noStrike" kern="1200" cap="none" spc="-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be </a:t>
            </a:r>
            <a:r>
              <a:rPr kumimoji="0" lang="en-US" sz="2000" b="0" i="0" u="none" strike="noStrike" kern="1200" cap="none" spc="-54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sending</a:t>
            </a:r>
            <a:r>
              <a:rPr kumimoji="0" lang="en-US" sz="2000" b="0" i="0" u="none" strike="noStrike" kern="1200" cap="none" spc="-3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you</a:t>
            </a:r>
          </a:p>
          <a:p>
            <a:pPr marL="354965" marR="922019" lvl="0" indent="-342900" algn="l" defTabSz="914400" rtl="0" eaLnBrk="1" fontAlgn="auto" latinLnBrk="0" hangingPunct="1">
              <a:lnSpc>
                <a:spcPct val="100000"/>
              </a:lnSpc>
              <a:spcBef>
                <a:spcPts val="1800"/>
              </a:spcBef>
              <a:spcAft>
                <a:spcPts val="0"/>
              </a:spcAft>
              <a:buClr>
                <a:srgbClr val="00365E"/>
              </a:buClr>
              <a:buSzPct val="65000"/>
              <a:tabLst>
                <a:tab pos="244475" algn="l"/>
              </a:tabLst>
              <a:defRPr/>
            </a:pPr>
            <a:r>
              <a:rPr kumimoji="0" lang="en-US" sz="2000" b="0" i="0" u="none" strike="noStrike" kern="1200" cap="none" spc="0" normalizeH="0" baseline="0" noProof="0" dirty="0">
                <a:ln>
                  <a:noFill/>
                </a:ln>
                <a:solidFill>
                  <a:prstClr val="black"/>
                </a:solidFill>
                <a:effectLst/>
                <a:uLnTx/>
                <a:uFillTx/>
                <a:ea typeface="+mn-ea"/>
                <a:cs typeface="Arial"/>
              </a:rPr>
              <a:t>We</a:t>
            </a:r>
            <a:r>
              <a:rPr kumimoji="0" lang="en-US" sz="2000" b="0" i="0" u="none" strike="noStrike" kern="1200" cap="none" spc="-3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are</a:t>
            </a:r>
            <a:r>
              <a:rPr kumimoji="0" lang="en-US" sz="2000" b="0" i="0" u="none" strike="noStrike" kern="1200" cap="none" spc="-4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available</a:t>
            </a:r>
            <a:r>
              <a:rPr kumimoji="0" lang="en-US" sz="2000" b="0" i="0" u="none" strike="noStrike" kern="1200" cap="none" spc="-1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to</a:t>
            </a:r>
            <a:r>
              <a:rPr kumimoji="0" lang="en-US" sz="2000" b="0" i="0" u="none" strike="noStrike" kern="1200" cap="none" spc="-3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answer </a:t>
            </a:r>
            <a:r>
              <a:rPr kumimoji="0" lang="en-US" sz="2000" b="0" i="0" u="none" strike="noStrike" kern="1200" cap="none" spc="-54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questions</a:t>
            </a:r>
          </a:p>
          <a:p>
            <a:pPr marL="354965" marR="501650" lvl="0" indent="-342900" algn="l" defTabSz="914400" rtl="0" eaLnBrk="1" fontAlgn="auto" latinLnBrk="0" hangingPunct="1">
              <a:lnSpc>
                <a:spcPct val="100000"/>
              </a:lnSpc>
              <a:spcBef>
                <a:spcPts val="1800"/>
              </a:spcBef>
              <a:spcAft>
                <a:spcPts val="0"/>
              </a:spcAft>
              <a:buClr>
                <a:srgbClr val="00365E"/>
              </a:buClr>
              <a:buSzPct val="65000"/>
              <a:tabLst>
                <a:tab pos="244475" algn="l"/>
              </a:tabLst>
              <a:defRPr/>
            </a:pPr>
            <a:r>
              <a:rPr kumimoji="0" lang="en-US" sz="2000" b="0" i="0" u="none" strike="noStrike" kern="1200" cap="none" spc="0" normalizeH="0" baseline="0" noProof="0" dirty="0">
                <a:ln>
                  <a:noFill/>
                </a:ln>
                <a:solidFill>
                  <a:prstClr val="black"/>
                </a:solidFill>
                <a:effectLst/>
                <a:uLnTx/>
                <a:uFillTx/>
                <a:ea typeface="+mn-ea"/>
                <a:cs typeface="Arial"/>
              </a:rPr>
              <a:t>Talk</a:t>
            </a:r>
            <a:r>
              <a:rPr kumimoji="0" lang="en-US" sz="2000" b="0" i="0" u="none" strike="noStrike" kern="1200" cap="none" spc="-3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about</a:t>
            </a:r>
            <a:r>
              <a:rPr kumimoji="0" lang="en-US" sz="2000" b="0" i="0" u="none" strike="noStrike" kern="1200" cap="none" spc="-4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mitigation</a:t>
            </a:r>
            <a:r>
              <a:rPr kumimoji="0" lang="en-US" sz="2000" b="0" i="0" u="none" strike="noStrike" kern="1200" cap="none" spc="-25"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actions</a:t>
            </a:r>
            <a:r>
              <a:rPr kumimoji="0" lang="en-US" sz="2000" b="0" i="0" u="none" strike="noStrike" kern="1200" cap="none" spc="-4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in </a:t>
            </a:r>
            <a:r>
              <a:rPr kumimoji="0" lang="en-US" sz="2000" b="0" i="0" u="none" strike="noStrike" kern="1200" cap="none" spc="-54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your</a:t>
            </a:r>
            <a:r>
              <a:rPr kumimoji="0" lang="en-US" sz="2000" b="0" i="0" u="none" strike="noStrike" kern="1200" cap="none" spc="-20" normalizeH="0" baseline="0" noProof="0" dirty="0">
                <a:ln>
                  <a:noFill/>
                </a:ln>
                <a:solidFill>
                  <a:prstClr val="black"/>
                </a:solidFill>
                <a:effectLst/>
                <a:uLnTx/>
                <a:uFillTx/>
                <a:ea typeface="+mn-ea"/>
                <a:cs typeface="Arial"/>
              </a:rPr>
              <a:t> </a:t>
            </a:r>
            <a:r>
              <a:rPr kumimoji="0" lang="en-US" sz="2000" b="0" i="0" u="none" strike="noStrike" kern="1200" cap="none" spc="0" normalizeH="0" baseline="0" noProof="0" dirty="0">
                <a:ln>
                  <a:noFill/>
                </a:ln>
                <a:solidFill>
                  <a:prstClr val="black"/>
                </a:solidFill>
                <a:effectLst/>
                <a:uLnTx/>
                <a:uFillTx/>
                <a:ea typeface="+mn-ea"/>
                <a:cs typeface="Arial"/>
              </a:rPr>
              <a:t>community</a:t>
            </a:r>
          </a:p>
          <a:p>
            <a:pPr marL="354965" marR="0" lvl="0" indent="-342900" algn="l" defTabSz="914400" rtl="0" eaLnBrk="1" fontAlgn="auto" latinLnBrk="0" hangingPunct="1">
              <a:lnSpc>
                <a:spcPct val="100000"/>
              </a:lnSpc>
              <a:spcBef>
                <a:spcPts val="1800"/>
              </a:spcBef>
              <a:spcAft>
                <a:spcPts val="0"/>
              </a:spcAft>
              <a:buClr>
                <a:srgbClr val="00365E"/>
              </a:buClr>
              <a:buSzPct val="65000"/>
              <a:tabLst>
                <a:tab pos="244475" algn="l"/>
              </a:tabLst>
              <a:defRPr/>
            </a:pPr>
            <a:r>
              <a:rPr kumimoji="0" lang="en-US" sz="2000" b="1" i="1" u="none" strike="noStrike" kern="1200" cap="none" spc="0" normalizeH="0" baseline="0" noProof="0" dirty="0">
                <a:ln>
                  <a:noFill/>
                </a:ln>
                <a:solidFill>
                  <a:srgbClr val="002060"/>
                </a:solidFill>
                <a:effectLst/>
                <a:uLnTx/>
                <a:uFillTx/>
                <a:ea typeface="+mn-ea"/>
                <a:cs typeface="Arial"/>
              </a:rPr>
              <a:t>Thank</a:t>
            </a:r>
            <a:r>
              <a:rPr kumimoji="0" lang="en-US" sz="2000" b="1" i="1" u="none" strike="noStrike" kern="1200" cap="none" spc="-30" normalizeH="0" baseline="0" noProof="0" dirty="0">
                <a:ln>
                  <a:noFill/>
                </a:ln>
                <a:solidFill>
                  <a:srgbClr val="002060"/>
                </a:solidFill>
                <a:effectLst/>
                <a:uLnTx/>
                <a:uFillTx/>
                <a:ea typeface="+mn-ea"/>
                <a:cs typeface="Arial"/>
              </a:rPr>
              <a:t> </a:t>
            </a:r>
            <a:r>
              <a:rPr kumimoji="0" lang="en-US" sz="2000" b="1" i="1" u="none" strike="noStrike" kern="1200" cap="none" spc="0" normalizeH="0" baseline="0" noProof="0" dirty="0">
                <a:ln>
                  <a:noFill/>
                </a:ln>
                <a:solidFill>
                  <a:srgbClr val="002060"/>
                </a:solidFill>
                <a:effectLst/>
                <a:uLnTx/>
                <a:uFillTx/>
                <a:ea typeface="+mn-ea"/>
                <a:cs typeface="Arial"/>
              </a:rPr>
              <a:t>you</a:t>
            </a:r>
            <a:r>
              <a:rPr kumimoji="0" lang="en-US" sz="2000" b="1" i="1" u="none" strike="noStrike" kern="1200" cap="none" spc="-10" normalizeH="0" baseline="0" noProof="0" dirty="0">
                <a:ln>
                  <a:noFill/>
                </a:ln>
                <a:solidFill>
                  <a:srgbClr val="002060"/>
                </a:solidFill>
                <a:effectLst/>
                <a:uLnTx/>
                <a:uFillTx/>
                <a:ea typeface="+mn-ea"/>
                <a:cs typeface="Arial"/>
              </a:rPr>
              <a:t> </a:t>
            </a:r>
            <a:r>
              <a:rPr kumimoji="0" lang="en-US" sz="2000" b="1" i="1" u="none" strike="noStrike" kern="1200" cap="none" spc="0" normalizeH="0" baseline="0" noProof="0" dirty="0">
                <a:ln>
                  <a:noFill/>
                </a:ln>
                <a:solidFill>
                  <a:srgbClr val="002060"/>
                </a:solidFill>
                <a:effectLst/>
                <a:uLnTx/>
                <a:uFillTx/>
                <a:ea typeface="+mn-ea"/>
                <a:cs typeface="Arial"/>
              </a:rPr>
              <a:t>for</a:t>
            </a:r>
            <a:r>
              <a:rPr kumimoji="0" lang="en-US" sz="2000" b="1" i="1" u="none" strike="noStrike" kern="1200" cap="none" spc="-30" normalizeH="0" baseline="0" noProof="0" dirty="0">
                <a:ln>
                  <a:noFill/>
                </a:ln>
                <a:solidFill>
                  <a:srgbClr val="002060"/>
                </a:solidFill>
                <a:effectLst/>
                <a:uLnTx/>
                <a:uFillTx/>
                <a:ea typeface="+mn-ea"/>
                <a:cs typeface="Arial"/>
              </a:rPr>
              <a:t> </a:t>
            </a:r>
            <a:r>
              <a:rPr kumimoji="0" lang="en-US" sz="2000" b="1" i="1" u="none" strike="noStrike" kern="1200" cap="none" spc="0" normalizeH="0" baseline="0" noProof="0" dirty="0">
                <a:ln>
                  <a:noFill/>
                </a:ln>
                <a:solidFill>
                  <a:srgbClr val="002060"/>
                </a:solidFill>
                <a:effectLst/>
                <a:uLnTx/>
                <a:uFillTx/>
                <a:ea typeface="+mn-ea"/>
                <a:cs typeface="Arial"/>
              </a:rPr>
              <a:t>your</a:t>
            </a:r>
            <a:r>
              <a:rPr kumimoji="0" lang="en-US" sz="2000" b="1" i="1" u="none" strike="noStrike" kern="1200" cap="none" spc="-25" normalizeH="0" baseline="0" noProof="0" dirty="0">
                <a:ln>
                  <a:noFill/>
                </a:ln>
                <a:solidFill>
                  <a:srgbClr val="002060"/>
                </a:solidFill>
                <a:effectLst/>
                <a:uLnTx/>
                <a:uFillTx/>
                <a:ea typeface="+mn-ea"/>
                <a:cs typeface="Arial"/>
              </a:rPr>
              <a:t> </a:t>
            </a:r>
            <a:r>
              <a:rPr kumimoji="0" lang="en-US" sz="2000" b="1" i="1" u="none" strike="noStrike" kern="1200" cap="none" spc="0" normalizeH="0" baseline="0" noProof="0" dirty="0">
                <a:ln>
                  <a:noFill/>
                </a:ln>
                <a:solidFill>
                  <a:srgbClr val="002060"/>
                </a:solidFill>
                <a:effectLst/>
                <a:uLnTx/>
                <a:uFillTx/>
                <a:ea typeface="+mn-ea"/>
                <a:cs typeface="Arial"/>
              </a:rPr>
              <a:t>participation!</a:t>
            </a:r>
            <a:endParaRPr lang="en-US" dirty="0"/>
          </a:p>
        </p:txBody>
      </p:sp>
      <p:sp>
        <p:nvSpPr>
          <p:cNvPr id="3" name="Title 2">
            <a:extLst>
              <a:ext uri="{FF2B5EF4-FFF2-40B4-BE49-F238E27FC236}">
                <a16:creationId xmlns:a16="http://schemas.microsoft.com/office/drawing/2014/main" id="{75A7A02F-0B81-B60D-4F1C-7C913A1CA6F0}"/>
              </a:ext>
            </a:extLst>
          </p:cNvPr>
          <p:cNvSpPr>
            <a:spLocks noGrp="1"/>
          </p:cNvSpPr>
          <p:nvPr>
            <p:ph type="title"/>
          </p:nvPr>
        </p:nvSpPr>
        <p:spPr/>
        <p:txBody>
          <a:bodyPr>
            <a:normAutofit/>
          </a:bodyPr>
          <a:lstStyle/>
          <a:p>
            <a:r>
              <a:rPr lang="en-US"/>
              <a:t>We want to hear from you!</a:t>
            </a:r>
            <a:endParaRPr lang="en-US" dirty="0"/>
          </a:p>
        </p:txBody>
      </p:sp>
      <p:pic>
        <p:nvPicPr>
          <p:cNvPr id="4" name="object 4">
            <a:extLst>
              <a:ext uri="{FF2B5EF4-FFF2-40B4-BE49-F238E27FC236}">
                <a16:creationId xmlns:a16="http://schemas.microsoft.com/office/drawing/2014/main" id="{D2B93488-4F96-A586-6258-D79255C6E631}"/>
              </a:ext>
            </a:extLst>
          </p:cNvPr>
          <p:cNvPicPr/>
          <p:nvPr/>
        </p:nvPicPr>
        <p:blipFill>
          <a:blip r:embed="rId3" cstate="email">
            <a:extLst>
              <a:ext uri="{28A0092B-C50C-407E-A947-70E740481C1C}">
                <a14:useLocalDpi xmlns:a14="http://schemas.microsoft.com/office/drawing/2010/main"/>
              </a:ext>
            </a:extLst>
          </a:blip>
          <a:stretch>
            <a:fillRect/>
          </a:stretch>
        </p:blipFill>
        <p:spPr>
          <a:xfrm>
            <a:off x="7220619" y="1113903"/>
            <a:ext cx="4233192" cy="459793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7035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38189" y="326784"/>
            <a:ext cx="10715627" cy="443711"/>
          </a:xfrm>
          <a:prstGeom prst="rect">
            <a:avLst/>
          </a:prstGeom>
        </p:spPr>
        <p:txBody>
          <a:bodyPr vert="horz" wrap="square" lIns="0" tIns="12700" rIns="0" bIns="0" rtlCol="0" anchor="ctr">
            <a:spAutoFit/>
          </a:bodyPr>
          <a:lstStyle/>
          <a:p>
            <a:pPr marL="12700">
              <a:spcBef>
                <a:spcPts val="100"/>
              </a:spcBef>
            </a:pPr>
            <a:r>
              <a:rPr lang="en-US" spc="-5" dirty="0"/>
              <a:t>Project Contacts – </a:t>
            </a:r>
            <a:r>
              <a:rPr lang="en-US" sz="2800" spc="-5" dirty="0"/>
              <a:t>West Virginia</a:t>
            </a:r>
            <a:endParaRPr lang="en-US" dirty="0"/>
          </a:p>
        </p:txBody>
      </p:sp>
      <p:sp>
        <p:nvSpPr>
          <p:cNvPr id="12" name="object 12"/>
          <p:cNvSpPr txBox="1"/>
          <p:nvPr/>
        </p:nvSpPr>
        <p:spPr>
          <a:xfrm>
            <a:off x="731520" y="1611970"/>
            <a:ext cx="3657600" cy="1364476"/>
          </a:xfrm>
          <a:prstGeom prst="rect">
            <a:avLst/>
          </a:prstGeom>
        </p:spPr>
        <p:txBody>
          <a:bodyPr vert="horz" wrap="square" lIns="0" tIns="12700" rIns="0" bIns="0" rtlCol="0" anchor="t">
            <a:spAutoFit/>
          </a:bodyPr>
          <a:lstStyle/>
          <a:p>
            <a:pPr rtl="0"/>
            <a:r>
              <a:rPr lang="en-US" b="1" i="0" u="none" strike="noStrike" kern="1200" baseline="0" dirty="0">
                <a:solidFill>
                  <a:srgbClr val="000000"/>
                </a:solidFill>
                <a:latin typeface="Arial" panose="020B0604020202020204" pitchFamily="34" charset="0"/>
              </a:rPr>
              <a:t>Kevin Sneed</a:t>
            </a:r>
          </a:p>
          <a:p>
            <a:pPr rtl="0"/>
            <a:r>
              <a:rPr lang="en-US" b="0" i="0" u="none" strike="noStrike" kern="1200" baseline="0" dirty="0">
                <a:solidFill>
                  <a:srgbClr val="000000"/>
                </a:solidFill>
                <a:latin typeface="Arial" panose="020B0604020202020204" pitchFamily="34" charset="0"/>
              </a:rPr>
              <a:t>CTP Project Officer</a:t>
            </a:r>
          </a:p>
          <a:p>
            <a:pPr rtl="0"/>
            <a:r>
              <a:rPr lang="en-US" b="0" i="0" u="none" strike="noStrike" kern="1200" baseline="0" dirty="0">
                <a:solidFill>
                  <a:srgbClr val="000000"/>
                </a:solidFill>
                <a:latin typeface="Arial" panose="020B0604020202020204" pitchFamily="34" charset="0"/>
              </a:rPr>
              <a:t>(304) 957-2571</a:t>
            </a:r>
          </a:p>
          <a:p>
            <a:pPr rtl="0"/>
            <a:r>
              <a:rPr lang="en-US" b="0" i="0" u="sng" strike="noStrike" kern="1200" baseline="0" dirty="0">
                <a:solidFill>
                  <a:srgbClr val="005288"/>
                </a:solidFill>
                <a:latin typeface="Arial" panose="020B0604020202020204" pitchFamily="34" charset="0"/>
              </a:rPr>
              <a:t>kevin.l.snead@wv.gov</a:t>
            </a:r>
            <a:endParaRPr lang="en-US" b="0" i="0" u="none" strike="noStrike" kern="1200" baseline="0" dirty="0">
              <a:solidFill>
                <a:srgbClr val="005288"/>
              </a:solidFill>
              <a:latin typeface="Franklin Gothic Book" panose="020B0503020102020204" pitchFamily="34" charset="0"/>
            </a:endParaRPr>
          </a:p>
          <a:p>
            <a:pPr marL="12700">
              <a:lnSpc>
                <a:spcPts val="1945"/>
              </a:lnSpc>
              <a:defRPr/>
            </a:pPr>
            <a:endParaRPr lang="en-US" dirty="0"/>
          </a:p>
        </p:txBody>
      </p:sp>
      <p:sp>
        <p:nvSpPr>
          <p:cNvPr id="16" name="object 15">
            <a:extLst>
              <a:ext uri="{FF2B5EF4-FFF2-40B4-BE49-F238E27FC236}">
                <a16:creationId xmlns:a16="http://schemas.microsoft.com/office/drawing/2014/main" id="{634F907B-CD7C-FCF4-7B95-60D6A73549B3}"/>
              </a:ext>
            </a:extLst>
          </p:cNvPr>
          <p:cNvSpPr txBox="1"/>
          <p:nvPr/>
        </p:nvSpPr>
        <p:spPr>
          <a:xfrm>
            <a:off x="6096000" y="3304062"/>
            <a:ext cx="3840480" cy="1102866"/>
          </a:xfrm>
          <a:prstGeom prst="rect">
            <a:avLst/>
          </a:prstGeom>
        </p:spPr>
        <p:txBody>
          <a:bodyPr vert="horz" wrap="square" lIns="0" tIns="12700" rIns="0" bIns="0" rtlCol="0" anchor="t">
            <a:spAutoFit/>
          </a:bodyPr>
          <a:lstStyle/>
          <a:p>
            <a:pPr marL="12700">
              <a:lnSpc>
                <a:spcPts val="2050"/>
              </a:lnSpc>
              <a:spcBef>
                <a:spcPts val="100"/>
              </a:spcBef>
              <a:defRPr/>
            </a:pPr>
            <a:r>
              <a:rPr lang="en-US" sz="1800" b="1" dirty="0">
                <a:latin typeface="Arial"/>
                <a:cs typeface="Arial"/>
              </a:rPr>
              <a:t>Bill Kuhn</a:t>
            </a:r>
            <a:br>
              <a:rPr lang="en-US" sz="1800" b="1" dirty="0">
                <a:latin typeface="Arial"/>
                <a:cs typeface="Arial"/>
              </a:rPr>
            </a:br>
            <a:r>
              <a:rPr lang="en-US" sz="1800" spc="-5" dirty="0">
                <a:latin typeface="Arial"/>
                <a:cs typeface="Arial"/>
              </a:rPr>
              <a:t>Community Planner</a:t>
            </a:r>
            <a:br>
              <a:rPr lang="en-US" sz="1800" dirty="0">
                <a:latin typeface="Arial"/>
                <a:cs typeface="Arial"/>
              </a:rPr>
            </a:br>
            <a:r>
              <a:rPr lang="en-US" sz="1800" dirty="0">
                <a:latin typeface="Arial"/>
                <a:cs typeface="Arial"/>
                <a:hlinkClick r:id="rId2"/>
              </a:rPr>
              <a:t>william.kuhn@fema.dhs.gov</a:t>
            </a:r>
            <a:endParaRPr lang="en-US" sz="1800" u="sng" dirty="0">
              <a:latin typeface="Arial"/>
              <a:cs typeface="Arial"/>
            </a:endParaRPr>
          </a:p>
          <a:p>
            <a:pPr marL="12700">
              <a:lnSpc>
                <a:spcPts val="2050"/>
              </a:lnSpc>
              <a:spcBef>
                <a:spcPts val="100"/>
              </a:spcBef>
              <a:defRPr/>
            </a:pPr>
            <a:endParaRPr lang="en-US" dirty="0">
              <a:solidFill>
                <a:prstClr val="black"/>
              </a:solidFill>
              <a:latin typeface="Arial"/>
              <a:cs typeface="Arial"/>
            </a:endParaRPr>
          </a:p>
        </p:txBody>
      </p:sp>
      <p:sp>
        <p:nvSpPr>
          <p:cNvPr id="19" name="TextBox 1">
            <a:extLst>
              <a:ext uri="{FF2B5EF4-FFF2-40B4-BE49-F238E27FC236}">
                <a16:creationId xmlns:a16="http://schemas.microsoft.com/office/drawing/2014/main" id="{FE2E9FEC-CFBA-BF36-BCE4-74ACBDB47E9D}"/>
              </a:ext>
            </a:extLst>
          </p:cNvPr>
          <p:cNvSpPr txBox="1"/>
          <p:nvPr/>
        </p:nvSpPr>
        <p:spPr>
          <a:xfrm>
            <a:off x="6080760" y="1611970"/>
            <a:ext cx="3840480" cy="144398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14060" rtl="0"/>
            <a:r>
              <a:rPr lang="en-US" b="1" i="0" u="none" strike="noStrike" kern="1200" baseline="0" dirty="0">
                <a:solidFill>
                  <a:srgbClr val="000000"/>
                </a:solidFill>
                <a:latin typeface="Arial" panose="020B0604020202020204" pitchFamily="34" charset="0"/>
              </a:rPr>
              <a:t>Julie Sears</a:t>
            </a:r>
            <a:endParaRPr lang="nl-NL" b="0" i="0" u="none" strike="noStrike" kern="1200" baseline="0" dirty="0">
              <a:solidFill>
                <a:srgbClr val="000000"/>
              </a:solidFill>
              <a:latin typeface="Franklin Gothic Book" panose="020B0503020102020204" pitchFamily="34" charset="0"/>
            </a:endParaRPr>
          </a:p>
          <a:p>
            <a:pPr marR="14060" rtl="0"/>
            <a:r>
              <a:rPr lang="nl-NL" b="0" i="0" u="none" strike="noStrike" kern="1200" baseline="0" dirty="0">
                <a:solidFill>
                  <a:srgbClr val="000000"/>
                </a:solidFill>
                <a:latin typeface="Arial" panose="020B0604020202020204" pitchFamily="34" charset="0"/>
              </a:rPr>
              <a:t>State NFIP Specialist</a:t>
            </a:r>
          </a:p>
          <a:p>
            <a:pPr rtl="0"/>
            <a:r>
              <a:rPr lang="en-US" b="0" i="0" u="none" strike="noStrike" kern="1200" baseline="0" dirty="0">
                <a:solidFill>
                  <a:srgbClr val="000000"/>
                </a:solidFill>
                <a:latin typeface="Arial" panose="020B0604020202020204" pitchFamily="34" charset="0"/>
              </a:rPr>
              <a:t>(304) 989-8330</a:t>
            </a:r>
          </a:p>
          <a:p>
            <a:pPr rtl="0"/>
            <a:r>
              <a:rPr lang="en-US" b="0" i="0" u="sng" strike="noStrike" kern="1200" baseline="0" dirty="0">
                <a:solidFill>
                  <a:srgbClr val="005288"/>
                </a:solidFill>
                <a:latin typeface="Arial" panose="020B0604020202020204" pitchFamily="34" charset="0"/>
              </a:rPr>
              <a:t>julia.r.sears@wv.gov</a:t>
            </a:r>
            <a:r>
              <a:rPr lang="en-US" b="0" i="0" u="none" strike="noStrike" kern="1200" baseline="0" dirty="0">
                <a:solidFill>
                  <a:srgbClr val="005288"/>
                </a:solidFill>
                <a:latin typeface="Arial" panose="020B0604020202020204" pitchFamily="34" charset="0"/>
              </a:rPr>
              <a:t> </a:t>
            </a:r>
            <a:endParaRPr lang="nl-NL" b="0" i="0" u="none" strike="noStrike" kern="1200" baseline="0" dirty="0">
              <a:solidFill>
                <a:srgbClr val="005288"/>
              </a:solidFill>
              <a:latin typeface="Arial" panose="020B0604020202020204" pitchFamily="34" charset="0"/>
            </a:endParaRPr>
          </a:p>
          <a:p>
            <a:pPr marL="12700">
              <a:lnSpc>
                <a:spcPts val="1945"/>
              </a:lnSpc>
              <a:defRPr/>
            </a:pPr>
            <a:endParaRPr lang="nl-NL" spc="-5" dirty="0">
              <a:solidFill>
                <a:srgbClr val="333333"/>
              </a:solidFill>
              <a:latin typeface="Arial"/>
              <a:cs typeface="Arial"/>
            </a:endParaRPr>
          </a:p>
        </p:txBody>
      </p:sp>
      <p:sp>
        <p:nvSpPr>
          <p:cNvPr id="15" name="object 15">
            <a:extLst>
              <a:ext uri="{FF2B5EF4-FFF2-40B4-BE49-F238E27FC236}">
                <a16:creationId xmlns:a16="http://schemas.microsoft.com/office/drawing/2014/main" id="{DB7E16B6-CB2F-DCB3-BAE0-6F8E3E95FB76}"/>
              </a:ext>
            </a:extLst>
          </p:cNvPr>
          <p:cNvSpPr txBox="1"/>
          <p:nvPr/>
        </p:nvSpPr>
        <p:spPr>
          <a:xfrm>
            <a:off x="731520" y="3304062"/>
            <a:ext cx="3657600" cy="1120820"/>
          </a:xfrm>
          <a:prstGeom prst="rect">
            <a:avLst/>
          </a:prstGeom>
        </p:spPr>
        <p:txBody>
          <a:bodyPr vert="horz" wrap="square" lIns="0" tIns="12700" rIns="0" bIns="0" rtlCol="0" anchor="t">
            <a:spAutoFit/>
          </a:bodyPr>
          <a:lstStyle/>
          <a:p>
            <a:pPr rtl="0"/>
            <a:r>
              <a:rPr lang="en-US" b="1" i="0" u="none" strike="noStrike" kern="1200" baseline="0" dirty="0">
                <a:solidFill>
                  <a:srgbClr val="000000"/>
                </a:solidFill>
                <a:latin typeface="Arial" panose="020B0604020202020204" pitchFamily="34" charset="0"/>
              </a:rPr>
              <a:t>Bob Pierson</a:t>
            </a:r>
            <a:br>
              <a:rPr lang="en-US" b="1" i="0" u="none" strike="noStrike" kern="1200" baseline="0" dirty="0">
                <a:solidFill>
                  <a:srgbClr val="000000"/>
                </a:solidFill>
                <a:latin typeface="Arial" panose="020B0604020202020204" pitchFamily="34" charset="0"/>
              </a:rPr>
            </a:br>
            <a:r>
              <a:rPr lang="en-US" b="0" i="0" u="none" strike="noStrike" kern="1200" baseline="0" dirty="0">
                <a:solidFill>
                  <a:srgbClr val="000000"/>
                </a:solidFill>
                <a:latin typeface="Arial" panose="020B0604020202020204" pitchFamily="34" charset="0"/>
              </a:rPr>
              <a:t>FEMA Project Officer</a:t>
            </a:r>
            <a:br>
              <a:rPr lang="en-US" b="0" i="0" u="none" strike="noStrike" kern="1200" baseline="0" dirty="0">
                <a:solidFill>
                  <a:srgbClr val="000000"/>
                </a:solidFill>
                <a:latin typeface="Arial" panose="020B0604020202020204" pitchFamily="34" charset="0"/>
              </a:rPr>
            </a:br>
            <a:r>
              <a:rPr lang="en-US" b="0" i="0" u="none" strike="noStrike" kern="1200" baseline="0" dirty="0">
                <a:solidFill>
                  <a:srgbClr val="000000"/>
                </a:solidFill>
                <a:latin typeface="Arial" panose="020B0604020202020204" pitchFamily="34" charset="0"/>
              </a:rPr>
              <a:t>[(215) 931-5650</a:t>
            </a:r>
            <a:br>
              <a:rPr lang="en-US" b="0" i="0" u="none" strike="noStrike" kern="1200" baseline="0" dirty="0">
                <a:solidFill>
                  <a:srgbClr val="000000"/>
                </a:solidFill>
                <a:latin typeface="Arial" panose="020B0604020202020204" pitchFamily="34" charset="0"/>
              </a:rPr>
            </a:br>
            <a:r>
              <a:rPr lang="en-US" b="0" i="0" u="sng" strike="noStrike" kern="1200" baseline="0" dirty="0">
                <a:solidFill>
                  <a:srgbClr val="005288"/>
                </a:solidFill>
                <a:latin typeface="Arial" panose="020B0604020202020204" pitchFamily="34" charset="0"/>
              </a:rPr>
              <a:t>robert.pierson@fema.dhs.gov</a:t>
            </a:r>
          </a:p>
        </p:txBody>
      </p:sp>
      <p:sp>
        <p:nvSpPr>
          <p:cNvPr id="20" name="object 15">
            <a:extLst>
              <a:ext uri="{FF2B5EF4-FFF2-40B4-BE49-F238E27FC236}">
                <a16:creationId xmlns:a16="http://schemas.microsoft.com/office/drawing/2014/main" id="{F10DB1B6-B24C-FB1B-E445-AED4F1CB65D9}"/>
              </a:ext>
            </a:extLst>
          </p:cNvPr>
          <p:cNvSpPr txBox="1"/>
          <p:nvPr/>
        </p:nvSpPr>
        <p:spPr>
          <a:xfrm>
            <a:off x="731520" y="4542935"/>
            <a:ext cx="3657600" cy="1397819"/>
          </a:xfrm>
          <a:prstGeom prst="rect">
            <a:avLst/>
          </a:prstGeom>
        </p:spPr>
        <p:txBody>
          <a:bodyPr vert="horz" wrap="square" lIns="0" tIns="12700" rIns="0" bIns="0" rtlCol="0" anchor="t">
            <a:spAutoFit/>
          </a:bodyPr>
          <a:lstStyle/>
          <a:p>
            <a:pPr marL="12700">
              <a:lnSpc>
                <a:spcPts val="2050"/>
              </a:lnSpc>
              <a:spcBef>
                <a:spcPts val="100"/>
              </a:spcBef>
              <a:defRPr/>
            </a:pPr>
            <a:r>
              <a:rPr lang="en-US" sz="1800" b="1" dirty="0">
                <a:latin typeface="Arial"/>
                <a:cs typeface="Arial"/>
              </a:rPr>
              <a:t>Betsy Ranson</a:t>
            </a:r>
          </a:p>
          <a:p>
            <a:pPr marL="12700">
              <a:lnSpc>
                <a:spcPts val="2050"/>
              </a:lnSpc>
              <a:spcBef>
                <a:spcPts val="100"/>
              </a:spcBef>
              <a:defRPr/>
            </a:pPr>
            <a:r>
              <a:rPr lang="en-US" sz="1800" spc="-5" dirty="0">
                <a:latin typeface="Arial"/>
                <a:cs typeface="Arial"/>
              </a:rPr>
              <a:t>Floodplain Management Specialist</a:t>
            </a:r>
            <a:br>
              <a:rPr lang="en-US" sz="1800" spc="-5" dirty="0">
                <a:latin typeface="Arial"/>
                <a:cs typeface="Arial"/>
              </a:rPr>
            </a:br>
            <a:r>
              <a:rPr lang="en-US" sz="1800" spc="-5" dirty="0">
                <a:solidFill>
                  <a:srgbClr val="000000"/>
                </a:solidFill>
                <a:latin typeface="Arial"/>
                <a:cs typeface="Arial"/>
              </a:rPr>
              <a:t>(215) 347-0686</a:t>
            </a:r>
          </a:p>
          <a:p>
            <a:pPr marL="12700">
              <a:lnSpc>
                <a:spcPts val="2050"/>
              </a:lnSpc>
              <a:spcBef>
                <a:spcPts val="100"/>
              </a:spcBef>
              <a:defRPr/>
            </a:pPr>
            <a:r>
              <a:rPr lang="en-US" sz="1800" spc="-5" dirty="0">
                <a:solidFill>
                  <a:srgbClr val="000000"/>
                </a:solidFill>
                <a:latin typeface="Arial"/>
                <a:cs typeface="Arial"/>
                <a:hlinkClick r:id="rId3"/>
              </a:rPr>
              <a:t>elizabeth.ranson@fema.dhs.gov</a:t>
            </a:r>
            <a:endParaRPr lang="en-US" sz="1800" u="sng" dirty="0">
              <a:solidFill>
                <a:prstClr val="black"/>
              </a:solidFill>
              <a:latin typeface="Arial"/>
              <a:cs typeface="Arial"/>
            </a:endParaRPr>
          </a:p>
          <a:p>
            <a:pPr marL="12700">
              <a:lnSpc>
                <a:spcPts val="2050"/>
              </a:lnSpc>
              <a:spcBef>
                <a:spcPts val="100"/>
              </a:spcBef>
              <a:defRPr/>
            </a:pPr>
            <a:endParaRPr lang="en-US" spc="-5" dirty="0">
              <a:solidFill>
                <a:prstClr val="black"/>
              </a:solidFill>
              <a:latin typeface="Arial"/>
              <a:cs typeface="Arial"/>
            </a:endParaRPr>
          </a:p>
        </p:txBody>
      </p:sp>
      <p:sp>
        <p:nvSpPr>
          <p:cNvPr id="21" name="object 15">
            <a:extLst>
              <a:ext uri="{FF2B5EF4-FFF2-40B4-BE49-F238E27FC236}">
                <a16:creationId xmlns:a16="http://schemas.microsoft.com/office/drawing/2014/main" id="{AFA25246-51FC-0DDA-719F-910F6730EC85}"/>
              </a:ext>
            </a:extLst>
          </p:cNvPr>
          <p:cNvSpPr txBox="1"/>
          <p:nvPr/>
        </p:nvSpPr>
        <p:spPr>
          <a:xfrm>
            <a:off x="6096000" y="4553625"/>
            <a:ext cx="3840480" cy="1280160"/>
          </a:xfrm>
          <a:prstGeom prst="rect">
            <a:avLst/>
          </a:prstGeom>
        </p:spPr>
        <p:txBody>
          <a:bodyPr vert="horz" wrap="square" lIns="0" tIns="12700" rIns="0" bIns="0" rtlCol="0" anchor="t">
            <a:spAutoFit/>
          </a:bodyPr>
          <a:lstStyle/>
          <a:p>
            <a:pPr marL="12700">
              <a:lnSpc>
                <a:spcPts val="2050"/>
              </a:lnSpc>
              <a:spcBef>
                <a:spcPts val="100"/>
              </a:spcBef>
              <a:defRPr/>
            </a:pPr>
            <a:r>
              <a:rPr lang="en-US" b="1" dirty="0">
                <a:latin typeface="Arial"/>
                <a:cs typeface="Arial"/>
              </a:rPr>
              <a:t>Bill Bradfield</a:t>
            </a:r>
          </a:p>
          <a:p>
            <a:pPr marL="12700">
              <a:lnSpc>
                <a:spcPts val="2050"/>
              </a:lnSpc>
              <a:spcBef>
                <a:spcPts val="100"/>
              </a:spcBef>
              <a:defRPr/>
            </a:pPr>
            <a:r>
              <a:rPr lang="en-US" spc="-5" dirty="0">
                <a:latin typeface="Arial"/>
                <a:cs typeface="Arial"/>
              </a:rPr>
              <a:t>Insurance Specialist</a:t>
            </a:r>
            <a:br>
              <a:rPr lang="en-US" spc="-5" dirty="0">
                <a:latin typeface="Arial"/>
                <a:cs typeface="Arial"/>
              </a:rPr>
            </a:br>
            <a:r>
              <a:rPr lang="en-US" spc="-5" dirty="0">
                <a:solidFill>
                  <a:srgbClr val="000000"/>
                </a:solidFill>
                <a:latin typeface="Arial"/>
                <a:cs typeface="Arial"/>
              </a:rPr>
              <a:t>(202) 880-5906</a:t>
            </a:r>
            <a:br>
              <a:rPr lang="en-US" dirty="0">
                <a:latin typeface="Arial"/>
                <a:cs typeface="Arial"/>
              </a:rPr>
            </a:br>
            <a:r>
              <a:rPr lang="en-US" spc="-5" dirty="0">
                <a:solidFill>
                  <a:srgbClr val="333333"/>
                </a:solidFill>
                <a:latin typeface="Arial"/>
                <a:ea typeface="+mn-lt"/>
                <a:cs typeface="Arial"/>
                <a:hlinkClick r:id="rId4"/>
              </a:rPr>
              <a:t>william.b.bradfield@fema.dhs.gov</a:t>
            </a:r>
          </a:p>
        </p:txBody>
      </p:sp>
      <p:sp>
        <p:nvSpPr>
          <p:cNvPr id="14" name="object 13">
            <a:extLst>
              <a:ext uri="{FF2B5EF4-FFF2-40B4-BE49-F238E27FC236}">
                <a16:creationId xmlns:a16="http://schemas.microsoft.com/office/drawing/2014/main" id="{8A38994C-C1BB-B035-3707-D76FCD1C38ED}"/>
              </a:ext>
            </a:extLst>
          </p:cNvPr>
          <p:cNvSpPr txBox="1"/>
          <p:nvPr/>
        </p:nvSpPr>
        <p:spPr>
          <a:xfrm>
            <a:off x="738188" y="1060821"/>
            <a:ext cx="10698480" cy="457200"/>
          </a:xfrm>
          <a:prstGeom prst="rect">
            <a:avLst/>
          </a:prstGeom>
          <a:solidFill>
            <a:schemeClr val="tx2"/>
          </a:solidFill>
        </p:spPr>
        <p:txBody>
          <a:bodyPr vert="horz" wrap="square" lIns="0" tIns="12700" rIns="0" bIns="0" rtlCol="0" anchor="ctr">
            <a:spAutoFit/>
          </a:bodyPr>
          <a:lstStyle/>
          <a:p>
            <a:pPr marL="12700">
              <a:lnSpc>
                <a:spcPts val="2050"/>
              </a:lnSpc>
              <a:spcBef>
                <a:spcPts val="100"/>
              </a:spcBef>
              <a:defRPr/>
            </a:pPr>
            <a:r>
              <a:rPr lang="en-US" b="1" dirty="0">
                <a:solidFill>
                  <a:schemeClr val="bg1"/>
                </a:solidFill>
                <a:latin typeface="Arial"/>
                <a:cs typeface="Arial"/>
              </a:rPr>
              <a:t>State NFIP/CTP Office:</a:t>
            </a:r>
            <a:endParaRPr lang="en-US" dirty="0">
              <a:solidFill>
                <a:schemeClr val="bg1"/>
              </a:solidFill>
              <a:latin typeface="Arial"/>
              <a:cs typeface="Arial"/>
            </a:endParaRPr>
          </a:p>
        </p:txBody>
      </p:sp>
      <p:sp>
        <p:nvSpPr>
          <p:cNvPr id="18" name="object 13">
            <a:extLst>
              <a:ext uri="{FF2B5EF4-FFF2-40B4-BE49-F238E27FC236}">
                <a16:creationId xmlns:a16="http://schemas.microsoft.com/office/drawing/2014/main" id="{35B40756-1A77-D451-6E0C-3433B9CC06C2}"/>
              </a:ext>
            </a:extLst>
          </p:cNvPr>
          <p:cNvSpPr txBox="1"/>
          <p:nvPr/>
        </p:nvSpPr>
        <p:spPr>
          <a:xfrm>
            <a:off x="731520" y="2778363"/>
            <a:ext cx="10698480" cy="457200"/>
          </a:xfrm>
          <a:prstGeom prst="rect">
            <a:avLst/>
          </a:prstGeom>
          <a:solidFill>
            <a:schemeClr val="accent1"/>
          </a:solidFill>
        </p:spPr>
        <p:txBody>
          <a:bodyPr vert="horz" wrap="square" lIns="0" tIns="12700" rIns="0" bIns="0" rtlCol="0" anchor="ctr">
            <a:spAutoFit/>
          </a:bodyPr>
          <a:lstStyle/>
          <a:p>
            <a:pPr marL="12700">
              <a:lnSpc>
                <a:spcPts val="2050"/>
              </a:lnSpc>
              <a:spcBef>
                <a:spcPts val="100"/>
              </a:spcBef>
              <a:defRPr/>
            </a:pPr>
            <a:r>
              <a:rPr lang="en-US" b="1" dirty="0">
                <a:solidFill>
                  <a:schemeClr val="bg1"/>
                </a:solidFill>
                <a:latin typeface="Arial"/>
                <a:cs typeface="Arial"/>
              </a:rPr>
              <a:t>FEMA Region 3:</a:t>
            </a:r>
            <a:endParaRPr lang="en-US" dirty="0">
              <a:solidFill>
                <a:schemeClr val="bg1"/>
              </a:solidFill>
              <a:latin typeface="Arial"/>
              <a:cs typeface="Arial"/>
            </a:endParaRPr>
          </a:p>
        </p:txBody>
      </p:sp>
    </p:spTree>
    <p:extLst>
      <p:ext uri="{BB962C8B-B14F-4D97-AF65-F5344CB8AC3E}">
        <p14:creationId xmlns:p14="http://schemas.microsoft.com/office/powerpoint/2010/main" val="962144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qr code&#10;&#10;Description automatically generated">
            <a:extLst>
              <a:ext uri="{FF2B5EF4-FFF2-40B4-BE49-F238E27FC236}">
                <a16:creationId xmlns:a16="http://schemas.microsoft.com/office/drawing/2014/main" id="{9896F4F8-34AB-81F5-DA69-F878D29C7B9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5800" y="2862461"/>
            <a:ext cx="3200400" cy="1133078"/>
          </a:xfrm>
          <a:prstGeom prst="rect">
            <a:avLst/>
          </a:prstGeom>
        </p:spPr>
      </p:pic>
    </p:spTree>
    <p:extLst>
      <p:ext uri="{BB962C8B-B14F-4D97-AF65-F5344CB8AC3E}">
        <p14:creationId xmlns:p14="http://schemas.microsoft.com/office/powerpoint/2010/main" val="344238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dirty="0"/>
              <a:t>Where We Are – Draft Maps</a:t>
            </a:r>
          </a:p>
        </p:txBody>
      </p:sp>
    </p:spTree>
    <p:extLst>
      <p:ext uri="{BB962C8B-B14F-4D97-AF65-F5344CB8AC3E}">
        <p14:creationId xmlns:p14="http://schemas.microsoft.com/office/powerpoint/2010/main" val="191698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A4E96D-1BC3-D225-C1A5-A440DDF3A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2164"/>
            <a:ext cx="12192000" cy="1834598"/>
          </a:xfrm>
          <a:prstGeom prst="rect">
            <a:avLst/>
          </a:prstGeom>
        </p:spPr>
      </p:pic>
      <p:sp>
        <p:nvSpPr>
          <p:cNvPr id="2" name="Content Placeholder 1">
            <a:extLst>
              <a:ext uri="{FF2B5EF4-FFF2-40B4-BE49-F238E27FC236}">
                <a16:creationId xmlns:a16="http://schemas.microsoft.com/office/drawing/2014/main" id="{7C31920C-37A1-C1AC-96E0-B2F084F87C20}"/>
              </a:ext>
            </a:extLst>
          </p:cNvPr>
          <p:cNvSpPr>
            <a:spLocks noGrp="1"/>
          </p:cNvSpPr>
          <p:nvPr>
            <p:ph idx="1"/>
          </p:nvPr>
        </p:nvSpPr>
        <p:spPr>
          <a:xfrm>
            <a:off x="738189" y="1010655"/>
            <a:ext cx="10715627" cy="4106412"/>
          </a:xfrm>
        </p:spPr>
        <p:txBody>
          <a:bodyPr/>
          <a:lstStyle/>
          <a:p>
            <a:pPr rtl="0">
              <a:buSzPts val="2200"/>
              <a:buFont typeface="Wingdings" panose="05000000000000000000" pitchFamily="2" charset="2"/>
              <a:buChar char="§"/>
            </a:pPr>
            <a:r>
              <a:rPr lang="en-US" dirty="0"/>
              <a:t>To preview and discuss the updated Flood Insurance Study (FIS) report and Flood Insurance Rate Map (FIRM) for Mercer County, West Virginia</a:t>
            </a:r>
          </a:p>
          <a:p>
            <a:r>
              <a:rPr lang="en-US" dirty="0"/>
              <a:t>To examine the new study areas, discuss how the analysis and mapping have changed since the previous FIRM, and discuss current and future implications for these changes</a:t>
            </a:r>
          </a:p>
          <a:p>
            <a:r>
              <a:rPr lang="en-US" dirty="0"/>
              <a:t>To present a timeline of next steps</a:t>
            </a:r>
          </a:p>
          <a:p>
            <a:endParaRPr lang="en-US" dirty="0"/>
          </a:p>
        </p:txBody>
      </p:sp>
      <p:sp>
        <p:nvSpPr>
          <p:cNvPr id="3" name="Title 2">
            <a:extLst>
              <a:ext uri="{FF2B5EF4-FFF2-40B4-BE49-F238E27FC236}">
                <a16:creationId xmlns:a16="http://schemas.microsoft.com/office/drawing/2014/main" id="{2CB02E6D-B622-903F-6FBD-FFBD24105EFE}"/>
              </a:ext>
            </a:extLst>
          </p:cNvPr>
          <p:cNvSpPr>
            <a:spLocks noGrp="1"/>
          </p:cNvSpPr>
          <p:nvPr>
            <p:ph type="title"/>
          </p:nvPr>
        </p:nvSpPr>
        <p:spPr>
          <a:xfrm>
            <a:off x="738189" y="144680"/>
            <a:ext cx="10715627" cy="731520"/>
          </a:xfrm>
        </p:spPr>
        <p:txBody>
          <a:bodyPr>
            <a:normAutofit/>
          </a:bodyPr>
          <a:lstStyle/>
          <a:p>
            <a:r>
              <a:rPr lang="en-US" dirty="0"/>
              <a:t>3 Reasons We Are Here Today</a:t>
            </a:r>
          </a:p>
        </p:txBody>
      </p:sp>
    </p:spTree>
    <p:extLst>
      <p:ext uri="{BB962C8B-B14F-4D97-AF65-F5344CB8AC3E}">
        <p14:creationId xmlns:p14="http://schemas.microsoft.com/office/powerpoint/2010/main" val="409062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body" sz="quarter" idx="14"/>
          </p:nvPr>
        </p:nvSpPr>
        <p:spPr>
          <a:xfrm>
            <a:off x="304800" y="1"/>
            <a:ext cx="11530059" cy="731427"/>
          </a:xfrm>
        </p:spPr>
        <p:txBody>
          <a:bodyPr lIns="91440" tIns="45720" rIns="91440" bIns="45720" anchor="ctr">
            <a:normAutofit/>
          </a:bodyPr>
          <a:lstStyle/>
          <a:p>
            <a:r>
              <a:rPr lang="en-US" sz="2800" dirty="0">
                <a:latin typeface="Franklin Gothic Medium Cond"/>
                <a:cs typeface="Arial"/>
              </a:rPr>
              <a:t>Timeline</a:t>
            </a:r>
          </a:p>
        </p:txBody>
      </p:sp>
      <p:sp>
        <p:nvSpPr>
          <p:cNvPr id="8" name="Slide Number Placeholder 1">
            <a:extLst>
              <a:ext uri="{FF2B5EF4-FFF2-40B4-BE49-F238E27FC236}">
                <a16:creationId xmlns:a16="http://schemas.microsoft.com/office/drawing/2014/main" id="{9C473E60-F926-63D5-E609-187D38004B4B}"/>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750D28A6-4764-66D2-DA7B-540618317DB1}"/>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sp>
        <p:nvSpPr>
          <p:cNvPr id="4" name="Freeform 21">
            <a:extLst>
              <a:ext uri="{FF2B5EF4-FFF2-40B4-BE49-F238E27FC236}">
                <a16:creationId xmlns:a16="http://schemas.microsoft.com/office/drawing/2014/main" id="{95B34F67-020E-7A54-2AE1-8D7E8859CA12}"/>
              </a:ext>
            </a:extLst>
          </p:cNvPr>
          <p:cNvSpPr/>
          <p:nvPr/>
        </p:nvSpPr>
        <p:spPr>
          <a:xfrm>
            <a:off x="10198348" y="1354586"/>
            <a:ext cx="1463040"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Updated Effective Maps</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b="1" dirty="0">
                <a:solidFill>
                  <a:schemeClr val="tx2">
                    <a:alpha val="50000"/>
                  </a:schemeClr>
                </a:solidFill>
                <a:highlight>
                  <a:srgbClr val="FFFF00"/>
                </a:highlight>
              </a:rPr>
              <a:t> </a:t>
            </a:r>
            <a:endParaRPr kumimoji="0" lang="en-US" sz="1600" b="1" i="0" u="none" strike="noStrike" kern="1200" cap="none" spc="0" normalizeH="0" baseline="0" noProof="0" dirty="0">
              <a:ln>
                <a:noFill/>
              </a:ln>
              <a:solidFill>
                <a:prstClr val="black">
                  <a:hueOff val="0"/>
                  <a:satOff val="0"/>
                  <a:lumOff val="0"/>
                  <a:alpha val="50000"/>
                </a:prstClr>
              </a:solidFill>
              <a:effectLst/>
              <a:uLnTx/>
              <a:uFillTx/>
              <a:ea typeface="+mn-ea"/>
              <a:cs typeface="+mn-cs"/>
            </a:endParaRPr>
          </a:p>
        </p:txBody>
      </p:sp>
      <p:sp>
        <p:nvSpPr>
          <p:cNvPr id="5" name="Notched Right Arrow 15">
            <a:extLst>
              <a:ext uri="{FF2B5EF4-FFF2-40B4-BE49-F238E27FC236}">
                <a16:creationId xmlns:a16="http://schemas.microsoft.com/office/drawing/2014/main" id="{96072C69-D7D5-3790-370E-6E22157038D7}"/>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16" name="Freeform 20">
            <a:extLst>
              <a:ext uri="{FF2B5EF4-FFF2-40B4-BE49-F238E27FC236}">
                <a16:creationId xmlns:a16="http://schemas.microsoft.com/office/drawing/2014/main" id="{AC5D5EAB-2B02-F194-3570-92FB03789425}"/>
              </a:ext>
            </a:extLst>
          </p:cNvPr>
          <p:cNvSpPr/>
          <p:nvPr/>
        </p:nvSpPr>
        <p:spPr>
          <a:xfrm>
            <a:off x="5138951"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 val="50000"/>
                  </a:prstClr>
                </a:solidFill>
                <a:effectLst/>
                <a:uLnTx/>
                <a:uFillTx/>
                <a:latin typeface="Franklin Gothic Medium Cond"/>
                <a:ea typeface="+mn-ea"/>
                <a:cs typeface="+mn-cs"/>
              </a:rPr>
              <a:t>Preliminary Maps and CCO Meeting</a:t>
            </a:r>
          </a:p>
          <a:p>
            <a:pPr algn="ctr" defTabSz="711182">
              <a:lnSpc>
                <a:spcPct val="90000"/>
              </a:lnSpc>
              <a:spcAft>
                <a:spcPct val="35000"/>
              </a:spcAft>
              <a:defRPr/>
            </a:pPr>
            <a:r>
              <a:rPr lang="en-US" sz="1600" dirty="0">
                <a:solidFill>
                  <a:schemeClr val="tx2">
                    <a:alpha val="50000"/>
                  </a:schemeClr>
                </a:solidFill>
                <a:highlight>
                  <a:srgbClr val="FFFF00"/>
                </a:highlight>
                <a:latin typeface="Franklin Gothic Medium" panose="020B0603020102020204" pitchFamily="34" charset="0"/>
              </a:rPr>
              <a:t> </a:t>
            </a:r>
          </a:p>
        </p:txBody>
      </p:sp>
      <p:sp>
        <p:nvSpPr>
          <p:cNvPr id="17" name="Freeform 24">
            <a:extLst>
              <a:ext uri="{FF2B5EF4-FFF2-40B4-BE49-F238E27FC236}">
                <a16:creationId xmlns:a16="http://schemas.microsoft.com/office/drawing/2014/main" id="{B513649A-AD10-016D-791C-88D498850CA4}"/>
              </a:ext>
            </a:extLst>
          </p:cNvPr>
          <p:cNvSpPr/>
          <p:nvPr/>
        </p:nvSpPr>
        <p:spPr>
          <a:xfrm>
            <a:off x="6359084"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 val="5000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dirty="0">
                <a:solidFill>
                  <a:schemeClr val="tx2">
                    <a:alpha val="50000"/>
                  </a:schemeClr>
                </a:solidFill>
                <a:highlight>
                  <a:srgbClr val="FFFF00"/>
                </a:highlight>
                <a:latin typeface="Franklin Gothic Medium" panose="020B0603020102020204" pitchFamily="34" charset="0"/>
              </a:rPr>
              <a:t> </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dirty="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23" name="Freeform 25">
            <a:extLst>
              <a:ext uri="{FF2B5EF4-FFF2-40B4-BE49-F238E27FC236}">
                <a16:creationId xmlns:a16="http://schemas.microsoft.com/office/drawing/2014/main" id="{CDC9DB42-9AA1-4B1F-1555-9B3ADBEE9F9F}"/>
              </a:ext>
            </a:extLst>
          </p:cNvPr>
          <p:cNvSpPr/>
          <p:nvPr/>
        </p:nvSpPr>
        <p:spPr>
          <a:xfrm>
            <a:off x="8770104" y="4028900"/>
            <a:ext cx="1463040"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 val="50000"/>
                  </a:prstClr>
                </a:solidFill>
                <a:effectLst/>
                <a:uLnTx/>
                <a:uFillTx/>
                <a:latin typeface="Franklin Gothic Medium Cond"/>
                <a:ea typeface="+mn-ea"/>
                <a:cs typeface="+mn-cs"/>
              </a:rPr>
              <a:t>FEMA Issues Letter of Final Determination (LFD)</a:t>
            </a:r>
          </a:p>
          <a:p>
            <a:pPr algn="ctr" defTabSz="711182">
              <a:lnSpc>
                <a:spcPct val="90000"/>
              </a:lnSpc>
              <a:spcAft>
                <a:spcPct val="35000"/>
              </a:spcAft>
              <a:defRPr/>
            </a:pPr>
            <a:r>
              <a:rPr lang="en-US" sz="1600" dirty="0">
                <a:solidFill>
                  <a:schemeClr val="tx2">
                    <a:alpha val="50000"/>
                  </a:schemeClr>
                </a:solidFill>
                <a:highlight>
                  <a:srgbClr val="FFFF00"/>
                </a:highlight>
                <a:latin typeface="+mj-lt"/>
              </a:rPr>
              <a:t> </a:t>
            </a:r>
            <a:endParaRPr kumimoji="0" lang="en-US" sz="1600" b="0" i="0" u="none" strike="noStrike" kern="1200" cap="none" spc="0" normalizeH="0" baseline="0" noProof="0" dirty="0">
              <a:ln>
                <a:noFill/>
              </a:ln>
              <a:solidFill>
                <a:prstClr val="black">
                  <a:hueOff val="0"/>
                  <a:satOff val="0"/>
                  <a:lumOff val="0"/>
                  <a:alpha val="50000"/>
                </a:prstClr>
              </a:solidFill>
              <a:effectLst/>
              <a:uLnTx/>
              <a:uFillTx/>
              <a:latin typeface="+mj-lt"/>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dirty="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25" name="Oval 24">
            <a:extLst>
              <a:ext uri="{FF2B5EF4-FFF2-40B4-BE49-F238E27FC236}">
                <a16:creationId xmlns:a16="http://schemas.microsoft.com/office/drawing/2014/main" id="{5D00D2DB-C4BC-FF1B-A4DF-D8A95818AB09}"/>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Freeform 17">
            <a:extLst>
              <a:ext uri="{FF2B5EF4-FFF2-40B4-BE49-F238E27FC236}">
                <a16:creationId xmlns:a16="http://schemas.microsoft.com/office/drawing/2014/main" id="{7D0EC338-4FDF-19E1-D301-42DA4EE19C18}"/>
              </a:ext>
            </a:extLst>
          </p:cNvPr>
          <p:cNvSpPr/>
          <p:nvPr/>
        </p:nvSpPr>
        <p:spPr>
          <a:xfrm>
            <a:off x="1084568"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hueOff val="0"/>
                    <a:satOff val="0"/>
                    <a:lumOff val="0"/>
                  </a:prstClr>
                </a:solidFill>
                <a:effectLst/>
                <a:uLnTx/>
                <a:uFillTx/>
                <a:latin typeface="Franklin Gothic Medium Cond"/>
                <a:ea typeface="+mn-ea"/>
                <a:cs typeface="+mn-cs"/>
              </a:rPr>
              <a:t>Current Effective Maps</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A88"/>
                </a:solidFill>
                <a:effectLst/>
                <a:uLnTx/>
                <a:uFillTx/>
                <a:latin typeface="Franklin Gothic Medium" panose="020B0603020102020204"/>
                <a:ea typeface="+mn-ea"/>
                <a:cs typeface="+mn-cs"/>
              </a:rPr>
              <a:t>May 2006</a:t>
            </a:r>
            <a:endParaRPr kumimoji="0" lang="en-US" sz="1600" b="0" i="0" u="none" strike="noStrike" kern="1200" cap="none" spc="0" normalizeH="0" baseline="0" noProof="0" dirty="0">
              <a:ln>
                <a:noFill/>
              </a:ln>
              <a:solidFill>
                <a:srgbClr val="000000">
                  <a:hueOff val="0"/>
                  <a:satOff val="0"/>
                  <a:lumOff val="0"/>
                </a:srgbClr>
              </a:solidFill>
              <a:effectLst/>
              <a:uLnTx/>
              <a:uFillTx/>
              <a:latin typeface="Franklin Gothic Medium" panose="020B0603020102020204"/>
              <a:ea typeface="+mn-ea"/>
              <a:cs typeface="+mn-cs"/>
            </a:endParaRPr>
          </a:p>
        </p:txBody>
      </p:sp>
      <p:cxnSp>
        <p:nvCxnSpPr>
          <p:cNvPr id="27" name="Straight Connector 26">
            <a:extLst>
              <a:ext uri="{FF2B5EF4-FFF2-40B4-BE49-F238E27FC236}">
                <a16:creationId xmlns:a16="http://schemas.microsoft.com/office/drawing/2014/main" id="{C16550C2-4261-70D7-026A-7C7727318967}"/>
              </a:ext>
            </a:extLst>
          </p:cNvPr>
          <p:cNvCxnSpPr>
            <a:cxnSpLocks/>
          </p:cNvCxnSpPr>
          <p:nvPr/>
        </p:nvCxnSpPr>
        <p:spPr>
          <a:xfrm>
            <a:off x="182178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descr="Icon&#10;&#10;Description automatically generated">
            <a:extLst>
              <a:ext uri="{FF2B5EF4-FFF2-40B4-BE49-F238E27FC236}">
                <a16:creationId xmlns:a16="http://schemas.microsoft.com/office/drawing/2014/main" id="{D9A975E2-02CB-7AF5-737E-C7BBC50209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sp>
        <p:nvSpPr>
          <p:cNvPr id="32" name="Freeform 17">
            <a:extLst>
              <a:ext uri="{FF2B5EF4-FFF2-40B4-BE49-F238E27FC236}">
                <a16:creationId xmlns:a16="http://schemas.microsoft.com/office/drawing/2014/main" id="{FE8D85C7-0577-7158-D6F6-F2FC83939AAB}"/>
              </a:ext>
            </a:extLst>
          </p:cNvPr>
          <p:cNvSpPr/>
          <p:nvPr/>
        </p:nvSpPr>
        <p:spPr>
          <a:xfrm>
            <a:off x="2025435"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dirty="0">
                <a:solidFill>
                  <a:srgbClr val="000000"/>
                </a:solidFill>
                <a:latin typeface="Franklin Gothic Medium Cond"/>
              </a:rPr>
              <a:t>Discovery Meeting</a:t>
            </a:r>
          </a:p>
        </p:txBody>
      </p:sp>
      <p:cxnSp>
        <p:nvCxnSpPr>
          <p:cNvPr id="42" name="Straight Connector 41">
            <a:extLst>
              <a:ext uri="{FF2B5EF4-FFF2-40B4-BE49-F238E27FC236}">
                <a16:creationId xmlns:a16="http://schemas.microsoft.com/office/drawing/2014/main" id="{6D0462A9-C460-D326-B858-6D5336D82270}"/>
              </a:ext>
            </a:extLst>
          </p:cNvPr>
          <p:cNvCxnSpPr>
            <a:cxnSpLocks/>
          </p:cNvCxnSpPr>
          <p:nvPr/>
        </p:nvCxnSpPr>
        <p:spPr>
          <a:xfrm>
            <a:off x="2764511"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3438DC-2C1E-C723-1318-1BB79C818492}"/>
              </a:ext>
            </a:extLst>
          </p:cNvPr>
          <p:cNvCxnSpPr>
            <a:cxnSpLocks/>
          </p:cNvCxnSpPr>
          <p:nvPr/>
        </p:nvCxnSpPr>
        <p:spPr>
          <a:xfrm>
            <a:off x="3720933"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Freeform 17">
            <a:extLst>
              <a:ext uri="{FF2B5EF4-FFF2-40B4-BE49-F238E27FC236}">
                <a16:creationId xmlns:a16="http://schemas.microsoft.com/office/drawing/2014/main" id="{5682C899-B104-08B3-4735-7EBF10F28A63}"/>
              </a:ext>
            </a:extLst>
          </p:cNvPr>
          <p:cNvSpPr/>
          <p:nvPr/>
        </p:nvSpPr>
        <p:spPr>
          <a:xfrm>
            <a:off x="2980502"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ln>
            <a:solidFill>
              <a:schemeClr val="bg2"/>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hueOff val="0"/>
                    <a:satOff val="0"/>
                    <a:lumOff val="0"/>
                  </a:prstClr>
                </a:solidFill>
                <a:effectLst/>
                <a:uLnTx/>
                <a:uFillTx/>
                <a:latin typeface="Franklin Gothic Medium Cond" panose="020B0606030402020204" pitchFamily="34" charset="0"/>
                <a:ea typeface="+mn-ea"/>
                <a:cs typeface="+mn-cs"/>
              </a:rPr>
              <a:t>Risk MAP Study Notification</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600" dirty="0">
                <a:solidFill>
                  <a:srgbClr val="005A88"/>
                </a:solidFill>
                <a:highlight>
                  <a:srgbClr val="FFFF00"/>
                </a:highlight>
                <a:latin typeface="Franklin Gothic Medium" panose="020B0603020102020204"/>
              </a:rPr>
              <a:t>August 2021</a:t>
            </a:r>
          </a:p>
        </p:txBody>
      </p:sp>
      <p:sp>
        <p:nvSpPr>
          <p:cNvPr id="45" name="Freeform 17">
            <a:extLst>
              <a:ext uri="{FF2B5EF4-FFF2-40B4-BE49-F238E27FC236}">
                <a16:creationId xmlns:a16="http://schemas.microsoft.com/office/drawing/2014/main" id="{F5A8284D-B3A6-A86A-8727-EF0C2F15D596}"/>
              </a:ext>
            </a:extLst>
          </p:cNvPr>
          <p:cNvSpPr/>
          <p:nvPr/>
        </p:nvSpPr>
        <p:spPr>
          <a:xfrm>
            <a:off x="3943523"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algn="ctr" defTabSz="711182">
              <a:lnSpc>
                <a:spcPct val="90000"/>
              </a:lnSpc>
              <a:defRPr/>
            </a:pPr>
            <a:r>
              <a:rPr lang="en-US" dirty="0">
                <a:solidFill>
                  <a:srgbClr val="000000"/>
                </a:solidFill>
                <a:latin typeface="Franklin Gothic Medium Cond"/>
              </a:rPr>
              <a:t>Flood Risk  Review Meeting</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dirty="0">
                <a:solidFill>
                  <a:prstClr val="black">
                    <a:hueOff val="0"/>
                    <a:satOff val="0"/>
                    <a:lumOff val="0"/>
                    <a:alpha val="50000"/>
                  </a:prstClr>
                </a:solidFill>
                <a:highlight>
                  <a:srgbClr val="FFFF00"/>
                </a:highlight>
                <a:latin typeface="Franklin Gothic Medium Cond" panose="020B0606030402020204" pitchFamily="34" charset="0"/>
              </a:rPr>
              <a:t>05/30/2025</a:t>
            </a:r>
            <a:endParaRPr kumimoji="0" lang="en-US" sz="1600" b="0" i="0" u="none" strike="noStrike" kern="1200" cap="none" spc="0" normalizeH="0" baseline="0" noProof="0" dirty="0">
              <a:ln>
                <a:noFill/>
              </a:ln>
              <a:solidFill>
                <a:schemeClr val="tx2">
                  <a:alpha val="50000"/>
                </a:schemeClr>
              </a:solidFill>
              <a:effectLst/>
              <a:highlight>
                <a:srgbClr val="FFFF00"/>
              </a:highlight>
              <a:uLnTx/>
              <a:uFillTx/>
              <a:latin typeface="Franklin Gothic Medium" panose="020B0603020102020204" pitchFamily="34" charset="0"/>
            </a:endParaRPr>
          </a:p>
        </p:txBody>
      </p:sp>
      <p:cxnSp>
        <p:nvCxnSpPr>
          <p:cNvPr id="46" name="Straight Connector 45">
            <a:extLst>
              <a:ext uri="{FF2B5EF4-FFF2-40B4-BE49-F238E27FC236}">
                <a16:creationId xmlns:a16="http://schemas.microsoft.com/office/drawing/2014/main" id="{0440240A-3634-AF36-F97A-89E920BE5985}"/>
              </a:ext>
            </a:extLst>
          </p:cNvPr>
          <p:cNvCxnSpPr>
            <a:cxnSpLocks/>
          </p:cNvCxnSpPr>
          <p:nvPr/>
        </p:nvCxnSpPr>
        <p:spPr>
          <a:xfrm>
            <a:off x="5870471"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91C646-FB55-EC03-D53D-D0525E565D51}"/>
              </a:ext>
            </a:extLst>
          </p:cNvPr>
          <p:cNvCxnSpPr>
            <a:cxnSpLocks/>
          </p:cNvCxnSpPr>
          <p:nvPr/>
        </p:nvCxnSpPr>
        <p:spPr>
          <a:xfrm>
            <a:off x="4675043"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0C864E8-8EE6-BF96-46C7-F7F35419852A}"/>
              </a:ext>
            </a:extLst>
          </p:cNvPr>
          <p:cNvSpPr/>
          <p:nvPr/>
        </p:nvSpPr>
        <p:spPr>
          <a:xfrm flipV="1">
            <a:off x="171951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2F8E4C1D-9FD1-7C2C-836D-1C3CC48DC796}"/>
              </a:ext>
            </a:extLst>
          </p:cNvPr>
          <p:cNvSpPr/>
          <p:nvPr/>
        </p:nvSpPr>
        <p:spPr>
          <a:xfrm flipV="1">
            <a:off x="2670012"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E54EB44E-DE7C-3F4F-9C45-5398132DAE4A}"/>
              </a:ext>
            </a:extLst>
          </p:cNvPr>
          <p:cNvSpPr/>
          <p:nvPr/>
        </p:nvSpPr>
        <p:spPr>
          <a:xfrm flipV="1">
            <a:off x="362051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B87D994C-DACD-5A2A-FFAD-A123B9B87D14}"/>
              </a:ext>
            </a:extLst>
          </p:cNvPr>
          <p:cNvSpPr/>
          <p:nvPr/>
        </p:nvSpPr>
        <p:spPr>
          <a:xfrm flipV="1">
            <a:off x="457527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Oval 51">
            <a:extLst>
              <a:ext uri="{FF2B5EF4-FFF2-40B4-BE49-F238E27FC236}">
                <a16:creationId xmlns:a16="http://schemas.microsoft.com/office/drawing/2014/main" id="{70EB02A8-A443-09F0-2AD2-FF7F3849AC18}"/>
              </a:ext>
            </a:extLst>
          </p:cNvPr>
          <p:cNvSpPr/>
          <p:nvPr/>
        </p:nvSpPr>
        <p:spPr>
          <a:xfrm flipV="1">
            <a:off x="577743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3" name="Oval 52">
            <a:extLst>
              <a:ext uri="{FF2B5EF4-FFF2-40B4-BE49-F238E27FC236}">
                <a16:creationId xmlns:a16="http://schemas.microsoft.com/office/drawing/2014/main" id="{23DD04FC-B515-EA01-7664-8ABBFACF5337}"/>
              </a:ext>
            </a:extLst>
          </p:cNvPr>
          <p:cNvSpPr/>
          <p:nvPr/>
        </p:nvSpPr>
        <p:spPr>
          <a:xfrm flipV="1">
            <a:off x="698387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54" name="Straight Connector 53">
            <a:extLst>
              <a:ext uri="{FF2B5EF4-FFF2-40B4-BE49-F238E27FC236}">
                <a16:creationId xmlns:a16="http://schemas.microsoft.com/office/drawing/2014/main" id="{34C6958C-1515-A9C3-F977-9B9B78D825F0}"/>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BCD503-0CC3-71CD-9FC1-594E1C56241D}"/>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B158FE5-5590-0DB8-3D79-2E5EE4D9ED9A}"/>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 name="Freeform 24">
            <a:extLst>
              <a:ext uri="{FF2B5EF4-FFF2-40B4-BE49-F238E27FC236}">
                <a16:creationId xmlns:a16="http://schemas.microsoft.com/office/drawing/2014/main" id="{EA27EF92-7B7A-40D8-575F-3841AC3800F9}"/>
              </a:ext>
            </a:extLst>
          </p:cNvPr>
          <p:cNvSpPr/>
          <p:nvPr/>
        </p:nvSpPr>
        <p:spPr>
          <a:xfrm>
            <a:off x="7541583"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dirty="0">
                <a:ln>
                  <a:noFill/>
                </a:ln>
                <a:solidFill>
                  <a:prstClr val="black">
                    <a:hueOff val="0"/>
                    <a:satOff val="0"/>
                    <a:lumOff val="0"/>
                    <a:alpha val="50000"/>
                  </a:prstClr>
                </a:solidFill>
                <a:effectLst/>
                <a:uLnTx/>
                <a:uFillTx/>
                <a:latin typeface="Franklin Gothic Medium Cond"/>
                <a:ea typeface="+mn-ea"/>
                <a:cs typeface="+mn-cs"/>
              </a:rPr>
              <a:t>End of Appeal Period</a:t>
            </a:r>
          </a:p>
          <a:p>
            <a:pPr algn="ctr" defTabSz="711182">
              <a:lnSpc>
                <a:spcPct val="90000"/>
              </a:lnSpc>
              <a:spcAft>
                <a:spcPct val="35000"/>
              </a:spcAft>
              <a:defRPr/>
            </a:pPr>
            <a:r>
              <a:rPr lang="en-US" sz="1600" dirty="0">
                <a:solidFill>
                  <a:schemeClr val="tx2">
                    <a:alpha val="50000"/>
                  </a:schemeClr>
                </a:solidFill>
                <a:highlight>
                  <a:srgbClr val="FFFF00"/>
                </a:highlight>
                <a:latin typeface="Franklin Gothic Medium" panose="020B0603020102020204" pitchFamily="34" charset="0"/>
              </a:rPr>
              <a:t> </a:t>
            </a:r>
            <a:endParaRPr kumimoji="0" lang="en-US" sz="1600" b="0" i="0" u="none" strike="noStrike" kern="1200" cap="none" spc="0" normalizeH="0" baseline="0" noProof="0" dirty="0">
              <a:ln>
                <a:noFill/>
              </a:ln>
              <a:solidFill>
                <a:prstClr val="black">
                  <a:hueOff val="0"/>
                  <a:satOff val="0"/>
                  <a:lumOff val="0"/>
                  <a:alpha val="50000"/>
                </a:prstClr>
              </a:solidFill>
              <a:effectLst/>
              <a:uLnTx/>
              <a:uFillTx/>
              <a:latin typeface="Franklin Gothic Medium Cond"/>
              <a:ea typeface="+mn-ea"/>
              <a:cs typeface="+mn-cs"/>
            </a:endParaRPr>
          </a:p>
        </p:txBody>
      </p:sp>
      <p:cxnSp>
        <p:nvCxnSpPr>
          <p:cNvPr id="12" name="Straight Connector 11">
            <a:extLst>
              <a:ext uri="{FF2B5EF4-FFF2-40B4-BE49-F238E27FC236}">
                <a16:creationId xmlns:a16="http://schemas.microsoft.com/office/drawing/2014/main" id="{D2ADA914-2EC7-C821-19B0-ACE1E4B26526}"/>
              </a:ext>
            </a:extLst>
          </p:cNvPr>
          <p:cNvCxnSpPr>
            <a:cxnSpLocks/>
          </p:cNvCxnSpPr>
          <p:nvPr/>
        </p:nvCxnSpPr>
        <p:spPr>
          <a:xfrm>
            <a:off x="7082754"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138951" y="4616824"/>
            <a:ext cx="570415" cy="403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64635" y="5031168"/>
            <a:ext cx="1255215" cy="369332"/>
          </a:xfrm>
          <a:prstGeom prst="rect">
            <a:avLst/>
          </a:prstGeom>
          <a:noFill/>
        </p:spPr>
        <p:txBody>
          <a:bodyPr wrap="none" rtlCol="0">
            <a:spAutoFit/>
          </a:bodyPr>
          <a:lstStyle/>
          <a:p>
            <a:r>
              <a:rPr lang="en-US" dirty="0">
                <a:solidFill>
                  <a:srgbClr val="000000"/>
                </a:solidFill>
                <a:latin typeface="Franklin Gothic Medium Cond"/>
              </a:rPr>
              <a:t>We are here!</a:t>
            </a:r>
          </a:p>
        </p:txBody>
      </p:sp>
    </p:spTree>
    <p:extLst>
      <p:ext uri="{BB962C8B-B14F-4D97-AF65-F5344CB8AC3E}">
        <p14:creationId xmlns:p14="http://schemas.microsoft.com/office/powerpoint/2010/main" val="27342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dirty="0"/>
              <a:t>Flood Study Update</a:t>
            </a:r>
          </a:p>
        </p:txBody>
      </p:sp>
    </p:spTree>
    <p:extLst>
      <p:ext uri="{BB962C8B-B14F-4D97-AF65-F5344CB8AC3E}">
        <p14:creationId xmlns:p14="http://schemas.microsoft.com/office/powerpoint/2010/main" val="88863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2B04371-D2DE-9375-3F4A-B7C524E4A886}"/>
              </a:ext>
            </a:extLst>
          </p:cNvPr>
          <p:cNvSpPr>
            <a:spLocks noGrp="1"/>
          </p:cNvSpPr>
          <p:nvPr>
            <p:ph sz="half" idx="2"/>
          </p:nvPr>
        </p:nvSpPr>
        <p:spPr/>
        <p:txBody>
          <a:bodyPr/>
          <a:lstStyle/>
          <a:p>
            <a:pPr marL="0" indent="0">
              <a:spcBef>
                <a:spcPts val="945"/>
              </a:spcBef>
              <a:buNone/>
            </a:pPr>
            <a:r>
              <a:rPr lang="en-US" sz="2000" b="1" dirty="0">
                <a:solidFill>
                  <a:srgbClr val="404040"/>
                </a:solidFill>
                <a:cs typeface="Arial"/>
              </a:rPr>
              <a:t>Key</a:t>
            </a:r>
            <a:r>
              <a:rPr lang="en-US" sz="2000" b="1" spc="-15" dirty="0">
                <a:solidFill>
                  <a:srgbClr val="404040"/>
                </a:solidFill>
                <a:cs typeface="Arial"/>
              </a:rPr>
              <a:t> </a:t>
            </a:r>
            <a:r>
              <a:rPr lang="en-US" sz="2000" b="1" spc="-10" dirty="0">
                <a:solidFill>
                  <a:srgbClr val="404040"/>
                </a:solidFill>
                <a:cs typeface="Arial"/>
              </a:rPr>
              <a:t>Terms:</a:t>
            </a:r>
            <a:endParaRPr lang="en-US" sz="2000" dirty="0">
              <a:cs typeface="Arial"/>
            </a:endParaRPr>
          </a:p>
          <a:p>
            <a:pPr marL="243840" marR="188595" indent="-231775">
              <a:spcBef>
                <a:spcPts val="840"/>
              </a:spcBef>
              <a:buClr>
                <a:srgbClr val="3D3E3D"/>
              </a:buClr>
              <a:buSzPct val="90000"/>
              <a:buFont typeface="Wingdings"/>
              <a:buChar char=""/>
              <a:tabLst>
                <a:tab pos="243840" algn="l"/>
                <a:tab pos="244475" algn="l"/>
              </a:tabLst>
            </a:pPr>
            <a:r>
              <a:rPr lang="en-US" sz="2000" dirty="0">
                <a:solidFill>
                  <a:srgbClr val="404040"/>
                </a:solidFill>
                <a:cs typeface="Arial"/>
              </a:rPr>
              <a:t>Flood</a:t>
            </a:r>
            <a:r>
              <a:rPr lang="en-US" sz="2000" spc="-15" dirty="0">
                <a:solidFill>
                  <a:srgbClr val="404040"/>
                </a:solidFill>
                <a:cs typeface="Arial"/>
              </a:rPr>
              <a:t> </a:t>
            </a:r>
            <a:r>
              <a:rPr lang="en-US" sz="2000" dirty="0">
                <a:solidFill>
                  <a:srgbClr val="404040"/>
                </a:solidFill>
                <a:cs typeface="Arial"/>
              </a:rPr>
              <a:t>Insurance</a:t>
            </a:r>
            <a:r>
              <a:rPr lang="en-US" sz="2000" spc="-50" dirty="0">
                <a:solidFill>
                  <a:srgbClr val="404040"/>
                </a:solidFill>
                <a:cs typeface="Arial"/>
              </a:rPr>
              <a:t> </a:t>
            </a:r>
            <a:r>
              <a:rPr lang="en-US" sz="2000" dirty="0">
                <a:solidFill>
                  <a:srgbClr val="404040"/>
                </a:solidFill>
                <a:cs typeface="Arial"/>
              </a:rPr>
              <a:t>Rate</a:t>
            </a:r>
            <a:r>
              <a:rPr lang="en-US" sz="2000" spc="-30" dirty="0">
                <a:solidFill>
                  <a:srgbClr val="404040"/>
                </a:solidFill>
                <a:cs typeface="Arial"/>
              </a:rPr>
              <a:t> </a:t>
            </a:r>
            <a:r>
              <a:rPr lang="en-US" sz="2000" spc="-25" dirty="0">
                <a:solidFill>
                  <a:srgbClr val="404040"/>
                </a:solidFill>
                <a:cs typeface="Arial"/>
              </a:rPr>
              <a:t>Map </a:t>
            </a:r>
            <a:r>
              <a:rPr lang="en-US" sz="2000" spc="-10" dirty="0">
                <a:solidFill>
                  <a:srgbClr val="404040"/>
                </a:solidFill>
                <a:cs typeface="Arial"/>
              </a:rPr>
              <a:t>(</a:t>
            </a:r>
            <a:r>
              <a:rPr lang="en-US" sz="2000" b="1" spc="-10" dirty="0">
                <a:solidFill>
                  <a:srgbClr val="404040"/>
                </a:solidFill>
                <a:cs typeface="Arial"/>
              </a:rPr>
              <a:t>FIRM</a:t>
            </a:r>
            <a:r>
              <a:rPr lang="en-US" sz="2000" spc="-10" dirty="0">
                <a:solidFill>
                  <a:srgbClr val="404040"/>
                </a:solidFill>
                <a:cs typeface="Arial"/>
              </a:rPr>
              <a:t>)</a:t>
            </a:r>
            <a:endParaRPr lang="en-US" sz="2000" dirty="0">
              <a:cs typeface="Arial"/>
            </a:endParaRPr>
          </a:p>
          <a:p>
            <a:pPr marL="243840" marR="5080" indent="-231775">
              <a:spcBef>
                <a:spcPts val="840"/>
              </a:spcBef>
              <a:buClr>
                <a:srgbClr val="3D3E3D"/>
              </a:buClr>
              <a:buSzPct val="90000"/>
              <a:buFont typeface="Wingdings"/>
              <a:buChar char=""/>
              <a:tabLst>
                <a:tab pos="243840" algn="l"/>
                <a:tab pos="244475" algn="l"/>
              </a:tabLst>
            </a:pPr>
            <a:r>
              <a:rPr lang="en-US" sz="2000" dirty="0">
                <a:solidFill>
                  <a:srgbClr val="404040"/>
                </a:solidFill>
                <a:cs typeface="Arial"/>
              </a:rPr>
              <a:t>Flood</a:t>
            </a:r>
            <a:r>
              <a:rPr lang="en-US" sz="2000" spc="-20" dirty="0">
                <a:solidFill>
                  <a:srgbClr val="404040"/>
                </a:solidFill>
                <a:cs typeface="Arial"/>
              </a:rPr>
              <a:t> </a:t>
            </a:r>
            <a:r>
              <a:rPr lang="en-US" sz="2000" dirty="0">
                <a:solidFill>
                  <a:srgbClr val="404040"/>
                </a:solidFill>
                <a:cs typeface="Arial"/>
              </a:rPr>
              <a:t>Insurance</a:t>
            </a:r>
            <a:r>
              <a:rPr lang="en-US" sz="2000" spc="-60" dirty="0">
                <a:solidFill>
                  <a:srgbClr val="404040"/>
                </a:solidFill>
                <a:cs typeface="Arial"/>
              </a:rPr>
              <a:t> </a:t>
            </a:r>
            <a:r>
              <a:rPr lang="en-US" sz="2000" dirty="0">
                <a:solidFill>
                  <a:srgbClr val="404040"/>
                </a:solidFill>
                <a:cs typeface="Arial"/>
              </a:rPr>
              <a:t>Study</a:t>
            </a:r>
            <a:r>
              <a:rPr lang="en-US" sz="2000" spc="-25" dirty="0">
                <a:solidFill>
                  <a:srgbClr val="404040"/>
                </a:solidFill>
                <a:cs typeface="Arial"/>
              </a:rPr>
              <a:t> </a:t>
            </a:r>
            <a:r>
              <a:rPr lang="en-US" sz="2000" spc="-20" dirty="0">
                <a:solidFill>
                  <a:srgbClr val="404040"/>
                </a:solidFill>
                <a:cs typeface="Arial"/>
              </a:rPr>
              <a:t>(</a:t>
            </a:r>
            <a:r>
              <a:rPr lang="en-US" sz="2000" b="1" spc="-20" dirty="0">
                <a:solidFill>
                  <a:srgbClr val="404040"/>
                </a:solidFill>
                <a:cs typeface="Arial"/>
              </a:rPr>
              <a:t>FIS</a:t>
            </a:r>
            <a:r>
              <a:rPr lang="en-US" sz="2000" spc="-20" dirty="0">
                <a:solidFill>
                  <a:srgbClr val="404040"/>
                </a:solidFill>
                <a:cs typeface="Arial"/>
              </a:rPr>
              <a:t>) </a:t>
            </a:r>
            <a:r>
              <a:rPr lang="en-US" sz="2000" spc="-10" dirty="0">
                <a:solidFill>
                  <a:srgbClr val="404040"/>
                </a:solidFill>
                <a:cs typeface="Arial"/>
              </a:rPr>
              <a:t>Report</a:t>
            </a:r>
            <a:endParaRPr lang="en-US" sz="2000" dirty="0">
              <a:cs typeface="Arial"/>
            </a:endParaRPr>
          </a:p>
          <a:p>
            <a:pPr marL="243840" marR="142875" indent="-231775">
              <a:spcBef>
                <a:spcPts val="845"/>
              </a:spcBef>
              <a:buClr>
                <a:srgbClr val="3D3E3D"/>
              </a:buClr>
              <a:buSzPct val="90000"/>
              <a:buFont typeface="Wingdings"/>
              <a:buChar char=""/>
              <a:tabLst>
                <a:tab pos="243840" algn="l"/>
                <a:tab pos="244475" algn="l"/>
              </a:tabLst>
            </a:pPr>
            <a:r>
              <a:rPr lang="en-US" sz="2000" dirty="0">
                <a:solidFill>
                  <a:srgbClr val="404040"/>
                </a:solidFill>
                <a:cs typeface="Arial"/>
              </a:rPr>
              <a:t>Special Flood</a:t>
            </a:r>
            <a:r>
              <a:rPr lang="en-US" sz="2000" spc="-15" dirty="0">
                <a:solidFill>
                  <a:srgbClr val="404040"/>
                </a:solidFill>
                <a:cs typeface="Arial"/>
              </a:rPr>
              <a:t> </a:t>
            </a:r>
            <a:r>
              <a:rPr lang="en-US" sz="2000" dirty="0">
                <a:solidFill>
                  <a:srgbClr val="404040"/>
                </a:solidFill>
                <a:cs typeface="Arial"/>
              </a:rPr>
              <a:t>Hazard</a:t>
            </a:r>
            <a:r>
              <a:rPr lang="en-US" sz="2000" spc="-20" dirty="0">
                <a:solidFill>
                  <a:srgbClr val="404040"/>
                </a:solidFill>
                <a:cs typeface="Arial"/>
              </a:rPr>
              <a:t> Area </a:t>
            </a:r>
            <a:r>
              <a:rPr lang="en-US" sz="2000" spc="-10" dirty="0">
                <a:solidFill>
                  <a:srgbClr val="404040"/>
                </a:solidFill>
                <a:cs typeface="Arial"/>
              </a:rPr>
              <a:t>(</a:t>
            </a:r>
            <a:r>
              <a:rPr lang="en-US" sz="2000" b="1" spc="-10" dirty="0">
                <a:solidFill>
                  <a:srgbClr val="404040"/>
                </a:solidFill>
                <a:cs typeface="Arial"/>
              </a:rPr>
              <a:t>SFHA</a:t>
            </a:r>
            <a:r>
              <a:rPr lang="en-US" sz="2000" spc="-10" dirty="0">
                <a:solidFill>
                  <a:srgbClr val="404040"/>
                </a:solidFill>
                <a:cs typeface="Arial"/>
              </a:rPr>
              <a:t>)</a:t>
            </a:r>
            <a:endParaRPr lang="en-US" sz="2000" dirty="0">
              <a:cs typeface="Arial"/>
            </a:endParaRPr>
          </a:p>
          <a:p>
            <a:pPr marL="243840" indent="-231775">
              <a:spcBef>
                <a:spcPts val="840"/>
              </a:spcBef>
              <a:buClr>
                <a:srgbClr val="3D3E3D"/>
              </a:buClr>
              <a:buSzPct val="90000"/>
              <a:buFont typeface="Wingdings"/>
              <a:buChar char=""/>
              <a:tabLst>
                <a:tab pos="243840" algn="l"/>
                <a:tab pos="244475" algn="l"/>
              </a:tabLst>
            </a:pPr>
            <a:r>
              <a:rPr lang="en-US" sz="2000" dirty="0">
                <a:solidFill>
                  <a:srgbClr val="404040"/>
                </a:solidFill>
                <a:cs typeface="Arial"/>
              </a:rPr>
              <a:t>Flood </a:t>
            </a:r>
            <a:r>
              <a:rPr lang="en-US" sz="2000" spc="-20" dirty="0">
                <a:solidFill>
                  <a:srgbClr val="404040"/>
                </a:solidFill>
                <a:cs typeface="Arial"/>
              </a:rPr>
              <a:t>Zone</a:t>
            </a:r>
            <a:endParaRPr lang="en-US" sz="2000" dirty="0">
              <a:cs typeface="Arial"/>
            </a:endParaRPr>
          </a:p>
          <a:p>
            <a:pPr marL="243840" indent="-231775">
              <a:spcBef>
                <a:spcPts val="840"/>
              </a:spcBef>
              <a:buClr>
                <a:srgbClr val="3D3E3D"/>
              </a:buClr>
              <a:buSzPct val="90000"/>
              <a:buFont typeface="Wingdings"/>
              <a:buChar char=""/>
              <a:tabLst>
                <a:tab pos="243840" algn="l"/>
                <a:tab pos="244475" algn="l"/>
              </a:tabLst>
            </a:pPr>
            <a:r>
              <a:rPr lang="en-US" sz="2000" dirty="0">
                <a:solidFill>
                  <a:srgbClr val="404040"/>
                </a:solidFill>
                <a:cs typeface="Arial"/>
              </a:rPr>
              <a:t>Base</a:t>
            </a:r>
            <a:r>
              <a:rPr lang="en-US" sz="2000" spc="-30" dirty="0">
                <a:solidFill>
                  <a:srgbClr val="404040"/>
                </a:solidFill>
                <a:cs typeface="Arial"/>
              </a:rPr>
              <a:t> </a:t>
            </a:r>
            <a:r>
              <a:rPr lang="en-US" sz="2000" dirty="0">
                <a:solidFill>
                  <a:srgbClr val="404040"/>
                </a:solidFill>
                <a:cs typeface="Arial"/>
              </a:rPr>
              <a:t>Flood</a:t>
            </a:r>
            <a:r>
              <a:rPr lang="en-US" sz="2000" spc="-15" dirty="0">
                <a:solidFill>
                  <a:srgbClr val="404040"/>
                </a:solidFill>
                <a:cs typeface="Arial"/>
              </a:rPr>
              <a:t> </a:t>
            </a:r>
            <a:r>
              <a:rPr lang="en-US" sz="2000" dirty="0">
                <a:solidFill>
                  <a:srgbClr val="404040"/>
                </a:solidFill>
                <a:cs typeface="Arial"/>
              </a:rPr>
              <a:t>Elevation</a:t>
            </a:r>
            <a:r>
              <a:rPr lang="en-US" sz="2000" spc="-15" dirty="0">
                <a:solidFill>
                  <a:srgbClr val="404040"/>
                </a:solidFill>
                <a:cs typeface="Arial"/>
              </a:rPr>
              <a:t> </a:t>
            </a:r>
            <a:r>
              <a:rPr lang="en-US" sz="2000" spc="-10" dirty="0">
                <a:solidFill>
                  <a:srgbClr val="404040"/>
                </a:solidFill>
                <a:cs typeface="Arial"/>
              </a:rPr>
              <a:t>(</a:t>
            </a:r>
            <a:r>
              <a:rPr lang="en-US" sz="2000" b="1" spc="-10" dirty="0">
                <a:solidFill>
                  <a:srgbClr val="404040"/>
                </a:solidFill>
                <a:cs typeface="Arial"/>
              </a:rPr>
              <a:t>BFE</a:t>
            </a:r>
            <a:r>
              <a:rPr lang="en-US" sz="2000" spc="-10" dirty="0">
                <a:solidFill>
                  <a:srgbClr val="404040"/>
                </a:solidFill>
                <a:cs typeface="Arial"/>
              </a:rPr>
              <a:t>)</a:t>
            </a:r>
            <a:endParaRPr lang="en-US" sz="2000" dirty="0">
              <a:cs typeface="Arial"/>
            </a:endParaRPr>
          </a:p>
          <a:p>
            <a:pPr marL="243840" indent="-231775">
              <a:spcBef>
                <a:spcPts val="840"/>
              </a:spcBef>
              <a:buClr>
                <a:srgbClr val="3D3E3D"/>
              </a:buClr>
              <a:buSzPct val="90000"/>
              <a:buFont typeface="Wingdings"/>
              <a:buChar char=""/>
              <a:tabLst>
                <a:tab pos="243840" algn="l"/>
                <a:tab pos="244475" algn="l"/>
              </a:tabLst>
            </a:pPr>
            <a:r>
              <a:rPr lang="en-US" sz="2000" dirty="0">
                <a:solidFill>
                  <a:srgbClr val="404040"/>
                </a:solidFill>
                <a:cs typeface="Arial"/>
              </a:rPr>
              <a:t>Regulatory</a:t>
            </a:r>
            <a:r>
              <a:rPr lang="en-US" sz="2000" spc="-65" dirty="0">
                <a:solidFill>
                  <a:srgbClr val="404040"/>
                </a:solidFill>
                <a:cs typeface="Arial"/>
              </a:rPr>
              <a:t> </a:t>
            </a:r>
            <a:r>
              <a:rPr lang="en-US" sz="2000" spc="-10" dirty="0">
                <a:solidFill>
                  <a:srgbClr val="404040"/>
                </a:solidFill>
                <a:cs typeface="Arial"/>
              </a:rPr>
              <a:t>Floodway</a:t>
            </a:r>
            <a:endParaRPr lang="en-US" sz="2000" dirty="0">
              <a:cs typeface="Arial"/>
            </a:endParaRPr>
          </a:p>
          <a:p>
            <a:pPr marL="243840" indent="-231775">
              <a:spcBef>
                <a:spcPts val="840"/>
              </a:spcBef>
              <a:buClr>
                <a:srgbClr val="3D3E3D"/>
              </a:buClr>
              <a:buSzPct val="90000"/>
              <a:buFont typeface="Wingdings"/>
              <a:buChar char=""/>
              <a:tabLst>
                <a:tab pos="243840" algn="l"/>
                <a:tab pos="244475" algn="l"/>
              </a:tabLst>
            </a:pPr>
            <a:r>
              <a:rPr lang="en-US" sz="2000" dirty="0">
                <a:solidFill>
                  <a:srgbClr val="404040"/>
                </a:solidFill>
                <a:cs typeface="Arial"/>
              </a:rPr>
              <a:t>Cross</a:t>
            </a:r>
            <a:r>
              <a:rPr lang="en-US" sz="2000" spc="-30" dirty="0">
                <a:solidFill>
                  <a:srgbClr val="404040"/>
                </a:solidFill>
                <a:cs typeface="Arial"/>
              </a:rPr>
              <a:t> </a:t>
            </a:r>
            <a:r>
              <a:rPr lang="en-US" sz="2000" spc="-10" dirty="0">
                <a:solidFill>
                  <a:srgbClr val="404040"/>
                </a:solidFill>
                <a:cs typeface="Arial"/>
              </a:rPr>
              <a:t>Section</a:t>
            </a:r>
            <a:endParaRPr lang="en-US" sz="2000" dirty="0">
              <a:cs typeface="Arial"/>
            </a:endParaRPr>
          </a:p>
          <a:p>
            <a:endParaRPr lang="en-US" dirty="0"/>
          </a:p>
        </p:txBody>
      </p:sp>
      <p:sp>
        <p:nvSpPr>
          <p:cNvPr id="3" name="Title 2">
            <a:extLst>
              <a:ext uri="{FF2B5EF4-FFF2-40B4-BE49-F238E27FC236}">
                <a16:creationId xmlns:a16="http://schemas.microsoft.com/office/drawing/2014/main" id="{254478CB-1FD5-7AB0-66DD-C2818B20EE01}"/>
              </a:ext>
            </a:extLst>
          </p:cNvPr>
          <p:cNvSpPr>
            <a:spLocks noGrp="1"/>
          </p:cNvSpPr>
          <p:nvPr>
            <p:ph type="title"/>
          </p:nvPr>
        </p:nvSpPr>
        <p:spPr/>
        <p:txBody>
          <a:bodyPr>
            <a:normAutofit fontScale="90000"/>
          </a:bodyPr>
          <a:lstStyle/>
          <a:p>
            <a:r>
              <a:rPr lang="en-US" dirty="0"/>
              <a:t>Flood Insurance Rate Maps and Studies</a:t>
            </a:r>
          </a:p>
        </p:txBody>
      </p:sp>
      <p:pic>
        <p:nvPicPr>
          <p:cNvPr id="6" name="Picture 4" descr="Map&#10;&#10;Description automatically generated">
            <a:extLst>
              <a:ext uri="{FF2B5EF4-FFF2-40B4-BE49-F238E27FC236}">
                <a16:creationId xmlns:a16="http://schemas.microsoft.com/office/drawing/2014/main" id="{75479683-3F1F-E421-D4D0-BD4C8FF97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5437" y="561974"/>
            <a:ext cx="4547507" cy="3514654"/>
          </a:xfrm>
          <a:prstGeom prst="rect">
            <a:avLst/>
          </a:prstGeom>
        </p:spPr>
      </p:pic>
      <p:grpSp>
        <p:nvGrpSpPr>
          <p:cNvPr id="7" name="Group 6">
            <a:extLst>
              <a:ext uri="{FF2B5EF4-FFF2-40B4-BE49-F238E27FC236}">
                <a16:creationId xmlns:a16="http://schemas.microsoft.com/office/drawing/2014/main" id="{DC958D65-B6B4-1438-E79F-A2CAA3B8A777}"/>
              </a:ext>
            </a:extLst>
          </p:cNvPr>
          <p:cNvGrpSpPr/>
          <p:nvPr/>
        </p:nvGrpSpPr>
        <p:grpSpPr>
          <a:xfrm>
            <a:off x="8985497" y="2822714"/>
            <a:ext cx="2417999" cy="2971800"/>
            <a:chOff x="8985497" y="2822714"/>
            <a:chExt cx="2417999" cy="2971800"/>
          </a:xfrm>
        </p:grpSpPr>
        <p:pic>
          <p:nvPicPr>
            <p:cNvPr id="2" name="Picture 1">
              <a:extLst>
                <a:ext uri="{FF2B5EF4-FFF2-40B4-BE49-F238E27FC236}">
                  <a16:creationId xmlns:a16="http://schemas.microsoft.com/office/drawing/2014/main" id="{EBCCDBF0-C3EF-FC80-8931-7FD0AB186AB6}"/>
                </a:ext>
              </a:extLst>
            </p:cNvPr>
            <p:cNvPicPr>
              <a:picLocks noChangeAspect="1"/>
            </p:cNvPicPr>
            <p:nvPr/>
          </p:nvPicPr>
          <p:blipFill rotWithShape="1">
            <a:blip r:embed="rId3" r:link="rId4" cstate="print">
              <a:extLst>
                <a:ext uri="{28A0092B-C50C-407E-A947-70E740481C1C}">
                  <a14:useLocalDpi xmlns:a14="http://schemas.microsoft.com/office/drawing/2010/main"/>
                </a:ext>
              </a:extLst>
            </a:blip>
            <a:srcRect/>
            <a:stretch>
              <a:fillRect/>
            </a:stretch>
          </p:blipFill>
          <p:spPr bwMode="auto">
            <a:xfrm>
              <a:off x="8985497" y="2822714"/>
              <a:ext cx="2417999" cy="2971800"/>
            </a:xfrm>
            <a:prstGeom prst="rect">
              <a:avLst/>
            </a:prstGeom>
            <a:noFill/>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203DDBA3-43DB-C8DA-1B0A-ABA31769FEB9}"/>
                </a:ext>
              </a:extLst>
            </p:cNvPr>
            <p:cNvSpPr/>
            <p:nvPr/>
          </p:nvSpPr>
          <p:spPr>
            <a:xfrm>
              <a:off x="10430933" y="4809067"/>
              <a:ext cx="688623" cy="62088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59147450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MA PowerPoint Template.pptx" id="{8C06D501-50EA-4F87-B4D2-BA8E7F036159}" vid="{B5E722EB-F513-4B8C-97B3-DDAD34D2105C}"/>
    </a:ext>
  </a:extLst>
</a:theme>
</file>

<file path=ppt/theme/theme2.xml><?xml version="1.0" encoding="utf-8"?>
<a:theme xmlns:a="http://schemas.openxmlformats.org/drawingml/2006/main" name="2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E9428A4E5464D54AB1E944D9174D7EC3" ma:contentTypeVersion="1" ma:contentTypeDescription="Create a new document." ma:contentTypeScope="" ma:versionID="0c0cc19676f006cb7db242d5b6f11842">
  <xsd:schema xmlns:xsd="http://www.w3.org/2001/XMLSchema" xmlns:xs="http://www.w3.org/2001/XMLSchema" xmlns:p="http://schemas.microsoft.com/office/2006/metadata/properties" xmlns:ns2="b9a2177b-a26f-4afc-a54d-d91b769e7064" targetNamespace="http://schemas.microsoft.com/office/2006/metadata/properties" ma:root="true" ma:fieldsID="f9557ce8e39d884f6a48ace637c7735d" ns2:_="">
    <xsd:import namespace="b9a2177b-a26f-4afc-a54d-d91b769e706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a2177b-a26f-4afc-a54d-d91b769e706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b9a2177b-a26f-4afc-a54d-d91b769e7064">5CS6DA4W4HX6-1847248979-621</_dlc_DocId>
    <_dlc_DocIdUrl xmlns="b9a2177b-a26f-4afc-a54d-d91b769e7064">
      <Url>https://rmd.msc.fema.gov/Regions/III/_layouts/15/DocIdRedir.aspx?ID=5CS6DA4W4HX6-1847248979-621</Url>
      <Description>5CS6DA4W4HX6-1847248979-621</Description>
    </_dlc_DocIdUrl>
  </documentManagement>
</p:properties>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AAE037BB-F7FC-41F6-BE2A-BAAE2249355F}">
  <ds:schemaRefs>
    <ds:schemaRef ds:uri="http://schemas.microsoft.com/sharepoint/events"/>
  </ds:schemaRefs>
</ds:datastoreItem>
</file>

<file path=customXml/itemProps3.xml><?xml version="1.0" encoding="utf-8"?>
<ds:datastoreItem xmlns:ds="http://schemas.openxmlformats.org/officeDocument/2006/customXml" ds:itemID="{91E04C64-13C8-4558-AA8E-2EA88663A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a2177b-a26f-4afc-a54d-d91b769e7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DB5BB03-DD21-4258-90BA-4BA883F2CE48}">
  <ds:schemaRefs>
    <ds:schemaRef ds:uri="http://schemas.microsoft.com/office/2006/documentManagement/types"/>
    <ds:schemaRef ds:uri="http://purl.org/dc/elements/1.1/"/>
    <ds:schemaRef ds:uri="http://schemas.microsoft.com/office/2006/metadata/properties"/>
    <ds:schemaRef ds:uri="b9a2177b-a26f-4afc-a54d-d91b769e7064"/>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7179</TotalTime>
  <Words>2237</Words>
  <Application>Microsoft Office PowerPoint</Application>
  <PresentationFormat>Widescreen</PresentationFormat>
  <Paragraphs>335</Paragraphs>
  <Slides>46</Slides>
  <Notes>19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ＭＳ Ｐゴシック</vt:lpstr>
      <vt:lpstr>Arial</vt:lpstr>
      <vt:lpstr>Calibri</vt:lpstr>
      <vt:lpstr>Courier New</vt:lpstr>
      <vt:lpstr>Franklin Gothic Book</vt:lpstr>
      <vt:lpstr>Franklin Gothic Heavy</vt:lpstr>
      <vt:lpstr>Franklin Gothic Medium</vt:lpstr>
      <vt:lpstr>Franklin Gothic Medium Cond</vt:lpstr>
      <vt:lpstr>ITC Franklin Gothic Std Book</vt:lpstr>
      <vt:lpstr>Segoe UI</vt:lpstr>
      <vt:lpstr>Symbol</vt:lpstr>
      <vt:lpstr>Wingdings</vt:lpstr>
      <vt:lpstr>Office Theme</vt:lpstr>
      <vt:lpstr>2_Office Theme</vt:lpstr>
      <vt:lpstr>Template Notes</vt:lpstr>
      <vt:lpstr>PowerPoint Presentation</vt:lpstr>
      <vt:lpstr>Agenda</vt:lpstr>
      <vt:lpstr>Introductions</vt:lpstr>
      <vt:lpstr>Where We Are – Draft Maps</vt:lpstr>
      <vt:lpstr>3 Reasons We Are Here Today</vt:lpstr>
      <vt:lpstr>PowerPoint Presentation</vt:lpstr>
      <vt:lpstr>Flood Study Update</vt:lpstr>
      <vt:lpstr>Flood Insurance Rate Maps and Studies</vt:lpstr>
      <vt:lpstr>Typical FIRM Panel and Flood Zones</vt:lpstr>
      <vt:lpstr>Floodplain Map Overview</vt:lpstr>
      <vt:lpstr>Floodplain Map Overview</vt:lpstr>
      <vt:lpstr>PowerPoint Presentation</vt:lpstr>
      <vt:lpstr>PowerPoint Presentation</vt:lpstr>
      <vt:lpstr>Study Area</vt:lpstr>
      <vt:lpstr>Topographic Data</vt:lpstr>
      <vt:lpstr>Hydrologic Analyses</vt:lpstr>
      <vt:lpstr>Hydraulic Analyses – Zone A</vt:lpstr>
      <vt:lpstr>Hydraulic Analyses – Zone AE</vt:lpstr>
      <vt:lpstr>Hydraulic Analyses – 1D vs 2D</vt:lpstr>
      <vt:lpstr>Study Impacts</vt:lpstr>
      <vt:lpstr>Significant Impacts Overview</vt:lpstr>
      <vt:lpstr>PowerPoint Presentation</vt:lpstr>
      <vt:lpstr>PowerPoint Presentation</vt:lpstr>
      <vt:lpstr>PowerPoint Presentation</vt:lpstr>
      <vt:lpstr>PowerPoint Presentation</vt:lpstr>
      <vt:lpstr>How Did the Floodplain Maps Change?</vt:lpstr>
      <vt:lpstr>Using Flood Risk Data to Identify and Reduce Risk</vt:lpstr>
      <vt:lpstr>FEMA Flood Risk GIS Datasets</vt:lpstr>
      <vt:lpstr>Where to Find Flood Risk Data</vt:lpstr>
      <vt:lpstr>Where Can I Find My Flood Maps?</vt:lpstr>
      <vt:lpstr>National Flood Hazard Layer</vt:lpstr>
      <vt:lpstr>Additional Hazard and Risk Data</vt:lpstr>
      <vt:lpstr>Water Surface Elevation Grids</vt:lpstr>
      <vt:lpstr>Depth Grids</vt:lpstr>
      <vt:lpstr>West Virginia Flood Risk Tool</vt:lpstr>
      <vt:lpstr>Flood Hazard Mitigation Planning</vt:lpstr>
      <vt:lpstr>Using Flood Risk Data to Manage Development</vt:lpstr>
      <vt:lpstr>Floodplain Management</vt:lpstr>
      <vt:lpstr>Flood Risk Doesn’t Stop at a Line</vt:lpstr>
      <vt:lpstr>Floodplain Management at FRR</vt:lpstr>
      <vt:lpstr>Floodplain Management Big Picture</vt:lpstr>
      <vt:lpstr>Discussion</vt:lpstr>
      <vt:lpstr>We want to hear from you!</vt:lpstr>
      <vt:lpstr>Project Contacts – West Virginia</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creator>FEMA External Affairs</dc:creator>
  <cp:lastModifiedBy>Pierson, Robert</cp:lastModifiedBy>
  <cp:revision>245</cp:revision>
  <cp:lastPrinted>2020-03-02T16:45:50Z</cp:lastPrinted>
  <dcterms:created xsi:type="dcterms:W3CDTF">2012-11-19T20:41:22Z</dcterms:created>
  <dcterms:modified xsi:type="dcterms:W3CDTF">2025-05-30T10:32:31Z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0x010100E9428A4E5464D54AB1E944D9174D7EC3</vt:lpwstr>
  </property>
  <property fmtid="{D5CDD505-2E9C-101B-9397-08002B2CF9AE}" pid="3" name="MediaServiceImageTags">
    <vt:lpwstr/>
  </property>
  <property fmtid="{D5CDD505-2E9C-101B-9397-08002B2CF9AE}" pid="4" name="_dlc_DocIdItemGuid">
    <vt:lpwstr>02c07065-afb6-458e-9a6e-98eb629317e6</vt:lpwstr>
  </property>
</Properties>
</file>