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4"/>
  </p:notesMasterIdLst>
  <p:sldIdLst>
    <p:sldId id="275" r:id="rId2"/>
    <p:sldId id="258" r:id="rId3"/>
    <p:sldId id="259" r:id="rId4"/>
    <p:sldId id="269" r:id="rId5"/>
    <p:sldId id="270" r:id="rId6"/>
    <p:sldId id="271" r:id="rId7"/>
    <p:sldId id="272" r:id="rId8"/>
    <p:sldId id="273" r:id="rId9"/>
    <p:sldId id="274" r:id="rId10"/>
    <p:sldId id="256" r:id="rId11"/>
    <p:sldId id="305" r:id="rId12"/>
    <p:sldId id="306" r:id="rId13"/>
    <p:sldId id="307" r:id="rId14"/>
    <p:sldId id="309" r:id="rId15"/>
    <p:sldId id="308" r:id="rId16"/>
    <p:sldId id="296" r:id="rId17"/>
    <p:sldId id="279" r:id="rId18"/>
    <p:sldId id="295" r:id="rId19"/>
    <p:sldId id="280" r:id="rId20"/>
    <p:sldId id="281" r:id="rId21"/>
    <p:sldId id="282" r:id="rId22"/>
    <p:sldId id="283" r:id="rId23"/>
    <p:sldId id="285" r:id="rId24"/>
    <p:sldId id="284" r:id="rId25"/>
    <p:sldId id="311" r:id="rId26"/>
    <p:sldId id="312" r:id="rId27"/>
    <p:sldId id="313" r:id="rId28"/>
    <p:sldId id="310" r:id="rId29"/>
    <p:sldId id="316" r:id="rId30"/>
    <p:sldId id="315" r:id="rId31"/>
    <p:sldId id="314" r:id="rId32"/>
    <p:sldId id="287" r:id="rId33"/>
    <p:sldId id="288" r:id="rId34"/>
    <p:sldId id="289" r:id="rId35"/>
    <p:sldId id="290" r:id="rId36"/>
    <p:sldId id="292" r:id="rId37"/>
    <p:sldId id="293" r:id="rId38"/>
    <p:sldId id="291" r:id="rId39"/>
    <p:sldId id="294" r:id="rId40"/>
    <p:sldId id="317" r:id="rId41"/>
    <p:sldId id="321" r:id="rId42"/>
    <p:sldId id="320" r:id="rId43"/>
    <p:sldId id="319" r:id="rId44"/>
    <p:sldId id="318" r:id="rId45"/>
    <p:sldId id="322" r:id="rId46"/>
    <p:sldId id="297" r:id="rId47"/>
    <p:sldId id="300" r:id="rId48"/>
    <p:sldId id="299" r:id="rId49"/>
    <p:sldId id="301" r:id="rId50"/>
    <p:sldId id="298" r:id="rId51"/>
    <p:sldId id="302" r:id="rId52"/>
    <p:sldId id="325" r:id="rId53"/>
    <p:sldId id="324" r:id="rId54"/>
    <p:sldId id="326" r:id="rId55"/>
    <p:sldId id="323" r:id="rId56"/>
    <p:sldId id="303" r:id="rId57"/>
    <p:sldId id="370" r:id="rId58"/>
    <p:sldId id="327" r:id="rId59"/>
    <p:sldId id="331" r:id="rId60"/>
    <p:sldId id="371" r:id="rId61"/>
    <p:sldId id="330" r:id="rId62"/>
    <p:sldId id="333" r:id="rId63"/>
    <p:sldId id="332" r:id="rId64"/>
    <p:sldId id="334" r:id="rId65"/>
    <p:sldId id="304" r:id="rId66"/>
    <p:sldId id="335" r:id="rId67"/>
    <p:sldId id="369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7" r:id="rId80"/>
    <p:sldId id="348" r:id="rId81"/>
    <p:sldId id="349" r:id="rId82"/>
    <p:sldId id="350" r:id="rId83"/>
    <p:sldId id="351" r:id="rId84"/>
    <p:sldId id="352" r:id="rId85"/>
    <p:sldId id="353" r:id="rId86"/>
    <p:sldId id="354" r:id="rId87"/>
    <p:sldId id="355" r:id="rId88"/>
    <p:sldId id="356" r:id="rId89"/>
    <p:sldId id="357" r:id="rId90"/>
    <p:sldId id="358" r:id="rId91"/>
    <p:sldId id="359" r:id="rId92"/>
    <p:sldId id="360" r:id="rId93"/>
    <p:sldId id="361" r:id="rId94"/>
    <p:sldId id="362" r:id="rId95"/>
    <p:sldId id="363" r:id="rId96"/>
    <p:sldId id="364" r:id="rId97"/>
    <p:sldId id="365" r:id="rId98"/>
    <p:sldId id="366" r:id="rId99"/>
    <p:sldId id="367" r:id="rId100"/>
    <p:sldId id="368" r:id="rId101"/>
    <p:sldId id="278" r:id="rId102"/>
    <p:sldId id="276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1F4E79"/>
    <a:srgbClr val="44546A"/>
    <a:srgbClr val="4472C4"/>
    <a:srgbClr val="FFFFFF"/>
    <a:srgbClr val="0070C0"/>
    <a:srgbClr val="9DC3E6"/>
    <a:srgbClr val="DEEBF7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58" y="10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istc-outFileSrv1-22\hazardData\userFiles\Annie\Community%20Report\FloodReturns_Rainelle_Clendenin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Percentage of Inundated Area in each Community</a:t>
            </a:r>
          </a:p>
        </c:rich>
      </c:tx>
      <c:layout>
        <c:manualLayout>
          <c:xMode val="edge"/>
          <c:yMode val="edge"/>
          <c:x val="0.29959842784630192"/>
          <c:y val="2.86338103496780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322587887008822E-2"/>
          <c:y val="7.6411219646953993E-2"/>
          <c:w val="0.71164892096571719"/>
          <c:h val="0.8719784432967766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Different_Intervals!$A$3</c:f>
              <c:strCache>
                <c:ptCount val="1"/>
                <c:pt idx="0">
                  <c:v>10% Probability of Flood in a year (10-year flood)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Different_Intervals!$B$1:$F$1</c:f>
              <c:strCache>
                <c:ptCount val="5"/>
                <c:pt idx="0">
                  <c:v>Camden</c:v>
                </c:pt>
                <c:pt idx="1">
                  <c:v>Clendenin</c:v>
                </c:pt>
                <c:pt idx="2">
                  <c:v>Rainelle</c:v>
                </c:pt>
                <c:pt idx="3">
                  <c:v>Richwood</c:v>
                </c:pt>
                <c:pt idx="4">
                  <c:v>White Sulphur Springs</c:v>
                </c:pt>
              </c:strCache>
            </c:strRef>
          </c:cat>
          <c:val>
            <c:numRef>
              <c:f>Different_Intervals!$B$3:$F$3</c:f>
              <c:numCache>
                <c:formatCode>0.00%</c:formatCode>
                <c:ptCount val="5"/>
                <c:pt idx="0" formatCode="0%">
                  <c:v>0.1</c:v>
                </c:pt>
                <c:pt idx="1">
                  <c:v>0.13400000000000001</c:v>
                </c:pt>
                <c:pt idx="2" formatCode="0%">
                  <c:v>0.13</c:v>
                </c:pt>
                <c:pt idx="3" formatCode="0%">
                  <c:v>7.0000000000000007E-2</c:v>
                </c:pt>
                <c:pt idx="4" formatCode="0%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FA-4FF9-B65C-B88FBF5EFE11}"/>
            </c:ext>
          </c:extLst>
        </c:ser>
        <c:ser>
          <c:idx val="2"/>
          <c:order val="1"/>
          <c:tx>
            <c:strRef>
              <c:f>Different_Intervals!$A$4</c:f>
              <c:strCache>
                <c:ptCount val="1"/>
                <c:pt idx="0">
                  <c:v>4% Probability of Flood in a year (25-year flood)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Different_Intervals!$B$4:$F$4</c:f>
              <c:numCache>
                <c:formatCode>0%</c:formatCode>
                <c:ptCount val="5"/>
                <c:pt idx="0">
                  <c:v>0.12</c:v>
                </c:pt>
                <c:pt idx="1">
                  <c:v>0.19</c:v>
                </c:pt>
                <c:pt idx="2">
                  <c:v>0.2</c:v>
                </c:pt>
                <c:pt idx="3">
                  <c:v>0.11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FA-4FF9-B65C-B88FBF5EFE11}"/>
            </c:ext>
          </c:extLst>
        </c:ser>
        <c:ser>
          <c:idx val="3"/>
          <c:order val="2"/>
          <c:tx>
            <c:strRef>
              <c:f>Different_Intervals!$A$5</c:f>
              <c:strCache>
                <c:ptCount val="1"/>
                <c:pt idx="0">
                  <c:v>2% Probability of Flood in a year (50-year flood)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Different_Intervals!$B$5:$F$5</c:f>
              <c:numCache>
                <c:formatCode>0.00%</c:formatCode>
                <c:ptCount val="5"/>
                <c:pt idx="0" formatCode="0%">
                  <c:v>0.12</c:v>
                </c:pt>
                <c:pt idx="1">
                  <c:v>0.22500000000000001</c:v>
                </c:pt>
                <c:pt idx="2" formatCode="0%">
                  <c:v>0.26</c:v>
                </c:pt>
                <c:pt idx="3" formatCode="0%">
                  <c:v>0.16</c:v>
                </c:pt>
                <c:pt idx="4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FA-4FF9-B65C-B88FBF5EFE11}"/>
            </c:ext>
          </c:extLst>
        </c:ser>
        <c:ser>
          <c:idx val="4"/>
          <c:order val="3"/>
          <c:tx>
            <c:strRef>
              <c:f>Different_Intervals!$A$6</c:f>
              <c:strCache>
                <c:ptCount val="1"/>
                <c:pt idx="0">
                  <c:v>1% Probability of Flood in a year (100-year flood)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Different_Intervals!$B$7:$F$7</c:f>
              <c:numCache>
                <c:formatCode>0.00%</c:formatCode>
                <c:ptCount val="5"/>
                <c:pt idx="0" formatCode="0%">
                  <c:v>0.13</c:v>
                </c:pt>
                <c:pt idx="1">
                  <c:v>0.23499999999999999</c:v>
                </c:pt>
                <c:pt idx="2" formatCode="0%">
                  <c:v>0.31</c:v>
                </c:pt>
                <c:pt idx="3" formatCode="0%">
                  <c:v>0.22</c:v>
                </c:pt>
                <c:pt idx="4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FA-4FF9-B65C-B88FBF5EFE11}"/>
            </c:ext>
          </c:extLst>
        </c:ser>
        <c:ser>
          <c:idx val="6"/>
          <c:order val="4"/>
          <c:tx>
            <c:strRef>
              <c:f>Different_Intervals!$A$7</c:f>
              <c:strCache>
                <c:ptCount val="1"/>
                <c:pt idx="0">
                  <c:v>1+% Probability of Flood in a year (84% Cimate Change)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Different_Intervals!$B$7:$F$7</c:f>
              <c:numCache>
                <c:formatCode>0.00%</c:formatCode>
                <c:ptCount val="5"/>
                <c:pt idx="0" formatCode="0%">
                  <c:v>0.13</c:v>
                </c:pt>
                <c:pt idx="1">
                  <c:v>0.23499999999999999</c:v>
                </c:pt>
                <c:pt idx="2" formatCode="0%">
                  <c:v>0.31</c:v>
                </c:pt>
                <c:pt idx="3" formatCode="0%">
                  <c:v>0.22</c:v>
                </c:pt>
                <c:pt idx="4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FA-4FF9-B65C-B88FBF5EFE11}"/>
            </c:ext>
          </c:extLst>
        </c:ser>
        <c:ser>
          <c:idx val="5"/>
          <c:order val="5"/>
          <c:tx>
            <c:strRef>
              <c:f>Different_Intervals!$A$8</c:f>
              <c:strCache>
                <c:ptCount val="1"/>
                <c:pt idx="0">
                  <c:v>0.2% Probability of Flood in a year (500-year flood)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Different_Intervals!$B$8:$F$8</c:f>
              <c:numCache>
                <c:formatCode>0%</c:formatCode>
                <c:ptCount val="5"/>
                <c:pt idx="0">
                  <c:v>0.15</c:v>
                </c:pt>
                <c:pt idx="1">
                  <c:v>0.25</c:v>
                </c:pt>
                <c:pt idx="2">
                  <c:v>0.37</c:v>
                </c:pt>
                <c:pt idx="3">
                  <c:v>0.22</c:v>
                </c:pt>
                <c:pt idx="4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FA-4FF9-B65C-B88FBF5EF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733776"/>
        <c:axId val="648731480"/>
      </c:barChart>
      <c:catAx>
        <c:axId val="64873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1480"/>
        <c:crosses val="autoZero"/>
        <c:auto val="1"/>
        <c:lblAlgn val="ctr"/>
        <c:lblOffset val="100"/>
        <c:noMultiLvlLbl val="0"/>
      </c:catAx>
      <c:valAx>
        <c:axId val="648731480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934427940491577"/>
          <c:y val="0.40825457771842116"/>
          <c:w val="0.25065572059508417"/>
          <c:h val="0.208592346695532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B16D2-FC8B-4535-8B6C-C1E2806776BE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B05B1-6148-48AD-9842-6A181E949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3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85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50year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31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06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100year PLUS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62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500year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51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2F4CA-CF62-4F19-8624-9D4B6911024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6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9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25yr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9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50yr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54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100yr PLUS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41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500yr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57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85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25year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6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5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BC546-8035-4DF2-B553-DA2002E63842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AD9AA-274D-4EFB-8531-6D4171682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fBqNHkV6h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ema.gov/sites/default/files/2020-02/General_Hydrologic_Considerations_Guidance_Feb_2019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pwv.gov/flood/map/?wkid=102100&amp;x=-8990623&amp;y=4575584&amp;l=13&amp;v=0" TargetMode="Externa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38978&amp;y=4550647&amp;l=13&amp;v=1" TargetMode="Externa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jp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6.jp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www.mapwv.gov/flood/map/?wkid=102100&amp;x=-8990624&amp;y=4575586&amp;l=13&amp;v=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mapwv.gov/flood/map/?wkid=102100&amp;x=-8990623&amp;y=4575584&amp;l=13&amp;v=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pwv.gov/flood/map/?wkid=102100&amp;x=-8938980&amp;y=4550648&amp;l=13&amp;v=2" TargetMode="Externa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www.mapwv.gov/flood/map/?wkid=102100&amp;x=-9056068&amp;y=4648494&amp;l=13&amp;v=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7.jpe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9056065&amp;y=4648495&amp;l=14&amp;v=1" TargetMode="Externa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hyperlink" Target="https://www.mapwv.gov/flood/map/?wkid=102100&amp;x=-8964656&amp;y=4610998&amp;l=12&amp;v=0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5.jp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mapwv.gov/flood/map/?wkid=102100&amp;x=-8971574&amp;y=4630933&amp;l=13&amp;v=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8971572&amp;y=4630935&amp;l=13&amp;v=2" TargetMode="Externa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71574&amp;y=4630933&amp;l=13&amp;v=0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971572&amp;y=4630935&amp;l=13&amp;v=2" TargetMode="External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s://www.mapwv.gov/flood/map/?wkid=102100&amp;x=-8915918&amp;y=4610970&amp;l=14&amp;v=1" TargetMode="Externa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Frequency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3466" y="4462182"/>
          <a:ext cx="4307609" cy="2302404"/>
        </p:xfrm>
        <a:graphic>
          <a:graphicData uri="http://schemas.openxmlformats.org/drawingml/2006/table">
            <a:tbl>
              <a:tblPr/>
              <a:tblGrid>
                <a:gridCol w="1063128">
                  <a:extLst>
                    <a:ext uri="{9D8B030D-6E8A-4147-A177-3AD203B41FA5}">
                      <a16:colId xmlns:a16="http://schemas.microsoft.com/office/drawing/2014/main" val="900253767"/>
                    </a:ext>
                  </a:extLst>
                </a:gridCol>
                <a:gridCol w="1015783">
                  <a:extLst>
                    <a:ext uri="{9D8B030D-6E8A-4147-A177-3AD203B41FA5}">
                      <a16:colId xmlns:a16="http://schemas.microsoft.com/office/drawing/2014/main" val="4038638805"/>
                    </a:ext>
                  </a:extLst>
                </a:gridCol>
                <a:gridCol w="1138687">
                  <a:extLst>
                    <a:ext uri="{9D8B030D-6E8A-4147-A177-3AD203B41FA5}">
                      <a16:colId xmlns:a16="http://schemas.microsoft.com/office/drawing/2014/main" val="2916446106"/>
                    </a:ext>
                  </a:extLst>
                </a:gridCol>
                <a:gridCol w="1090011">
                  <a:extLst>
                    <a:ext uri="{9D8B030D-6E8A-4147-A177-3AD203B41FA5}">
                      <a16:colId xmlns:a16="http://schemas.microsoft.com/office/drawing/2014/main" val="1693611872"/>
                    </a:ext>
                  </a:extLst>
                </a:gridCol>
              </a:tblGrid>
              <a:tr h="17080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First Street Foundation (FSF)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777604"/>
                  </a:ext>
                </a:extLst>
              </a:tr>
              <a:tr h="8793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Recurrence Interval</a:t>
                      </a:r>
                      <a:b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Flood Size</a:t>
                      </a:r>
                    </a:p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(2022, 2037, 2052)*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(flooding at least 1 cm)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Street Risk 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8801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74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Substantial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3006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yr (1 in 20)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85%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5768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yr (1 in 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Almost Certain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585803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scenarios available for 3 flood depth years (2022-today, 2037-15 years, 2052-30 years)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2442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67300" y="6136174"/>
            <a:ext cx="672465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2022 Flood Study Sources:  </a:t>
            </a:r>
            <a:r>
              <a:rPr lang="en-US" b="1" dirty="0"/>
              <a:t>FEMA</a:t>
            </a:r>
            <a:r>
              <a:rPr lang="en-US" dirty="0"/>
              <a:t> and </a:t>
            </a:r>
            <a:r>
              <a:rPr lang="en-US" b="1" dirty="0"/>
              <a:t>First Street Foundation </a:t>
            </a:r>
            <a:r>
              <a:rPr lang="en-US" dirty="0"/>
              <a:t>(FSF)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83466" y="1790631"/>
          <a:ext cx="4307609" cy="2707941"/>
        </p:xfrm>
        <a:graphic>
          <a:graphicData uri="http://schemas.openxmlformats.org/drawingml/2006/table">
            <a:tbl>
              <a:tblPr/>
              <a:tblGrid>
                <a:gridCol w="1118509">
                  <a:extLst>
                    <a:ext uri="{9D8B030D-6E8A-4147-A177-3AD203B41FA5}">
                      <a16:colId xmlns:a16="http://schemas.microsoft.com/office/drawing/2014/main" val="3789215353"/>
                    </a:ext>
                  </a:extLst>
                </a:gridCol>
                <a:gridCol w="792972">
                  <a:extLst>
                    <a:ext uri="{9D8B030D-6E8A-4147-A177-3AD203B41FA5}">
                      <a16:colId xmlns:a16="http://schemas.microsoft.com/office/drawing/2014/main" val="156649389"/>
                    </a:ext>
                  </a:extLst>
                </a:gridCol>
                <a:gridCol w="1285397">
                  <a:extLst>
                    <a:ext uri="{9D8B030D-6E8A-4147-A177-3AD203B41FA5}">
                      <a16:colId xmlns:a16="http://schemas.microsoft.com/office/drawing/2014/main" val="2018088842"/>
                    </a:ext>
                  </a:extLst>
                </a:gridCol>
                <a:gridCol w="1110731">
                  <a:extLst>
                    <a:ext uri="{9D8B030D-6E8A-4147-A177-3AD203B41FA5}">
                      <a16:colId xmlns:a16="http://schemas.microsoft.com/office/drawing/2014/main" val="2803084064"/>
                    </a:ext>
                  </a:extLst>
                </a:gridCol>
              </a:tblGrid>
              <a:tr h="21407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921659"/>
                  </a:ext>
                </a:extLst>
              </a:tr>
              <a:tr h="7060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Recurrence Interval and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Flood Size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 Risk 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529846"/>
                  </a:ext>
                </a:extLst>
              </a:tr>
              <a:tr h="250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19025"/>
                  </a:ext>
                </a:extLst>
              </a:tr>
              <a:tr h="4921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 Plus confidence error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159581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61111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yr (1 in 50)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32054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yr (1 in 25)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698478"/>
                  </a:ext>
                </a:extLst>
              </a:tr>
              <a:tr h="182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yr (1 in 10)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528815"/>
                  </a:ext>
                </a:extLst>
              </a:tr>
              <a:tr h="2726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scenarios generated from BFE + 1 ft. or 1%+ Recurrence interval</a:t>
                      </a:r>
                    </a:p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32321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67300" y="1817578"/>
            <a:ext cx="672465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F4E79"/>
                </a:solidFill>
              </a:rPr>
              <a:t> 5-, 10-, 20-, 25-, 50-, 100-, and 500-year flood elevations (above sea level) refer to expected water levels of the 20%,  10%, 5%, 4%, 2%, 1%, and 0.2% annual chance flood events. </a:t>
            </a:r>
            <a:endParaRPr lang="en-US" sz="1600" b="1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067300" y="2833733"/>
          <a:ext cx="6724651" cy="3138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853">
                  <a:extLst>
                    <a:ext uri="{9D8B030D-6E8A-4147-A177-3AD203B41FA5}">
                      <a16:colId xmlns:a16="http://schemas.microsoft.com/office/drawing/2014/main" val="104812897"/>
                    </a:ext>
                  </a:extLst>
                </a:gridCol>
                <a:gridCol w="2393697">
                  <a:extLst>
                    <a:ext uri="{9D8B030D-6E8A-4147-A177-3AD203B41FA5}">
                      <a16:colId xmlns:a16="http://schemas.microsoft.com/office/drawing/2014/main" val="2869568111"/>
                    </a:ext>
                  </a:extLst>
                </a:gridCol>
                <a:gridCol w="3086101">
                  <a:extLst>
                    <a:ext uri="{9D8B030D-6E8A-4147-A177-3AD203B41FA5}">
                      <a16:colId xmlns:a16="http://schemas.microsoft.com/office/drawing/2014/main" val="2071470446"/>
                    </a:ext>
                  </a:extLst>
                </a:gridCol>
              </a:tblGrid>
              <a:tr h="40476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hlinkClick r:id="rId2"/>
                        </a:rPr>
                        <a:t>The Differences between FEMA Flood Maps and Flood Risk Factors by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hlinkClick r:id="rId2"/>
                        </a:rPr>
                        <a:t> FSF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665969"/>
                  </a:ext>
                </a:extLst>
              </a:tr>
              <a:tr h="336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Differences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FEMA</a:t>
                      </a: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(FSF)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799870"/>
                  </a:ext>
                </a:extLst>
              </a:tr>
              <a:tr h="31592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Scale of Flood Risk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Mapping Risk by Zones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Identifying the Risk on Property Level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400720"/>
                  </a:ext>
                </a:extLst>
              </a:tr>
              <a:tr h="305172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Future Risk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Maps are not Adjusting based on Climate Change &amp; and its impact on Future Floods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Considering the effect of Sea level Rise &amp; Atmospheric Change in the next 30 years on Flood Risk</a:t>
                      </a: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19687"/>
                  </a:ext>
                </a:extLst>
              </a:tr>
              <a:tr h="57370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Insurance Rates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Maps are Intended to Inform Flood Insurance Rates </a:t>
                      </a: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Does not Determine Whether the Property Needs Flood Insurance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95263"/>
                  </a:ext>
                </a:extLst>
              </a:tr>
              <a:tr h="57370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Development Requirement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Determining Development for the Areas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at Risk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Assessing Risk for an Individual Property</a:t>
                      </a:r>
                    </a:p>
                  </a:txBody>
                  <a:tcPr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727218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83466" y="1196973"/>
            <a:ext cx="10343071" cy="369332"/>
            <a:chOff x="5201729" y="1281154"/>
            <a:chExt cx="10343071" cy="369332"/>
          </a:xfrm>
        </p:grpSpPr>
        <p:sp>
          <p:nvSpPr>
            <p:cNvPr id="16" name="Rectangle 15"/>
            <p:cNvSpPr/>
            <p:nvPr/>
          </p:nvSpPr>
          <p:spPr>
            <a:xfrm>
              <a:off x="5201729" y="1378117"/>
              <a:ext cx="200517" cy="200517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02245" y="1281154"/>
              <a:ext cx="101425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1F4E79"/>
                  </a:solidFill>
                </a:rPr>
                <a:t>Frequency: </a:t>
              </a:r>
              <a:r>
                <a:rPr lang="en-US" b="1" dirty="0">
                  <a:solidFill>
                    <a:srgbClr val="1F4E79"/>
                  </a:solidFill>
                </a:rPr>
                <a:t>Probability that a flood of a specific size will be equaled or exceeded in any given year.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2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673639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gauley river&#10;&#10;Description automatically generated">
            <a:extLst>
              <a:ext uri="{FF2B5EF4-FFF2-40B4-BE49-F238E27FC236}">
                <a16:creationId xmlns:a16="http://schemas.microsoft.com/office/drawing/2014/main" id="{3EF5C247-1C2E-93B5-0999-59A544A4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b="14599"/>
          <a:stretch/>
        </p:blipFill>
        <p:spPr>
          <a:xfrm>
            <a:off x="-415" y="87486"/>
            <a:ext cx="12280769" cy="67691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99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7EBC4-2874-862B-F8C6-34BDB62E4449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5FD520-0762-9AE2-FBF2-A5720EEB1BF5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383E03-5D36-0692-A67D-E5DC076697DB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E9F25C-2822-D648-944F-2D2621194AD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C98097-7A42-C7A0-E587-995588EEF5E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1818B27-A9EB-00B1-9A3A-ED73603D46BA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1013DD-24F3-228A-C0CE-2AF02DD69ED5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1E2BC9D1-82DD-146E-E756-DC8EA8A69D85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b="1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32.5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CE1E0B-5FA5-5198-EE09-83507BFEE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15% of Camden is in the 0.2%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5437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419" y="2709892"/>
            <a:ext cx="400110" cy="17192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/>
              <a:t>Percentage of Area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492627" y="5105400"/>
            <a:ext cx="1013460" cy="2476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248638"/>
              </p:ext>
            </p:extLst>
          </p:nvPr>
        </p:nvGraphicFramePr>
        <p:xfrm>
          <a:off x="697529" y="114300"/>
          <a:ext cx="11296351" cy="646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40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74CAE0-7361-5A98-45BB-AE5BD9D54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13024"/>
              </p:ext>
            </p:extLst>
          </p:nvPr>
        </p:nvGraphicFramePr>
        <p:xfrm>
          <a:off x="807719" y="457199"/>
          <a:ext cx="10332721" cy="52247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50821">
                  <a:extLst>
                    <a:ext uri="{9D8B030D-6E8A-4147-A177-3AD203B41FA5}">
                      <a16:colId xmlns:a16="http://schemas.microsoft.com/office/drawing/2014/main" val="3261967427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893657258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2062172265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362026967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906555288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2749464022"/>
                    </a:ext>
                  </a:extLst>
                </a:gridCol>
              </a:tblGrid>
              <a:tr h="3354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Flood Intervals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F4E7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tabLst>
                          <a:tab pos="4572000" algn="l"/>
                          <a:tab pos="4630738" algn="l"/>
                        </a:tabLst>
                      </a:pPr>
                      <a:r>
                        <a:rPr lang="en-US" sz="1600" b="1" dirty="0"/>
                        <a:t>Percentage</a:t>
                      </a:r>
                      <a:r>
                        <a:rPr lang="en-US" sz="1600" b="1" baseline="0" dirty="0"/>
                        <a:t> of Inundated Area in each Community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621997"/>
                  </a:ext>
                </a:extLst>
              </a:tr>
              <a:tr h="7491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Camden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Clendenin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Rainelle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Richwood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8575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White Sulphur Springs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68793"/>
                  </a:ext>
                </a:extLst>
              </a:tr>
              <a:tr h="678395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10% Probability of Flood in a year (10-year flood)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13.4%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13%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7%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13%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503510"/>
                  </a:ext>
                </a:extLst>
              </a:tr>
              <a:tr h="6680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4% Probability of Flood in a year (25-year flood)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19%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20%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11%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17%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399701"/>
                  </a:ext>
                </a:extLst>
              </a:tr>
              <a:tr h="722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2% Probability of Flood in a year (50-year flood)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22.5%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26%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16%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20%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986122"/>
                  </a:ext>
                </a:extLst>
              </a:tr>
              <a:tr h="6979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1% Probability of Flood in a year (100-year flood)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14%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23.5%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31%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18%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574149"/>
                  </a:ext>
                </a:extLst>
              </a:tr>
              <a:tr h="6771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*1+% Probability of Flood in a year (84% Climate Change)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13%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23.5%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31%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705027"/>
                  </a:ext>
                </a:extLst>
              </a:tr>
              <a:tr h="696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0.2% Probability of Flood in a year (500-year flood)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15%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25%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37%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22%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55734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36666" y="5908353"/>
            <a:ext cx="9260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* The 1-percent-plus flood elevation is defined as a flood elevation derived by using discharges that are at the upper 84-percent confidence limit as calculated in the gage analysis for the 1- percent-annual-chance event for the Flood Risk Project </a:t>
            </a:r>
            <a:r>
              <a:rPr lang="en-US" sz="1200" b="1" i="1" dirty="0">
                <a:hlinkClick r:id="rId2"/>
              </a:rPr>
              <a:t>(FEMA, 2019)</a:t>
            </a:r>
            <a:endParaRPr lang="en-US" sz="1200" b="1" i="1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7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639317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56472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553108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3" name="Rectangle 4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7" name="Rectangular Callout 27">
            <a:extLst>
              <a:ext uri="{FF2B5EF4-FFF2-40B4-BE49-F238E27FC236}">
                <a16:creationId xmlns:a16="http://schemas.microsoft.com/office/drawing/2014/main" id="{5303E5CB-A8B1-D0A5-1157-363276D92D22}"/>
              </a:ext>
            </a:extLst>
          </p:cNvPr>
          <p:cNvSpPr/>
          <p:nvPr/>
        </p:nvSpPr>
        <p:spPr>
          <a:xfrm>
            <a:off x="502731" y="3375488"/>
            <a:ext cx="1466082" cy="176396"/>
          </a:xfrm>
          <a:prstGeom prst="wedgeRectCallout">
            <a:avLst>
              <a:gd name="adj1" fmla="val 531095"/>
              <a:gd name="adj2" fmla="val 3518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(FEMA 0.2% / 500-Yr 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50735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3" name="Rectangle 42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F8C4C-1393-D0C0-B0EF-8C93664D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9" t="-11" r="20410" b="29121"/>
          <a:stretch/>
        </p:blipFill>
        <p:spPr>
          <a:xfrm>
            <a:off x="991521" y="745463"/>
            <a:ext cx="9866280" cy="5181124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678354" y="5567932"/>
            <a:ext cx="3101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20D26C65-FBDC-C5C6-93DD-92DD5B9BB730}"/>
              </a:ext>
            </a:extLst>
          </p:cNvPr>
          <p:cNvSpPr/>
          <p:nvPr/>
        </p:nvSpPr>
        <p:spPr>
          <a:xfrm>
            <a:off x="484644" y="3593422"/>
            <a:ext cx="1865450" cy="203837"/>
          </a:xfrm>
          <a:prstGeom prst="wedgeRectCallout">
            <a:avLst>
              <a:gd name="adj1" fmla="val 171677"/>
              <a:gd name="adj2" fmla="val -8538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FEMA 1%+ (84% CL)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2F23BD3A-4311-A0C0-EF90-5B897BDB55B1}"/>
              </a:ext>
            </a:extLst>
          </p:cNvPr>
          <p:cNvSpPr/>
          <p:nvPr/>
        </p:nvSpPr>
        <p:spPr>
          <a:xfrm>
            <a:off x="502731" y="3847984"/>
            <a:ext cx="1466082" cy="236256"/>
          </a:xfrm>
          <a:prstGeom prst="wedgeRectCallout">
            <a:avLst>
              <a:gd name="adj1" fmla="val 536019"/>
              <a:gd name="adj2" fmla="val 8319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7.5’   (2016 High Water) </a:t>
            </a:r>
          </a:p>
        </p:txBody>
      </p:sp>
      <p:sp>
        <p:nvSpPr>
          <p:cNvPr id="27" name="Rectangular Callout 27">
            <a:extLst>
              <a:ext uri="{FF2B5EF4-FFF2-40B4-BE49-F238E27FC236}">
                <a16:creationId xmlns:a16="http://schemas.microsoft.com/office/drawing/2014/main" id="{5303E5CB-A8B1-D0A5-1157-363276D92D22}"/>
              </a:ext>
            </a:extLst>
          </p:cNvPr>
          <p:cNvSpPr/>
          <p:nvPr/>
        </p:nvSpPr>
        <p:spPr>
          <a:xfrm>
            <a:off x="502731" y="3375488"/>
            <a:ext cx="1466082" cy="176396"/>
          </a:xfrm>
          <a:prstGeom prst="wedgeRectCallout">
            <a:avLst>
              <a:gd name="adj1" fmla="val 531095"/>
              <a:gd name="adj2" fmla="val 35186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9.9’  (FEMA 0.2% / 500-Yr )</a:t>
            </a:r>
          </a:p>
        </p:txBody>
      </p:sp>
      <p:sp>
        <p:nvSpPr>
          <p:cNvPr id="28" name="Rectangular Callout 28">
            <a:extLst>
              <a:ext uri="{FF2B5EF4-FFF2-40B4-BE49-F238E27FC236}">
                <a16:creationId xmlns:a16="http://schemas.microsoft.com/office/drawing/2014/main" id="{99AE9F88-5DC9-41A0-F1D0-0AD4A5427B8C}"/>
              </a:ext>
            </a:extLst>
          </p:cNvPr>
          <p:cNvSpPr/>
          <p:nvPr/>
        </p:nvSpPr>
        <p:spPr>
          <a:xfrm>
            <a:off x="517360" y="4666881"/>
            <a:ext cx="1451453" cy="176396"/>
          </a:xfrm>
          <a:prstGeom prst="wedgeRectCallout">
            <a:avLst>
              <a:gd name="adj1" fmla="val 166621"/>
              <a:gd name="adj2" fmla="val -3419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3.1’  (FEMA 1% / 100-Yr) </a:t>
            </a:r>
          </a:p>
        </p:txBody>
      </p:sp>
      <p:sp>
        <p:nvSpPr>
          <p:cNvPr id="29" name="Rectangular Callout 29">
            <a:extLst>
              <a:ext uri="{FF2B5EF4-FFF2-40B4-BE49-F238E27FC236}">
                <a16:creationId xmlns:a16="http://schemas.microsoft.com/office/drawing/2014/main" id="{AD19F712-5478-E5B3-D67F-DAA5202A653D}"/>
              </a:ext>
            </a:extLst>
          </p:cNvPr>
          <p:cNvSpPr/>
          <p:nvPr/>
        </p:nvSpPr>
        <p:spPr>
          <a:xfrm>
            <a:off x="515939" y="2755170"/>
            <a:ext cx="1452893" cy="210847"/>
          </a:xfrm>
          <a:prstGeom prst="wedgeRectCallout">
            <a:avLst>
              <a:gd name="adj1" fmla="val 174901"/>
              <a:gd name="adj2" fmla="val 31352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12.2’ (FSF 0.2% / 500-Yr)</a:t>
            </a:r>
          </a:p>
        </p:txBody>
      </p:sp>
      <p:sp>
        <p:nvSpPr>
          <p:cNvPr id="31" name="Rectangular Callout 31">
            <a:extLst>
              <a:ext uri="{FF2B5EF4-FFF2-40B4-BE49-F238E27FC236}">
                <a16:creationId xmlns:a16="http://schemas.microsoft.com/office/drawing/2014/main" id="{9B6EC999-9E0A-C136-DEFA-0760F83BB774}"/>
              </a:ext>
            </a:extLst>
          </p:cNvPr>
          <p:cNvSpPr/>
          <p:nvPr/>
        </p:nvSpPr>
        <p:spPr>
          <a:xfrm>
            <a:off x="514463" y="4984265"/>
            <a:ext cx="1454367" cy="176396"/>
          </a:xfrm>
          <a:prstGeom prst="wedgeRectCallout">
            <a:avLst>
              <a:gd name="adj1" fmla="val 166515"/>
              <a:gd name="adj2" fmla="val -5385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246411" y="62263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5672072" y="61815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1672123" y="6154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3374540" y="62263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800608" y="6181516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863933" y="6206897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172436" y="615873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076415" y="5568570"/>
            <a:ext cx="27470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13-13-0001-0054-0000_182</a:t>
            </a:r>
            <a:endParaRPr lang="en-US" sz="1200" b="1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DF7CC861-ACD0-9093-F712-FEBD58C3328B}"/>
              </a:ext>
            </a:extLst>
          </p:cNvPr>
          <p:cNvSpPr/>
          <p:nvPr/>
        </p:nvSpPr>
        <p:spPr>
          <a:xfrm>
            <a:off x="304151" y="3669162"/>
            <a:ext cx="133350" cy="1139547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441272"/>
              </p:ext>
            </p:extLst>
          </p:nvPr>
        </p:nvGraphicFramePr>
        <p:xfrm>
          <a:off x="9554695" y="513315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 Climate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12.2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9553575" y="1952625"/>
            <a:ext cx="2286000" cy="1619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9525" y="34905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>
          <a:xfrm>
            <a:off x="651557" y="9071"/>
            <a:ext cx="11540443" cy="688324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31538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8C674B-6411-6A37-8479-2B77B91658B1}"/>
              </a:ext>
            </a:extLst>
          </p:cNvPr>
          <p:cNvSpPr txBox="1"/>
          <p:nvPr/>
        </p:nvSpPr>
        <p:spPr>
          <a:xfrm>
            <a:off x="7679164" y="316240"/>
            <a:ext cx="4317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37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9525" y="34905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31538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14" y="-3645"/>
            <a:ext cx="8301150" cy="6861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8255000" y="4655847"/>
            <a:ext cx="3750561" cy="189291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998857" y="630782"/>
            <a:ext cx="2899607" cy="2696618"/>
            <a:chOff x="9633416" y="3696417"/>
            <a:chExt cx="2366345" cy="22006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r="6393" b="11674"/>
            <a:stretch/>
          </p:blipFill>
          <p:spPr>
            <a:xfrm>
              <a:off x="9633416" y="3696417"/>
              <a:ext cx="2366345" cy="2200688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D51110B-5A5E-5C28-DB14-058C48212609}"/>
                </a:ext>
              </a:extLst>
            </p:cNvPr>
            <p:cNvSpPr/>
            <p:nvPr/>
          </p:nvSpPr>
          <p:spPr>
            <a:xfrm>
              <a:off x="9984165" y="4162356"/>
              <a:ext cx="1207710" cy="120771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571335-866B-D8EF-DA5F-C16B49B1775A}"/>
              </a:ext>
            </a:extLst>
          </p:cNvPr>
          <p:cNvCxnSpPr>
            <a:cxnSpLocks/>
          </p:cNvCxnSpPr>
          <p:nvPr/>
        </p:nvCxnSpPr>
        <p:spPr>
          <a:xfrm flipH="1">
            <a:off x="6966857" y="1901825"/>
            <a:ext cx="3239301" cy="30003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19050" y="58401"/>
            <a:ext cx="12211050" cy="68961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5F3311F-D8D5-C27A-5001-346416B40F2B}"/>
              </a:ext>
            </a:extLst>
          </p:cNvPr>
          <p:cNvSpPr/>
          <p:nvPr/>
        </p:nvSpPr>
        <p:spPr>
          <a:xfrm>
            <a:off x="2759925" y="4902200"/>
            <a:ext cx="1037375" cy="103737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/>
          <a:stretch/>
        </p:blipFill>
        <p:spPr>
          <a:xfrm>
            <a:off x="952153" y="967283"/>
            <a:ext cx="11226439" cy="484723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31538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8547292" y="5915406"/>
            <a:ext cx="314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hlinkClick r:id="rId5"/>
              </a:rPr>
              <a:t>13-17-0009-0026-0000_138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526827" y="5900017"/>
            <a:ext cx="559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5"/>
              </a:rPr>
              <a:t>138 Mill Street, White Sulphur Springs, WV, 24986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926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9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2929217" y="2719530"/>
              <a:ext cx="2272902" cy="307777"/>
              <a:chOff x="5613790" y="2641848"/>
              <a:chExt cx="2272902" cy="307777"/>
            </a:xfrm>
          </p:grpSpPr>
          <p:sp>
            <p:nvSpPr>
              <p:cNvPr id="7" name="Rectangular Callout 7">
                <a:extLst>
                  <a:ext uri="{FF2B5EF4-FFF2-40B4-BE49-F238E27FC236}">
                    <a16:creationId xmlns:a16="http://schemas.microsoft.com/office/drawing/2014/main" id="{29F22F9B-2E28-B90B-5B75-309EAE03215F}"/>
                  </a:ext>
                </a:extLst>
              </p:cNvPr>
              <p:cNvSpPr/>
              <p:nvPr/>
            </p:nvSpPr>
            <p:spPr>
              <a:xfrm>
                <a:off x="5672569" y="2651086"/>
                <a:ext cx="2155344" cy="298539"/>
              </a:xfrm>
              <a:prstGeom prst="wedgeRectCallout">
                <a:avLst>
                  <a:gd name="adj1" fmla="val 59990"/>
                  <a:gd name="adj2" fmla="val -1034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BEA62F-DF91-532C-90CC-EEE9FCA33FBD}"/>
                  </a:ext>
                </a:extLst>
              </p:cNvPr>
              <p:cNvSpPr txBox="1"/>
              <p:nvPr/>
            </p:nvSpPr>
            <p:spPr>
              <a:xfrm>
                <a:off x="5613790" y="2641848"/>
                <a:ext cx="2272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572768">
                  <a:spcAft>
                    <a:spcPts val="600"/>
                  </a:spcAft>
                </a:pPr>
                <a:r>
                  <a:rPr lang="en-US" sz="1400" b="1" kern="1200" dirty="0">
                    <a:latin typeface="+mn-lt"/>
                    <a:ea typeface="+mn-ea"/>
                    <a:cs typeface="+mn-cs"/>
                  </a:rPr>
                  <a:t>Building’s Ground Elevation</a:t>
                </a:r>
                <a:endParaRPr lang="en-US" sz="800" b="1" dirty="0"/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225525"/>
              <a:ext cx="1977212" cy="321955"/>
              <a:chOff x="5737361" y="2282452"/>
              <a:chExt cx="1977212" cy="321955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7361" y="2305868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8245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1.7’ (FEMA 10% / 10-Yr)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14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33026"/>
            <a:ext cx="9305925" cy="58249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1033026"/>
            <a:ext cx="80676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Frequency: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Probability that a flood of a specific size will be equaled or exceeded in any given year   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5-, 10-, 20-, 25-, 50-, 100-, and 500-year flood elevations (above sea level) refer to expected water levels of the 20%,  10%, 5%, 4%, 2%, 1%, and 0.2% annual chance flood events. A 1000-yr flood has a 0.1% chance of happening in any given year.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FEMA’s 1%+ flood elevations measures how high the 100-year flood could be given the statistical uncertainties in flood modeling.  It represents the upper 84-percent confidence limit of the statistical error for calculating the 1-percent annual chance event.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The relative frequency of any given flood (e.g., 5-year or 10-year) serves as a useful reference point when selecting a mitigation options and evaluating cost effectiveness. 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Depth:  Flood depth or water surface elevation above the ground surface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Critical during design considerations, as it is often the primary factor in evaluating the potential for flood damage  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Flood depth sources include flood models and high water marks which measure the degree of flooding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Velocity:  Speed at which the floodwaters are flowing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Flowing water often causes erosion and scour, as well as debris impacts and hydrodynamic forces.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FEMA’s detailed engineering studies provide river/stream flows 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Duration:  Measure of how long water remains above normal levels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Prolonged contact with floodwaters may make some mitigation measures, including dry flood-proofing, inappropriate because of the increased chance of seepage and potential structural failure. 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Long periods of inundation are more likely to cause greater damage to structural members and finishes than short periods of flooding.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Rate of Floodwater Rise and Fall:   Floodwater that rises very quickly with little or now warning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Steep topography and locations with small drainage areas may experience flash flooding in which floodwater can rise very quickly with little or no warning.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High-velocity water flows usually accompany flash floods and preclude certain types of flood mitigation measures, especially those requiring human intervention</a:t>
            </a:r>
          </a:p>
          <a:p>
            <a:pPr marL="342900" lvl="1" indent="-1714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Rapid rates of the rise and fall of floodwater can also lead to unequal hydrostatic pressures on a building. The probability of unequal hydrostatic pressures increases when building exteriors are designed to be watertight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Historical Information:  Use past information like the high-water marks of the 2016 Flood as an indication of the nature and severity of effects likely to occur during future events.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041" y="1132011"/>
            <a:ext cx="200517" cy="20051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1558" y="1033026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Flood Characteristics Impacting Community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81950" y="5679417"/>
            <a:ext cx="411519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Relationship between flood recurrence intervals and the probability of an event occurring within a given period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981950" y="1422182"/>
            <a:ext cx="4218812" cy="4148885"/>
            <a:chOff x="7924800" y="1679357"/>
            <a:chExt cx="4218812" cy="41488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4800" y="2164176"/>
              <a:ext cx="4218812" cy="3664066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7924800" y="1679357"/>
              <a:ext cx="4140460" cy="4571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Flood Models and Studies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8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9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206081"/>
              <a:ext cx="1977212" cy="327221"/>
              <a:chOff x="5737361" y="2263008"/>
              <a:chExt cx="1977212" cy="327221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7361" y="2263008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8245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2.0’ (FEMA 4% / 25-Yr)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0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8" cy="47413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163214"/>
              <a:ext cx="1981975" cy="308169"/>
              <a:chOff x="5737361" y="2220141"/>
              <a:chExt cx="1981975" cy="308169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42124" y="2220141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20533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3.4’ (FEMA 2% / 50-Yr)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1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900" y="1472720"/>
            <a:ext cx="7931148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89991" y="2103689"/>
              <a:ext cx="1981975" cy="308169"/>
              <a:chOff x="5737361" y="2160616"/>
              <a:chExt cx="1981975" cy="308169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42124" y="2160616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161008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5.4’ (FEMA 1% / 100-Yr) </a:t>
                </a:r>
              </a:p>
            </p:txBody>
          </p:sp>
        </p:grp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(500-year flood)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/>
          <a:stretch/>
        </p:blipFill>
        <p:spPr>
          <a:xfrm>
            <a:off x="4292599" y="1472720"/>
            <a:ext cx="7918447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167033" y="2035766"/>
              <a:ext cx="2114067" cy="307777"/>
              <a:chOff x="5714403" y="2092693"/>
              <a:chExt cx="2114067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55027" y="2098155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14403" y="2092693"/>
                <a:ext cx="2114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7.2’ (FEMA 0.2% / 500-Yr) </a:t>
                </a:r>
              </a:p>
            </p:txBody>
          </p:sp>
        </p:grp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9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55" y="1439815"/>
            <a:ext cx="8947385" cy="4745236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>
          <a:xfrm>
            <a:off x="4279899" y="1472720"/>
            <a:ext cx="7931147" cy="47413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8102" y="1955394"/>
            <a:ext cx="3768533" cy="3665904"/>
            <a:chOff x="2088802" y="1434619"/>
            <a:chExt cx="3768533" cy="36659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r="27857"/>
            <a:stretch/>
          </p:blipFill>
          <p:spPr>
            <a:xfrm>
              <a:off x="2088802" y="1434619"/>
              <a:ext cx="3768533" cy="366590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5430152" y="180143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5333593" y="2744157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2207419" y="2559844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9378" y="2654479"/>
            <a:ext cx="1926633" cy="298539"/>
            <a:chOff x="1449694" y="5264994"/>
            <a:chExt cx="1926633" cy="298539"/>
          </a:xfrm>
        </p:grpSpPr>
        <p:sp>
          <p:nvSpPr>
            <p:cNvPr id="22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>
              <a:off x="1449694" y="5264994"/>
              <a:ext cx="1636379" cy="298539"/>
            </a:xfrm>
            <a:prstGeom prst="wedgeRectCallout">
              <a:avLst>
                <a:gd name="adj1" fmla="val 59258"/>
                <a:gd name="adj2" fmla="val 115150"/>
              </a:avLst>
            </a:prstGeom>
            <a:solidFill>
              <a:schemeClr val="tx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492345" y="5286533"/>
              <a:ext cx="188398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6.5’ (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2016 High Water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8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5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562946"/>
              </p:ext>
            </p:extLst>
          </p:nvPr>
        </p:nvGraphicFramePr>
        <p:xfrm>
          <a:off x="9332218" y="300590"/>
          <a:ext cx="2275972" cy="26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96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542944"/>
              </p:ext>
            </p:extLst>
          </p:nvPr>
        </p:nvGraphicFramePr>
        <p:xfrm>
          <a:off x="9337232" y="274711"/>
          <a:ext cx="2275972" cy="2655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89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375848"/>
              </p:ext>
            </p:extLst>
          </p:nvPr>
        </p:nvGraphicFramePr>
        <p:xfrm>
          <a:off x="9337232" y="274711"/>
          <a:ext cx="2275972" cy="26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961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FEMA 1%+ (84% CL)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(FEMA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786645"/>
              </p:ext>
            </p:extLst>
          </p:nvPr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FEMA 1%+ (84% CL)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  (2016 High Water)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(FEMA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619390"/>
              </p:ext>
            </p:extLst>
          </p:nvPr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9E39F1B-7CF1-768C-9F2F-567283F34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68566" y="1"/>
            <a:ext cx="12123434" cy="6852984"/>
          </a:xfrm>
          <a:prstGeom prst="rect">
            <a:avLst/>
          </a:prstGeom>
        </p:spPr>
      </p:pic>
      <p:pic>
        <p:nvPicPr>
          <p:cNvPr id="5" name="Content Placeholder 4" descr="A house on stilts in a grassy field&#10;&#10;Description automatically generated">
            <a:extLst>
              <a:ext uri="{FF2B5EF4-FFF2-40B4-BE49-F238E27FC236}">
                <a16:creationId xmlns:a16="http://schemas.microsoft.com/office/drawing/2014/main" id="{BC338A0A-366B-DD37-7250-23DA06FB9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985"/>
            <a:ext cx="10515600" cy="3699695"/>
          </a:xfr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8B2208B-3E4D-09E5-AC6C-16D86FBE494F}"/>
              </a:ext>
            </a:extLst>
          </p:cNvPr>
          <p:cNvGrpSpPr/>
          <p:nvPr/>
        </p:nvGrpSpPr>
        <p:grpSpPr>
          <a:xfrm>
            <a:off x="1667383" y="4084645"/>
            <a:ext cx="3069718" cy="2769670"/>
            <a:chOff x="1667383" y="4135445"/>
            <a:chExt cx="3069718" cy="276967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8BF0BD-2FAD-F891-15A1-0831B9CA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7383" y="4135445"/>
              <a:ext cx="3069718" cy="276967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3311F-D8D5-C27A-5001-346416B40F2B}"/>
                </a:ext>
              </a:extLst>
            </p:cNvPr>
            <p:cNvSpPr/>
            <p:nvPr/>
          </p:nvSpPr>
          <p:spPr>
            <a:xfrm>
              <a:off x="2759925" y="4953000"/>
              <a:ext cx="1037375" cy="103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571335-866B-D8EF-DA5F-C16B49B1775A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3645380" y="2946400"/>
            <a:ext cx="2183920" cy="21077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9ADACA8-3502-7B37-AB18-62A4C17D6D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18" t="4902" r="11381" b="26601"/>
          <a:stretch/>
        </p:blipFill>
        <p:spPr>
          <a:xfrm>
            <a:off x="6121400" y="4137845"/>
            <a:ext cx="6070600" cy="27151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7099301" y="193578"/>
            <a:ext cx="5145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7"/>
              </a:rPr>
              <a:t>182 SEVENTH ST, Rainelle, WV, 25962</a:t>
            </a:r>
            <a:endParaRPr lang="en-US" sz="2400" b="1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34849" y="2931538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7099301" y="3762565"/>
            <a:ext cx="314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7"/>
              </a:rPr>
              <a:t>13-13-0001-0054-0000_182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C674B-6411-6A37-8479-2B77B91658B1}"/>
              </a:ext>
            </a:extLst>
          </p:cNvPr>
          <p:cNvSpPr txBox="1"/>
          <p:nvPr/>
        </p:nvSpPr>
        <p:spPr>
          <a:xfrm>
            <a:off x="2076698" y="231699"/>
            <a:ext cx="156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FEMA 1%+ (84% CL)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  (2016 High Water) 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375261" y="3545240"/>
            <a:ext cx="1675709" cy="202313"/>
          </a:xfrm>
          <a:prstGeom prst="wedgeRectCallout">
            <a:avLst>
              <a:gd name="adj1" fmla="val 392986"/>
              <a:gd name="adj2" fmla="val 72144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7.2’  (FEMA 0.2% / 500-Yr 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(FEMA 1% / 100-Yr) 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394061"/>
              </p:ext>
            </p:extLst>
          </p:nvPr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61534AB1-7FE2-C47B-CA54-5FCECE614EF3}"/>
              </a:ext>
            </a:extLst>
          </p:cNvPr>
          <p:cNvSpPr txBox="1"/>
          <p:nvPr/>
        </p:nvSpPr>
        <p:spPr>
          <a:xfrm>
            <a:off x="7814025" y="5742663"/>
            <a:ext cx="3062757" cy="30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chemeClr val="bg1"/>
                </a:solidFill>
              </a:rPr>
              <a:t>182 Seventh Street, Rainelle, WV, 25962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AEBB0BE-C11E-6C81-A768-1194AD8F26FB}"/>
              </a:ext>
            </a:extLst>
          </p:cNvPr>
          <p:cNvSpPr txBox="1"/>
          <p:nvPr/>
        </p:nvSpPr>
        <p:spPr>
          <a:xfrm>
            <a:off x="4207622" y="5743367"/>
            <a:ext cx="2712441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Building: </a:t>
            </a:r>
            <a:r>
              <a:rPr lang="en-US" sz="1200" b="1" dirty="0">
                <a:hlinkClick r:id="rId2"/>
              </a:rPr>
              <a:t>13-13-0001-0054-0000_182</a:t>
            </a:r>
            <a:endParaRPr lang="en-US" sz="12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84" t="17917" r="13401" b="58393"/>
          <a:stretch/>
        </p:blipFill>
        <p:spPr>
          <a:xfrm>
            <a:off x="-22099" y="0"/>
            <a:ext cx="12211050" cy="689610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36B461-AD1C-477F-B82A-D01FD605E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5" r="466"/>
          <a:stretch/>
        </p:blipFill>
        <p:spPr>
          <a:xfrm>
            <a:off x="570569" y="732651"/>
            <a:ext cx="11227885" cy="5669290"/>
          </a:xfrm>
          <a:prstGeom prst="rect">
            <a:avLst/>
          </a:prstGeom>
        </p:spPr>
      </p:pic>
      <p:sp>
        <p:nvSpPr>
          <p:cNvPr id="44" name="Rectangular Callout 43"/>
          <p:cNvSpPr/>
          <p:nvPr/>
        </p:nvSpPr>
        <p:spPr>
          <a:xfrm>
            <a:off x="372183" y="4068657"/>
            <a:ext cx="1892829" cy="217936"/>
          </a:xfrm>
          <a:prstGeom prst="wedgeRectCallout">
            <a:avLst>
              <a:gd name="adj1" fmla="val 343901"/>
              <a:gd name="adj2" fmla="val -20936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6.4’  FEMA 1%+ (84% CL)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75195" y="3825319"/>
            <a:ext cx="1680412" cy="205634"/>
          </a:xfrm>
          <a:prstGeom prst="wedgeRectCallout">
            <a:avLst>
              <a:gd name="adj1" fmla="val 391402"/>
              <a:gd name="adj2" fmla="val 37217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6.5’   (2016 High Water) 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375261" y="3545240"/>
            <a:ext cx="1675709" cy="202313"/>
          </a:xfrm>
          <a:prstGeom prst="wedgeRectCallout">
            <a:avLst>
              <a:gd name="adj1" fmla="val 392986"/>
              <a:gd name="adj2" fmla="val 72144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7.2’  (FEMA 0.2% / 500-Yr 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3174" y="6035057"/>
            <a:ext cx="2786520" cy="27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 </a:t>
            </a:r>
            <a:r>
              <a:rPr lang="en-US" sz="1200" b="1" u="sng" dirty="0">
                <a:hlinkClick r:id="rId6"/>
              </a:rPr>
              <a:t>13-17-0009-0026-0000_138</a:t>
            </a:r>
            <a:r>
              <a:rPr lang="en-US" sz="1200" b="1" dirty="0"/>
              <a:t> 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75195" y="4352568"/>
            <a:ext cx="1680412" cy="209606"/>
          </a:xfrm>
          <a:prstGeom prst="wedgeRectCallout">
            <a:avLst>
              <a:gd name="adj1" fmla="val 402970"/>
              <a:gd name="adj2" fmla="val -536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5.4’  (FEMA 1% / 100-Yr) 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39739"/>
              </p:ext>
            </p:extLst>
          </p:nvPr>
        </p:nvGraphicFramePr>
        <p:xfrm>
          <a:off x="9337232" y="274711"/>
          <a:ext cx="2275972" cy="273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178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7879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351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629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9135" marR="9135" marT="9135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9135" marR="9135" marT="913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5862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9135" marR="9135" marT="9135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88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135" marR="9135" marT="9135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0" name="Rectangular Callout 49"/>
          <p:cNvSpPr/>
          <p:nvPr/>
        </p:nvSpPr>
        <p:spPr>
          <a:xfrm>
            <a:off x="375348" y="3272476"/>
            <a:ext cx="1669665" cy="204982"/>
          </a:xfrm>
          <a:prstGeom prst="wedgeRectCallout">
            <a:avLst>
              <a:gd name="adj1" fmla="val 393616"/>
              <a:gd name="adj2" fmla="val 125264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7.4’ (FSF 0.2% / 500-Yr)</a:t>
            </a:r>
          </a:p>
        </p:txBody>
      </p:sp>
      <p:sp>
        <p:nvSpPr>
          <p:cNvPr id="51" name="Rectangular Callout 50"/>
          <p:cNvSpPr/>
          <p:nvPr/>
        </p:nvSpPr>
        <p:spPr>
          <a:xfrm>
            <a:off x="382731" y="4844243"/>
            <a:ext cx="1669665" cy="167377"/>
          </a:xfrm>
          <a:prstGeom prst="wedgeRectCallout">
            <a:avLst>
              <a:gd name="adj1" fmla="val 213763"/>
              <a:gd name="adj2" fmla="val 37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(FEMA 4% / 25-Yr) </a:t>
            </a:r>
          </a:p>
        </p:txBody>
      </p:sp>
      <p:sp>
        <p:nvSpPr>
          <p:cNvPr id="52" name="Rectangular Callout 51"/>
          <p:cNvSpPr/>
          <p:nvPr/>
        </p:nvSpPr>
        <p:spPr>
          <a:xfrm>
            <a:off x="382141" y="5213250"/>
            <a:ext cx="1711244" cy="205634"/>
          </a:xfrm>
          <a:prstGeom prst="wedgeRectCallout">
            <a:avLst>
              <a:gd name="adj1" fmla="val 220461"/>
              <a:gd name="adj2" fmla="val -3211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0.7’ (FEMA 10% / 10-Yr) 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382578" y="4615184"/>
            <a:ext cx="1680412" cy="172892"/>
          </a:xfrm>
          <a:prstGeom prst="wedgeRectCallout">
            <a:avLst>
              <a:gd name="adj1" fmla="val 211232"/>
              <a:gd name="adj2" fmla="val 111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3.4’  (FEMA 2% / 50-Yr)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0569" y="175929"/>
            <a:ext cx="5410471" cy="4889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55" name="Left Brace 54"/>
          <p:cNvSpPr/>
          <p:nvPr/>
        </p:nvSpPr>
        <p:spPr>
          <a:xfrm>
            <a:off x="221618" y="4048778"/>
            <a:ext cx="140405" cy="541356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 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32218" y="1819275"/>
            <a:ext cx="2286000" cy="20002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D51110B-5A5E-5C28-DB14-058C48212609}"/>
              </a:ext>
            </a:extLst>
          </p:cNvPr>
          <p:cNvSpPr/>
          <p:nvPr/>
        </p:nvSpPr>
        <p:spPr>
          <a:xfrm>
            <a:off x="5403850" y="476250"/>
            <a:ext cx="2851150" cy="28511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17024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415326" y="843556"/>
            <a:ext cx="314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20-02-0006-0044-0000_306</a:t>
            </a:r>
            <a:r>
              <a:rPr lang="en-US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4"/>
              </a:rPr>
              <a:t> </a:t>
            </a:r>
            <a:endParaRPr lang="en-US" sz="2000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415326" y="1262038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306 Maywood Ave., Clendenin, WV, 25045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8568" t="27364" r="13228" b="31250"/>
          <a:stretch/>
        </p:blipFill>
        <p:spPr>
          <a:xfrm>
            <a:off x="1339015" y="2459650"/>
            <a:ext cx="10244134" cy="441666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935199" y="183805"/>
            <a:ext cx="2647950" cy="2609850"/>
            <a:chOff x="5656580" y="0"/>
            <a:chExt cx="2647950" cy="26098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6580" y="0"/>
              <a:ext cx="2647950" cy="260985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909310" y="241300"/>
              <a:ext cx="2129790" cy="2108200"/>
              <a:chOff x="3763364" y="4334619"/>
              <a:chExt cx="2698720" cy="26502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63364" y="4334619"/>
                <a:ext cx="2698720" cy="2650211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5F3311F-D8D5-C27A-5001-346416B40F2B}"/>
                  </a:ext>
                </a:extLst>
              </p:cNvPr>
              <p:cNvSpPr/>
              <p:nvPr/>
            </p:nvSpPr>
            <p:spPr>
              <a:xfrm>
                <a:off x="4471665" y="4770955"/>
                <a:ext cx="1420044" cy="1420044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1530463" y="692652"/>
            <a:ext cx="260266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465649" y="145851"/>
            <a:ext cx="2327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Clendenin</a:t>
            </a:r>
          </a:p>
        </p:txBody>
      </p:sp>
    </p:spTree>
    <p:extLst>
      <p:ext uri="{BB962C8B-B14F-4D97-AF65-F5344CB8AC3E}">
        <p14:creationId xmlns:p14="http://schemas.microsoft.com/office/powerpoint/2010/main" val="13508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4433532" y="4463674"/>
              <a:ext cx="2272902" cy="307777"/>
              <a:chOff x="5613790" y="2641848"/>
              <a:chExt cx="2272902" cy="307777"/>
            </a:xfrm>
          </p:grpSpPr>
          <p:sp>
            <p:nvSpPr>
              <p:cNvPr id="7" name="Rectangular Callout 7">
                <a:extLst>
                  <a:ext uri="{FF2B5EF4-FFF2-40B4-BE49-F238E27FC236}">
                    <a16:creationId xmlns:a16="http://schemas.microsoft.com/office/drawing/2014/main" id="{29F22F9B-2E28-B90B-5B75-309EAE03215F}"/>
                  </a:ext>
                </a:extLst>
              </p:cNvPr>
              <p:cNvSpPr/>
              <p:nvPr/>
            </p:nvSpPr>
            <p:spPr>
              <a:xfrm>
                <a:off x="5672569" y="2651086"/>
                <a:ext cx="2155344" cy="298539"/>
              </a:xfrm>
              <a:prstGeom prst="wedgeRectCallout">
                <a:avLst>
                  <a:gd name="adj1" fmla="val 59990"/>
                  <a:gd name="adj2" fmla="val -10345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BEA62F-DF91-532C-90CC-EEE9FCA33FBD}"/>
                  </a:ext>
                </a:extLst>
              </p:cNvPr>
              <p:cNvSpPr txBox="1"/>
              <p:nvPr/>
            </p:nvSpPr>
            <p:spPr>
              <a:xfrm>
                <a:off x="5613790" y="2641848"/>
                <a:ext cx="2272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572768">
                  <a:spcAft>
                    <a:spcPts val="600"/>
                  </a:spcAft>
                </a:pPr>
                <a:r>
                  <a:rPr lang="en-US" sz="1400" b="1" kern="1200" dirty="0">
                    <a:latin typeface="+mn-lt"/>
                    <a:ea typeface="+mn-ea"/>
                    <a:cs typeface="+mn-cs"/>
                  </a:rPr>
                  <a:t>Building’s Ground Elevation</a:t>
                </a:r>
                <a:endParaRPr lang="en-US" sz="800" b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630507" y="3840457"/>
              <a:ext cx="1977212" cy="321955"/>
              <a:chOff x="5737361" y="2282452"/>
              <a:chExt cx="1977212" cy="321955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7361" y="2305868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37361" y="228245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2.0’ (FEMA 10% / 10-Yr)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56654" y="3640864"/>
              <a:ext cx="1980261" cy="307777"/>
              <a:chOff x="5763508" y="208285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66557" y="209209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63508" y="208285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6.0’ (FEMA 4% / 25-Yr)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48028" y="3468344"/>
              <a:ext cx="1980261" cy="307777"/>
              <a:chOff x="5754882" y="1910339"/>
              <a:chExt cx="1980261" cy="307777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57931" y="1919577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82" y="1910339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9.5’ (FEMA 2% / 50-Yr)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3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629268" y="3309538"/>
              <a:ext cx="1977212" cy="314936"/>
              <a:chOff x="5736122" y="1751533"/>
              <a:chExt cx="1977212" cy="314936"/>
            </a:xfrm>
          </p:grpSpPr>
          <p:sp>
            <p:nvSpPr>
              <p:cNvPr id="4" name="Rectangular Callout 7">
                <a:extLst>
                  <a:ext uri="{FF2B5EF4-FFF2-40B4-BE49-F238E27FC236}">
                    <a16:creationId xmlns:a16="http://schemas.microsoft.com/office/drawing/2014/main" id="{48A19F05-4026-452F-BEF7-1077E4EF32D8}"/>
                  </a:ext>
                </a:extLst>
              </p:cNvPr>
              <p:cNvSpPr/>
              <p:nvPr/>
            </p:nvSpPr>
            <p:spPr>
              <a:xfrm>
                <a:off x="5736122" y="1751533"/>
                <a:ext cx="1977212" cy="298539"/>
              </a:xfrm>
              <a:prstGeom prst="wedgeRectCallout">
                <a:avLst>
                  <a:gd name="adj1" fmla="val 57518"/>
                  <a:gd name="adj2" fmla="val 119404"/>
                </a:avLst>
              </a:prstGeom>
              <a:solidFill>
                <a:srgbClr val="5B9BD5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D57B31-FE26-4B3E-C36F-AD76EC4D5893}"/>
                  </a:ext>
                </a:extLst>
              </p:cNvPr>
              <p:cNvSpPr txBox="1"/>
              <p:nvPr/>
            </p:nvSpPr>
            <p:spPr>
              <a:xfrm>
                <a:off x="5754865" y="1758692"/>
                <a:ext cx="1939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12.3’ (FEMA 2% / 50-Yr) </a:t>
                </a:r>
              </a:p>
            </p:txBody>
          </p:sp>
        </p:grp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(500-year flood)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10672"/>
          <a:stretch/>
        </p:blipFill>
        <p:spPr>
          <a:xfrm>
            <a:off x="557473" y="1725519"/>
            <a:ext cx="4069332" cy="3492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199216" y="1875959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35151" y="1487244"/>
            <a:ext cx="2610424" cy="318564"/>
            <a:chOff x="5757247" y="1328188"/>
            <a:chExt cx="2422254" cy="318564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57247" y="132818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57247" y="1338975"/>
              <a:ext cx="2422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20.5’ (FEMA 0.2% / 500-Yr)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42593" y="3090300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31765" y="-322697"/>
            <a:ext cx="12884150" cy="71806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7473" y="1725519"/>
            <a:ext cx="4069332" cy="3492500"/>
            <a:chOff x="4198109" y="3124468"/>
            <a:chExt cx="4069332" cy="34925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10672"/>
            <a:stretch/>
          </p:blipFill>
          <p:spPr>
            <a:xfrm>
              <a:off x="4198109" y="3124468"/>
              <a:ext cx="4069332" cy="34925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D55FA0D-948F-4DAA-A3A9-E3D6CF11A543}"/>
                </a:ext>
              </a:extLst>
            </p:cNvPr>
            <p:cNvCxnSpPr/>
            <p:nvPr/>
          </p:nvCxnSpPr>
          <p:spPr>
            <a:xfrm flipH="1">
              <a:off x="6839852" y="3274908"/>
              <a:ext cx="1566" cy="2851867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4648028" y="3468344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9.5’ (FEMA 2% / 50-Yr) </a:t>
              </a:r>
            </a:p>
          </p:txBody>
        </p:sp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069D79B6-B704-8083-3D0C-4A06B271CCB2}"/>
                </a:ext>
              </a:extLst>
            </p:cNvPr>
            <p:cNvSpPr/>
            <p:nvPr/>
          </p:nvSpPr>
          <p:spPr>
            <a:xfrm>
              <a:off x="6783229" y="4489249"/>
              <a:ext cx="193118" cy="199146"/>
            </a:xfrm>
            <a:prstGeom prst="mathMultiply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9" y="1644650"/>
            <a:ext cx="7684662" cy="35733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17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6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436788" y="2895972"/>
            <a:ext cx="1636379" cy="293558"/>
          </a:xfrm>
          <a:prstGeom prst="wedgeRectCallout">
            <a:avLst>
              <a:gd name="adj1" fmla="val -54082"/>
              <a:gd name="adj2" fmla="val 164272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451729" y="292016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10.5’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634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6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674956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677937-0D0F-1157-87CC-FF75D4189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pic>
        <p:nvPicPr>
          <p:cNvPr id="2" name="Picture 1" descr="A house on stilts in a field&#10;&#10;Description automatically generated">
            <a:extLst>
              <a:ext uri="{FF2B5EF4-FFF2-40B4-BE49-F238E27FC236}">
                <a16:creationId xmlns:a16="http://schemas.microsoft.com/office/drawing/2014/main" id="{953E2275-4CD4-9C71-BBF3-0E70ABEF3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3"/>
          <a:stretch/>
        </p:blipFill>
        <p:spPr>
          <a:xfrm>
            <a:off x="5200649" y="2508320"/>
            <a:ext cx="6991351" cy="36312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8BEAC4E-F0B9-E8E4-23F4-666B4722DFBB}"/>
              </a:ext>
            </a:extLst>
          </p:cNvPr>
          <p:cNvGrpSpPr/>
          <p:nvPr/>
        </p:nvGrpSpPr>
        <p:grpSpPr>
          <a:xfrm>
            <a:off x="181234" y="2412910"/>
            <a:ext cx="4698515" cy="3801179"/>
            <a:chOff x="9464196" y="16909"/>
            <a:chExt cx="2727803" cy="22068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C94144-956E-B9E8-B770-04C986ED9086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D39FA6D-D04F-5520-F617-3CEFEE02BA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D55FA0D-948F-4DAA-A3A9-E3D6CF11A543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9" name="Multiplication Sign 8">
                <a:extLst>
                  <a:ext uri="{FF2B5EF4-FFF2-40B4-BE49-F238E27FC236}">
                    <a16:creationId xmlns:a16="http://schemas.microsoft.com/office/drawing/2014/main" id="{069D79B6-B704-8083-3D0C-4A06B271CCB2}"/>
                  </a:ext>
                </a:extLst>
              </p:cNvPr>
              <p:cNvSpPr/>
              <p:nvPr/>
            </p:nvSpPr>
            <p:spPr>
              <a:xfrm>
                <a:off x="4183759" y="4662325"/>
                <a:ext cx="279919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 rot="10800000">
              <a:off x="10174293" y="1968477"/>
              <a:ext cx="847694" cy="173322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10208885" y="1956307"/>
              <a:ext cx="847696" cy="196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6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No Inundation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 rot="10800000">
              <a:off x="10271690" y="1631825"/>
              <a:ext cx="1251322" cy="173322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10254154" y="1636201"/>
              <a:ext cx="1319572" cy="17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10% Probability of Flood in a year (10-year flood)</a:t>
            </a:r>
          </a:p>
        </p:txBody>
      </p:sp>
    </p:spTree>
    <p:extLst>
      <p:ext uri="{BB962C8B-B14F-4D97-AF65-F5344CB8AC3E}">
        <p14:creationId xmlns:p14="http://schemas.microsoft.com/office/powerpoint/2010/main" val="4089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052581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665476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058720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0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5970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658845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8568" t="27364" r="13228" b="31250"/>
          <a:stretch/>
        </p:blipFill>
        <p:spPr>
          <a:xfrm>
            <a:off x="662636" y="1085850"/>
            <a:ext cx="11488779" cy="4953283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377480" y="2531444"/>
            <a:ext cx="1581986" cy="224380"/>
          </a:xfrm>
          <a:prstGeom prst="wedgeRectCallout">
            <a:avLst>
              <a:gd name="adj1" fmla="val 315304"/>
              <a:gd name="adj2" fmla="val 1917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16.5’ FEMA1%+ (84% CL)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361367" y="3548485"/>
            <a:ext cx="1463939" cy="193841"/>
          </a:xfrm>
          <a:prstGeom prst="wedgeRectCallout">
            <a:avLst>
              <a:gd name="adj1" fmla="val 233179"/>
              <a:gd name="adj2" fmla="val 35205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10.5’ (2016 High Water)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324137" y="1532041"/>
            <a:ext cx="1554063" cy="187916"/>
          </a:xfrm>
          <a:prstGeom prst="wedgeRectCallout">
            <a:avLst>
              <a:gd name="adj1" fmla="val 185601"/>
              <a:gd name="adj2" fmla="val -16518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24.6’ (FSF 0.2% / 500-Yr)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343" y="793932"/>
            <a:ext cx="3408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306 Maywood Ave., Clendenin, WV, 25045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5640290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5"/>
              </a:rPr>
              <a:t>20-02-0006-0044-0000_306</a:t>
            </a:r>
            <a:r>
              <a:rPr lang="en-US" sz="1400" dirty="0"/>
              <a:t>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80041" y="3089826"/>
            <a:ext cx="1473993" cy="154779"/>
          </a:xfrm>
          <a:prstGeom prst="wedgeRectCallout">
            <a:avLst>
              <a:gd name="adj1" fmla="val 288479"/>
              <a:gd name="adj2" fmla="val -601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12.3’  (FEMA 1% / 100-Yr) 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326084" y="1761028"/>
            <a:ext cx="1536604" cy="184811"/>
          </a:xfrm>
          <a:prstGeom prst="wedgeRectCallout">
            <a:avLst>
              <a:gd name="adj1" fmla="val 127792"/>
              <a:gd name="adj2" fmla="val -2009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20.5’  (FEMA 0.2% / 500-Yr)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356317" y="5201021"/>
            <a:ext cx="1469165" cy="195028"/>
          </a:xfrm>
          <a:prstGeom prst="wedgeRectCallout">
            <a:avLst>
              <a:gd name="adj1" fmla="val 325225"/>
              <a:gd name="adj2" fmla="val -2663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2.0’  (FEMA 10% / 10-Yr)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377479" y="4320690"/>
            <a:ext cx="1496973" cy="192008"/>
          </a:xfrm>
          <a:prstGeom prst="wedgeRectCallout">
            <a:avLst>
              <a:gd name="adj1" fmla="val 240856"/>
              <a:gd name="adj2" fmla="val -3384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6.0’  (FEMA 4% / 25-Yr)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377479" y="3789770"/>
            <a:ext cx="1496973" cy="174503"/>
          </a:xfrm>
          <a:prstGeom prst="wedgeRectCallout">
            <a:avLst>
              <a:gd name="adj1" fmla="val 239419"/>
              <a:gd name="adj2" fmla="val -2426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9.5’  (FEMA 2% / 50-Yr)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9070" y="25672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39" name="Left Brace 38"/>
          <p:cNvSpPr/>
          <p:nvPr/>
        </p:nvSpPr>
        <p:spPr>
          <a:xfrm>
            <a:off x="224286" y="2569562"/>
            <a:ext cx="103313" cy="657791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5882966" y="6500908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6264961" y="6456058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2308678" y="6428999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4011095" y="6500908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4437163" y="6456058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8456822" y="648143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8856171" y="6442617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797456"/>
              </p:ext>
            </p:extLst>
          </p:nvPr>
        </p:nvGraphicFramePr>
        <p:xfrm>
          <a:off x="9744257" y="533006"/>
          <a:ext cx="2213393" cy="2498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77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4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0160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9072" marR="9072" marT="9072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9072" marR="9072" marT="9072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74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9072" marR="9072" marT="9072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9072" marR="9072" marT="9072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9744257" y="1971675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4068" b="22297"/>
          <a:stretch/>
        </p:blipFill>
        <p:spPr>
          <a:xfrm>
            <a:off x="0" y="-58057"/>
            <a:ext cx="12681494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06647" y="510397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34-06-0011-0090-0000_113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829235" y="1145049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113 Valley Ave, Richwood, WV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5776" b="4188"/>
          <a:stretch/>
        </p:blipFill>
        <p:spPr>
          <a:xfrm>
            <a:off x="975602" y="1669144"/>
            <a:ext cx="8690150" cy="521281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66146" y="2895253"/>
            <a:ext cx="6939643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509801" y="261716"/>
            <a:ext cx="2647950" cy="2609850"/>
            <a:chOff x="10033544" y="1322721"/>
            <a:chExt cx="2647950" cy="2609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3544" y="1322721"/>
              <a:ext cx="2647950" cy="26098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1145" y="1533474"/>
              <a:ext cx="2086982" cy="218944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3311F-D8D5-C27A-5001-346416B40F2B}"/>
                </a:ext>
              </a:extLst>
            </p:cNvPr>
            <p:cNvSpPr/>
            <p:nvPr/>
          </p:nvSpPr>
          <p:spPr>
            <a:xfrm>
              <a:off x="10441019" y="2353583"/>
              <a:ext cx="824102" cy="80167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829235" y="189553"/>
            <a:ext cx="2290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Richwood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0400" y="729114"/>
            <a:ext cx="247454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61220" y="2857456"/>
            <a:ext cx="1977212" cy="307777"/>
            <a:chOff x="5717397" y="2422175"/>
            <a:chExt cx="1977212" cy="307777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17397" y="2426795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2.8’ (FEMA 2% / 50-Yr)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61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74396" y="2831820"/>
            <a:ext cx="1977212" cy="333413"/>
            <a:chOff x="5730573" y="2396539"/>
            <a:chExt cx="1977212" cy="333413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396539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3.5’ (FEMA 1% / 100-Yr)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3" cy="45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(500-year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47159" y="2700929"/>
            <a:ext cx="2146811" cy="322079"/>
            <a:chOff x="5703336" y="2265648"/>
            <a:chExt cx="2146811" cy="322079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26564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03336" y="2279950"/>
              <a:ext cx="2146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8.3’ (FEMA 0.2% / 500-Yr)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2" cy="45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25DEA5-7686-3045-B92A-EAD247FB0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pic>
        <p:nvPicPr>
          <p:cNvPr id="17" name="Picture 16" descr="A house on stilts in water&#10;&#10;Description automatically generated">
            <a:extLst>
              <a:ext uri="{FF2B5EF4-FFF2-40B4-BE49-F238E27FC236}">
                <a16:creationId xmlns:a16="http://schemas.microsoft.com/office/drawing/2014/main" id="{E3F20795-3FBF-2BC9-8B59-EB98105CC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4"/>
          <a:stretch/>
        </p:blipFill>
        <p:spPr>
          <a:xfrm>
            <a:off x="5119727" y="2508320"/>
            <a:ext cx="7065259" cy="36514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89190" y="1881816"/>
              <a:ext cx="878595" cy="173322"/>
            </a:xfrm>
            <a:prstGeom prst="wedgeRectCallout">
              <a:avLst>
                <a:gd name="adj1" fmla="val 59258"/>
                <a:gd name="adj2" fmla="val 115150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90961" y="1885418"/>
              <a:ext cx="878599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0’ (FEMA 4% / 25-Yr)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4% Probability of Flood in a year (25-year flood)</a:t>
            </a:r>
          </a:p>
        </p:txBody>
      </p:sp>
    </p:spTree>
    <p:extLst>
      <p:ext uri="{BB962C8B-B14F-4D97-AF65-F5344CB8AC3E}">
        <p14:creationId xmlns:p14="http://schemas.microsoft.com/office/powerpoint/2010/main" val="27129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6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8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340618" y="2996632"/>
            <a:ext cx="1636379" cy="293558"/>
          </a:xfrm>
          <a:prstGeom prst="wedgeRectCallout">
            <a:avLst>
              <a:gd name="adj1" fmla="val -63395"/>
              <a:gd name="adj2" fmla="val -90110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355559" y="302082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1.0’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615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u="sng" dirty="0">
                <a:ln w="12700">
                  <a:solidFill>
                    <a:schemeClr val="accent5"/>
                  </a:solidFill>
                  <a:prstDash val="solid"/>
                </a:ln>
                <a:noFill/>
                <a:hlinkClick r:id="rId3"/>
              </a:rPr>
              <a:t>34-06-0011-0090-0000_113</a:t>
            </a:r>
            <a:endParaRPr lang="en-US" sz="1400" dirty="0">
              <a:ln w="12700">
                <a:solidFill>
                  <a:schemeClr val="accent5"/>
                </a:solidFill>
                <a:prstDash val="solid"/>
              </a:ln>
              <a:noFill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94377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362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699884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201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EAB01B-3310-51B6-DB81-46F1D9A20523}"/>
              </a:ext>
            </a:extLst>
          </p:cNvPr>
          <p:cNvSpPr/>
          <p:nvPr/>
        </p:nvSpPr>
        <p:spPr>
          <a:xfrm>
            <a:off x="4482791" y="6541564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ular Callout 26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74092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295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1" name="Rectangular Callout 60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63" name="Rectangular Callout 62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66" name="Left Brace 6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0.2% / 500-Yr)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756197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686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60303C01-6164-68E7-EB01-92F279FFD027}"/>
              </a:ext>
            </a:extLst>
          </p:cNvPr>
          <p:cNvSpPr txBox="1"/>
          <p:nvPr/>
        </p:nvSpPr>
        <p:spPr>
          <a:xfrm>
            <a:off x="4864786" y="6496714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First Street Foundation (FSF)</a:t>
            </a:r>
          </a:p>
        </p:txBody>
      </p:sp>
      <p:sp>
        <p:nvSpPr>
          <p:cNvPr id="43" name="TextBox 35">
            <a:extLst>
              <a:ext uri="{FF2B5EF4-FFF2-40B4-BE49-F238E27FC236}">
                <a16:creationId xmlns:a16="http://schemas.microsoft.com/office/drawing/2014/main" id="{0C295EA3-56AD-29EF-5DF7-CFD89EB74CCF}"/>
              </a:ext>
            </a:extLst>
          </p:cNvPr>
          <p:cNvSpPr txBox="1"/>
          <p:nvPr/>
        </p:nvSpPr>
        <p:spPr>
          <a:xfrm>
            <a:off x="908503" y="6469655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FLOOD DEPTHS: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CE5D46-A1E7-B545-A32E-7FE82ADE5017}"/>
              </a:ext>
            </a:extLst>
          </p:cNvPr>
          <p:cNvSpPr/>
          <p:nvPr/>
        </p:nvSpPr>
        <p:spPr>
          <a:xfrm>
            <a:off x="2610920" y="6541564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86C6DCE6-0D43-BEB8-9096-D484C1B584FC}"/>
              </a:ext>
            </a:extLst>
          </p:cNvPr>
          <p:cNvSpPr txBox="1"/>
          <p:nvPr/>
        </p:nvSpPr>
        <p:spPr>
          <a:xfrm>
            <a:off x="3036988" y="6496714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FEMA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4BE22-AB0C-5B18-6D5C-5118DC689B97}"/>
              </a:ext>
            </a:extLst>
          </p:cNvPr>
          <p:cNvSpPr/>
          <p:nvPr/>
        </p:nvSpPr>
        <p:spPr>
          <a:xfrm>
            <a:off x="7056647" y="6522095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/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F57A0166-D011-7E8E-F536-E67FC263E807}"/>
              </a:ext>
            </a:extLst>
          </p:cNvPr>
          <p:cNvSpPr txBox="1"/>
          <p:nvPr/>
        </p:nvSpPr>
        <p:spPr>
          <a:xfrm>
            <a:off x="7433897" y="6484645"/>
            <a:ext cx="3221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USGS 2016 Flood High Water Mark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257865"/>
              </p:ext>
            </p:extLst>
          </p:nvPr>
        </p:nvGraphicFramePr>
        <p:xfrm>
          <a:off x="9698650" y="912005"/>
          <a:ext cx="2199736" cy="2483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62" name="Rectangular Callout 61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0.2% / 500-Yr)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sp>
        <p:nvSpPr>
          <p:cNvPr id="27" name="Left Brace 26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ular Callout 27"/>
          <p:cNvSpPr/>
          <p:nvPr/>
        </p:nvSpPr>
        <p:spPr>
          <a:xfrm>
            <a:off x="599876" y="3016735"/>
            <a:ext cx="1444579" cy="177300"/>
          </a:xfrm>
          <a:prstGeom prst="wedgeRectCallout">
            <a:avLst>
              <a:gd name="adj1" fmla="val 138364"/>
              <a:gd name="adj2" fmla="val 186149"/>
            </a:avLst>
          </a:prstGeom>
          <a:solidFill>
            <a:srgbClr val="1F4E7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(FSG 0.2% / 500-Yr)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67513" y="6541564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2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2"/>
              </a:rPr>
              <a:t>51-04-0003-0006-0000_81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5294"/>
          <a:stretch/>
        </p:blipFill>
        <p:spPr>
          <a:xfrm>
            <a:off x="28574" y="-76200"/>
            <a:ext cx="12944475" cy="698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6" y="267705"/>
            <a:ext cx="11171810" cy="629718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83826" y="177461"/>
            <a:ext cx="4299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Camden on Gauley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78984" y="652681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44063" y="6548457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81452" y="657166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07520" y="652681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58700" y="652681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45703" y="6004142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6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35950" y="649976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53323" y="657166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07309" y="5944715"/>
            <a:ext cx="4138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hlinkClick r:id="rId2"/>
              </a:rPr>
              <a:t>91 RIVERSIDE DR, Camden On Gauley, WV, 26208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75217" y="2886181"/>
            <a:ext cx="6957786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</a:t>
            </a:r>
          </a:p>
        </p:txBody>
      </p:sp>
    </p:spTree>
    <p:extLst>
      <p:ext uri="{BB962C8B-B14F-4D97-AF65-F5344CB8AC3E}">
        <p14:creationId xmlns:p14="http://schemas.microsoft.com/office/powerpoint/2010/main" val="5264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7" y="695301"/>
            <a:ext cx="9952463" cy="56578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455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USGS </a:t>
            </a:r>
            <a:r>
              <a:rPr lang="en-US" sz="1200" b="1" dirty="0"/>
              <a:t>2016</a:t>
            </a:r>
            <a:r>
              <a:rPr lang="en-US" sz="1200" b="1" dirty="0">
                <a:solidFill>
                  <a:schemeClr val="bg1"/>
                </a:solidFill>
              </a:rPr>
              <a:t>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66878" y="441779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0724"/>
              </p:ext>
            </p:extLst>
          </p:nvPr>
        </p:nvGraphicFramePr>
        <p:xfrm>
          <a:off x="9897373" y="332158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9897373" y="1769171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2" y="699783"/>
            <a:ext cx="9952463" cy="56578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8941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57353" y="443179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64667" y="406111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88371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2" y="699783"/>
            <a:ext cx="9952463" cy="5657850"/>
          </a:xfrm>
          <a:prstGeom prst="rect">
            <a:avLst/>
          </a:prstGeom>
        </p:spPr>
      </p:pic>
      <p:sp>
        <p:nvSpPr>
          <p:cNvPr id="30" name="Rectangular Callout 29"/>
          <p:cNvSpPr/>
          <p:nvPr/>
        </p:nvSpPr>
        <p:spPr>
          <a:xfrm>
            <a:off x="447828" y="2990957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4703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7828" y="443179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142" y="406111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23293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50EA2C-39C5-230B-2C0A-C76461501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90961" y="1828524"/>
              <a:ext cx="878595" cy="173322"/>
            </a:xfrm>
            <a:prstGeom prst="wedgeRectCallout">
              <a:avLst>
                <a:gd name="adj1" fmla="val 53663"/>
                <a:gd name="adj2" fmla="val 115150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69818" y="1841029"/>
              <a:ext cx="944900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1.9’ (FEMA 2% / 50-Yr)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50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10" name="Picture 9" descr="A house in water with clouds in the background&#10;&#10;Description automatically generated">
            <a:extLst>
              <a:ext uri="{FF2B5EF4-FFF2-40B4-BE49-F238E27FC236}">
                <a16:creationId xmlns:a16="http://schemas.microsoft.com/office/drawing/2014/main" id="{7B86012D-1380-0015-91C4-C7771DAE2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/>
          <a:stretch/>
        </p:blipFill>
        <p:spPr>
          <a:xfrm>
            <a:off x="5138057" y="2474718"/>
            <a:ext cx="7043057" cy="36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9306"/>
            <a:ext cx="9952463" cy="5657850"/>
          </a:xfrm>
          <a:prstGeom prst="rect">
            <a:avLst/>
          </a:prstGeom>
        </p:spPr>
      </p:pic>
      <p:sp>
        <p:nvSpPr>
          <p:cNvPr id="28" name="Rectangular Callout 27"/>
          <p:cNvSpPr/>
          <p:nvPr/>
        </p:nvSpPr>
        <p:spPr>
          <a:xfrm>
            <a:off x="455851" y="2491762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90480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846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8537" y="443132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6064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20087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9306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40638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10.7’ FEMA 1%+ (84% CL)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5851" y="2491762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90480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4428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25177" y="5898464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8537" y="443132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60640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426626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0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5945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37277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10.7’ FEMA 1%+ (84% CL)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441222" y="2141890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9.1’  (2016 High Water)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5851" y="2488401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87119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1067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46074" y="5898539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8537" y="4427959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57279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640850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5" name="Rectangle 44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7893" y="1116833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1" y="697153"/>
            <a:ext cx="9952463" cy="5657850"/>
          </a:xfrm>
          <a:prstGeom prst="rect">
            <a:avLst/>
          </a:prstGeom>
        </p:spPr>
      </p:pic>
      <p:sp>
        <p:nvSpPr>
          <p:cNvPr id="23" name="Rectangular Callout 22"/>
          <p:cNvSpPr/>
          <p:nvPr/>
        </p:nvSpPr>
        <p:spPr>
          <a:xfrm>
            <a:off x="448537" y="1838485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10.7’ FEMA 1%+ (84% CL)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441222" y="2143098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9.1’  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441222" y="1377903"/>
            <a:ext cx="1543738" cy="196204"/>
          </a:xfrm>
          <a:prstGeom prst="wedgeRectCallout">
            <a:avLst>
              <a:gd name="adj1" fmla="val 233606"/>
              <a:gd name="adj2" fmla="val 30791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12.7’  (FEMA 0.2% / 500-Yr )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5851" y="2489609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8537" y="2988327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60153" y="1962275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34702" y="5885178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8537" y="442916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5851" y="4058487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87974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7" y="0"/>
            <a:ext cx="12449190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29235" y="497191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2201087" y="1416213"/>
            <a:ext cx="572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3"/>
              </a:rPr>
              <a:t>81 RIVERSIDE DR, Camden On Gauley, WV, 26208</a:t>
            </a:r>
            <a:endParaRPr lang="en-US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3720" y="698799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51-04-0003-0006-0000_81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9" y="698799"/>
            <a:ext cx="9952463" cy="565785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2415"/>
              </p:ext>
            </p:extLst>
          </p:nvPr>
        </p:nvGraphicFramePr>
        <p:xfrm>
          <a:off x="9897373" y="319957"/>
          <a:ext cx="2294627" cy="2481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623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06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7144" marR="7144" marT="714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</a:p>
                  </a:txBody>
                  <a:tcPr marL="7144" marR="7144" marT="7144" marB="0" anchor="b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3" name="Rectangular Callout 22"/>
          <p:cNvSpPr/>
          <p:nvPr/>
        </p:nvSpPr>
        <p:spPr>
          <a:xfrm>
            <a:off x="446155" y="1840131"/>
            <a:ext cx="1865450" cy="203837"/>
          </a:xfrm>
          <a:prstGeom prst="wedgeRectCallout">
            <a:avLst>
              <a:gd name="adj1" fmla="val 183971"/>
              <a:gd name="adj2" fmla="val 4998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10.7’ FEMA 1%+ (84% CL)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438840" y="2144744"/>
            <a:ext cx="1466082" cy="236256"/>
          </a:xfrm>
          <a:prstGeom prst="wedgeRectCallout">
            <a:avLst>
              <a:gd name="adj1" fmla="val 251585"/>
              <a:gd name="adj2" fmla="val 48282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9.1’  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438840" y="1379549"/>
            <a:ext cx="1543738" cy="196204"/>
          </a:xfrm>
          <a:prstGeom prst="wedgeRectCallout">
            <a:avLst>
              <a:gd name="adj1" fmla="val 233606"/>
              <a:gd name="adj2" fmla="val 30791"/>
            </a:avLst>
          </a:prstGeom>
          <a:solidFill>
            <a:schemeClr val="accent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12.7’  (FEMA 0.2% / 500-Yr )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453469" y="2491255"/>
            <a:ext cx="1451453" cy="176396"/>
          </a:xfrm>
          <a:prstGeom prst="wedgeRectCallout">
            <a:avLst>
              <a:gd name="adj1" fmla="val 193366"/>
              <a:gd name="adj2" fmla="val -14638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1% / 100-Yr)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453469" y="915594"/>
            <a:ext cx="1452893" cy="210847"/>
          </a:xfrm>
          <a:prstGeom prst="wedgeRectCallout">
            <a:avLst>
              <a:gd name="adj1" fmla="val 249712"/>
              <a:gd name="adj2" fmla="val -21836"/>
            </a:avLst>
          </a:prstGeom>
          <a:solidFill>
            <a:schemeClr val="accent1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14.8’ (FSF 0.2% / 500-Yr)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46155" y="2989973"/>
            <a:ext cx="1466082" cy="191841"/>
          </a:xfrm>
          <a:prstGeom prst="wedgeRectCallout">
            <a:avLst>
              <a:gd name="adj1" fmla="val 146933"/>
              <a:gd name="adj2" fmla="val -290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(FEMA 2% / 50-Yr) </a:t>
            </a:r>
          </a:p>
        </p:txBody>
      </p:sp>
      <p:sp>
        <p:nvSpPr>
          <p:cNvPr id="31" name="Left Brace 30"/>
          <p:cNvSpPr/>
          <p:nvPr/>
        </p:nvSpPr>
        <p:spPr>
          <a:xfrm>
            <a:off x="257771" y="1963921"/>
            <a:ext cx="181069" cy="60889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368551" y="6505079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94212" y="6460229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4263" y="6433170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680" y="6505079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2748" y="6460229"/>
            <a:ext cx="791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73928" y="6460229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36128" y="5894703"/>
            <a:ext cx="26852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200" b="1" dirty="0">
                <a:hlinkClick r:id="rId5"/>
              </a:rPr>
              <a:t>51-04-0003-0006-0000_81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8851178" y="6433170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446155" y="4430813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1.9’ (FEMA 10% / 10-Yr) 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453469" y="4060133"/>
            <a:ext cx="1466082" cy="191841"/>
          </a:xfrm>
          <a:prstGeom prst="wedgeRectCallout">
            <a:avLst>
              <a:gd name="adj1" fmla="val 156678"/>
              <a:gd name="adj2" fmla="val 76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4.4’ (FEMA 4% / 25-Yr)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897373" y="1756970"/>
            <a:ext cx="2294627" cy="16708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-1" y="0"/>
            <a:ext cx="12651067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72" y="0"/>
            <a:ext cx="8940800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t="833" r="2493"/>
          <a:stretch/>
        </p:blipFill>
        <p:spPr>
          <a:xfrm>
            <a:off x="282192" y="1691272"/>
            <a:ext cx="2036062" cy="20019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447" y="884127"/>
            <a:ext cx="5144565" cy="534585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9069" y="3683972"/>
            <a:ext cx="252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309 8th St, Marlinton, WV, 24954</a:t>
            </a:r>
          </a:p>
        </p:txBody>
      </p:sp>
      <p:sp>
        <p:nvSpPr>
          <p:cNvPr id="44" name="Rectangular Callout 43"/>
          <p:cNvSpPr/>
          <p:nvPr/>
        </p:nvSpPr>
        <p:spPr>
          <a:xfrm>
            <a:off x="335356" y="4871722"/>
            <a:ext cx="1472677" cy="236256"/>
          </a:xfrm>
          <a:prstGeom prst="wedgeRectCallout">
            <a:avLst>
              <a:gd name="adj1" fmla="val 176717"/>
              <a:gd name="adj2" fmla="val 140978"/>
            </a:avLst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7’ (1985 High Water Mark) 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48545" y="4537520"/>
            <a:ext cx="1466082" cy="301945"/>
          </a:xfrm>
          <a:prstGeom prst="wedgeRectCallout">
            <a:avLst>
              <a:gd name="adj1" fmla="val 111930"/>
              <a:gd name="adj2" fmla="val 86294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8.8’ (FEMA DRAFT NFHL 0.2% / 500-Yr )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341177" y="5512594"/>
            <a:ext cx="1451453" cy="176396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3.6’  (FEMA 1% / 100-Yr) </a:t>
            </a:r>
          </a:p>
        </p:txBody>
      </p:sp>
      <p:sp>
        <p:nvSpPr>
          <p:cNvPr id="47" name="Rectangular Callout 46"/>
          <p:cNvSpPr/>
          <p:nvPr/>
        </p:nvSpPr>
        <p:spPr>
          <a:xfrm>
            <a:off x="348545" y="4224003"/>
            <a:ext cx="1452893" cy="210847"/>
          </a:xfrm>
          <a:prstGeom prst="wedgeRectCallout">
            <a:avLst>
              <a:gd name="adj1" fmla="val 121718"/>
              <a:gd name="adj2" fmla="val 213846"/>
            </a:avLst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9.4’ (FSF 0.2% / 500-Yr)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347071" y="6053582"/>
            <a:ext cx="1454367" cy="176396"/>
          </a:xfrm>
          <a:prstGeom prst="wedgeRectCallout">
            <a:avLst>
              <a:gd name="adj1" fmla="val 173047"/>
              <a:gd name="adj2" fmla="val -7230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0.4’ (FEMA 10% / 10-Yr) </a:t>
            </a:r>
          </a:p>
        </p:txBody>
      </p:sp>
      <p:sp>
        <p:nvSpPr>
          <p:cNvPr id="49" name="Rectangular Callout 48"/>
          <p:cNvSpPr/>
          <p:nvPr/>
        </p:nvSpPr>
        <p:spPr>
          <a:xfrm>
            <a:off x="347071" y="5791660"/>
            <a:ext cx="1466082" cy="191841"/>
          </a:xfrm>
          <a:prstGeom prst="wedgeRectCallout">
            <a:avLst>
              <a:gd name="adj1" fmla="val 173004"/>
              <a:gd name="adj2" fmla="val 32463"/>
            </a:avLst>
          </a:prstGeom>
          <a:solidFill>
            <a:srgbClr val="9DC3E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2.7’ (FEMA 2% / 50-Yr)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223783" y="6481215"/>
            <a:ext cx="425661" cy="188361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607292" y="6432135"/>
            <a:ext cx="1991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Street Foundation (FSF)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37657" y="6443337"/>
            <a:ext cx="126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969767" y="6484702"/>
            <a:ext cx="426068" cy="188361"/>
          </a:xfrm>
          <a:prstGeom prst="rect">
            <a:avLst/>
          </a:prstGeom>
          <a:solidFill>
            <a:srgbClr val="317ABD"/>
          </a:solidFill>
          <a:ln w="19050"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346223" y="6440382"/>
            <a:ext cx="174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 Draft NFHL (2023)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598999" y="6461901"/>
            <a:ext cx="377250" cy="1839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907502" y="6413739"/>
            <a:ext cx="1976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1985 Flood High Water Mark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892415" y="1001213"/>
            <a:ext cx="3913463" cy="685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Ideally, the Design Flood Elevation (DFE) should be the BFE plus 2 feet of freeboard.  The DFE should also be above the high-water marks of the 1985 flood plus freeboard.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01723" y="1127236"/>
            <a:ext cx="21970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Building: </a:t>
            </a:r>
            <a:r>
              <a:rPr lang="en-US" sz="1100" b="1" u="sng" dirty="0">
                <a:hlinkClick r:id="rId5"/>
              </a:rPr>
              <a:t>38-08-0003-0023-0000 </a:t>
            </a:r>
            <a:endParaRPr lang="en-US" sz="1200" b="1" u="sng" dirty="0"/>
          </a:p>
        </p:txBody>
      </p:sp>
      <p:sp>
        <p:nvSpPr>
          <p:cNvPr id="59" name="Rectangle 58"/>
          <p:cNvSpPr/>
          <p:nvPr/>
        </p:nvSpPr>
        <p:spPr>
          <a:xfrm>
            <a:off x="2745442" y="6476455"/>
            <a:ext cx="426068" cy="188361"/>
          </a:xfrm>
          <a:prstGeom prst="rect">
            <a:avLst/>
          </a:prstGeom>
          <a:solidFill>
            <a:srgbClr val="9DC3E6"/>
          </a:solidFill>
          <a:ln w="19050">
            <a:solidFill>
              <a:srgbClr val="296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130177" y="6432135"/>
            <a:ext cx="1748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FEMA Effective (2010)</a:t>
            </a:r>
          </a:p>
        </p:txBody>
      </p:sp>
      <p:sp>
        <p:nvSpPr>
          <p:cNvPr id="61" name="Rectangular Callout 60"/>
          <p:cNvSpPr/>
          <p:nvPr/>
        </p:nvSpPr>
        <p:spPr>
          <a:xfrm>
            <a:off x="335356" y="5154746"/>
            <a:ext cx="1451453" cy="295073"/>
          </a:xfrm>
          <a:prstGeom prst="wedgeRectCallout">
            <a:avLst>
              <a:gd name="adj1" fmla="val 174928"/>
              <a:gd name="adj2" fmla="val 112071"/>
            </a:avLst>
          </a:prstGeom>
          <a:solidFill>
            <a:srgbClr val="317AB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4.8’ (FEMA DRAFT NFHL 1% / 100-Yr) 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844" y="3213543"/>
            <a:ext cx="3874887" cy="2545625"/>
          </a:xfrm>
          <a:prstGeom prst="rect">
            <a:avLst/>
          </a:prstGeom>
        </p:spPr>
      </p:pic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81240"/>
              </p:ext>
            </p:extLst>
          </p:nvPr>
        </p:nvGraphicFramePr>
        <p:xfrm>
          <a:off x="7915158" y="1766384"/>
          <a:ext cx="3874887" cy="1262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4612">
                  <a:extLst>
                    <a:ext uri="{9D8B030D-6E8A-4147-A177-3AD203B41FA5}">
                      <a16:colId xmlns:a16="http://schemas.microsoft.com/office/drawing/2014/main" val="3199356290"/>
                    </a:ext>
                  </a:extLst>
                </a:gridCol>
                <a:gridCol w="874395">
                  <a:extLst>
                    <a:ext uri="{9D8B030D-6E8A-4147-A177-3AD203B41FA5}">
                      <a16:colId xmlns:a16="http://schemas.microsoft.com/office/drawing/2014/main" val="335018815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2472153968"/>
                    </a:ext>
                  </a:extLst>
                </a:gridCol>
              </a:tblGrid>
              <a:tr h="1601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Flood Intervals</a:t>
                      </a: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Height (ft.)</a:t>
                      </a:r>
                      <a:endParaRPr lang="en-US" sz="8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Source</a:t>
                      </a:r>
                      <a:endParaRPr lang="en-US" sz="8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228640"/>
                  </a:ext>
                </a:extLst>
              </a:tr>
              <a:tr h="13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/ 10-Yr</a:t>
                      </a: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0.4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Flood Profile (Effective 2010)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99491"/>
                  </a:ext>
                </a:extLst>
              </a:tr>
              <a:tr h="12001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FEMA 2% / 50-yr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2.7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Flood Profile  (Effective 2010)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47866"/>
                  </a:ext>
                </a:extLst>
              </a:tr>
              <a:tr h="128164"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1" u="none" strike="noStrike" dirty="0">
                          <a:effectLst/>
                        </a:rPr>
                        <a:t>FEMA 1% / 100-yr</a:t>
                      </a:r>
                      <a:endParaRPr lang="fi-FI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3.6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 Flood Profile  (Effective 2010)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230561"/>
                  </a:ext>
                </a:extLst>
              </a:tr>
              <a:tr h="1487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effectLst/>
                        </a:rPr>
                        <a:t>FEMA 100-yr + 2.0 Ft. Freeboard (DFE)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5.6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Design flood elevation (DFE)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422614"/>
                  </a:ext>
                </a:extLst>
              </a:tr>
              <a:tr h="136167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High Water Mark (1985 Flood)</a:t>
                      </a: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Picture</a:t>
                      </a:r>
                    </a:p>
                  </a:txBody>
                  <a:tcPr marL="7091" marR="7091" marT="7091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766345"/>
                  </a:ext>
                </a:extLst>
              </a:tr>
              <a:tr h="136167"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1" u="none" strike="noStrike" dirty="0">
                          <a:effectLst/>
                        </a:rPr>
                        <a:t>FEMA Draft  NFHL 100-yr</a:t>
                      </a:r>
                      <a:endParaRPr lang="sv-S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4.8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WV Flood Tool (Draft 2023)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76605"/>
                  </a:ext>
                </a:extLst>
              </a:tr>
              <a:tr h="13144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FEMA 500-yr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8.8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 WV Flood Tool (Draft 2023)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317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226660"/>
                  </a:ext>
                </a:extLst>
              </a:tr>
              <a:tr h="16015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500-yr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9.4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FSF Flood Depth</a:t>
                      </a:r>
                      <a:r>
                        <a:rPr lang="en-US" sz="800" b="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 (2022)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91" marR="7091" marT="7091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962860"/>
                  </a:ext>
                </a:extLst>
              </a:tr>
            </a:tbl>
          </a:graphicData>
        </a:graphic>
      </p:graphicFrame>
      <p:sp>
        <p:nvSpPr>
          <p:cNvPr id="64" name="Rectangle 63"/>
          <p:cNvSpPr/>
          <p:nvPr/>
        </p:nvSpPr>
        <p:spPr>
          <a:xfrm>
            <a:off x="7915158" y="2452973"/>
            <a:ext cx="3863574" cy="15392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901582" y="5788934"/>
            <a:ext cx="3728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1985 Flood High Water Mark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01723" y="1404235"/>
            <a:ext cx="252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1900 Commercial Structure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307" y="131923"/>
            <a:ext cx="2318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Marlinton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9B3FB15-35C4-8F9A-60D3-3D8EAD2FA3CC}"/>
              </a:ext>
            </a:extLst>
          </p:cNvPr>
          <p:cNvSpPr txBox="1"/>
          <p:nvPr/>
        </p:nvSpPr>
        <p:spPr>
          <a:xfrm>
            <a:off x="1191801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7" b="16692"/>
          <a:stretch/>
        </p:blipFill>
        <p:spPr>
          <a:xfrm>
            <a:off x="-12837" y="1304925"/>
            <a:ext cx="12192000" cy="555307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93D8C0-66D8-08F4-ADD6-D3CEA03CCF78}"/>
              </a:ext>
            </a:extLst>
          </p:cNvPr>
          <p:cNvSpPr txBox="1">
            <a:spLocks/>
          </p:cNvSpPr>
          <p:nvPr/>
        </p:nvSpPr>
        <p:spPr>
          <a:xfrm rot="16200000">
            <a:off x="-2944374" y="2917024"/>
            <a:ext cx="68961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Flood Profile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9764" y="227707"/>
            <a:ext cx="7104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Assessing the Percentage of Inundated Area in Different Flood Intervals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09750" y="6179142"/>
            <a:ext cx="349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</a:rPr>
              <a:t>White Sulphur Springs</a:t>
            </a:r>
          </a:p>
        </p:txBody>
      </p:sp>
    </p:spTree>
    <p:extLst>
      <p:ext uri="{BB962C8B-B14F-4D97-AF65-F5344CB8AC3E}">
        <p14:creationId xmlns:p14="http://schemas.microsoft.com/office/powerpoint/2010/main" val="13720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b="16691"/>
          <a:stretch/>
        </p:blipFill>
        <p:spPr>
          <a:xfrm>
            <a:off x="-9525" y="42"/>
            <a:ext cx="12192000" cy="6886533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AFC146-3054-2B34-7AF2-78D3CF187A13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B3FB15-35C4-8F9A-60D3-3D8EAD2FA3CC}"/>
              </a:ext>
            </a:extLst>
          </p:cNvPr>
          <p:cNvSpPr txBox="1"/>
          <p:nvPr/>
        </p:nvSpPr>
        <p:spPr>
          <a:xfrm>
            <a:off x="1191801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F2B436-4E8E-4D41-8D62-8A519C1CAAA8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776017-35FF-6106-A0F4-6B248B366EE3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9A79F-0AD2-6C81-D75A-F38041EECBF9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BC88B9-1459-9EAA-1BB3-40DF518C1BB8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C04059-81B4-9E66-FD67-1715D486CCB7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6C8610-867D-0E90-C5EB-8EEFF0199E2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821C913-85C4-EDC9-FF76-C12055380F6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DC3150E-757D-ECC4-CCE5-87E15B490DA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FBDAE93-17C4-146A-1A95-376B7D4B2BC9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26 ft.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3480D72-4E3E-31BB-E427-610C4CC01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DE36AB4-250A-F970-EAD6-67F617B9EA2D}"/>
              </a:ext>
            </a:extLst>
          </p:cNvPr>
          <p:cNvSpPr txBox="1"/>
          <p:nvPr/>
        </p:nvSpPr>
        <p:spPr>
          <a:xfrm>
            <a:off x="458990" y="6347715"/>
            <a:ext cx="656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13% of White Sulphur Springs is in the 10%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2663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b="17099"/>
          <a:stretch/>
        </p:blipFill>
        <p:spPr>
          <a:xfrm>
            <a:off x="-1" y="0"/>
            <a:ext cx="12192231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2959C10-7AFB-F2BB-1E63-E0DC23A3502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53438-BACB-A702-B1AA-6CF7258CC04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B4977E-B2D5-7C9A-2027-9D5A6D72A5C4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E273D6-5D3E-EBB3-AD60-310DACB62659}"/>
              </a:ext>
            </a:extLst>
          </p:cNvPr>
          <p:cNvSpPr txBox="1"/>
          <p:nvPr/>
        </p:nvSpPr>
        <p:spPr>
          <a:xfrm>
            <a:off x="458990" y="6347715"/>
            <a:ext cx="656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17% of White Sulphur Springs is in the 4% Annual Flood Chance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20400A-18D1-D2B1-5D3C-CC5F42FCCC9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F4485F-0992-34DD-C354-B0955C87153B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DCD9E34-DBCA-2C19-7095-BD6C03B6710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B8A35E3-9275-9BFA-D635-0607DA5007BC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24E0C0-F450-2F3C-F2D4-85B4FD336B1B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99F14D6-92B8-9683-D31F-10DD4CBBDAAA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7C05063-FA53-DCD7-4292-1397FE16CB5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C695A475-2789-DD64-8750-B2D4D1028B9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29 ft.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8CD37CE-13E1-1FAC-52FA-3AF63C55A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5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17096"/>
          <a:stretch/>
        </p:blipFill>
        <p:spPr>
          <a:xfrm>
            <a:off x="0" y="-17660"/>
            <a:ext cx="12192000" cy="68718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6DB291C-7927-2935-674E-5003E97C7DF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DB796D-58FB-1C1C-77E0-5B8103290187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87E666-A5A3-1FA6-7C60-4167D4EA1F58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60A85E-1EE1-5EC3-4A72-E80AF237FB59}"/>
              </a:ext>
            </a:extLst>
          </p:cNvPr>
          <p:cNvSpPr txBox="1"/>
          <p:nvPr/>
        </p:nvSpPr>
        <p:spPr>
          <a:xfrm>
            <a:off x="458991" y="6347715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20% of White Sulphur Springs is in the 2% Annual Flood Chance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3F881-A23B-E8B0-4A47-870D236EF35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4874F8-1B7F-A937-5276-577D9804A92A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6F714E-7797-090F-5927-03DDFE9454E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C93D69-4E0A-43E2-D314-C1D1D841C16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B5A6BC-9AAB-6564-6663-16319431F95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506601-1393-4F3C-C780-30BA14F2D12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0393723-8F79-B325-1099-868189A7B34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8EF41B4-B775-DFAB-ED3A-63304DD2098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C9FEF4D-58FB-76F1-015A-2B796F5D2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9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B8E88-2B1B-F612-97D5-1DB22E9E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3050" y="0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189577" y="1785666"/>
              <a:ext cx="878595" cy="173322"/>
            </a:xfrm>
            <a:prstGeom prst="wedgeRectCallout">
              <a:avLst>
                <a:gd name="adj1" fmla="val 52544"/>
                <a:gd name="adj2" fmla="val 105696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56425" y="1788293"/>
              <a:ext cx="974885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3.1’ (FEMA 1% /100-Yr)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100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3" name="Picture 2" descr="A house on stilts in water&#10;&#10;Description automatically generated">
            <a:extLst>
              <a:ext uri="{FF2B5EF4-FFF2-40B4-BE49-F238E27FC236}">
                <a16:creationId xmlns:a16="http://schemas.microsoft.com/office/drawing/2014/main" id="{6012F0C3-0901-CF14-ABDC-6C3D329712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4"/>
          <a:stretch/>
        </p:blipFill>
        <p:spPr>
          <a:xfrm>
            <a:off x="5138057" y="2479483"/>
            <a:ext cx="7043057" cy="36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17000"/>
          <a:stretch/>
        </p:blipFill>
        <p:spPr>
          <a:xfrm>
            <a:off x="0" y="28922"/>
            <a:ext cx="12188426" cy="682907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6901A1-7F61-E9E0-44AB-AC1151FA558C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2BB8E-09CF-6F13-25BC-E7CF4BE0B2A9}"/>
              </a:ext>
            </a:extLst>
          </p:cNvPr>
          <p:cNvSpPr txBox="1"/>
          <p:nvPr/>
        </p:nvSpPr>
        <p:spPr>
          <a:xfrm>
            <a:off x="1191801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414101-FCF3-A3ED-8E43-C8C3A175706F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4E5AD-0A83-7775-BA43-AF594555361C}"/>
              </a:ext>
            </a:extLst>
          </p:cNvPr>
          <p:cNvSpPr txBox="1"/>
          <p:nvPr/>
        </p:nvSpPr>
        <p:spPr>
          <a:xfrm>
            <a:off x="458991" y="6347715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22% of White Sulphur Springs is in the 1% Annual Flood Chance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8DAD75-2F3F-4055-44B8-95877AB9BF0C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580040-DD31-BB7A-CB6E-F0FBC4B03098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7262CB-A915-A867-BAAC-1ECDF6E0DB4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C3C2C0-A473-1C1B-BC6B-1F57B5E1C639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B65CDA-B643-DFAE-69CA-1841865D194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6261A-BB37-FACD-5F3C-771A159B416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6BF0E4-5055-3039-2991-6A08ED9F50E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6BCA4B2B-1462-AB0D-A0FC-3C86C0EEF1B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7855AC-B7EA-0353-6DC2-69F8C0D4C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6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b="17103"/>
          <a:stretch/>
        </p:blipFill>
        <p:spPr>
          <a:xfrm>
            <a:off x="0" y="-17660"/>
            <a:ext cx="12188426" cy="6875659"/>
          </a:xfrm>
          <a:prstGeom prst="rect">
            <a:avLst/>
          </a:prstGeom>
        </p:spPr>
      </p:pic>
      <p:sp>
        <p:nvSpPr>
          <p:cNvPr id="15" name="Explosion 2 14"/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598836-D34F-A0BC-FB44-ABDA0AE31722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7FE6A-F88C-0173-0C4A-2F6DF191F6F3}"/>
              </a:ext>
            </a:extLst>
          </p:cNvPr>
          <p:cNvSpPr txBox="1"/>
          <p:nvPr/>
        </p:nvSpPr>
        <p:spPr>
          <a:xfrm>
            <a:off x="1247775" y="70852"/>
            <a:ext cx="579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+Annual Chance (100-year)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49A3F-A854-574D-E41C-92758672C223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2FEA18-27E5-F73B-87AC-8C487C8A860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45B3C0-2D71-7EAD-BB29-438BC5E86593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F6789C-4EA5-7FBF-1A31-6B556C6F83F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836E38-D480-F393-14EF-F1398180A496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20F987-1688-0959-6C0B-2C9CF8AC66F0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840328-2DB8-82A7-8C41-884E8B0CA8C6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317C87-1B86-4A93-346C-48EA5C07BD45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AF3F61AD-1961-79BB-D4B7-2410EB9B3477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B437C5-8D79-94E7-6920-4BA97BD99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44E5AD-0A83-7775-BA43-AF594555361C}"/>
              </a:ext>
            </a:extLst>
          </p:cNvPr>
          <p:cNvSpPr txBox="1"/>
          <p:nvPr/>
        </p:nvSpPr>
        <p:spPr>
          <a:xfrm>
            <a:off x="458991" y="6347715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25% of White Sulphur Springs is in the 1% +Annual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1591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16990"/>
          <a:stretch/>
        </p:blipFill>
        <p:spPr>
          <a:xfrm>
            <a:off x="0" y="10017"/>
            <a:ext cx="12192000" cy="68379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240FD0C-959F-EE2C-5F12-FF837EA027F7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AC6CE-3A28-24BB-B55B-D913DC9E582E}"/>
              </a:ext>
            </a:extLst>
          </p:cNvPr>
          <p:cNvSpPr txBox="1"/>
          <p:nvPr/>
        </p:nvSpPr>
        <p:spPr>
          <a:xfrm>
            <a:off x="1257301" y="70852"/>
            <a:ext cx="582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3506BC-0917-B58D-FD3E-5103A8A29A41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E23D9-0828-B208-367D-FB3C5F094364}"/>
              </a:ext>
            </a:extLst>
          </p:cNvPr>
          <p:cNvSpPr txBox="1"/>
          <p:nvPr/>
        </p:nvSpPr>
        <p:spPr>
          <a:xfrm>
            <a:off x="458991" y="6347715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18% of White Sulphur Springs is in the 0.2% Annual Flood Chance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877001-5E42-2E0C-FBCD-6DCF294E1D60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AD7C2E-2560-E2AC-D041-63EA1F5401F3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F3B490-3275-F4DD-823A-EA67D74CCC1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4F4F85-40C3-8234-F0E2-E5598D29186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00E3B2-D00C-01A0-3959-08E6FF95CF5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41C95E-DD36-E5B7-DAEE-01F83B6B4D7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11D023-AAFC-ECA0-D965-2D1FDFE967C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1A75FB0E-3380-211C-5575-C4F72AE6FC1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18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810684C-CFBD-8443-417C-7662805C1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76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5" b="18746"/>
          <a:stretch/>
        </p:blipFill>
        <p:spPr>
          <a:xfrm>
            <a:off x="0" y="1409700"/>
            <a:ext cx="12234438" cy="5448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73642"/>
            <a:ext cx="349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C000"/>
                </a:solidFill>
              </a:rPr>
              <a:t>Rainelle</a:t>
            </a:r>
          </a:p>
        </p:txBody>
      </p:sp>
    </p:spTree>
    <p:extLst>
      <p:ext uri="{BB962C8B-B14F-4D97-AF65-F5344CB8AC3E}">
        <p14:creationId xmlns:p14="http://schemas.microsoft.com/office/powerpoint/2010/main" val="34938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18746"/>
          <a:stretch/>
        </p:blipFill>
        <p:spPr>
          <a:xfrm>
            <a:off x="0" y="104934"/>
            <a:ext cx="12234438" cy="675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DE2A9-B801-96A7-902D-7B355F7DF3DB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234438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6A9AA-714D-212C-8E3C-AEDD1AD541A6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BD3D0A-295A-F337-770B-35E010B290A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56998DAF-3240-6823-EE3A-B60C5F8AD8F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021187-F9BE-9D96-2B9C-E3FCBCE4D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64EFF7-EF99-1454-B29E-74687C2FE221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BC62B9-F8C5-A618-F63A-31605CE4674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CA323A-639D-89AF-F846-62A1CF87FBB9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9CAAC9-479F-73C1-7565-E814BC9C22D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A467C6-4758-6F64-3BF6-3D6B617701AA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58D3CF0-854D-CD95-B62A-63CAF393DD5B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52AB18-8537-8766-1332-12833A7622F1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4A0AC1-AF55-C199-7A29-481B8F62D701}"/>
              </a:ext>
            </a:extLst>
          </p:cNvPr>
          <p:cNvSpPr txBox="1"/>
          <p:nvPr/>
        </p:nvSpPr>
        <p:spPr>
          <a:xfrm>
            <a:off x="7202439" y="6247260"/>
            <a:ext cx="475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13% Rainelle is in the 10%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8311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0"/>
          <a:stretch/>
        </p:blipFill>
        <p:spPr>
          <a:xfrm>
            <a:off x="0" y="24531"/>
            <a:ext cx="12192000" cy="68379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EF64DF-EB8F-B8C9-D177-A1641DD6815F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9B2A2-499B-7A7C-3357-ED605676BBAB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2DC34-116A-222A-472A-89309ACB8D5D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0E480-B548-BD5F-5B71-A126A4EB3181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AAB69C0-DCD8-53A3-EC2A-1A7BFDA15EE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CEBD66-D274-2141-337F-491EEFC64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D0A891-FB96-3CA7-1BCE-B1EF0B7E1391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6AE2CE-343E-AA50-C54B-96282443DCE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8D01DD-BB54-30F2-646A-EC8FD69E3063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BE7727-A708-0928-85DD-6F0EE0A8A242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3104B2-7D5E-2248-56A8-64384138B4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4D6690D-730F-EAF6-66BD-202011E662B8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E39685-5967-267B-F9A5-D231F2584A6C}"/>
              </a:ext>
            </a:extLst>
          </p:cNvPr>
          <p:cNvSpPr txBox="1"/>
          <p:nvPr/>
        </p:nvSpPr>
        <p:spPr>
          <a:xfrm>
            <a:off x="7202439" y="6247260"/>
            <a:ext cx="475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20% Rainelle is in the 4%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1877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3" b="19078"/>
          <a:stretch/>
        </p:blipFill>
        <p:spPr>
          <a:xfrm>
            <a:off x="0" y="167697"/>
            <a:ext cx="12192000" cy="669030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051F62B-37F0-8F5C-5728-3BA3171428D6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1244F-D0C6-6275-9D80-483533419CC8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EF4BB-0748-E69F-6AEA-7B6E0D4A893D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0547AA-3B1D-2A12-437A-052C9A39B3A6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905016-D90C-E503-E8AA-5410D4935B4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94469823-B5B4-2BBB-6A5C-E80B18863DA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F4B6079-D87C-7C12-C50C-0F7295F6A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CDD5F3-585C-E9B2-67E0-3F2646C5D5C8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7DDBF2-D24F-A8AE-C93D-E53A200E4684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30639D4-613C-25E5-55D3-40DF3DC089A8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3D7407-DDF4-7D0D-5621-AC5CC8E76C79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BA768D-939C-9F44-2D72-7D34DE7085DC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20AF4E7-9DBE-1EA0-60F0-C530EFE77FA1}"/>
              </a:ext>
            </a:extLst>
          </p:cNvPr>
          <p:cNvSpPr txBox="1"/>
          <p:nvPr/>
        </p:nvSpPr>
        <p:spPr>
          <a:xfrm>
            <a:off x="7204691" y="6260314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26% Rainelle is in the 2% Annual Flood Chance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AEB6ED9-674A-F4FE-CEFB-9830D90B248A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B5D3DA-5BDA-AEAB-0B11-93C593BB57D1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4432A8-81D4-3FA1-41C2-F2112E4C6D56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39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" b="18785"/>
          <a:stretch/>
        </p:blipFill>
        <p:spPr>
          <a:xfrm>
            <a:off x="0" y="84596"/>
            <a:ext cx="12192000" cy="67734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94B762-88C0-37D5-33CC-9F8E1715454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B2B9D-E1FA-2B62-1BFA-2DE4B5997BD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34DDD-69C3-32CC-464F-1F31956155B6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BFEB7-F76F-3D03-90D2-2A2C254283AF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78FAE-7F12-A7D6-96D6-26857516456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C8BDB006-AF2E-7847-E34B-0F170A39C2A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F2B2CF-7D7F-17A8-41BA-C5AF0DE9F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A6FA89-4403-7F44-BA46-48E0D6820E46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A945C-B827-F693-76A0-000B68F1378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D09C94-BE77-9E72-7CE5-59FF212056A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FF69DE-AB8C-EA0A-09DB-A337FB80D28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57FA3B-CBAB-E311-CF4D-C178C848D74B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6B270923-91BB-81A7-59AA-61E614BF6E1B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6979EA-84DE-D3BE-9748-3194397D779A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73AD8C-DC18-37A3-0A1C-99D5F49F54D8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D4FB60-4D0F-5D48-5CF3-9EAD1869301B}"/>
              </a:ext>
            </a:extLst>
          </p:cNvPr>
          <p:cNvSpPr txBox="1"/>
          <p:nvPr/>
        </p:nvSpPr>
        <p:spPr>
          <a:xfrm>
            <a:off x="7128491" y="6260314"/>
            <a:ext cx="472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31% Rainelle is in the 1%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655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18695"/>
          <a:stretch/>
        </p:blipFill>
        <p:spPr>
          <a:xfrm>
            <a:off x="0" y="228600"/>
            <a:ext cx="12192000" cy="6629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A71F86-57C7-3288-EEB0-45311D6F971B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A9141-316E-FB06-BF7A-4174643B21C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1A6AC-CCF3-CCFD-E536-2ECCBE17A8A9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2275D-8CD1-F2F7-2C28-D546BE1BE14D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2DFF38-BCDE-D259-15CE-3C4AEE9A0DF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7DBF0C3-03E7-537E-18D2-DEFF85CEDDC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4EE048-0EB2-C1B7-D5B9-F3F23655E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DB3928-F974-2455-7911-96C557657B76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71AAA7-BCE4-C667-4F93-4358FC670D7C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17A6EE-25C2-7C58-0D0B-DFAC0CAF251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51E9AE-C425-C311-26A4-AEEE8532AA3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F6B462-D648-168E-7A13-368F70F84A92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116A9E4E-1D61-79E3-5A45-D32EA1CDFD39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629E68-30DC-947A-A8B5-48C5BD67B7A8}"/>
              </a:ext>
            </a:extLst>
          </p:cNvPr>
          <p:cNvSpPr txBox="1"/>
          <p:nvPr/>
        </p:nvSpPr>
        <p:spPr>
          <a:xfrm>
            <a:off x="1854201" y="88220"/>
            <a:ext cx="581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0251B-7E3B-162D-E6DB-AA2BFE3BED45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5" name="Explosion 2 14">
            <a:extLst>
              <a:ext uri="{FF2B5EF4-FFF2-40B4-BE49-F238E27FC236}">
                <a16:creationId xmlns:a16="http://schemas.microsoft.com/office/drawing/2014/main" id="{91AD77C8-F768-E3FF-3B2B-56611E3EE81D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6AE0B6-1383-BD8C-6CAA-6531092916DD}"/>
              </a:ext>
            </a:extLst>
          </p:cNvPr>
          <p:cNvSpPr txBox="1"/>
          <p:nvPr/>
        </p:nvSpPr>
        <p:spPr>
          <a:xfrm>
            <a:off x="7010401" y="6260314"/>
            <a:ext cx="483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31% Rainelle is in the 1% +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0895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b="18666"/>
          <a:stretch/>
        </p:blipFill>
        <p:spPr>
          <a:xfrm>
            <a:off x="0" y="123759"/>
            <a:ext cx="12192000" cy="67387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9BCF44-0F30-AE81-1368-5189C5E1BFE6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1BC82-0387-A883-8A72-8D3058AC37BD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2C5EB-AB1D-2EFA-6E3B-F4B9B1B377D1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BB4EA-1FA5-F7E2-931A-BAE1557D8362}"/>
              </a:ext>
            </a:extLst>
          </p:cNvPr>
          <p:cNvSpPr txBox="1"/>
          <p:nvPr/>
        </p:nvSpPr>
        <p:spPr>
          <a:xfrm>
            <a:off x="7297689" y="5953547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A653FB-07B5-D55F-4AAA-8E0D93189A46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09EC389E-8D28-CFC5-A765-E6251506462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E1A5CB-08F6-4295-0A8D-AEA66A643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DD931D-A7B9-199E-8D6B-9200D91B1187}"/>
              </a:ext>
            </a:extLst>
          </p:cNvPr>
          <p:cNvGrpSpPr/>
          <p:nvPr/>
        </p:nvGrpSpPr>
        <p:grpSpPr>
          <a:xfrm>
            <a:off x="550725" y="510629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4E2A8B-107D-F524-8388-A366344170A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2F8515-7713-4183-3626-A82A8EAD1966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B346DB-A91E-5C66-7DDC-370B3FF9FA1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2DB967-51BA-7479-054A-166C13C62B04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C51C6696-BEA7-3CE6-0E03-AE8EE91F02DE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613968-394A-0B62-9AED-E36DD62F3B9B}"/>
              </a:ext>
            </a:extLst>
          </p:cNvPr>
          <p:cNvSpPr txBox="1"/>
          <p:nvPr/>
        </p:nvSpPr>
        <p:spPr>
          <a:xfrm>
            <a:off x="1854201" y="88220"/>
            <a:ext cx="581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(100-year)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D56A30-67EB-EDE3-176B-DD1BD64C20DB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2C326-916D-FB35-AA4A-010F9031CF82}"/>
              </a:ext>
            </a:extLst>
          </p:cNvPr>
          <p:cNvSpPr txBox="1"/>
          <p:nvPr/>
        </p:nvSpPr>
        <p:spPr>
          <a:xfrm>
            <a:off x="7055225" y="6260314"/>
            <a:ext cx="479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37% Rainelle is in the 0.2%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6979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0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203757" y="1618612"/>
              <a:ext cx="950028" cy="173322"/>
            </a:xfrm>
            <a:prstGeom prst="wedgeRectCallout">
              <a:avLst>
                <a:gd name="adj1" fmla="val 55464"/>
                <a:gd name="adj2" fmla="val 103806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170606" y="1621239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9.9’ (FEMA 0.2% /500-Yr) </a:t>
              </a:r>
            </a:p>
          </p:txBody>
        </p:sp>
        <p:sp>
          <p:nvSpPr>
            <p:cNvPr id="10" name="Rectangular Callout 7">
              <a:extLst>
                <a:ext uri="{FF2B5EF4-FFF2-40B4-BE49-F238E27FC236}">
                  <a16:creationId xmlns:a16="http://schemas.microsoft.com/office/drawing/2014/main" id="{6B8DFDF9-A09A-C9BD-BF7D-3F6BE802FAD9}"/>
                </a:ext>
              </a:extLst>
            </p:cNvPr>
            <p:cNvSpPr/>
            <p:nvPr/>
          </p:nvSpPr>
          <p:spPr>
            <a:xfrm rot="10800000">
              <a:off x="10185926" y="1208381"/>
              <a:ext cx="985690" cy="173322"/>
            </a:xfrm>
            <a:prstGeom prst="wedgeRectCallout">
              <a:avLst>
                <a:gd name="adj1" fmla="val 52941"/>
                <a:gd name="adj2" fmla="val -109368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245940-9B69-12C6-709F-70DCD23BD74F}"/>
                </a:ext>
              </a:extLst>
            </p:cNvPr>
            <p:cNvSpPr txBox="1"/>
            <p:nvPr/>
          </p:nvSpPr>
          <p:spPr>
            <a:xfrm>
              <a:off x="10170606" y="1213561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9.9’ (FEMA 1% +/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84% CL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0.2% Probability of Flood in a year (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500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-year flood)</a:t>
            </a:r>
          </a:p>
        </p:txBody>
      </p:sp>
      <p:pic>
        <p:nvPicPr>
          <p:cNvPr id="4" name="Picture 3" descr="A house floating in water&#10;&#10;Description automatically generated">
            <a:extLst>
              <a:ext uri="{FF2B5EF4-FFF2-40B4-BE49-F238E27FC236}">
                <a16:creationId xmlns:a16="http://schemas.microsoft.com/office/drawing/2014/main" id="{3BEEFCE4-7519-66EB-FB83-DB3631061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/>
          <a:stretch/>
        </p:blipFill>
        <p:spPr>
          <a:xfrm>
            <a:off x="5138057" y="2479482"/>
            <a:ext cx="7062748" cy="36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F901F190-7465-1595-DB07-71CA4413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7328"/>
          <a:stretch/>
        </p:blipFill>
        <p:spPr>
          <a:xfrm>
            <a:off x="-13622" y="1085851"/>
            <a:ext cx="12192000" cy="5772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273642"/>
            <a:ext cx="349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C000"/>
                </a:solidFill>
              </a:rPr>
              <a:t>Clendenin</a:t>
            </a:r>
          </a:p>
        </p:txBody>
      </p:sp>
    </p:spTree>
    <p:extLst>
      <p:ext uri="{BB962C8B-B14F-4D97-AF65-F5344CB8AC3E}">
        <p14:creationId xmlns:p14="http://schemas.microsoft.com/office/powerpoint/2010/main" val="15720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F901F190-7465-1595-DB07-71CA4413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b="17327"/>
          <a:stretch/>
        </p:blipFill>
        <p:spPr>
          <a:xfrm>
            <a:off x="-13622" y="-1"/>
            <a:ext cx="12192000" cy="685800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41BCA38-5CD3-BC96-3A6C-6A6D47922E72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A975EA-F1CD-D4BB-D82A-64F93A73E8EC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2EF19E-85A1-7C91-E52E-7AEFA50221C7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0B1831-6418-4DCD-9A34-B10045C0B0E1}"/>
              </a:ext>
            </a:extLst>
          </p:cNvPr>
          <p:cNvSpPr txBox="1"/>
          <p:nvPr/>
        </p:nvSpPr>
        <p:spPr>
          <a:xfrm>
            <a:off x="20935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F6ADC0-4D71-16BA-67D6-E1AA41744CBA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79D7879-0891-4E7E-3117-AAF131C1A8DD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57279C2-58B1-613F-E8BD-2090C52E6CBA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635874-70ED-B1C3-ED8D-45FA8FA7EE6A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505BFB-D79C-26A7-83B7-2D053453FB8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324C6F3-E8D1-D1EE-FE19-0B8E6EA2B4F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13.4% of Clendenin is in the 10% Annual Flood Chance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B30EFE-4285-1621-5BB5-0FF4499879E0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1975DA26-4F4E-A7A3-1FC6-85628F8E0C8C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27.8 ft.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8CB4F41-D4D5-2A81-F3BC-B9BE80309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80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p of a river flowing through a valley&#10;&#10;Description automatically generated">
            <a:extLst>
              <a:ext uri="{FF2B5EF4-FFF2-40B4-BE49-F238E27FC236}">
                <a16:creationId xmlns:a16="http://schemas.microsoft.com/office/drawing/2014/main" id="{77AB6FCB-C07F-C0C6-8B22-FFFEEF23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17328"/>
          <a:stretch/>
        </p:blipFill>
        <p:spPr>
          <a:xfrm>
            <a:off x="-16896" y="-1"/>
            <a:ext cx="12192000" cy="6856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4EDAB94-94B6-CC9D-E545-A41E75291171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D5D78-AC75-5C50-F2B5-F4126BB07E36}"/>
              </a:ext>
            </a:extLst>
          </p:cNvPr>
          <p:cNvSpPr txBox="1"/>
          <p:nvPr/>
        </p:nvSpPr>
        <p:spPr>
          <a:xfrm>
            <a:off x="7833153" y="6453612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9305E-3907-3389-6955-115954FB3CF3}"/>
              </a:ext>
            </a:extLst>
          </p:cNvPr>
          <p:cNvSpPr txBox="1"/>
          <p:nvPr/>
        </p:nvSpPr>
        <p:spPr>
          <a:xfrm>
            <a:off x="9334500" y="90990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946E18-1AD1-8642-E50A-A0E1FDF72B26}"/>
              </a:ext>
            </a:extLst>
          </p:cNvPr>
          <p:cNvSpPr txBox="1"/>
          <p:nvPr/>
        </p:nvSpPr>
        <p:spPr>
          <a:xfrm>
            <a:off x="1998909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D8AF5F-3A55-56D8-D702-86C2019BA172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21AD7E-33A1-A919-9FCE-E769384739C2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89C527-822F-7840-5980-D25E888AEC91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ABE7BF-A7A3-92A1-A965-42DC0C49250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B7C18F-8E7F-DEBD-D06B-C29042C4D3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AF4329A-AE8C-E515-38C4-F83D7DBBB44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19% of Clendenin is in the 4% Annual Flood Chance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24DB99-896D-F3C8-E943-3F39B59F3613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1981F868-ED0E-4BCA-09B4-8C4E8CBAFC6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27.8 ft.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15A2C7-08F2-3995-F7CB-7BEED4E7B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7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iver flowing through a valley&#10;&#10;Description automatically generated">
            <a:extLst>
              <a:ext uri="{FF2B5EF4-FFF2-40B4-BE49-F238E27FC236}">
                <a16:creationId xmlns:a16="http://schemas.microsoft.com/office/drawing/2014/main" id="{B6405281-7764-77AE-28E2-C5CFADCE1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20218"/>
          <a:stretch/>
        </p:blipFill>
        <p:spPr>
          <a:xfrm>
            <a:off x="-14515" y="266700"/>
            <a:ext cx="12192000" cy="6591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97D8D4-39F4-8AED-33DB-E0DD4EE48276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26EF5-2962-BDF0-29F1-4061FD8CA59D}"/>
              </a:ext>
            </a:extLst>
          </p:cNvPr>
          <p:cNvSpPr txBox="1"/>
          <p:nvPr/>
        </p:nvSpPr>
        <p:spPr>
          <a:xfrm>
            <a:off x="7835940" y="6412338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CCE07-D400-22CF-B7AF-218923132486}"/>
              </a:ext>
            </a:extLst>
          </p:cNvPr>
          <p:cNvSpPr txBox="1"/>
          <p:nvPr/>
        </p:nvSpPr>
        <p:spPr>
          <a:xfrm>
            <a:off x="9372600" y="152163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AEA9DD-8FB9-049A-98EE-6EEA11464AA1}"/>
              </a:ext>
            </a:extLst>
          </p:cNvPr>
          <p:cNvSpPr txBox="1"/>
          <p:nvPr/>
        </p:nvSpPr>
        <p:spPr>
          <a:xfrm>
            <a:off x="2020476" y="9757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4E608C-C12D-ABBA-1C7C-723F0689C3F5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A4EDB1-85D3-D850-A3D0-3E3320D68C9F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CD62FA-5015-76EA-0701-CBB84DE1ED6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4B0710-3339-D59B-EDA4-984384BA17BC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4B95CA-54BB-53DA-47B3-3DC9E9360E6F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107015-50FB-AF85-EF8F-D991E816013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C7C5C3C7-3F43-2F1F-E3B9-4782B43E1642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35.2 ft.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3ECF35D-3EBA-577F-BADC-3833FA14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3DF011A-10FD-EBDE-2CC7-4E518E34DF54}"/>
              </a:ext>
            </a:extLst>
          </p:cNvPr>
          <p:cNvSpPr txBox="1"/>
          <p:nvPr/>
        </p:nvSpPr>
        <p:spPr>
          <a:xfrm>
            <a:off x="466248" y="6345483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22.5% of Clendenin is in </a:t>
            </a:r>
            <a:r>
              <a:rPr lang="en-US" b="1">
                <a:solidFill>
                  <a:schemeClr val="bg1"/>
                </a:solidFill>
              </a:rPr>
              <a:t>the 2% </a:t>
            </a:r>
            <a:r>
              <a:rPr lang="en-US" b="1" dirty="0">
                <a:solidFill>
                  <a:schemeClr val="bg1"/>
                </a:solidFill>
              </a:rPr>
              <a:t>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3750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map of a river&#10;&#10;Description automatically generated">
            <a:extLst>
              <a:ext uri="{FF2B5EF4-FFF2-40B4-BE49-F238E27FC236}">
                <a16:creationId xmlns:a16="http://schemas.microsoft.com/office/drawing/2014/main" id="{EDA963B1-0CAD-14B3-C3CF-407095FFE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r="813" b="20769"/>
          <a:stretch/>
        </p:blipFill>
        <p:spPr>
          <a:xfrm>
            <a:off x="1" y="263512"/>
            <a:ext cx="12192000" cy="659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3D770-7B31-C616-3EEC-F73779E1C529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05D0E-EF00-69ED-005A-6E4C20660734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208C2-F317-FF05-9778-973C52D57BA3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5DFDE-CE58-941E-D1E7-98BCD5A6C514}"/>
              </a:ext>
            </a:extLst>
          </p:cNvPr>
          <p:cNvSpPr txBox="1"/>
          <p:nvPr/>
        </p:nvSpPr>
        <p:spPr>
          <a:xfrm>
            <a:off x="21062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6F90DD-076D-D02C-6B30-876B59B9C33B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EDC8F3-84E2-D21F-26E5-D5653514C8EB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A295CC-1FEC-C2F3-C3F1-321D34E8D18E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983654-3B9B-CFF0-6CA5-3F50A544C20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37E579-B462-F019-5E13-1F8541688E1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30558E1-002A-383F-D9D1-424D46C257C3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23.5% of Clendenin is in the 1% Annual Flood Chance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AC21C2-1F00-AA2B-53C0-2C1EF15BBE8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EC39FE7-07FD-599A-F1E3-3572FFC843C4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38.1 ft.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0CDC77-9A9F-C217-2E34-9E0B86419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5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3C82569A-4110-FB09-4309-11E5E690D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17619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266484-F029-A1A8-20F4-20C74AC36DF7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0B607-E07E-32DE-C4BE-6C2220DB0240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38BED-6F29-BD01-F10C-3166CF110DD3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5F90C-CD55-17D5-4CAA-48EF354CF45B}"/>
              </a:ext>
            </a:extLst>
          </p:cNvPr>
          <p:cNvSpPr txBox="1"/>
          <p:nvPr/>
        </p:nvSpPr>
        <p:spPr>
          <a:xfrm>
            <a:off x="2059819" y="80527"/>
            <a:ext cx="592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DE6F95-B671-14DF-EAD8-BE9D32CDE3D4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12F56E-7232-77D9-9899-A46161F16E7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91FFBA-421C-C13E-D6E6-045B092475A1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263FB9-64AD-A1D9-A47B-A342680B6B4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FF55CD-9DB0-C4F7-2701-B63CB5AD999B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74199F3-A6DD-2C4D-00F3-892BDCE478C4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23.5% of Clendenin is in the 1%+ Annual Flood Chance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21A096-BFD2-1F24-6C23-B156A56D7C49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A6475500-A29A-B76A-ED6D-AEFC053A187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42.4 ft.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51A0F5-01F8-2353-0856-517DBB6FE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45" name="Explosion 2 14">
            <a:extLst>
              <a:ext uri="{FF2B5EF4-FFF2-40B4-BE49-F238E27FC236}">
                <a16:creationId xmlns:a16="http://schemas.microsoft.com/office/drawing/2014/main" id="{13D6D8D0-A0F1-1974-CE47-243D08DBE3BC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4571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p of a river&#10;&#10;Description automatically generated">
            <a:extLst>
              <a:ext uri="{FF2B5EF4-FFF2-40B4-BE49-F238E27FC236}">
                <a16:creationId xmlns:a16="http://schemas.microsoft.com/office/drawing/2014/main" id="{2CBFB30F-512A-F91A-6610-2EA9EB059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18844"/>
          <a:stretch/>
        </p:blipFill>
        <p:spPr>
          <a:xfrm>
            <a:off x="-14515" y="139700"/>
            <a:ext cx="12192000" cy="671691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4C87DD22-BDAE-D063-384B-EAB4B41529FC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CF0C77D-A8E7-560C-687B-55F0E1DF1E6C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F80D9F-823F-2C0C-9BD4-AF092341C178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072DC-85F6-745D-5A48-FB09BFE77B3E}"/>
              </a:ext>
            </a:extLst>
          </p:cNvPr>
          <p:cNvSpPr txBox="1"/>
          <p:nvPr/>
        </p:nvSpPr>
        <p:spPr>
          <a:xfrm>
            <a:off x="1983619" y="80527"/>
            <a:ext cx="592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16FF7FF-6F8B-064B-206A-376D7B91ED8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95262B-6885-4CC1-5F79-4771DE099CB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D40B40-612C-09B1-65D1-8896BB41906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BFEC318-42FE-FC58-B9A4-BF40B152D0C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3AAEE6-E20B-F6A7-9B6E-8032DFD5CD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8D5F0C6-684C-56ED-C6FB-D1BED07FD248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25% of Clendenin is in the 0.2% Annual Flood Chance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D35D441-ED68-B8D9-379A-D5D4177A5386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E59B3CB2-1C50-9A01-1F5B-CEBE76D54E86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43.6 ft.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E65A589-7C3F-DC21-5A0F-2464D6B57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2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4F3DDF29-4CFC-116E-EA73-B367025E4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/>
          <a:stretch/>
        </p:blipFill>
        <p:spPr>
          <a:xfrm>
            <a:off x="0" y="1085850"/>
            <a:ext cx="12192000" cy="5772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73642"/>
            <a:ext cx="349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C000"/>
                </a:solidFill>
              </a:rPr>
              <a:t>Richwood</a:t>
            </a:r>
          </a:p>
        </p:txBody>
      </p:sp>
    </p:spTree>
    <p:extLst>
      <p:ext uri="{BB962C8B-B14F-4D97-AF65-F5344CB8AC3E}">
        <p14:creationId xmlns:p14="http://schemas.microsoft.com/office/powerpoint/2010/main" val="14209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4F3DDF29-4CFC-116E-EA73-B367025E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9C6DC-C3A8-96B8-0321-0300A885B6E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41C8C8-E408-6F88-4CEA-DD61DE47AC3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0B477B-A3B6-7A58-3942-25CD948ACB9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75AA02-FCAE-AFD9-3DE2-73927A3D501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D6DFF9-BE25-7100-2513-3E587202B4D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91D271-D51C-9780-D438-15C599349E5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4C04A1C-98CF-42D1-485D-C00080EF3B96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ACFEB1-632D-1E7B-FEF8-31626DDDAD19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96D132A7-22A8-D194-A54A-F1FA71D35F18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11.8 ft.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4CAC2E-4E85-480B-63F3-D2D2091C3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31A9C48-96E2-7E3E-0806-33F1D274B687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7% of Richwood is in the 10%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5615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iver running through a valley">
            <a:extLst>
              <a:ext uri="{FF2B5EF4-FFF2-40B4-BE49-F238E27FC236}">
                <a16:creationId xmlns:a16="http://schemas.microsoft.com/office/drawing/2014/main" id="{89C56F51-2AD7-C789-EBDC-D89F26D95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C4186-C2B3-9E9C-FBF3-2FF46FE7568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50F041-C01E-9D92-A78A-25BFB94CDB0D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6FBDCA-0580-D560-0890-66BF3E9BCD8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FB598E-BB93-7923-1ABB-549172F18CDF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FEC9D8-5205-998F-E7B3-9343D420C0E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F641D6-1F8E-4255-A79E-96982D016F4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9E554A6-EC13-D5F5-C969-F8825F8CCC6A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949833-18F8-EDFB-023D-8542BF85BF0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DB6BFA64-32FA-9B84-30C7-0D36481EA7F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14.7 ft.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003DC41-7CA7-E1D6-4DAF-263C2EA36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7B3A7F9-9BCB-863A-DD94-97DD519F1883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11% of Richwood is in the 4%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1169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B633F-CA09-03DD-8256-98A4FC25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-26" r="595" b="13255"/>
          <a:stretch/>
        </p:blipFill>
        <p:spPr>
          <a:xfrm>
            <a:off x="-6099" y="34528"/>
            <a:ext cx="12195050" cy="6852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F5418D-8745-B00E-3FFA-4A024A24FEF5}"/>
              </a:ext>
            </a:extLst>
          </p:cNvPr>
          <p:cNvGrpSpPr/>
          <p:nvPr/>
        </p:nvGrpSpPr>
        <p:grpSpPr>
          <a:xfrm>
            <a:off x="181234" y="2412910"/>
            <a:ext cx="4698515" cy="3801180"/>
            <a:chOff x="9464196" y="16909"/>
            <a:chExt cx="2727803" cy="22068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B15CE8-5319-0DD3-D341-5DDDF9B06BC3}"/>
                </a:ext>
              </a:extLst>
            </p:cNvPr>
            <p:cNvGrpSpPr/>
            <p:nvPr/>
          </p:nvGrpSpPr>
          <p:grpSpPr>
            <a:xfrm>
              <a:off x="9464196" y="16909"/>
              <a:ext cx="2727803" cy="2206840"/>
              <a:chOff x="2690812" y="520700"/>
              <a:chExt cx="6810375" cy="550971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9AB5FE-5E5F-C9A5-01C1-64CF0A3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8037"/>
              <a:stretch/>
            </p:blipFill>
            <p:spPr>
              <a:xfrm>
                <a:off x="2690812" y="520700"/>
                <a:ext cx="6810375" cy="550971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8FDC852-4298-87F2-3F9C-19FCE0EC0969}"/>
                  </a:ext>
                </a:extLst>
              </p:cNvPr>
              <p:cNvCxnSpPr/>
              <p:nvPr/>
            </p:nvCxnSpPr>
            <p:spPr>
              <a:xfrm>
                <a:off x="4301412" y="1754155"/>
                <a:ext cx="0" cy="363893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E23E883-79E7-7288-0BEE-DABE4110E048}"/>
                  </a:ext>
                </a:extLst>
              </p:cNvPr>
              <p:cNvSpPr/>
              <p:nvPr/>
            </p:nvSpPr>
            <p:spPr>
              <a:xfrm>
                <a:off x="4183759" y="4717550"/>
                <a:ext cx="279920" cy="288657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ular Callout 7">
              <a:extLst>
                <a:ext uri="{FF2B5EF4-FFF2-40B4-BE49-F238E27FC236}">
                  <a16:creationId xmlns:a16="http://schemas.microsoft.com/office/drawing/2014/main" id="{54A74E35-10E3-65E4-3610-017EF777FA15}"/>
                </a:ext>
              </a:extLst>
            </p:cNvPr>
            <p:cNvSpPr/>
            <p:nvPr/>
          </p:nvSpPr>
          <p:spPr>
            <a:xfrm rot="10800000">
              <a:off x="10200622" y="1672735"/>
              <a:ext cx="950028" cy="173322"/>
            </a:xfrm>
            <a:prstGeom prst="wedgeRectCallout">
              <a:avLst>
                <a:gd name="adj1" fmla="val 54429"/>
                <a:gd name="adj2" fmla="val 107587"/>
              </a:avLst>
            </a:prstGeom>
            <a:solidFill>
              <a:schemeClr val="tx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570C5-4CE9-1636-5896-0196C30F64C8}"/>
                </a:ext>
              </a:extLst>
            </p:cNvPr>
            <p:cNvSpPr txBox="1"/>
            <p:nvPr/>
          </p:nvSpPr>
          <p:spPr>
            <a:xfrm>
              <a:off x="10225384" y="1685240"/>
              <a:ext cx="1093778" cy="16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7.5’ (</a:t>
              </a:r>
              <a:r>
                <a:rPr lang="en-US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2016 High Water</a:t>
              </a:r>
              <a:r>
                <a:rPr lang="en-US" sz="1200" b="1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pic>
        <p:nvPicPr>
          <p:cNvPr id="14" name="Picture 13" descr="A house in water with clouds in the background&#10;&#10;Description automatically generated">
            <a:extLst>
              <a:ext uri="{FF2B5EF4-FFF2-40B4-BE49-F238E27FC236}">
                <a16:creationId xmlns:a16="http://schemas.microsoft.com/office/drawing/2014/main" id="{343655F8-CAEC-E7C1-C488-D28E0358E6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6"/>
          <a:stretch/>
        </p:blipFill>
        <p:spPr>
          <a:xfrm>
            <a:off x="5138057" y="2481240"/>
            <a:ext cx="7062748" cy="36669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8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873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8BC63ACF-609D-D8A2-EA77-BA10A29E1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9C6DC-C3A8-96B8-0321-0300A885B6E6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41C8C8-E408-6F88-4CEA-DD61DE47AC3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0B477B-A3B6-7A58-3942-25CD948ACB9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75AA02-FCAE-AFD9-3DE2-73927A3D501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D6DFF9-BE25-7100-2513-3E587202B4D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91D271-D51C-9780-D438-15C599349E5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61ED5B-E9E7-EDCC-9DB2-22ECF8E7D904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0B940E-993E-B8DA-A485-3C772BD6B2CC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FB53F527-1B27-B7E0-7C6A-33262E149CE8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17.3 ft.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DCD13B-AA1C-44EF-DCF1-EDFEA205D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7090218-691C-35BF-02E5-C3EEF69FEABD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16% of Richwood is in the 2%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4808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EB8D52EC-708F-CA2F-45D4-2885CB061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E60F89-C123-5D40-C947-8A6849E057A7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F56554-7E4C-9846-C04C-A0FA5F013A0C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1A7D9F-6FE8-DBCF-A414-30C394BD5B3A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6FD69E-BB7B-2840-B6C9-E583A777F90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58DCF0-C881-5609-B575-8B3F4F4B32A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9388FC-1D4D-95D0-AA0D-4ACDDB9F3B70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54DE5DF-C76D-AA79-0D22-C50B59D5D241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DEE66C-0CED-57F7-177F-6388FB5AAAA3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37C4CAF-D9E0-B6BF-54E1-B7CD3A01529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17.9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B44AF06-C8CA-46D5-0827-F628BE99E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404705D-32DE-DBC3-1367-0B195FCCA5FC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18% of Richwood is in the 1%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4300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B80C8622-ECB5-D9FB-5070-1A3EC5E6A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D6AF3-BB3D-ECFA-B6B2-28B280C82BCA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0DC4C7-1907-4E60-93CD-FC9952085178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F6A2DB-38CB-9ED9-261D-B0E9A9A8F5C2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5BA3FF-D02F-BD9F-9425-93C98ADFFFB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A7D3CF-2750-6861-B979-0B2DD38E5CA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50752B-A06E-8D1E-E785-75D3DC44E595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2E825FF-4BC1-51D7-2AB7-7CE079DA65D4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4B37A1-EEE0-D994-1646-8D7857AA945B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5AC7A333-DC3C-7734-DA20-555198B9164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26.7 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952C439-9143-C055-1B5E-8977A5066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42FF71F-C733-7754-C3A6-7368B439CF9C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22% of Richwood is in the 1%+ Annual Flood Chance</a:t>
            </a:r>
          </a:p>
        </p:txBody>
      </p:sp>
      <p:sp>
        <p:nvSpPr>
          <p:cNvPr id="26" name="Explosion 2 14">
            <a:extLst>
              <a:ext uri="{FF2B5EF4-FFF2-40B4-BE49-F238E27FC236}">
                <a16:creationId xmlns:a16="http://schemas.microsoft.com/office/drawing/2014/main" id="{B53F566E-17B6-4425-26A1-434B5C781780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1267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river flowing through a valley">
            <a:extLst>
              <a:ext uri="{FF2B5EF4-FFF2-40B4-BE49-F238E27FC236}">
                <a16:creationId xmlns:a16="http://schemas.microsoft.com/office/drawing/2014/main" id="{7DA9613F-2E08-69EA-B929-B99F612EE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07476C-24B6-08CF-EC4B-2D7D0262D188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50B30-52F7-FFC8-7311-891ADF3187E1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E71929-021A-2BD9-D6F3-FE03399B0913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83FE53-C812-355A-800D-D721438D3C9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E17578-BCA6-5FCA-2291-44D4F74DE440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5100E0-7B54-C83C-47CF-DF96F9911F7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A0B903-02D1-6B87-2B45-5D4887680534}"/>
              </a:ext>
            </a:extLst>
          </p:cNvPr>
          <p:cNvSpPr txBox="1"/>
          <p:nvPr/>
        </p:nvSpPr>
        <p:spPr>
          <a:xfrm rot="19387296">
            <a:off x="4114801" y="3975587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DB9F93-4D21-2B00-B66C-2E30A30E23E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5E675FA6-D66F-A948-2194-935A50983AF6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28.6 ft.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EEEE639-6636-EC88-5A5F-09273E154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22% of Richwood is in the 0.2%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9215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73642"/>
            <a:ext cx="349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C000"/>
                </a:solidFill>
              </a:rPr>
              <a:t>Camden-on-Gauley</a:t>
            </a:r>
          </a:p>
        </p:txBody>
      </p:sp>
      <p:pic>
        <p:nvPicPr>
          <p:cNvPr id="3" name="Picture 2" descr="A map of a river&#10;&#10;Description automatically generated">
            <a:extLst>
              <a:ext uri="{FF2B5EF4-FFF2-40B4-BE49-F238E27FC236}">
                <a16:creationId xmlns:a16="http://schemas.microsoft.com/office/drawing/2014/main" id="{31A8DFCE-643A-9B92-6BCA-59F07AC19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9" b="16354"/>
          <a:stretch/>
        </p:blipFill>
        <p:spPr>
          <a:xfrm>
            <a:off x="3324" y="1076324"/>
            <a:ext cx="12188676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p of a river&#10;&#10;Description automatically generated">
            <a:extLst>
              <a:ext uri="{FF2B5EF4-FFF2-40B4-BE49-F238E27FC236}">
                <a16:creationId xmlns:a16="http://schemas.microsoft.com/office/drawing/2014/main" id="{31A8DFCE-643A-9B92-6BCA-59F07AC19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1" b="16354"/>
          <a:stretch/>
        </p:blipFill>
        <p:spPr>
          <a:xfrm>
            <a:off x="3324" y="174180"/>
            <a:ext cx="12188676" cy="66838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26A758-8386-5DCA-FE30-D53DAD0F0C89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D751E1-7B46-A2F2-156C-F869C4985AC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441363-155D-79A7-B5EA-58CA2842580B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EA4C723-1501-6F17-2FC3-0B7D4640575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036ED5E-71C8-E025-3E53-142B9F917F0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662EF4-5F8F-5107-48AD-CF3C954C2C0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EB3B533-0CB8-360D-311C-44048979B54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BA6CE92F-E02F-9E36-F30D-616C925B1C1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22.1 ft.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54C9E80-C098-30A4-6109-6A020D921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10% of Camden is in the 10%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3181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99322C8B-2659-4370-B87C-3321901E0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b="14478"/>
          <a:stretch/>
        </p:blipFill>
        <p:spPr>
          <a:xfrm>
            <a:off x="1891" y="-1"/>
            <a:ext cx="12188676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4AE9DC-50B9-4D2E-46BE-9E110FC2A643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FC11B5-3969-CD9D-786B-4B8CF4382E2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CF0D79-3157-E026-F136-C50601DD7EC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BA7D66-AD51-A087-EF3C-8FAD77DA35C6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202E45-9AC1-4D4D-FD6F-9A228133A96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0D219C-2E16-FC01-CFC4-A6A70AD3C50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E5943CFD-F42B-E3CB-6DCC-B37FDF304E00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25.3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87346E-DF6F-21D5-58D0-91946D321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57E685-A2B9-A733-D111-6F561A44F680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12% of Camden is in the 4%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678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7496F2AE-0E9B-A091-BF7A-328210CC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1" b="14792"/>
          <a:stretch/>
        </p:blipFill>
        <p:spPr>
          <a:xfrm>
            <a:off x="4195" y="54915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E78AB4-F551-25F7-8452-C56C90DCA1E4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068E2E-EE95-FA40-C83B-9B5F2803ADC8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B90970D-8B88-DE82-B597-E01E3EEE062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0105BF-98BD-C0C4-C07F-0AE09CE2A81D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363215-C092-D9EB-20D2-E31E2226E67B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26A20D-5782-53C9-714A-ABC99E40159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745899A-4CD3-9CDC-7CD5-5531C78BDEA0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27.3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34F8FE-1855-B425-E923-3DC8A20DE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0DCE982-6E29-8194-1DA5-3936EC35DB50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12% of Camden is in the 2%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9669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F1F90AA4-E305-32A3-F0EF-1889BB69B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b="14493"/>
          <a:stretch/>
        </p:blipFill>
        <p:spPr>
          <a:xfrm>
            <a:off x="1742" y="62647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7D3ACA-91B8-C9C4-A6AC-B1FBE2BCA7E5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82B990-E926-631B-20AC-7E769ADE71C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F23A53-D8C9-E768-B017-27D6D1236FEE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C3B8F8-59E5-45CC-B10E-7679F546FC0E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F9D884-0A0C-7DD7-620D-ACD0B3735D6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C075D85-B356-6B01-024B-24DF48E7080D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0D8983-E7D4-21B6-4DAD-76FC81229B2B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606113D-3CA8-DDFB-A164-3B290BA7131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29.3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C3E4FB-F0F1-BB28-CE44-C67611B9A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14% of Camden is in the 1%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17533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BD0F83ED-22B0-ABAD-5146-A864D8A3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b="14493"/>
          <a:stretch/>
        </p:blipFill>
        <p:spPr>
          <a:xfrm>
            <a:off x="13364" y="54915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1+% Annual Chance (100-year)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24C830-CB19-EC01-0D67-E6846714AF30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51CF4B-3670-F189-3466-CDB9FEDED8F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6D2533-81D1-EF64-FFDA-24563BE936A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D62F15-1C52-8BCB-4502-F61C9FDA524D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9EB1F9-D4C1-E2B9-5F15-099E774D981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652D0B2-18DA-9919-51DF-2FAF5ABCEEF2}"/>
              </a:ext>
            </a:extLst>
          </p:cNvPr>
          <p:cNvSpPr txBox="1"/>
          <p:nvPr/>
        </p:nvSpPr>
        <p:spPr>
          <a:xfrm>
            <a:off x="7731165" y="6364713"/>
            <a:ext cx="3752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5E3B90-3CA0-9799-F1BC-1CF474DB3460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D5BFBE06-4C36-4D02-CF66-5CFB20B53F4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31.5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9CB5B4-9816-EAA4-9471-BB8730589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Explosion 2 14">
            <a:extLst>
              <a:ext uri="{FF2B5EF4-FFF2-40B4-BE49-F238E27FC236}">
                <a16:creationId xmlns:a16="http://schemas.microsoft.com/office/drawing/2014/main" id="{D8D8BBE0-C215-D700-EC4E-D978CFB82A70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13% of Camden is in the 1%+ Annual Flood Chance</a:t>
            </a:r>
          </a:p>
        </p:txBody>
      </p:sp>
    </p:spTree>
    <p:extLst>
      <p:ext uri="{BB962C8B-B14F-4D97-AF65-F5344CB8AC3E}">
        <p14:creationId xmlns:p14="http://schemas.microsoft.com/office/powerpoint/2010/main" val="22624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24452</TotalTime>
  <Words>8716</Words>
  <Application>Microsoft Office PowerPoint</Application>
  <PresentationFormat>Widescreen</PresentationFormat>
  <Paragraphs>1812</Paragraphs>
  <Slides>102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0" baseType="lpstr">
      <vt:lpstr>Aharoni</vt:lpstr>
      <vt:lpstr>Arial</vt:lpstr>
      <vt:lpstr>Arial Narrow</vt:lpstr>
      <vt:lpstr>Calibri</vt:lpstr>
      <vt:lpstr>Calibri Light</vt:lpstr>
      <vt:lpstr>Courier New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Behrang Bidadian</cp:lastModifiedBy>
  <cp:revision>389</cp:revision>
  <dcterms:created xsi:type="dcterms:W3CDTF">2024-01-23T16:52:19Z</dcterms:created>
  <dcterms:modified xsi:type="dcterms:W3CDTF">2025-04-23T16:37:54Z</dcterms:modified>
</cp:coreProperties>
</file>