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2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B29"/>
    <a:srgbClr val="083B73"/>
    <a:srgbClr val="024688"/>
    <a:srgbClr val="BFBFB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0" autoAdjust="0"/>
    <p:restoredTop sz="94660"/>
  </p:normalViewPr>
  <p:slideViewPr>
    <p:cSldViewPr snapToGrid="0">
      <p:cViewPr varScale="1">
        <p:scale>
          <a:sx n="69" d="100"/>
          <a:sy n="69" d="100"/>
        </p:scale>
        <p:origin x="29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2A9A4-F2CD-45AE-9D78-12EFB9C6697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C02A6-F658-491E-BC30-4E36BCF9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1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9CCEA-5610-16B7-6C15-3D614D82E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0F839-BBAD-DB92-A801-179DAA5F8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C08F2-8BF2-4F92-E7C0-20491091B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73E96-C14F-4DAD-D4D6-5BDCA4988F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C02A6-F658-491E-BC30-4E36BCF9FE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6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1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3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3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82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82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2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8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6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2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5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2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3E3660-B4B8-482B-B2B1-0C4764A6AC6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E49BB-872C-4651-8E4B-BA2C5D643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7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03A2E-01E5-764A-6426-2D70D7BA2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AEB05F-ABE8-27A6-FC79-F4FB11B932C9}"/>
              </a:ext>
            </a:extLst>
          </p:cNvPr>
          <p:cNvSpPr/>
          <p:nvPr/>
        </p:nvSpPr>
        <p:spPr>
          <a:xfrm>
            <a:off x="4887929" y="2742292"/>
            <a:ext cx="2655265" cy="21422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CB3ADF-7AE1-140D-925C-C383E8C54C1B}"/>
              </a:ext>
            </a:extLst>
          </p:cNvPr>
          <p:cNvSpPr/>
          <p:nvPr/>
        </p:nvSpPr>
        <p:spPr>
          <a:xfrm>
            <a:off x="242024" y="4879730"/>
            <a:ext cx="7311467" cy="51786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4B7B50-630A-98A1-F3B1-C3C09892156F}"/>
              </a:ext>
            </a:extLst>
          </p:cNvPr>
          <p:cNvGrpSpPr/>
          <p:nvPr/>
        </p:nvGrpSpPr>
        <p:grpSpPr>
          <a:xfrm>
            <a:off x="2739270" y="5029081"/>
            <a:ext cx="2148659" cy="2403034"/>
            <a:chOff x="2748571" y="5312971"/>
            <a:chExt cx="2461083" cy="24161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C041F7-E35E-1A0A-E3C3-57D01C0C0F04}"/>
                </a:ext>
              </a:extLst>
            </p:cNvPr>
            <p:cNvSpPr/>
            <p:nvPr/>
          </p:nvSpPr>
          <p:spPr>
            <a:xfrm>
              <a:off x="2748571" y="5312971"/>
              <a:ext cx="2461083" cy="2416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0BB1060-0480-F821-6065-AD2AB7D3D363}"/>
                </a:ext>
              </a:extLst>
            </p:cNvPr>
            <p:cNvGrpSpPr/>
            <p:nvPr/>
          </p:nvGrpSpPr>
          <p:grpSpPr>
            <a:xfrm>
              <a:off x="2780870" y="5390633"/>
              <a:ext cx="2359571" cy="2278542"/>
              <a:chOff x="5135240" y="5433106"/>
              <a:chExt cx="2359571" cy="2278542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9509228-AC01-38DE-945C-902DE80F2F8C}"/>
                  </a:ext>
                </a:extLst>
              </p:cNvPr>
              <p:cNvSpPr txBox="1"/>
              <p:nvPr/>
            </p:nvSpPr>
            <p:spPr>
              <a:xfrm>
                <a:off x="5229775" y="5433106"/>
                <a:ext cx="997745" cy="261610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1100" b="1" i="0" u="none" strike="noStrike" baseline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Dashboard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CE42249-B39D-66A7-544B-320FAC874938}"/>
                  </a:ext>
                </a:extLst>
              </p:cNvPr>
              <p:cNvSpPr txBox="1"/>
              <p:nvPr/>
            </p:nvSpPr>
            <p:spPr>
              <a:xfrm>
                <a:off x="5135240" y="5748412"/>
                <a:ext cx="2254812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1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 the interactive dashboards to analyze risk factors and mitigation measures</a:t>
                </a:r>
                <a:r>
                  <a:rPr lang="en-US" sz="1100" b="0" i="0" dirty="0">
                    <a:effectLst/>
                    <a:latin typeface="Open Sans" panose="020B0606030504020204" pitchFamily="34" charset="0"/>
                  </a:rPr>
                  <a:t>.</a:t>
                </a:r>
                <a:endPara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C8795F27-9CB8-149A-1741-E5D881E78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92129" y="6437764"/>
                <a:ext cx="2302682" cy="1273884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D7B10E3-08DC-E4F0-933C-474D69778D70}"/>
              </a:ext>
            </a:extLst>
          </p:cNvPr>
          <p:cNvSpPr txBox="1"/>
          <p:nvPr/>
        </p:nvSpPr>
        <p:spPr>
          <a:xfrm>
            <a:off x="237409" y="1789175"/>
            <a:ext cx="6370895" cy="6972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ts val="1600"/>
              </a:lnSpc>
              <a:spcAft>
                <a:spcPts val="800"/>
              </a:spcAft>
            </a:pP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WVRE was developed as part of the </a:t>
            </a:r>
            <a:r>
              <a:rPr lang="en-US" sz="1300" b="1" kern="1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 Virginia Flood Resiliency Framework (WVFRF) 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help communities better understand and prepare for risk. Various stakeholder groups can use the tools to support more effective planning, preparedness, and response.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59CC21-16FF-7344-47A8-CB38351FCF57}"/>
              </a:ext>
            </a:extLst>
          </p:cNvPr>
          <p:cNvSpPr txBox="1">
            <a:spLocks/>
          </p:cNvSpPr>
          <p:nvPr/>
        </p:nvSpPr>
        <p:spPr>
          <a:xfrm>
            <a:off x="474865" y="465726"/>
            <a:ext cx="6606540" cy="35018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7801F-A325-30ED-0E2A-F23F42A96C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6766402" y="1795999"/>
            <a:ext cx="776792" cy="6972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78A9DA-383C-F6E8-44B5-92419CD80D3F}"/>
              </a:ext>
            </a:extLst>
          </p:cNvPr>
          <p:cNvSpPr txBox="1"/>
          <p:nvPr/>
        </p:nvSpPr>
        <p:spPr>
          <a:xfrm>
            <a:off x="1623543" y="760723"/>
            <a:ext cx="5929949" cy="9024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ts val="1600"/>
              </a:lnSpc>
              <a:spcAft>
                <a:spcPts val="800"/>
              </a:spcAft>
            </a:pPr>
            <a:r>
              <a:rPr lang="en-US" sz="125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400" b="1" kern="100" dirty="0">
                <a:solidFill>
                  <a:schemeClr val="accent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400" b="1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</a:t>
            </a:r>
            <a:r>
              <a:rPr lang="en-US" sz="1400" b="1" kern="100" dirty="0">
                <a:solidFill>
                  <a:schemeClr val="accent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400" b="1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irginia </a:t>
            </a:r>
            <a:r>
              <a:rPr lang="en-US" sz="1400" b="1" kern="100" dirty="0">
                <a:solidFill>
                  <a:schemeClr val="accent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400" b="1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isk </a:t>
            </a:r>
            <a:r>
              <a:rPr lang="en-US" sz="1400" b="1" kern="100" dirty="0">
                <a:solidFill>
                  <a:schemeClr val="accent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1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xplorer (WVRE) </a:t>
            </a:r>
            <a:r>
              <a:rPr lang="en-US" sz="125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localized suite of tools designed for flood risk assessment, analysis, and visualization aggregated across eight geographic scales along with detailed building-level tools. In addition to assessing risk, the WVRE includes specific tools to quantify and measure mitigation efforts at multiple scales.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AD5F96-9C5C-86AF-5335-6A87D4E2979F}"/>
              </a:ext>
            </a:extLst>
          </p:cNvPr>
          <p:cNvGrpSpPr/>
          <p:nvPr/>
        </p:nvGrpSpPr>
        <p:grpSpPr>
          <a:xfrm>
            <a:off x="234511" y="632642"/>
            <a:ext cx="1307466" cy="1035160"/>
            <a:chOff x="837804" y="4577939"/>
            <a:chExt cx="1509205" cy="117980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8AF680-CAF1-B73A-DBBE-2DDB90E398DA}"/>
                </a:ext>
              </a:extLst>
            </p:cNvPr>
            <p:cNvGrpSpPr/>
            <p:nvPr/>
          </p:nvGrpSpPr>
          <p:grpSpPr>
            <a:xfrm>
              <a:off x="837804" y="4577939"/>
              <a:ext cx="1491194" cy="1179803"/>
              <a:chOff x="720910" y="4078607"/>
              <a:chExt cx="2388050" cy="18893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A0CFBE1-BA9D-6A63-5084-699B48928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0910" y="4078607"/>
                <a:ext cx="2388050" cy="188937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CAF5566-5925-3C5A-BBFF-AB5831C52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35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b="20250"/>
              <a:stretch/>
            </p:blipFill>
            <p:spPr>
              <a:xfrm>
                <a:off x="871688" y="4651998"/>
                <a:ext cx="2086493" cy="828201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046FD4-455D-1CC6-6257-6FE558308C5A}"/>
                </a:ext>
              </a:extLst>
            </p:cNvPr>
            <p:cNvSpPr txBox="1"/>
            <p:nvPr/>
          </p:nvSpPr>
          <p:spPr>
            <a:xfrm>
              <a:off x="864790" y="4667528"/>
              <a:ext cx="1482219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wvfrf.org/</a:t>
              </a:r>
              <a:r>
                <a:rPr lang="en-US" sz="13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wvre</a:t>
              </a:r>
              <a:endPara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A915979-1DFC-1EEC-D284-F7196C799546}"/>
              </a:ext>
            </a:extLst>
          </p:cNvPr>
          <p:cNvSpPr txBox="1"/>
          <p:nvPr/>
        </p:nvSpPr>
        <p:spPr>
          <a:xfrm>
            <a:off x="252525" y="2607790"/>
            <a:ext cx="4551081" cy="2133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many of the risk assessment datasets are generated at the </a:t>
            </a:r>
            <a:r>
              <a:rPr lang="en-US" sz="1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or property level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then </a:t>
            </a:r>
            <a:r>
              <a:rPr lang="en-US" sz="1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aggregated at higher scales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0" i="0" kern="1200" dirty="0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WVRE provides this opportunity to </a:t>
            </a:r>
            <a:r>
              <a:rPr lang="en-US" sz="1200" b="1" i="1" kern="1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 and analyze riverine flood risk</a:t>
            </a:r>
            <a:r>
              <a:rPr lang="en-US" sz="1200" b="0" i="1" kern="1200" dirty="0">
                <a:solidFill>
                  <a:schemeClr val="dk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Depending on the purpose and scales of analysis, users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explore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flood risk data  for </a:t>
            </a:r>
            <a:r>
              <a:rPr lang="en-US" sz="1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validating floodplain management practices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the </a:t>
            </a:r>
            <a:r>
              <a:rPr lang="en-US" sz="1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incorporated/unincorporated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scales; identifying mitigation actions at the </a:t>
            </a:r>
            <a:r>
              <a:rPr lang="en-US" sz="1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level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hazard mitigation planning at the </a:t>
            </a:r>
            <a:r>
              <a:rPr lang="en-US" sz="1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county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1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regional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scales, resiliency planning at the </a:t>
            </a:r>
            <a:r>
              <a:rPr lang="en-US" sz="1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statewide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scale, initial Risk MAP discovery phase at the </a:t>
            </a:r>
            <a:r>
              <a:rPr lang="en-US" sz="1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watershed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scale, or loss of property and life at the </a:t>
            </a:r>
            <a:r>
              <a:rPr lang="en-US" sz="12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river/stream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scale.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1D29A9D-ECD5-6A87-4E3D-DA7F9D36C3EA}"/>
              </a:ext>
            </a:extLst>
          </p:cNvPr>
          <p:cNvSpPr txBox="1"/>
          <p:nvPr/>
        </p:nvSpPr>
        <p:spPr>
          <a:xfrm>
            <a:off x="4972554" y="2612396"/>
            <a:ext cx="2580938" cy="600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WV Risk Explorer Tools – </a:t>
            </a:r>
            <a:r>
              <a:rPr lang="en-US" sz="11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advanced platform for risk assessment and visualization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11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offers: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5B22618-DB10-6FB7-DF4B-87BF544CA2A2}"/>
              </a:ext>
            </a:extLst>
          </p:cNvPr>
          <p:cNvGrpSpPr/>
          <p:nvPr/>
        </p:nvGrpSpPr>
        <p:grpSpPr>
          <a:xfrm>
            <a:off x="-3550" y="-15744"/>
            <a:ext cx="7775950" cy="516396"/>
            <a:chOff x="-3550" y="-15744"/>
            <a:chExt cx="7775950" cy="51639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62E0973-71CF-02EE-5C54-8C30530648D8}"/>
                </a:ext>
              </a:extLst>
            </p:cNvPr>
            <p:cNvCxnSpPr>
              <a:cxnSpLocks/>
            </p:cNvCxnSpPr>
            <p:nvPr/>
          </p:nvCxnSpPr>
          <p:spPr>
            <a:xfrm>
              <a:off x="-3550" y="500652"/>
              <a:ext cx="7775950" cy="0"/>
            </a:xfrm>
            <a:prstGeom prst="line">
              <a:avLst/>
            </a:prstGeom>
            <a:ln w="38100">
              <a:solidFill>
                <a:srgbClr val="EAAB29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03607D4-38AD-C6FE-8A2D-1C8DEC69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5744"/>
              <a:ext cx="7772400" cy="50453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A64D631-A26B-CFBF-7702-3DEA8F219774}"/>
              </a:ext>
            </a:extLst>
          </p:cNvPr>
          <p:cNvGrpSpPr/>
          <p:nvPr/>
        </p:nvGrpSpPr>
        <p:grpSpPr>
          <a:xfrm>
            <a:off x="216271" y="7566814"/>
            <a:ext cx="2391486" cy="2307655"/>
            <a:chOff x="4976760" y="6008819"/>
            <a:chExt cx="2455337" cy="22089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2F9934-44D8-E888-9050-758A79C32C0B}"/>
                </a:ext>
              </a:extLst>
            </p:cNvPr>
            <p:cNvSpPr/>
            <p:nvPr/>
          </p:nvSpPr>
          <p:spPr>
            <a:xfrm>
              <a:off x="4976760" y="6008819"/>
              <a:ext cx="2447236" cy="2208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07DB30-2F78-13DD-514A-9A4D1B544395}"/>
                </a:ext>
              </a:extLst>
            </p:cNvPr>
            <p:cNvGrpSpPr/>
            <p:nvPr/>
          </p:nvGrpSpPr>
          <p:grpSpPr>
            <a:xfrm>
              <a:off x="5007637" y="6083207"/>
              <a:ext cx="2424460" cy="2087902"/>
              <a:chOff x="2728249" y="7798656"/>
              <a:chExt cx="2346284" cy="2057782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4FC25E70-DB70-C985-5A92-F8E016DA2602}"/>
                  </a:ext>
                </a:extLst>
              </p:cNvPr>
              <p:cNvGrpSpPr/>
              <p:nvPr/>
            </p:nvGrpSpPr>
            <p:grpSpPr>
              <a:xfrm>
                <a:off x="2799526" y="8551807"/>
                <a:ext cx="2136764" cy="1304631"/>
                <a:chOff x="2905103" y="7569125"/>
                <a:chExt cx="2101506" cy="1283104"/>
              </a:xfrm>
            </p:grpSpPr>
            <p:pic>
              <p:nvPicPr>
                <p:cNvPr id="108" name="Picture 107" descr="A screenshot of a computer&#10;&#10;AI-generated content may be incorrect.">
                  <a:extLst>
                    <a:ext uri="{FF2B5EF4-FFF2-40B4-BE49-F238E27FC236}">
                      <a16:creationId xmlns:a16="http://schemas.microsoft.com/office/drawing/2014/main" id="{CFF4AF91-C4F3-76A6-8BC3-82E19FB64F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165" r="850" b="2953"/>
                <a:stretch/>
              </p:blipFill>
              <p:spPr>
                <a:xfrm>
                  <a:off x="2905103" y="7754273"/>
                  <a:ext cx="2101506" cy="1097956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C3898852-2E3B-769F-7A2F-623F9F9286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 b="85967"/>
                <a:stretch/>
              </p:blipFill>
              <p:spPr>
                <a:xfrm>
                  <a:off x="2905103" y="7569125"/>
                  <a:ext cx="2101506" cy="170671"/>
                </a:xfrm>
                <a:prstGeom prst="rect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D3A34D6-C576-F676-8CB9-A4AA3D7AA04F}"/>
                  </a:ext>
                </a:extLst>
              </p:cNvPr>
              <p:cNvSpPr txBox="1"/>
              <p:nvPr/>
            </p:nvSpPr>
            <p:spPr>
              <a:xfrm>
                <a:off x="2799524" y="7798656"/>
                <a:ext cx="1582763" cy="26161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l">
                  <a:spcAft>
                    <a:spcPts val="1500"/>
                  </a:spcAft>
                </a:pPr>
                <a:r>
                  <a:rPr lang="en-US" sz="1100" b="1" i="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Building-Level (BL) Risk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EA42E5A-DCD8-68E6-5D5C-F5DDB62B7C23}"/>
                  </a:ext>
                </a:extLst>
              </p:cNvPr>
              <p:cNvSpPr txBox="1"/>
              <p:nvPr/>
            </p:nvSpPr>
            <p:spPr>
              <a:xfrm>
                <a:off x="2728249" y="8075329"/>
                <a:ext cx="234628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b="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Analyze flood risk at the level of individual structures in detail.</a:t>
                </a:r>
                <a:endParaRPr lang="en-US" sz="11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422CE0-BE0B-A96D-78F7-BD3B137657F6}"/>
              </a:ext>
            </a:extLst>
          </p:cNvPr>
          <p:cNvGrpSpPr/>
          <p:nvPr/>
        </p:nvGrpSpPr>
        <p:grpSpPr>
          <a:xfrm>
            <a:off x="234511" y="5029081"/>
            <a:ext cx="2323421" cy="2407839"/>
            <a:chOff x="257890" y="5302634"/>
            <a:chExt cx="2234593" cy="231578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50459B-2A4C-00A3-DA07-2598C61DC137}"/>
                </a:ext>
              </a:extLst>
            </p:cNvPr>
            <p:cNvSpPr/>
            <p:nvPr/>
          </p:nvSpPr>
          <p:spPr>
            <a:xfrm>
              <a:off x="257890" y="5302634"/>
              <a:ext cx="2234593" cy="2315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5029DD-3AE2-7F33-1E9E-3493D21D0970}"/>
                </a:ext>
              </a:extLst>
            </p:cNvPr>
            <p:cNvGrpSpPr/>
            <p:nvPr/>
          </p:nvGrpSpPr>
          <p:grpSpPr>
            <a:xfrm>
              <a:off x="305241" y="5371899"/>
              <a:ext cx="2158518" cy="2142106"/>
              <a:chOff x="305241" y="5371899"/>
              <a:chExt cx="2158518" cy="2142106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CB72DF6-C95D-0CED-7AA8-7AD713FFAB37}"/>
                  </a:ext>
                </a:extLst>
              </p:cNvPr>
              <p:cNvSpPr txBox="1"/>
              <p:nvPr/>
            </p:nvSpPr>
            <p:spPr>
              <a:xfrm>
                <a:off x="388023" y="5371899"/>
                <a:ext cx="873885" cy="26161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1100" b="1" i="0" u="none" strike="noStrike" baseline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Risk Report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E2A9DD8-8F99-295D-AF5B-7832750FCD5D}"/>
                  </a:ext>
                </a:extLst>
              </p:cNvPr>
              <p:cNvSpPr txBox="1"/>
              <p:nvPr/>
            </p:nvSpPr>
            <p:spPr>
              <a:xfrm>
                <a:off x="305241" y="5656908"/>
                <a:ext cx="2158518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View and download flood risk assessment and comparison reports in more detail</a:t>
                </a:r>
                <a:r>
                  <a:rPr lang="en-US" sz="12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FD5182CB-5754-75A5-8704-B71168CEABF0}"/>
                  </a:ext>
                </a:extLst>
              </p:cNvPr>
              <p:cNvGrpSpPr/>
              <p:nvPr/>
            </p:nvGrpSpPr>
            <p:grpSpPr>
              <a:xfrm>
                <a:off x="388023" y="6305620"/>
                <a:ext cx="2013801" cy="1208385"/>
                <a:chOff x="2941612" y="5379833"/>
                <a:chExt cx="2013801" cy="1208385"/>
              </a:xfrm>
            </p:grpSpPr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00154619-F1BD-EB91-E208-6239A0969B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rcRect t="15333" r="687" b="2784"/>
                <a:stretch/>
              </p:blipFill>
              <p:spPr>
                <a:xfrm>
                  <a:off x="2941613" y="5550504"/>
                  <a:ext cx="2013800" cy="1037714"/>
                </a:xfrm>
                <a:prstGeom prst="rect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90A273EE-C244-3AEF-1082-6D29C1CBE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 b="85967"/>
                <a:stretch/>
              </p:blipFill>
              <p:spPr>
                <a:xfrm>
                  <a:off x="2941612" y="5379833"/>
                  <a:ext cx="2013800" cy="163548"/>
                </a:xfrm>
                <a:prstGeom prst="rect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9D2F55-853D-1CB2-B246-E5D4A6B3FF63}"/>
              </a:ext>
            </a:extLst>
          </p:cNvPr>
          <p:cNvGrpSpPr/>
          <p:nvPr/>
        </p:nvGrpSpPr>
        <p:grpSpPr>
          <a:xfrm>
            <a:off x="5005761" y="3343894"/>
            <a:ext cx="2521938" cy="2328450"/>
            <a:chOff x="5034332" y="3580239"/>
            <a:chExt cx="2521938" cy="23284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753ED7-13B4-A477-87E9-5FE2E126BC45}"/>
                </a:ext>
              </a:extLst>
            </p:cNvPr>
            <p:cNvSpPr/>
            <p:nvPr/>
          </p:nvSpPr>
          <p:spPr>
            <a:xfrm>
              <a:off x="5034332" y="3580239"/>
              <a:ext cx="2521938" cy="2328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1FC470B-B6D7-54C8-3F2C-7B701E25584D}"/>
                </a:ext>
              </a:extLst>
            </p:cNvPr>
            <p:cNvGrpSpPr/>
            <p:nvPr/>
          </p:nvGrpSpPr>
          <p:grpSpPr>
            <a:xfrm>
              <a:off x="5108382" y="3659061"/>
              <a:ext cx="2426316" cy="2202890"/>
              <a:chOff x="245541" y="5406681"/>
              <a:chExt cx="2426316" cy="220289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A8C8F6E-E49E-61C6-8BA3-9C36F44F465D}"/>
                  </a:ext>
                </a:extLst>
              </p:cNvPr>
              <p:cNvSpPr txBox="1"/>
              <p:nvPr/>
            </p:nvSpPr>
            <p:spPr>
              <a:xfrm>
                <a:off x="318740" y="5406681"/>
                <a:ext cx="782380" cy="261610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1100" b="1" i="0" u="none" strike="noStrike" baseline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Risk Maps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B8BA740-9615-C09E-65AB-FFC2F2689AAE}"/>
                  </a:ext>
                </a:extLst>
              </p:cNvPr>
              <p:cNvSpPr txBox="1"/>
              <p:nvPr/>
            </p:nvSpPr>
            <p:spPr>
              <a:xfrm>
                <a:off x="245541" y="5688167"/>
                <a:ext cx="2426316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100" b="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Interactively view and explore flood risk indicators on a map to identify areas of higher risk</a:t>
                </a:r>
                <a:r>
                  <a:rPr lang="en-US" sz="1200" b="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F9D729C1-ED7F-71B4-C6E6-7C6E61ABF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2015" y="6340306"/>
                <a:ext cx="2333368" cy="1269265"/>
              </a:xfrm>
              <a:prstGeom prst="rect">
                <a:avLst/>
              </a:prstGeom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EB7341D-ACB3-B1A6-5A1C-272B61248D2E}"/>
              </a:ext>
            </a:extLst>
          </p:cNvPr>
          <p:cNvGrpSpPr/>
          <p:nvPr/>
        </p:nvGrpSpPr>
        <p:grpSpPr>
          <a:xfrm>
            <a:off x="5005760" y="5772324"/>
            <a:ext cx="2555243" cy="2072566"/>
            <a:chOff x="-33413" y="7575237"/>
            <a:chExt cx="2581508" cy="209478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036305-5ACF-34D6-F344-8BB798EACFA3}"/>
                </a:ext>
              </a:extLst>
            </p:cNvPr>
            <p:cNvSpPr/>
            <p:nvPr/>
          </p:nvSpPr>
          <p:spPr>
            <a:xfrm>
              <a:off x="-33413" y="7575237"/>
              <a:ext cx="2581508" cy="20947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547AD40-B2F0-1F0A-7332-07A847E370AD}"/>
                </a:ext>
              </a:extLst>
            </p:cNvPr>
            <p:cNvGrpSpPr/>
            <p:nvPr/>
          </p:nvGrpSpPr>
          <p:grpSpPr>
            <a:xfrm>
              <a:off x="46941" y="7642819"/>
              <a:ext cx="2376581" cy="1925262"/>
              <a:chOff x="61716" y="7820868"/>
              <a:chExt cx="2376581" cy="1925262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00A5129-588E-C176-C00E-5EA786FFF4B0}"/>
                  </a:ext>
                </a:extLst>
              </p:cNvPr>
              <p:cNvSpPr txBox="1"/>
              <p:nvPr/>
            </p:nvSpPr>
            <p:spPr>
              <a:xfrm>
                <a:off x="133377" y="7820868"/>
                <a:ext cx="1203643" cy="264415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l">
                  <a:spcAft>
                    <a:spcPts val="1500"/>
                  </a:spcAft>
                </a:pPr>
                <a:r>
                  <a:rPr lang="en-US" sz="1100" b="1" i="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Hazard Library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2AF885A-8D89-5C95-B7BC-794E8D75717D}"/>
                  </a:ext>
                </a:extLst>
              </p:cNvPr>
              <p:cNvSpPr txBox="1"/>
              <p:nvPr/>
            </p:nvSpPr>
            <p:spPr>
              <a:xfrm>
                <a:off x="61716" y="8079486"/>
                <a:ext cx="2376581" cy="435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Search the document and visual media library for hazard information.</a:t>
                </a:r>
              </a:p>
            </p:txBody>
          </p:sp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72F76DFA-2796-3C8A-2481-B0F161031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l="289"/>
              <a:stretch/>
            </p:blipFill>
            <p:spPr>
              <a:xfrm>
                <a:off x="154475" y="8496794"/>
                <a:ext cx="2215323" cy="124933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1520BA-9618-71DD-B301-3519E3F69F01}"/>
              </a:ext>
            </a:extLst>
          </p:cNvPr>
          <p:cNvGrpSpPr/>
          <p:nvPr/>
        </p:nvGrpSpPr>
        <p:grpSpPr>
          <a:xfrm>
            <a:off x="5005761" y="7944870"/>
            <a:ext cx="2583846" cy="1965795"/>
            <a:chOff x="2426616" y="7725858"/>
            <a:chExt cx="2530528" cy="20725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25405C8-FA4B-B976-49BB-0A27038143BD}"/>
                </a:ext>
              </a:extLst>
            </p:cNvPr>
            <p:cNvSpPr/>
            <p:nvPr/>
          </p:nvSpPr>
          <p:spPr>
            <a:xfrm>
              <a:off x="2426616" y="7725858"/>
              <a:ext cx="2495158" cy="2072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CD68B1-49DB-4488-C717-D18003A0F679}"/>
                </a:ext>
              </a:extLst>
            </p:cNvPr>
            <p:cNvGrpSpPr/>
            <p:nvPr/>
          </p:nvGrpSpPr>
          <p:grpSpPr>
            <a:xfrm>
              <a:off x="2494050" y="7831701"/>
              <a:ext cx="2463094" cy="1855450"/>
              <a:chOff x="5025628" y="7856751"/>
              <a:chExt cx="2463094" cy="1855450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38277C9-9B6E-C178-9F5C-672DD5549290}"/>
                  </a:ext>
                </a:extLst>
              </p:cNvPr>
              <p:cNvSpPr txBox="1"/>
              <p:nvPr/>
            </p:nvSpPr>
            <p:spPr>
              <a:xfrm>
                <a:off x="5102405" y="7856751"/>
                <a:ext cx="1592764" cy="275819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l">
                  <a:spcAft>
                    <a:spcPts val="1500"/>
                  </a:spcAft>
                </a:pPr>
                <a:r>
                  <a:rPr lang="en-US" sz="1100" b="1" i="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Flood Visualizations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6D85EE4-6F5B-133C-65A3-802B102C5875}"/>
                  </a:ext>
                </a:extLst>
              </p:cNvPr>
              <p:cNvSpPr txBox="1"/>
              <p:nvPr/>
            </p:nvSpPr>
            <p:spPr>
              <a:xfrm>
                <a:off x="5025628" y="8134970"/>
                <a:ext cx="2463094" cy="454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b="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Visualize 3D and 2D flood models at the community and building level scales.</a:t>
                </a:r>
                <a:endParaRPr lang="en-US" sz="11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17" name="Picture 116" descr="A water flowing through a river&#10;&#10;AI-generated content may be incorrect.">
                <a:extLst>
                  <a:ext uri="{FF2B5EF4-FFF2-40B4-BE49-F238E27FC236}">
                    <a16:creationId xmlns:a16="http://schemas.microsoft.com/office/drawing/2014/main" id="{79BF88D7-15AE-70FB-581C-2CE0CB3A9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231" y="8642176"/>
                <a:ext cx="2250890" cy="1070025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BB07AD-4894-EEE3-BA4E-08B27608F572}"/>
              </a:ext>
            </a:extLst>
          </p:cNvPr>
          <p:cNvGrpSpPr/>
          <p:nvPr/>
        </p:nvGrpSpPr>
        <p:grpSpPr>
          <a:xfrm>
            <a:off x="2734137" y="7579847"/>
            <a:ext cx="2170370" cy="2294621"/>
            <a:chOff x="5037679" y="8084423"/>
            <a:chExt cx="2170370" cy="2294621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3F0A138-45FB-5531-01B0-D46F44176B7F}"/>
                </a:ext>
              </a:extLst>
            </p:cNvPr>
            <p:cNvSpPr/>
            <p:nvPr/>
          </p:nvSpPr>
          <p:spPr>
            <a:xfrm>
              <a:off x="5037679" y="8084423"/>
              <a:ext cx="2170370" cy="2294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2F3FFA1-FB1B-F5D5-94D6-0806F374107F}"/>
                </a:ext>
              </a:extLst>
            </p:cNvPr>
            <p:cNvGrpSpPr/>
            <p:nvPr/>
          </p:nvGrpSpPr>
          <p:grpSpPr>
            <a:xfrm>
              <a:off x="5096480" y="8138204"/>
              <a:ext cx="2000168" cy="2077427"/>
              <a:chOff x="5096480" y="8138204"/>
              <a:chExt cx="2000168" cy="207742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975B249-915F-BA82-34C5-437CEA75F743}"/>
                  </a:ext>
                </a:extLst>
              </p:cNvPr>
              <p:cNvSpPr txBox="1"/>
              <p:nvPr/>
            </p:nvSpPr>
            <p:spPr>
              <a:xfrm>
                <a:off x="5134385" y="8138204"/>
                <a:ext cx="967494" cy="26161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l">
                  <a:spcAft>
                    <a:spcPts val="1500"/>
                  </a:spcAft>
                </a:pPr>
                <a:r>
                  <a:rPr lang="en-US" sz="1100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Access Data</a:t>
                </a:r>
                <a:endParaRPr lang="en-US" sz="1100" b="1" i="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B822EE5-7512-A8FC-3938-92A7ECAD2D1D}"/>
                  </a:ext>
                </a:extLst>
              </p:cNvPr>
              <p:cNvSpPr txBox="1"/>
              <p:nvPr/>
            </p:nvSpPr>
            <p:spPr>
              <a:xfrm>
                <a:off x="5096480" y="8399814"/>
                <a:ext cx="1943103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b="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Download risk data for use in your own analyses, maps, or applications.</a:t>
                </a:r>
                <a:endParaRPr lang="en-US" sz="11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5" name="Picture 54" descr="A computer screen shot of a hallway&#10;&#10;AI-generated content may be incorrect.">
                <a:extLst>
                  <a:ext uri="{FF2B5EF4-FFF2-40B4-BE49-F238E27FC236}">
                    <a16:creationId xmlns:a16="http://schemas.microsoft.com/office/drawing/2014/main" id="{54744DA8-CE01-940A-2D7A-42979185F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2" t="7790" r="1090" b="5703"/>
              <a:stretch/>
            </p:blipFill>
            <p:spPr>
              <a:xfrm>
                <a:off x="5153545" y="9053758"/>
                <a:ext cx="1943103" cy="1161873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1414B43-6572-70DA-D519-B7B840FD91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7081405" y="54089"/>
            <a:ext cx="374327" cy="367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9038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</TotalTime>
  <Words>342</Words>
  <Application>Microsoft Office PowerPoint</Application>
  <PresentationFormat>Custom</PresentationFormat>
  <Paragraphs>20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Arial Narrow</vt:lpstr>
      <vt:lpstr>Calibri</vt:lpstr>
      <vt:lpstr>Open Sans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Anahita Mahmoudi</dc:creator>
  <cp:lastModifiedBy>Anahita Mahmoudi</cp:lastModifiedBy>
  <cp:revision>98</cp:revision>
  <cp:lastPrinted>2025-03-06T16:35:24Z</cp:lastPrinted>
  <dcterms:created xsi:type="dcterms:W3CDTF">2025-03-05T19:58:10Z</dcterms:created>
  <dcterms:modified xsi:type="dcterms:W3CDTF">2025-03-06T17:19:37Z</dcterms:modified>
</cp:coreProperties>
</file>