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21945600" cy="329184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3456" userDrawn="1">
          <p15:clr>
            <a:srgbClr val="A4A3A4"/>
          </p15:clr>
        </p15:guide>
        <p15:guide id="3" pos="6912" userDrawn="1">
          <p15:clr>
            <a:srgbClr val="A4A3A4"/>
          </p15:clr>
        </p15:guide>
        <p15:guide id="4" pos="10368" userDrawn="1">
          <p15:clr>
            <a:srgbClr val="A4A3A4"/>
          </p15:clr>
        </p15:guide>
        <p15:guide id="5" orient="horz" pos="6912" userDrawn="1">
          <p15:clr>
            <a:srgbClr val="A4A3A4"/>
          </p15:clr>
        </p15:guide>
        <p15:guide id="6" orient="horz" pos="3456" userDrawn="1">
          <p15:clr>
            <a:srgbClr val="A4A3A4"/>
          </p15:clr>
        </p15:guide>
        <p15:guide id="7" orient="horz" pos="13824" userDrawn="1">
          <p15:clr>
            <a:srgbClr val="A4A3A4"/>
          </p15:clr>
        </p15:guide>
        <p15:guide id="8" orient="horz" pos="17280" userDrawn="1">
          <p15:clr>
            <a:srgbClr val="A4A3A4"/>
          </p15:clr>
        </p15:guide>
        <p15:guide id="9" pos="144" userDrawn="1">
          <p15:clr>
            <a:srgbClr val="A4A3A4"/>
          </p15:clr>
        </p15:guide>
        <p15:guide id="10" pos="6768" userDrawn="1">
          <p15:clr>
            <a:srgbClr val="A4A3A4"/>
          </p15:clr>
        </p15:guide>
        <p15:guide id="12" orient="horz" pos="144" userDrawn="1">
          <p15:clr>
            <a:srgbClr val="A4A3A4"/>
          </p15:clr>
        </p15:guide>
        <p15:guide id="13" pos="13680" userDrawn="1">
          <p15:clr>
            <a:srgbClr val="A4A3A4"/>
          </p15:clr>
        </p15:guide>
        <p15:guide id="14" pos="7056" userDrawn="1">
          <p15:clr>
            <a:srgbClr val="A4A3A4"/>
          </p15:clr>
        </p15:guide>
        <p15:guide id="15" orient="horz" pos="20592" userDrawn="1">
          <p15:clr>
            <a:srgbClr val="A4A3A4"/>
          </p15:clr>
        </p15:guide>
        <p15:guide id="16" pos="240" userDrawn="1">
          <p15:clr>
            <a:srgbClr val="A4A3A4"/>
          </p15:clr>
        </p15:guide>
        <p15:guide id="17" pos="13584" userDrawn="1">
          <p15:clr>
            <a:srgbClr val="A4A3A4"/>
          </p15:clr>
        </p15:guide>
        <p15:guide id="18" pos="5350" userDrawn="1">
          <p15:clr>
            <a:srgbClr val="A4A3A4"/>
          </p15:clr>
        </p15:guide>
        <p15:guide id="19" pos="84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E1"/>
    <a:srgbClr val="EEB211"/>
    <a:srgbClr val="1F4E79"/>
    <a:srgbClr val="FFFAEB"/>
    <a:srgbClr val="FFFBEF"/>
    <a:srgbClr val="FFF5D9"/>
    <a:srgbClr val="2E74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39" autoAdjust="0"/>
    <p:restoredTop sz="94660"/>
  </p:normalViewPr>
  <p:slideViewPr>
    <p:cSldViewPr>
      <p:cViewPr>
        <p:scale>
          <a:sx n="70" d="100"/>
          <a:sy n="70" d="100"/>
        </p:scale>
        <p:origin x="2220" y="32"/>
      </p:cViewPr>
      <p:guideLst>
        <p:guide orient="horz" pos="10368"/>
        <p:guide pos="3456"/>
        <p:guide pos="6912"/>
        <p:guide pos="10368"/>
        <p:guide orient="horz" pos="6912"/>
        <p:guide orient="horz" pos="3456"/>
        <p:guide orient="horz" pos="13824"/>
        <p:guide orient="horz" pos="17280"/>
        <p:guide pos="144"/>
        <p:guide pos="6768"/>
        <p:guide orient="horz" pos="144"/>
        <p:guide pos="13680"/>
        <p:guide pos="7056"/>
        <p:guide orient="horz" pos="20592"/>
        <p:guide pos="240"/>
        <p:guide pos="13584"/>
        <p:guide pos="5350"/>
        <p:guide pos="84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A86FDCE-31B8-4B06-B52C-4AFF240323B5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59038" y="1162050"/>
            <a:ext cx="20923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5EF387D-118E-4DF1-93C8-358A6F6E8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89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5387342"/>
            <a:ext cx="18653760" cy="11460480"/>
          </a:xfrm>
        </p:spPr>
        <p:txBody>
          <a:bodyPr anchor="b"/>
          <a:lstStyle>
            <a:lvl1pPr algn="ctr">
              <a:defRPr sz="1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17289782"/>
            <a:ext cx="16459200" cy="7947658"/>
          </a:xfrm>
        </p:spPr>
        <p:txBody>
          <a:bodyPr/>
          <a:lstStyle>
            <a:lvl1pPr marL="0" indent="0" algn="ctr">
              <a:buNone/>
              <a:defRPr sz="5760"/>
            </a:lvl1pPr>
            <a:lvl2pPr marL="1097280" indent="0" algn="ctr">
              <a:buNone/>
              <a:defRPr sz="4800"/>
            </a:lvl2pPr>
            <a:lvl3pPr marL="2194560" indent="0" algn="ctr">
              <a:buNone/>
              <a:defRPr sz="4320"/>
            </a:lvl3pPr>
            <a:lvl4pPr marL="3291840" indent="0" algn="ctr">
              <a:buNone/>
              <a:defRPr sz="3840"/>
            </a:lvl4pPr>
            <a:lvl5pPr marL="4389120" indent="0" algn="ctr">
              <a:buNone/>
              <a:defRPr sz="3840"/>
            </a:lvl5pPr>
            <a:lvl6pPr marL="5486400" indent="0" algn="ctr">
              <a:buNone/>
              <a:defRPr sz="3840"/>
            </a:lvl6pPr>
            <a:lvl7pPr marL="6583680" indent="0" algn="ctr">
              <a:buNone/>
              <a:defRPr sz="3840"/>
            </a:lvl7pPr>
            <a:lvl8pPr marL="7680960" indent="0" algn="ctr">
              <a:buNone/>
              <a:defRPr sz="3840"/>
            </a:lvl8pPr>
            <a:lvl9pPr marL="8778240" indent="0" algn="ctr">
              <a:buNone/>
              <a:defRPr sz="38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1E3D8-5E52-4A4C-BC47-390DEB96B48B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9C74-9BAA-45DF-A07C-FB18FBB5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49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1E3D8-5E52-4A4C-BC47-390DEB96B48B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9C74-9BAA-45DF-A07C-FB18FBB5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98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4821" y="1752600"/>
            <a:ext cx="473202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1" y="1752600"/>
            <a:ext cx="1392174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1E3D8-5E52-4A4C-BC47-390DEB96B48B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9C74-9BAA-45DF-A07C-FB18FBB5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784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1E3D8-5E52-4A4C-BC47-390DEB96B48B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9C74-9BAA-45DF-A07C-FB18FBB5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10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1" y="8206749"/>
            <a:ext cx="18928080" cy="13693138"/>
          </a:xfrm>
        </p:spPr>
        <p:txBody>
          <a:bodyPr anchor="b"/>
          <a:lstStyle>
            <a:lvl1pPr>
              <a:defRPr sz="1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31" y="22029429"/>
            <a:ext cx="18928080" cy="7200898"/>
          </a:xfrm>
        </p:spPr>
        <p:txBody>
          <a:bodyPr/>
          <a:lstStyle>
            <a:lvl1pPr marL="0" indent="0">
              <a:buNone/>
              <a:defRPr sz="5760">
                <a:solidFill>
                  <a:schemeClr val="tx1"/>
                </a:solidFill>
              </a:defRPr>
            </a:lvl1pPr>
            <a:lvl2pPr marL="109728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19456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3pPr>
            <a:lvl4pPr marL="32918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4pPr>
            <a:lvl5pPr marL="438912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5pPr>
            <a:lvl6pPr marL="548640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6pPr>
            <a:lvl7pPr marL="658368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7pPr>
            <a:lvl8pPr marL="768096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8pPr>
            <a:lvl9pPr marL="87782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1E3D8-5E52-4A4C-BC47-390DEB96B48B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9C74-9BAA-45DF-A07C-FB18FBB5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8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0" y="8763000"/>
            <a:ext cx="932688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0" y="8763000"/>
            <a:ext cx="932688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1E3D8-5E52-4A4C-BC47-390DEB96B48B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9C74-9BAA-45DF-A07C-FB18FBB5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69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8" y="1752607"/>
            <a:ext cx="1892808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621" y="8069582"/>
            <a:ext cx="9284016" cy="3954778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621" y="12024360"/>
            <a:ext cx="9284016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09961" y="8069582"/>
            <a:ext cx="9329738" cy="3954778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09961" y="12024360"/>
            <a:ext cx="9329738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1E3D8-5E52-4A4C-BC47-390DEB96B48B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9C74-9BAA-45DF-A07C-FB18FBB5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989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1E3D8-5E52-4A4C-BC47-390DEB96B48B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9C74-9BAA-45DF-A07C-FB18FBB5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390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1E3D8-5E52-4A4C-BC47-390DEB96B48B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9C74-9BAA-45DF-A07C-FB18FBB5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49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38" y="4739647"/>
            <a:ext cx="11109960" cy="23393400"/>
          </a:xfrm>
        </p:spPr>
        <p:txBody>
          <a:bodyPr/>
          <a:lstStyle>
            <a:lvl1pPr>
              <a:defRPr sz="7680"/>
            </a:lvl1pPr>
            <a:lvl2pPr>
              <a:defRPr sz="6720"/>
            </a:lvl2pPr>
            <a:lvl3pPr>
              <a:defRPr sz="576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1E3D8-5E52-4A4C-BC47-390DEB96B48B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9C74-9BAA-45DF-A07C-FB18FBB5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23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738" y="4739647"/>
            <a:ext cx="11109960" cy="23393400"/>
          </a:xfrm>
        </p:spPr>
        <p:txBody>
          <a:bodyPr anchor="t"/>
          <a:lstStyle>
            <a:lvl1pPr marL="0" indent="0">
              <a:buNone/>
              <a:defRPr sz="7680"/>
            </a:lvl1pPr>
            <a:lvl2pPr marL="1097280" indent="0">
              <a:buNone/>
              <a:defRPr sz="6720"/>
            </a:lvl2pPr>
            <a:lvl3pPr marL="2194560" indent="0">
              <a:buNone/>
              <a:defRPr sz="5760"/>
            </a:lvl3pPr>
            <a:lvl4pPr marL="3291840" indent="0">
              <a:buNone/>
              <a:defRPr sz="4800"/>
            </a:lvl4pPr>
            <a:lvl5pPr marL="4389120" indent="0">
              <a:buNone/>
              <a:defRPr sz="4800"/>
            </a:lvl5pPr>
            <a:lvl6pPr marL="5486400" indent="0">
              <a:buNone/>
              <a:defRPr sz="4800"/>
            </a:lvl6pPr>
            <a:lvl7pPr marL="6583680" indent="0">
              <a:buNone/>
              <a:defRPr sz="4800"/>
            </a:lvl7pPr>
            <a:lvl8pPr marL="7680960" indent="0">
              <a:buNone/>
              <a:defRPr sz="4800"/>
            </a:lvl8pPr>
            <a:lvl9pPr marL="8778240" indent="0">
              <a:buNone/>
              <a:defRPr sz="4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1E3D8-5E52-4A4C-BC47-390DEB96B48B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9C74-9BAA-45DF-A07C-FB18FBB5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485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1E3D8-5E52-4A4C-BC47-390DEB96B48B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69C74-9BAA-45DF-A07C-FB18FBB5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77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C8747E1-AF41-40C4-BDB1-FBE7EFFFCAF6}"/>
              </a:ext>
            </a:extLst>
          </p:cNvPr>
          <p:cNvSpPr txBox="1"/>
          <p:nvPr/>
        </p:nvSpPr>
        <p:spPr>
          <a:xfrm>
            <a:off x="453462" y="204537"/>
            <a:ext cx="20139093" cy="101566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2971800" indent="-2971800"/>
            <a:r>
              <a:rPr lang="en-US" sz="60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WV Flood Tool </a:t>
            </a:r>
            <a:r>
              <a:rPr lang="en-US" sz="6000" b="1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RiskMAP</a:t>
            </a:r>
            <a:r>
              <a:rPr lang="en-US" sz="60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View           </a:t>
            </a:r>
            <a:r>
              <a:rPr lang="en-US" sz="4800" b="1" dirty="0">
                <a:solidFill>
                  <a:srgbClr val="EEB2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WVFRF, Apr. 2025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375C147-C6A9-42FA-82D2-85E85AE55076}"/>
              </a:ext>
            </a:extLst>
          </p:cNvPr>
          <p:cNvGrpSpPr/>
          <p:nvPr/>
        </p:nvGrpSpPr>
        <p:grpSpPr>
          <a:xfrm>
            <a:off x="228600" y="1219200"/>
            <a:ext cx="21488400" cy="916039"/>
            <a:chOff x="228600" y="1524000"/>
            <a:chExt cx="21488400" cy="916039"/>
          </a:xfrm>
        </p:grpSpPr>
        <p:sp>
          <p:nvSpPr>
            <p:cNvPr id="2" name="Title 1">
              <a:extLst>
                <a:ext uri="{FF2B5EF4-FFF2-40B4-BE49-F238E27FC236}">
                  <a16:creationId xmlns:a16="http://schemas.microsoft.com/office/drawing/2014/main" id="{AAC6C025-D7C1-4BEC-9707-E7433D337EE7}"/>
                </a:ext>
              </a:extLst>
            </p:cNvPr>
            <p:cNvSpPr txBox="1">
              <a:spLocks/>
            </p:cNvSpPr>
            <p:nvPr/>
          </p:nvSpPr>
          <p:spPr>
            <a:xfrm>
              <a:off x="228600" y="1524000"/>
              <a:ext cx="8264525" cy="91603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74625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Hazard Mitigation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" name="Title 1">
              <a:extLst>
                <a:ext uri="{FF2B5EF4-FFF2-40B4-BE49-F238E27FC236}">
                  <a16:creationId xmlns:a16="http://schemas.microsoft.com/office/drawing/2014/main" id="{F3A7FE5C-26FA-4D67-A20E-B1A8BE8D122B}"/>
                </a:ext>
              </a:extLst>
            </p:cNvPr>
            <p:cNvSpPr txBox="1">
              <a:spLocks/>
            </p:cNvSpPr>
            <p:nvPr/>
          </p:nvSpPr>
          <p:spPr>
            <a:xfrm>
              <a:off x="8493125" y="1524001"/>
              <a:ext cx="13223875" cy="15736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vert="horz" lIns="91440" tIns="45720" rIns="91440" bIns="45720" rtlCol="0" anchor="ctr">
              <a:normAutofit fontScale="2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74625"/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B2F25CD-9309-4985-9F4D-8B4C447CB8A2}"/>
              </a:ext>
            </a:extLst>
          </p:cNvPr>
          <p:cNvGrpSpPr/>
          <p:nvPr/>
        </p:nvGrpSpPr>
        <p:grpSpPr>
          <a:xfrm>
            <a:off x="228601" y="10092068"/>
            <a:ext cx="21492374" cy="2485893"/>
            <a:chOff x="228601" y="10772155"/>
            <a:chExt cx="21492374" cy="2485893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7C0C3CD7-99BA-493C-B5B6-B4DD476A70D3}"/>
                </a:ext>
              </a:extLst>
            </p:cNvPr>
            <p:cNvSpPr txBox="1">
              <a:spLocks/>
            </p:cNvSpPr>
            <p:nvPr/>
          </p:nvSpPr>
          <p:spPr>
            <a:xfrm>
              <a:off x="228601" y="10772155"/>
              <a:ext cx="10515600" cy="9144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74625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Structure Level Risk Assessment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0" name="Title 1">
              <a:extLst>
                <a:ext uri="{FF2B5EF4-FFF2-40B4-BE49-F238E27FC236}">
                  <a16:creationId xmlns:a16="http://schemas.microsoft.com/office/drawing/2014/main" id="{A976F888-D2B1-43B5-B420-8E253D08385F}"/>
                </a:ext>
              </a:extLst>
            </p:cNvPr>
            <p:cNvSpPr txBox="1">
              <a:spLocks/>
            </p:cNvSpPr>
            <p:nvPr/>
          </p:nvSpPr>
          <p:spPr>
            <a:xfrm>
              <a:off x="10744200" y="13100687"/>
              <a:ext cx="10976775" cy="15736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vert="horz" lIns="91440" tIns="45720" rIns="91440" bIns="45720" rtlCol="0" anchor="ctr">
              <a:normAutofit fontScale="2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74625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1" name="Title 1">
              <a:extLst>
                <a:ext uri="{FF2B5EF4-FFF2-40B4-BE49-F238E27FC236}">
                  <a16:creationId xmlns:a16="http://schemas.microsoft.com/office/drawing/2014/main" id="{4C109DAA-9400-4F0F-AE63-5AD747B2CB2E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9658616" y="11857740"/>
              <a:ext cx="2328532" cy="15736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vert="horz" lIns="91440" tIns="45720" rIns="91440" bIns="45720" rtlCol="0" anchor="ctr">
              <a:normAutofit fontScale="2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74625"/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15BCB7A8-83FC-4D6A-AF0B-74A2EC509A9D}"/>
              </a:ext>
            </a:extLst>
          </p:cNvPr>
          <p:cNvSpPr txBox="1">
            <a:spLocks/>
          </p:cNvSpPr>
          <p:nvPr/>
        </p:nvSpPr>
        <p:spPr>
          <a:xfrm rot="16200000">
            <a:off x="-16235855" y="16379075"/>
            <a:ext cx="32775923" cy="16024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F13BA57E-8948-4C6A-B756-A4554A09F131}"/>
              </a:ext>
            </a:extLst>
          </p:cNvPr>
          <p:cNvSpPr txBox="1">
            <a:spLocks/>
          </p:cNvSpPr>
          <p:nvPr/>
        </p:nvSpPr>
        <p:spPr>
          <a:xfrm rot="16200000">
            <a:off x="5409680" y="16379075"/>
            <a:ext cx="32775922" cy="16024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5C4748E3-EA16-4660-BA75-6FE7C78F609E}"/>
              </a:ext>
            </a:extLst>
          </p:cNvPr>
          <p:cNvSpPr txBox="1">
            <a:spLocks/>
          </p:cNvSpPr>
          <p:nvPr/>
        </p:nvSpPr>
        <p:spPr>
          <a:xfrm>
            <a:off x="228600" y="71239"/>
            <a:ext cx="21488400" cy="15736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A91B28EC-BDD0-4C80-8284-2B75FC91860A}"/>
              </a:ext>
            </a:extLst>
          </p:cNvPr>
          <p:cNvSpPr txBox="1">
            <a:spLocks/>
          </p:cNvSpPr>
          <p:nvPr/>
        </p:nvSpPr>
        <p:spPr>
          <a:xfrm>
            <a:off x="227116" y="32690697"/>
            <a:ext cx="21489884" cy="15736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5C508458-F8B1-4A1D-A4EB-3D8EF2C49E61}"/>
              </a:ext>
            </a:extLst>
          </p:cNvPr>
          <p:cNvSpPr txBox="1">
            <a:spLocks/>
          </p:cNvSpPr>
          <p:nvPr/>
        </p:nvSpPr>
        <p:spPr>
          <a:xfrm>
            <a:off x="381001" y="11159368"/>
            <a:ext cx="10237838" cy="2427729"/>
          </a:xfrm>
          <a:prstGeom prst="rect">
            <a:avLst/>
          </a:prstGeom>
          <a:solidFill>
            <a:srgbClr val="FFF7E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/>
            <a:r>
              <a:rPr lang="en-US" sz="2800" b="1" dirty="0">
                <a:solidFill>
                  <a:srgbClr val="1F4E79"/>
                </a:solidFill>
                <a:latin typeface="+mn-lt"/>
                <a:cs typeface="Arial" panose="020B0604020202020204" pitchFamily="34" charset="0"/>
              </a:rPr>
              <a:t>At-risk buildings are depicted with symbols and colors representing severity of risk and changes in status, e.g. “Mapped In” or “Mapped Out.” </a:t>
            </a:r>
          </a:p>
          <a:p>
            <a:pPr marL="174625"/>
            <a:endParaRPr lang="en-US" sz="2800" b="1" dirty="0">
              <a:solidFill>
                <a:srgbClr val="1F4E79"/>
              </a:solidFill>
              <a:latin typeface="+mn-lt"/>
              <a:cs typeface="Arial" panose="020B0604020202020204" pitchFamily="34" charset="0"/>
            </a:endParaRPr>
          </a:p>
          <a:p>
            <a:pPr marL="174625"/>
            <a:r>
              <a:rPr lang="en-US" sz="2800" b="1" dirty="0">
                <a:solidFill>
                  <a:srgbClr val="1F4E79"/>
                </a:solidFill>
                <a:latin typeface="+mn-lt"/>
                <a:cs typeface="Arial" panose="020B0604020202020204" pitchFamily="34" charset="0"/>
              </a:rPr>
              <a:t>Buildings in the Floodway are at greatest risk of loss.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46FDEF6F-3560-494A-A573-5244A24F18E8}"/>
              </a:ext>
            </a:extLst>
          </p:cNvPr>
          <p:cNvSpPr txBox="1">
            <a:spLocks/>
          </p:cNvSpPr>
          <p:nvPr/>
        </p:nvSpPr>
        <p:spPr>
          <a:xfrm>
            <a:off x="10933371" y="12774436"/>
            <a:ext cx="10591798" cy="1739767"/>
          </a:xfrm>
          <a:prstGeom prst="rect">
            <a:avLst/>
          </a:prstGeom>
          <a:solidFill>
            <a:srgbClr val="FFF7E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/>
            <a:r>
              <a:rPr lang="en-US" sz="2800" b="1" dirty="0">
                <a:solidFill>
                  <a:srgbClr val="1F4E79"/>
                </a:solidFill>
                <a:latin typeface="+mn-lt"/>
                <a:cs typeface="Arial" panose="020B0604020202020204" pitchFamily="34" charset="0"/>
              </a:rPr>
              <a:t>Building Types / Value information</a:t>
            </a:r>
          </a:p>
          <a:p>
            <a:pPr marL="631825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  <a:cs typeface="Arial" panose="020B0604020202020204" pitchFamily="34" charset="0"/>
              </a:rPr>
              <a:t>Based on flood depth</a:t>
            </a:r>
          </a:p>
          <a:p>
            <a:pPr marL="174625"/>
            <a:endParaRPr lang="en-US" sz="2800" b="1" dirty="0">
              <a:solidFill>
                <a:srgbClr val="1F4E79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4997EA5A-88FC-45E7-85AB-047A86B5548F}"/>
              </a:ext>
            </a:extLst>
          </p:cNvPr>
          <p:cNvSpPr txBox="1">
            <a:spLocks/>
          </p:cNvSpPr>
          <p:nvPr/>
        </p:nvSpPr>
        <p:spPr>
          <a:xfrm>
            <a:off x="377107" y="22428431"/>
            <a:ext cx="10367092" cy="2356625"/>
          </a:xfrm>
          <a:prstGeom prst="rect">
            <a:avLst/>
          </a:prstGeom>
          <a:solidFill>
            <a:srgbClr val="FFF7E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/>
            <a:r>
              <a:rPr lang="en-US" sz="2600" b="1" dirty="0">
                <a:solidFill>
                  <a:srgbClr val="1F4E79"/>
                </a:solidFill>
                <a:latin typeface="+mn-lt"/>
                <a:cs typeface="Arial" panose="020B0604020202020204" pitchFamily="34" charset="0"/>
              </a:rPr>
              <a:t>Physical Damage Estimates</a:t>
            </a:r>
          </a:p>
          <a:p>
            <a:pPr marL="517525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+mn-lt"/>
                <a:cs typeface="Arial" panose="020B0604020202020204" pitchFamily="34" charset="0"/>
              </a:rPr>
              <a:t>Based on flood depth</a:t>
            </a:r>
          </a:p>
          <a:p>
            <a:pPr marL="517525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+mn-lt"/>
                <a:cs typeface="Arial" panose="020B0604020202020204" pitchFamily="34" charset="0"/>
              </a:rPr>
              <a:t>Utilize FEMA loss formulas</a:t>
            </a:r>
          </a:p>
          <a:p>
            <a:pPr marL="174625"/>
            <a:endParaRPr lang="en-US" sz="2600" b="1" dirty="0">
              <a:solidFill>
                <a:srgbClr val="1F4E79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CF19DC2-2F51-48AC-A817-99AB001C1E6C}"/>
              </a:ext>
            </a:extLst>
          </p:cNvPr>
          <p:cNvGrpSpPr/>
          <p:nvPr/>
        </p:nvGrpSpPr>
        <p:grpSpPr>
          <a:xfrm>
            <a:off x="228599" y="24937454"/>
            <a:ext cx="21503821" cy="3042432"/>
            <a:chOff x="228599" y="25097514"/>
            <a:chExt cx="21503821" cy="3042432"/>
          </a:xfrm>
        </p:grpSpPr>
        <p:sp>
          <p:nvSpPr>
            <p:cNvPr id="6" name="Title 1">
              <a:extLst>
                <a:ext uri="{FF2B5EF4-FFF2-40B4-BE49-F238E27FC236}">
                  <a16:creationId xmlns:a16="http://schemas.microsoft.com/office/drawing/2014/main" id="{34012273-1460-4F02-AA67-8356E37D049B}"/>
                </a:ext>
              </a:extLst>
            </p:cNvPr>
            <p:cNvSpPr txBox="1">
              <a:spLocks/>
            </p:cNvSpPr>
            <p:nvPr/>
          </p:nvSpPr>
          <p:spPr>
            <a:xfrm>
              <a:off x="228599" y="25097517"/>
              <a:ext cx="12890257" cy="93808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74625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Multi-Hazard Analysis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8" name="Title 1">
              <a:extLst>
                <a:ext uri="{FF2B5EF4-FFF2-40B4-BE49-F238E27FC236}">
                  <a16:creationId xmlns:a16="http://schemas.microsoft.com/office/drawing/2014/main" id="{B7C024D1-DC9A-427A-BA64-C4CA79F524E0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11676325" y="26540049"/>
              <a:ext cx="3042431" cy="15736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vert="horz" lIns="91440" tIns="45720" rIns="91440" bIns="45720" rtlCol="0" anchor="ctr">
              <a:normAutofit fontScale="2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74625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9" name="Title 1">
              <a:extLst>
                <a:ext uri="{FF2B5EF4-FFF2-40B4-BE49-F238E27FC236}">
                  <a16:creationId xmlns:a16="http://schemas.microsoft.com/office/drawing/2014/main" id="{90FD1E5A-0BC9-4A1B-952A-CCF4ADB4DD96}"/>
                </a:ext>
              </a:extLst>
            </p:cNvPr>
            <p:cNvSpPr txBox="1">
              <a:spLocks/>
            </p:cNvSpPr>
            <p:nvPr/>
          </p:nvSpPr>
          <p:spPr>
            <a:xfrm>
              <a:off x="13276218" y="27982585"/>
              <a:ext cx="8456202" cy="15736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vert="horz" lIns="91440" tIns="45720" rIns="91440" bIns="45720" rtlCol="0" anchor="ctr">
              <a:normAutofit fontScale="2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74625"/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63" name="Title 1">
            <a:extLst>
              <a:ext uri="{FF2B5EF4-FFF2-40B4-BE49-F238E27FC236}">
                <a16:creationId xmlns:a16="http://schemas.microsoft.com/office/drawing/2014/main" id="{AE7ED343-8D39-4003-A198-602A662EBF33}"/>
              </a:ext>
            </a:extLst>
          </p:cNvPr>
          <p:cNvSpPr txBox="1">
            <a:spLocks/>
          </p:cNvSpPr>
          <p:nvPr/>
        </p:nvSpPr>
        <p:spPr>
          <a:xfrm>
            <a:off x="377108" y="2279324"/>
            <a:ext cx="10241731" cy="740600"/>
          </a:xfrm>
          <a:prstGeom prst="rect">
            <a:avLst/>
          </a:prstGeom>
          <a:solidFill>
            <a:srgbClr val="FFF7E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/>
            <a:r>
              <a:rPr lang="en-US" sz="2570" b="1" dirty="0">
                <a:solidFill>
                  <a:srgbClr val="1F4E79"/>
                </a:solidFill>
                <a:latin typeface="+mn-lt"/>
                <a:cs typeface="Arial" panose="020B0604020202020204" pitchFamily="34" charset="0"/>
              </a:rPr>
              <a:t>Structure built with First Floor Height (FFH) above Design Flood Elevation (DFE = BFE + Freeboard)</a:t>
            </a:r>
          </a:p>
        </p:txBody>
      </p:sp>
      <p:sp>
        <p:nvSpPr>
          <p:cNvPr id="64" name="Title 1">
            <a:extLst>
              <a:ext uri="{FF2B5EF4-FFF2-40B4-BE49-F238E27FC236}">
                <a16:creationId xmlns:a16="http://schemas.microsoft.com/office/drawing/2014/main" id="{B6730BF5-7BE6-4174-818B-96E2F99E2A18}"/>
              </a:ext>
            </a:extLst>
          </p:cNvPr>
          <p:cNvSpPr txBox="1">
            <a:spLocks/>
          </p:cNvSpPr>
          <p:nvPr/>
        </p:nvSpPr>
        <p:spPr>
          <a:xfrm>
            <a:off x="10972800" y="1600129"/>
            <a:ext cx="10587355" cy="1671183"/>
          </a:xfrm>
          <a:prstGeom prst="rect">
            <a:avLst/>
          </a:prstGeom>
          <a:solidFill>
            <a:srgbClr val="FFF7E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/>
            <a:r>
              <a:rPr lang="en-US" sz="2600" b="1" dirty="0">
                <a:solidFill>
                  <a:srgbClr val="1F4E79"/>
                </a:solidFill>
                <a:latin typeface="+mn-lt"/>
                <a:cs typeface="Arial" panose="020B0604020202020204" pitchFamily="34" charset="0"/>
              </a:rPr>
              <a:t>Communities may elect to participate in hazard mitigation buyout programs sponsored  by FEMA and other agencies aimed at repetitive loss properties. Parcels are typically deed-restricted to maintain open space and prevent future losses.</a:t>
            </a: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1CE63EC8-B57C-4593-A8E5-1098022E8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" b="786"/>
          <a:stretch/>
        </p:blipFill>
        <p:spPr bwMode="auto">
          <a:xfrm>
            <a:off x="19520773" y="252654"/>
            <a:ext cx="957418" cy="939935"/>
          </a:xfrm>
          <a:prstGeom prst="rect">
            <a:avLst/>
          </a:prstGeom>
          <a:noFill/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45C7D7CD-F1A2-494E-A856-2053E8F689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16202" y="304787"/>
            <a:ext cx="990600" cy="8563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8960DC-23DD-9A42-8596-B95EB729CA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174546"/>
            <a:ext cx="10661353" cy="69213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8B3F89-80EA-9E59-2893-C1953D7800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2800" y="3486769"/>
            <a:ext cx="10696803" cy="855283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7532A6F-CA62-415F-DFB2-B28F753CC617}"/>
              </a:ext>
            </a:extLst>
          </p:cNvPr>
          <p:cNvSpPr txBox="1"/>
          <p:nvPr/>
        </p:nvSpPr>
        <p:spPr>
          <a:xfrm>
            <a:off x="11163300" y="12087353"/>
            <a:ext cx="77343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Logan, WV: Hazard Mitigation Buyout parcels along Copperas Mine Fork, Island Creek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B83AD23-0739-E5BD-E725-2A02D4ED6C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742" y="13771955"/>
            <a:ext cx="10396457" cy="8611335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53B13FD-455D-9C82-CAD1-847744A043BA}"/>
              </a:ext>
            </a:extLst>
          </p:cNvPr>
          <p:cNvGrpSpPr/>
          <p:nvPr/>
        </p:nvGrpSpPr>
        <p:grpSpPr>
          <a:xfrm>
            <a:off x="7651000" y="13972096"/>
            <a:ext cx="2857899" cy="6458852"/>
            <a:chOff x="552452" y="12573000"/>
            <a:chExt cx="2857899" cy="645885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D7F9126-1BFC-D998-A910-C37623F886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52452" y="14325845"/>
              <a:ext cx="2857899" cy="4706007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9FA2F82-A8EB-0E66-BC2A-E11E3964A1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662"/>
            <a:stretch/>
          </p:blipFill>
          <p:spPr>
            <a:xfrm>
              <a:off x="552452" y="12573000"/>
              <a:ext cx="2857899" cy="1752845"/>
            </a:xfrm>
            <a:prstGeom prst="rect">
              <a:avLst/>
            </a:prstGeom>
          </p:spPr>
        </p:pic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87D81DD7-260C-6C57-F749-9EF7EE21BA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7600" y="26015948"/>
            <a:ext cx="9335728" cy="6597652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70748453-7F6E-58F6-04D9-B56F5C3CD02A}"/>
              </a:ext>
            </a:extLst>
          </p:cNvPr>
          <p:cNvSpPr txBox="1">
            <a:spLocks/>
          </p:cNvSpPr>
          <p:nvPr/>
        </p:nvSpPr>
        <p:spPr>
          <a:xfrm>
            <a:off x="385089" y="25952638"/>
            <a:ext cx="3112264" cy="6597652"/>
          </a:xfrm>
          <a:prstGeom prst="rect">
            <a:avLst/>
          </a:prstGeom>
          <a:solidFill>
            <a:srgbClr val="FFF7E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/>
            <a:r>
              <a:rPr lang="en-US" sz="2800" b="1" dirty="0">
                <a:solidFill>
                  <a:srgbClr val="1F4E79"/>
                </a:solidFill>
                <a:latin typeface="+mn-lt"/>
                <a:cs typeface="Arial" panose="020B0604020202020204" pitchFamily="34" charset="0"/>
              </a:rPr>
              <a:t>Landslide susceptibility along the Guyandotte River in Logan County</a:t>
            </a:r>
          </a:p>
          <a:p>
            <a:pPr marL="457200" indent="-282575">
              <a:buFont typeface="Wingdings" panose="05000000000000000000" pitchFamily="2" charset="2"/>
              <a:buChar char="§"/>
            </a:pPr>
            <a:r>
              <a:rPr lang="en-US" sz="2800" dirty="0">
                <a:latin typeface="+mn-lt"/>
                <a:cs typeface="Arial" panose="020B0604020202020204" pitchFamily="34" charset="0"/>
              </a:rPr>
              <a:t>Damaged homes along Pine Street correlate with areas of strong susceptibility as determined by landslide modeling</a:t>
            </a:r>
          </a:p>
          <a:p>
            <a:pPr marL="174625"/>
            <a:endParaRPr lang="en-US" sz="2800" b="1" dirty="0">
              <a:solidFill>
                <a:srgbClr val="1F4E79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A6C08E4-EE33-91FD-B5D9-FDC9D2170423}"/>
              </a:ext>
            </a:extLst>
          </p:cNvPr>
          <p:cNvSpPr txBox="1"/>
          <p:nvPr/>
        </p:nvSpPr>
        <p:spPr>
          <a:xfrm>
            <a:off x="12858255" y="24457223"/>
            <a:ext cx="77343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Building information and loss estimates for building in Huntington, Cabell County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23144D7E-BAD8-83EE-4608-68A2BC4456D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72800" y="14697034"/>
            <a:ext cx="10574921" cy="965163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8A3D982E-6B8A-6B81-5F6D-9A3CCBE3FE0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21039"/>
          <a:stretch/>
        </p:blipFill>
        <p:spPr>
          <a:xfrm>
            <a:off x="13118856" y="27979885"/>
            <a:ext cx="8646058" cy="4633715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0D39263F-3692-0621-4BC7-2B653E195979}"/>
              </a:ext>
            </a:extLst>
          </p:cNvPr>
          <p:cNvSpPr txBox="1"/>
          <p:nvPr/>
        </p:nvSpPr>
        <p:spPr>
          <a:xfrm>
            <a:off x="13377202" y="28266183"/>
            <a:ext cx="55203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highlight>
                  <a:srgbClr val="FFF7E1"/>
                </a:highlight>
                <a:cs typeface="Times New Roman" panose="02020603050405020304" pitchFamily="18" charset="0"/>
              </a:rPr>
              <a:t>The failure of a High Hazard dam, such as Bluestone, near Hinton, WV, will affect communities for miles downstream.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7E1"/>
              </a:highlight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F79F0A28-8EA1-139C-9632-E3FFB92CD3C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23560" b="19425"/>
          <a:stretch/>
        </p:blipFill>
        <p:spPr>
          <a:xfrm>
            <a:off x="13456623" y="24955541"/>
            <a:ext cx="8091098" cy="2673912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61EA437F-DC54-99D6-F89A-409D3C23E302}"/>
              </a:ext>
            </a:extLst>
          </p:cNvPr>
          <p:cNvSpPr txBox="1"/>
          <p:nvPr/>
        </p:nvSpPr>
        <p:spPr>
          <a:xfrm>
            <a:off x="15685339" y="25146865"/>
            <a:ext cx="36464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highlight>
                  <a:srgbClr val="FFF7E1"/>
                </a:highlight>
              </a:rPr>
              <a:t>3D flood hazard visualization for areas with flood depth data available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7E1"/>
              </a:highlight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574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8848</TotalTime>
  <Words>222</Words>
  <Application>Microsoft Office PowerPoint</Application>
  <PresentationFormat>Custom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</vt:vector>
  </TitlesOfParts>
  <Company>West Virginia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Behrang Bidadian</dc:creator>
  <cp:lastModifiedBy>Behrang Bidadian</cp:lastModifiedBy>
  <cp:revision>143</cp:revision>
  <cp:lastPrinted>2024-02-08T21:23:56Z</cp:lastPrinted>
  <dcterms:created xsi:type="dcterms:W3CDTF">2024-02-05T15:23:39Z</dcterms:created>
  <dcterms:modified xsi:type="dcterms:W3CDTF">2025-03-27T20:34:30Z</dcterms:modified>
</cp:coreProperties>
</file>