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21945600" cy="329184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68" userDrawn="1">
          <p15:clr>
            <a:srgbClr val="A4A3A4"/>
          </p15:clr>
        </p15:guide>
        <p15:guide id="2" pos="69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6A6A6"/>
    <a:srgbClr val="414141"/>
    <a:srgbClr val="767171"/>
    <a:srgbClr val="FFF7E1"/>
    <a:srgbClr val="FFE699"/>
    <a:srgbClr val="2F5597"/>
    <a:srgbClr val="1F4E79"/>
    <a:srgbClr val="2C6EAA"/>
    <a:srgbClr val="D0CECE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3" autoAdjust="0"/>
    <p:restoredTop sz="96395" autoAdjust="0"/>
  </p:normalViewPr>
  <p:slideViewPr>
    <p:cSldViewPr snapToGrid="0" showGuides="1">
      <p:cViewPr varScale="1">
        <p:scale>
          <a:sx n="22" d="100"/>
          <a:sy n="22" d="100"/>
        </p:scale>
        <p:origin x="3336" y="36"/>
      </p:cViewPr>
      <p:guideLst>
        <p:guide orient="horz" pos="10368"/>
        <p:guide pos="6936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gistc-outFileSrv1-22\hazardData\userFiles\Annie\Community%20Report\FloodReturns_Rainelle_Clendenin2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[FloodReturns_Rainelle_Clendenin2.xlsx]Sheet3!PivotTable1</c:name>
    <c:fmtId val="3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</c:pivotFmts>
    <c:plotArea>
      <c:layout>
        <c:manualLayout>
          <c:layoutTarget val="inner"/>
          <c:xMode val="edge"/>
          <c:yMode val="edge"/>
          <c:x val="9.2474731754300446E-2"/>
          <c:y val="5.3111239894070857E-2"/>
          <c:w val="0.86982257903484406"/>
          <c:h val="0.738471175334839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Sheet3!$B$3</c:f>
              <c:strCache>
                <c:ptCount val="1"/>
                <c:pt idx="0">
                  <c:v>Sum of 100 year (1%)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Sheet3!$A$4:$A$9</c:f>
              <c:strCache>
                <c:ptCount val="5"/>
                <c:pt idx="0">
                  <c:v>138 Mill Street, White Sulphur Springs</c:v>
                </c:pt>
                <c:pt idx="1">
                  <c:v>182 Seventh St, Rainelle</c:v>
                </c:pt>
                <c:pt idx="2">
                  <c:v>3 Short St, Richwood</c:v>
                </c:pt>
                <c:pt idx="3">
                  <c:v>306 Maywood Ave., Clendenin</c:v>
                </c:pt>
                <c:pt idx="4">
                  <c:v>81 RIVERSIDE DR, Camden On Gauley</c:v>
                </c:pt>
              </c:strCache>
            </c:strRef>
          </c:cat>
          <c:val>
            <c:numRef>
              <c:f>Sheet3!$B$4:$B$9</c:f>
              <c:numCache>
                <c:formatCode>General</c:formatCode>
                <c:ptCount val="5"/>
                <c:pt idx="0">
                  <c:v>5.4</c:v>
                </c:pt>
                <c:pt idx="1">
                  <c:v>3.9</c:v>
                </c:pt>
                <c:pt idx="2">
                  <c:v>3.5</c:v>
                </c:pt>
                <c:pt idx="3">
                  <c:v>12.3</c:v>
                </c:pt>
                <c:pt idx="4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CB-49E9-AA98-808BAEE50456}"/>
            </c:ext>
          </c:extLst>
        </c:ser>
        <c:ser>
          <c:idx val="1"/>
          <c:order val="1"/>
          <c:tx>
            <c:strRef>
              <c:f>Sheet3!$C$3</c:f>
              <c:strCache>
                <c:ptCount val="1"/>
                <c:pt idx="0">
                  <c:v>Sum of 500 year (0.2%)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Sheet3!$A$4:$A$9</c:f>
              <c:strCache>
                <c:ptCount val="5"/>
                <c:pt idx="0">
                  <c:v>138 Mill Street, White Sulphur Springs</c:v>
                </c:pt>
                <c:pt idx="1">
                  <c:v>182 Seventh St, Rainelle</c:v>
                </c:pt>
                <c:pt idx="2">
                  <c:v>3 Short St, Richwood</c:v>
                </c:pt>
                <c:pt idx="3">
                  <c:v>306 Maywood Ave., Clendenin</c:v>
                </c:pt>
                <c:pt idx="4">
                  <c:v>81 RIVERSIDE DR, Camden On Gauley</c:v>
                </c:pt>
              </c:strCache>
            </c:strRef>
          </c:cat>
          <c:val>
            <c:numRef>
              <c:f>Sheet3!$C$4:$C$9</c:f>
              <c:numCache>
                <c:formatCode>General</c:formatCode>
                <c:ptCount val="5"/>
                <c:pt idx="0">
                  <c:v>7.2</c:v>
                </c:pt>
                <c:pt idx="1">
                  <c:v>9.9</c:v>
                </c:pt>
                <c:pt idx="2">
                  <c:v>8.3000000000000007</c:v>
                </c:pt>
                <c:pt idx="3">
                  <c:v>20.5</c:v>
                </c:pt>
                <c:pt idx="4">
                  <c:v>12.7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2CB-49E9-AA98-808BAEE504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2911080"/>
        <c:axId val="662911736"/>
      </c:barChart>
      <c:catAx>
        <c:axId val="662911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911736"/>
        <c:crosses val="autoZero"/>
        <c:auto val="1"/>
        <c:lblAlgn val="ctr"/>
        <c:lblOffset val="100"/>
        <c:noMultiLvlLbl val="0"/>
      </c:catAx>
      <c:valAx>
        <c:axId val="662911736"/>
        <c:scaling>
          <c:orientation val="minMax"/>
          <c:max val="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Water Depth (</a:t>
                </a:r>
                <a:r>
                  <a:rPr lang="en-US" sz="2000" b="1" dirty="0" err="1"/>
                  <a:t>ft</a:t>
                </a:r>
                <a:r>
                  <a:rPr lang="en-US" sz="20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4.9594866283360637E-3"/>
              <c:y val="0.329247134182157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2911080"/>
        <c:crosses val="autoZero"/>
        <c:crossBetween val="between"/>
        <c:majorUnit val="4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0.25785</cdr:x>
      <cdr:y>0.92525</cdr:y>
    </cdr:from>
    <cdr:to>
      <cdr:x>0.48966</cdr:x>
      <cdr:y>0.98427</cdr:y>
    </cdr:to>
    <cdr:grpSp>
      <cdr:nvGrpSpPr>
        <cdr:cNvPr id="4" name="Group 3">
          <a:extLst xmlns:a="http://schemas.openxmlformats.org/drawingml/2006/main">
            <a:ext uri="{FF2B5EF4-FFF2-40B4-BE49-F238E27FC236}">
              <a16:creationId xmlns:a16="http://schemas.microsoft.com/office/drawing/2014/main" id="{E90608E7-4C06-9DCE-8A0C-A7BED4BFC9F8}"/>
            </a:ext>
          </a:extLst>
        </cdr:cNvPr>
        <cdr:cNvGrpSpPr/>
      </cdr:nvGrpSpPr>
      <cdr:grpSpPr>
        <a:xfrm xmlns:a="http://schemas.openxmlformats.org/drawingml/2006/main">
          <a:off x="2634294" y="5179276"/>
          <a:ext cx="2368259" cy="330376"/>
          <a:chOff x="907559" y="5267316"/>
          <a:chExt cx="2368266" cy="330388"/>
        </a:xfrm>
      </cdr:grpSpPr>
      <cdr:sp macro="" textlink="">
        <cdr:nvSpPr>
          <cdr:cNvPr id="2" name="Rectangle 1"/>
          <cdr:cNvSpPr/>
        </cdr:nvSpPr>
        <cdr:spPr>
          <a:xfrm xmlns:a="http://schemas.openxmlformats.org/drawingml/2006/main">
            <a:off x="907559" y="5314943"/>
            <a:ext cx="158466" cy="219096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2F5597"/>
          </a:solidFill>
          <a:ln xmlns:a="http://schemas.openxmlformats.org/drawingml/2006/main">
            <a:solidFill>
              <a:srgbClr val="2F5597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/>
          </a:p>
        </cdr:txBody>
      </cdr:sp>
      <cdr:sp macro="" textlink="">
        <cdr:nvSpPr>
          <cdr:cNvPr id="3" name="TextBox 2"/>
          <cdr:cNvSpPr txBox="1"/>
        </cdr:nvSpPr>
        <cdr:spPr>
          <a:xfrm xmlns:a="http://schemas.openxmlformats.org/drawingml/2006/main">
            <a:off x="1066025" y="5267316"/>
            <a:ext cx="2209800" cy="330388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r>
              <a:rPr lang="en-US" sz="1200" b="1" dirty="0"/>
              <a:t>Water Depth in 100 year flood</a:t>
            </a:r>
          </a:p>
        </cdr:txBody>
      </cdr:sp>
    </cdr:grpSp>
  </cdr:relSizeAnchor>
  <cdr:relSizeAnchor xmlns:cdr="http://schemas.openxmlformats.org/drawingml/2006/chartDrawing">
    <cdr:from>
      <cdr:x>0.53112</cdr:x>
      <cdr:y>0.92525</cdr:y>
    </cdr:from>
    <cdr:to>
      <cdr:x>0.76293</cdr:x>
      <cdr:y>0.98427</cdr:y>
    </cdr:to>
    <cdr:grpSp>
      <cdr:nvGrpSpPr>
        <cdr:cNvPr id="5" name="Group 4">
          <a:extLst xmlns:a="http://schemas.openxmlformats.org/drawingml/2006/main">
            <a:ext uri="{FF2B5EF4-FFF2-40B4-BE49-F238E27FC236}">
              <a16:creationId xmlns:a16="http://schemas.microsoft.com/office/drawing/2014/main" id="{87C3A909-F5B9-CA50-F637-E663EECD1439}"/>
            </a:ext>
          </a:extLst>
        </cdr:cNvPr>
        <cdr:cNvGrpSpPr/>
      </cdr:nvGrpSpPr>
      <cdr:grpSpPr>
        <a:xfrm xmlns:a="http://schemas.openxmlformats.org/drawingml/2006/main">
          <a:off x="5426124" y="5179276"/>
          <a:ext cx="2368259" cy="330376"/>
          <a:chOff x="907559" y="5267316"/>
          <a:chExt cx="2368266" cy="330388"/>
        </a:xfrm>
      </cdr:grpSpPr>
      <cdr:sp macro="" textlink="">
        <cdr:nvSpPr>
          <cdr:cNvPr id="6" name="Rectangle 5"/>
          <cdr:cNvSpPr/>
        </cdr:nvSpPr>
        <cdr:spPr>
          <a:xfrm xmlns:a="http://schemas.openxmlformats.org/drawingml/2006/main">
            <a:off x="907559" y="5314943"/>
            <a:ext cx="158466" cy="219096"/>
          </a:xfrm>
          <a:prstGeom xmlns:a="http://schemas.openxmlformats.org/drawingml/2006/main" prst="rect">
            <a:avLst/>
          </a:prstGeom>
          <a:solidFill xmlns:a="http://schemas.openxmlformats.org/drawingml/2006/main">
            <a:srgbClr val="FFE699"/>
          </a:solidFill>
          <a:ln xmlns:a="http://schemas.openxmlformats.org/drawingml/2006/main">
            <a:solidFill>
              <a:srgbClr val="FFF7E1"/>
            </a:solidFill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/>
          </a:p>
        </cdr:txBody>
      </cdr:sp>
      <cdr:sp macro="" textlink="">
        <cdr:nvSpPr>
          <cdr:cNvPr id="7" name="TextBox 6"/>
          <cdr:cNvSpPr txBox="1"/>
        </cdr:nvSpPr>
        <cdr:spPr>
          <a:xfrm xmlns:a="http://schemas.openxmlformats.org/drawingml/2006/main">
            <a:off x="1066025" y="5267316"/>
            <a:ext cx="2209800" cy="330388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r>
              <a:rPr lang="en-US" sz="1200" b="1" dirty="0"/>
              <a:t>Water Depth in 500 year flood</a:t>
            </a: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69920" cy="481727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7"/>
          </a:xfrm>
          <a:prstGeom prst="rect">
            <a:avLst/>
          </a:prstGeom>
        </p:spPr>
        <p:txBody>
          <a:bodyPr vert="horz" lIns="96662" tIns="48331" rIns="96662" bIns="48331" rtlCol="0"/>
          <a:lstStyle>
            <a:lvl1pPr algn="r">
              <a:defRPr sz="1300"/>
            </a:lvl1pPr>
          </a:lstStyle>
          <a:p>
            <a:fld id="{8C77E17D-A3B8-4260-936C-3D664F234BEA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78100" y="1200150"/>
            <a:ext cx="215900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2" tIns="48331" rIns="96662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6662" tIns="48331" rIns="96662" bIns="4833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119475"/>
            <a:ext cx="3169920" cy="481726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6"/>
          </a:xfrm>
          <a:prstGeom prst="rect">
            <a:avLst/>
          </a:prstGeom>
        </p:spPr>
        <p:txBody>
          <a:bodyPr vert="horz" lIns="96662" tIns="48331" rIns="96662" bIns="48331" rtlCol="0" anchor="b"/>
          <a:lstStyle>
            <a:lvl1pPr algn="r">
              <a:defRPr sz="1300"/>
            </a:lvl1pPr>
          </a:lstStyle>
          <a:p>
            <a:fld id="{92BAAC83-4656-4DA0-B78A-DB6F86B7C0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05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1pPr>
    <a:lvl2pPr marL="1316736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2pPr>
    <a:lvl3pPr marL="2633472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3pPr>
    <a:lvl4pPr marL="3950208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4pPr>
    <a:lvl5pPr marL="5266944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5pPr>
    <a:lvl6pPr marL="6583680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6pPr>
    <a:lvl7pPr marL="7900416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7pPr>
    <a:lvl8pPr marL="9217152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8pPr>
    <a:lvl9pPr marL="10533888" algn="l" defTabSz="2633472" rtl="0" eaLnBrk="1" latinLnBrk="0" hangingPunct="1">
      <a:defRPr sz="345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AAC83-4656-4DA0-B78A-DB6F86B7C0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67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183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49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80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91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574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572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17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078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56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41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331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0564D-477B-4A98-BD19-EA09472A907B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7FAA4E-B2E0-4050-8BD8-62BA54342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40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png"/><Relationship Id="rId18" Type="http://schemas.microsoft.com/office/2007/relationships/hdphoto" Target="../media/hdphoto8.wdp"/><Relationship Id="rId26" Type="http://schemas.openxmlformats.org/officeDocument/2006/relationships/chart" Target="../charts/chart1.xml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7" Type="http://schemas.openxmlformats.org/officeDocument/2006/relationships/image" Target="../media/image3.png"/><Relationship Id="rId12" Type="http://schemas.microsoft.com/office/2007/relationships/hdphoto" Target="../media/hdphoto5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.png"/><Relationship Id="rId24" Type="http://schemas.microsoft.com/office/2007/relationships/hdphoto" Target="../media/hdphoto11.wdp"/><Relationship Id="rId32" Type="http://schemas.openxmlformats.org/officeDocument/2006/relationships/image" Target="../media/image18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openxmlformats.org/officeDocument/2006/relationships/image" Target="../media/image14.png"/><Relationship Id="rId10" Type="http://schemas.microsoft.com/office/2007/relationships/hdphoto" Target="../media/hdphoto4.wdp"/><Relationship Id="rId19" Type="http://schemas.openxmlformats.org/officeDocument/2006/relationships/image" Target="../media/image9.png"/><Relationship Id="rId31" Type="http://schemas.openxmlformats.org/officeDocument/2006/relationships/image" Target="../media/image17.jpe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3.png"/><Relationship Id="rId30" Type="http://schemas.openxmlformats.org/officeDocument/2006/relationships/image" Target="../media/image16.jpeg"/><Relationship Id="rId8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273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19" t="17358" r="6035"/>
          <a:stretch/>
        </p:blipFill>
        <p:spPr>
          <a:xfrm>
            <a:off x="928914" y="11205029"/>
            <a:ext cx="9361715" cy="75918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607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598" b="21480"/>
          <a:stretch/>
        </p:blipFill>
        <p:spPr>
          <a:xfrm>
            <a:off x="-908653" y="3611872"/>
            <a:ext cx="10516877" cy="783894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27116" y="1462981"/>
            <a:ext cx="14185083" cy="4924315"/>
          </a:xfrm>
          <a:prstGeom prst="rect">
            <a:avLst/>
          </a:prstGeom>
          <a:solidFill>
            <a:srgbClr val="FFF7E1"/>
          </a:solidFill>
          <a:ln>
            <a:solidFill>
              <a:srgbClr val="FFF7E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Ruler inch measurement numbers vector scal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" t="17843" r="1671" b="6485"/>
          <a:stretch/>
        </p:blipFill>
        <p:spPr bwMode="auto">
          <a:xfrm rot="5400000">
            <a:off x="15613159" y="26648736"/>
            <a:ext cx="10773541" cy="129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5" name="Rectangle 264"/>
          <p:cNvSpPr/>
          <p:nvPr/>
        </p:nvSpPr>
        <p:spPr>
          <a:xfrm>
            <a:off x="11420344" y="21650020"/>
            <a:ext cx="10224005" cy="1091246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1" name="Rectangle 240"/>
          <p:cNvSpPr/>
          <p:nvPr/>
        </p:nvSpPr>
        <p:spPr>
          <a:xfrm>
            <a:off x="10467657" y="11270129"/>
            <a:ext cx="11165479" cy="545607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0" name="Rectangle 239"/>
          <p:cNvSpPr/>
          <p:nvPr/>
        </p:nvSpPr>
        <p:spPr>
          <a:xfrm>
            <a:off x="912617" y="16784128"/>
            <a:ext cx="10507727" cy="482180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9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72" t="22027" r="14431" b="54694"/>
          <a:stretch/>
        </p:blipFill>
        <p:spPr>
          <a:xfrm>
            <a:off x="11524098" y="11282693"/>
            <a:ext cx="8040914" cy="543777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9" b="96530" l="65" r="995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1006" y="12105046"/>
            <a:ext cx="8880610" cy="47194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532" t="25584" r="5572" b="28604"/>
          <a:stretch/>
        </p:blipFill>
        <p:spPr>
          <a:xfrm>
            <a:off x="14573595" y="2726192"/>
            <a:ext cx="6891537" cy="8466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600009" y="1724902"/>
            <a:ext cx="7110475" cy="892552"/>
          </a:xfrm>
          <a:prstGeom prst="rect">
            <a:avLst/>
          </a:prstGeom>
          <a:ln>
            <a:solidFill>
              <a:srgbClr val="D0CECE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600" b="1" i="1" dirty="0"/>
              <a:t>Frequency: </a:t>
            </a:r>
            <a:r>
              <a:rPr lang="en-US" sz="2600" b="1" dirty="0"/>
              <a:t>Probability that a flood of a specific size will be equaled or exceeded in any given year.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747E1-AF41-40C4-BDB1-FBE7EFFFCAF6}"/>
              </a:ext>
            </a:extLst>
          </p:cNvPr>
          <p:cNvSpPr txBox="1"/>
          <p:nvPr/>
        </p:nvSpPr>
        <p:spPr>
          <a:xfrm>
            <a:off x="275373" y="322174"/>
            <a:ext cx="19627492" cy="1015663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2971800" indent="-2971800"/>
            <a:r>
              <a:rPr lang="en-US" sz="60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 Risk Visualization, </a:t>
            </a:r>
            <a:r>
              <a:rPr lang="en-US" sz="4000" b="1" dirty="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Level, </a:t>
            </a:r>
            <a:r>
              <a:rPr lang="en-US" sz="3400" b="1" dirty="0">
                <a:solidFill>
                  <a:srgbClr val="EEB2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WVFRF, Apr. 2025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C4748E3-EA16-4660-BA75-6FE7C78F609E}"/>
              </a:ext>
            </a:extLst>
          </p:cNvPr>
          <p:cNvSpPr txBox="1">
            <a:spLocks/>
          </p:cNvSpPr>
          <p:nvPr/>
        </p:nvSpPr>
        <p:spPr>
          <a:xfrm>
            <a:off x="228600" y="71239"/>
            <a:ext cx="21488400" cy="157361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5BCB7A8-83FC-4D6A-AF0B-74A2EC509A9D}"/>
              </a:ext>
            </a:extLst>
          </p:cNvPr>
          <p:cNvSpPr txBox="1">
            <a:spLocks/>
          </p:cNvSpPr>
          <p:nvPr/>
        </p:nvSpPr>
        <p:spPr>
          <a:xfrm rot="16200000">
            <a:off x="-16235855" y="16380919"/>
            <a:ext cx="32775923" cy="1602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13BA57E-8948-4C6A-B756-A4554A09F131}"/>
              </a:ext>
            </a:extLst>
          </p:cNvPr>
          <p:cNvSpPr txBox="1">
            <a:spLocks/>
          </p:cNvSpPr>
          <p:nvPr/>
        </p:nvSpPr>
        <p:spPr>
          <a:xfrm rot="16200000">
            <a:off x="5409680" y="16379075"/>
            <a:ext cx="32775922" cy="1602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91B28EC-BDD0-4C80-8284-2B75FC91860A}"/>
              </a:ext>
            </a:extLst>
          </p:cNvPr>
          <p:cNvSpPr txBox="1">
            <a:spLocks/>
          </p:cNvSpPr>
          <p:nvPr/>
        </p:nvSpPr>
        <p:spPr>
          <a:xfrm>
            <a:off x="71982" y="32728799"/>
            <a:ext cx="21645018" cy="11634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3A7FE5C-26FA-4D67-A20E-B1A8BE8D122B}"/>
              </a:ext>
            </a:extLst>
          </p:cNvPr>
          <p:cNvSpPr txBox="1">
            <a:spLocks/>
          </p:cNvSpPr>
          <p:nvPr/>
        </p:nvSpPr>
        <p:spPr>
          <a:xfrm flipV="1">
            <a:off x="71983" y="1376562"/>
            <a:ext cx="21645018" cy="17283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0553663"/>
              </p:ext>
            </p:extLst>
          </p:nvPr>
        </p:nvGraphicFramePr>
        <p:xfrm>
          <a:off x="14580960" y="3697212"/>
          <a:ext cx="6967796" cy="5753798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060548">
                  <a:extLst>
                    <a:ext uri="{9D8B030D-6E8A-4147-A177-3AD203B41FA5}">
                      <a16:colId xmlns:a16="http://schemas.microsoft.com/office/drawing/2014/main" val="3789215353"/>
                    </a:ext>
                  </a:extLst>
                </a:gridCol>
                <a:gridCol w="1449319">
                  <a:extLst>
                    <a:ext uri="{9D8B030D-6E8A-4147-A177-3AD203B41FA5}">
                      <a16:colId xmlns:a16="http://schemas.microsoft.com/office/drawing/2014/main" val="156649389"/>
                    </a:ext>
                  </a:extLst>
                </a:gridCol>
                <a:gridCol w="1931246">
                  <a:extLst>
                    <a:ext uri="{9D8B030D-6E8A-4147-A177-3AD203B41FA5}">
                      <a16:colId xmlns:a16="http://schemas.microsoft.com/office/drawing/2014/main" val="2018088842"/>
                    </a:ext>
                  </a:extLst>
                </a:gridCol>
                <a:gridCol w="1526683">
                  <a:extLst>
                    <a:ext uri="{9D8B030D-6E8A-4147-A177-3AD203B41FA5}">
                      <a16:colId xmlns:a16="http://schemas.microsoft.com/office/drawing/2014/main" val="2803084064"/>
                    </a:ext>
                  </a:extLst>
                </a:gridCol>
              </a:tblGrid>
              <a:tr h="56648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</a:t>
                      </a:r>
                      <a:endParaRPr lang="en-US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1F4E7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5921659"/>
                  </a:ext>
                </a:extLst>
              </a:tr>
              <a:tr h="1729036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Flood Recurrence Interval and</a:t>
                      </a:r>
                      <a:b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 Flood Size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2C6E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Annual Probability 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2C6E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Cumulative Probability - Flooding at least once over 30 years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2C6EA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FEMA Risk Description</a:t>
                      </a:r>
                      <a:endParaRPr lang="en-US" sz="2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2C6E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529846"/>
                  </a:ext>
                </a:extLst>
              </a:tr>
              <a:tr h="696990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500 yr (1 in 500)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0.2%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6%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Moderate Risk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8519025"/>
                  </a:ext>
                </a:extLst>
              </a:tr>
              <a:tr h="1041005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100 yr (1 in 100) Plus confidence error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1%+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 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159581"/>
                  </a:ext>
                </a:extLst>
              </a:tr>
              <a:tr h="370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100 yr (1 in 100)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26%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High Risk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761111"/>
                  </a:ext>
                </a:extLst>
              </a:tr>
              <a:tr h="370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50 yr (1 in 50)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2%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45%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High Risk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532054"/>
                  </a:ext>
                </a:extLst>
              </a:tr>
              <a:tr h="370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25 yr (1 in 25)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</a:rPr>
                        <a:t>4%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71%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High Risk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1698478"/>
                  </a:ext>
                </a:extLst>
              </a:tr>
              <a:tr h="37005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10 yr (1 in 10)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10%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96%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</a:rPr>
                        <a:t>High Risk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528815"/>
                  </a:ext>
                </a:extLst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3904" l="579" r="992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0" b="22022"/>
          <a:stretch/>
        </p:blipFill>
        <p:spPr>
          <a:xfrm>
            <a:off x="1236959" y="15856648"/>
            <a:ext cx="10183386" cy="60607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95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8204" r="5571" b="18630"/>
          <a:stretch/>
        </p:blipFill>
        <p:spPr>
          <a:xfrm>
            <a:off x="12469849" y="16794186"/>
            <a:ext cx="9157559" cy="453991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536379" y="2528031"/>
            <a:ext cx="6016152" cy="3693319"/>
          </a:xfrm>
          <a:prstGeom prst="rect">
            <a:avLst/>
          </a:prstGeom>
          <a:solidFill>
            <a:srgbClr val="FFF7E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600" b="1" dirty="0"/>
              <a:t>A collection of </a:t>
            </a:r>
            <a:r>
              <a:rPr lang="en-US" sz="2600" b="1" dirty="0">
                <a:solidFill>
                  <a:srgbClr val="2C6EAA"/>
                </a:solidFill>
              </a:rPr>
              <a:t>movies</a:t>
            </a:r>
            <a:r>
              <a:rPr lang="en-US" sz="2600" b="1" dirty="0"/>
              <a:t>, </a:t>
            </a:r>
            <a:r>
              <a:rPr lang="en-US" sz="2600" b="1" dirty="0">
                <a:solidFill>
                  <a:srgbClr val="2C6EAA"/>
                </a:solidFill>
              </a:rPr>
              <a:t>animations</a:t>
            </a:r>
            <a:r>
              <a:rPr lang="en-US" sz="2600" b="1" dirty="0"/>
              <a:t>, </a:t>
            </a:r>
            <a:r>
              <a:rPr lang="en-US" sz="2600" b="1" dirty="0">
                <a:solidFill>
                  <a:srgbClr val="2C6EAA"/>
                </a:solidFill>
              </a:rPr>
              <a:t>story maps</a:t>
            </a:r>
            <a:r>
              <a:rPr lang="en-US" sz="2600" b="1" dirty="0"/>
              <a:t>, and </a:t>
            </a:r>
            <a:r>
              <a:rPr lang="en-US" sz="2600" b="1" dirty="0">
                <a:solidFill>
                  <a:srgbClr val="2C6EAA"/>
                </a:solidFill>
              </a:rPr>
              <a:t>other flood visualization tools </a:t>
            </a:r>
            <a:r>
              <a:rPr lang="en-US" sz="2600" b="1" dirty="0"/>
              <a:t>available at the </a:t>
            </a:r>
            <a:r>
              <a:rPr lang="en-US" sz="2600" b="1" dirty="0">
                <a:solidFill>
                  <a:srgbClr val="2C6EAA"/>
                </a:solidFill>
              </a:rPr>
              <a:t>building</a:t>
            </a:r>
            <a:r>
              <a:rPr lang="en-US" sz="2600" b="1" dirty="0"/>
              <a:t> and </a:t>
            </a:r>
            <a:r>
              <a:rPr lang="en-US" sz="2600" b="1" dirty="0">
                <a:solidFill>
                  <a:srgbClr val="2C6EAA"/>
                </a:solidFill>
              </a:rPr>
              <a:t>community </a:t>
            </a:r>
            <a:r>
              <a:rPr lang="en-US" sz="2600" b="1" dirty="0"/>
              <a:t>levels for communicating and understanding flood risk in West Virginia.</a:t>
            </a:r>
          </a:p>
          <a:p>
            <a:r>
              <a:rPr lang="en-US" sz="2600" b="1" dirty="0"/>
              <a:t>a)  Visualization Content</a:t>
            </a:r>
          </a:p>
          <a:p>
            <a:r>
              <a:rPr lang="en-US" sz="2600" b="1" dirty="0"/>
              <a:t>Flood Frequency Probability &amp; Magnitude</a:t>
            </a:r>
          </a:p>
          <a:p>
            <a:r>
              <a:rPr lang="en-US" sz="2600" b="1" dirty="0"/>
              <a:t>ii) Damage Assessments</a:t>
            </a:r>
          </a:p>
          <a:p>
            <a:r>
              <a:rPr lang="en-US" sz="2600" b="1" dirty="0"/>
              <a:t>iii)  Mitigated and unmitigated properties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1189293" y="11507623"/>
            <a:ext cx="3495316" cy="523220"/>
          </a:xfrm>
          <a:prstGeom prst="rect">
            <a:avLst/>
          </a:prstGeom>
          <a:solidFill>
            <a:srgbClr val="EEB211"/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White Sulphur Springs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4743305" y="11613543"/>
            <a:ext cx="7300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138 Mill Street, White Sulphur Springs, WV, 24986</a:t>
            </a:r>
          </a:p>
        </p:txBody>
      </p:sp>
      <p:graphicFrame>
        <p:nvGraphicFramePr>
          <p:cNvPr id="69" name="Table 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196355"/>
              </p:ext>
            </p:extLst>
          </p:nvPr>
        </p:nvGraphicFramePr>
        <p:xfrm>
          <a:off x="18613082" y="12066550"/>
          <a:ext cx="2993719" cy="36554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9162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1174557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265697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HEIGHT (ft.)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2656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BUILDING 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2656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First Floor Height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22498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Freeboard (FBD)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24637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FLOOD DEPTH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26569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0.7</a:t>
                      </a: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26569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3668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3.4</a:t>
                      </a: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6.5</a:t>
                      </a:r>
                    </a:p>
                  </a:txBody>
                  <a:tcPr marL="6061" marR="6061" marT="606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2656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1% (100-Yr)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5.4</a:t>
                      </a: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2656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100-Yr + FBD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2060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2656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</a:t>
                      </a:r>
                      <a:r>
                        <a:rPr lang="en-US" sz="1600" u="none" strike="noStrike" baseline="0" dirty="0">
                          <a:effectLst/>
                        </a:rPr>
                        <a:t>0.2% (500-Yr)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26569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FSF 0.2% (500-Yr)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7.4</a:t>
                      </a:r>
                    </a:p>
                  </a:txBody>
                  <a:tcPr marL="6061" marR="6061" marT="6061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cxnSp>
        <p:nvCxnSpPr>
          <p:cNvPr id="103" name="Straight Connector 102"/>
          <p:cNvCxnSpPr/>
          <p:nvPr/>
        </p:nvCxnSpPr>
        <p:spPr>
          <a:xfrm flipH="1" flipV="1">
            <a:off x="10468016" y="11957701"/>
            <a:ext cx="20546" cy="4797514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505378" y="11233784"/>
            <a:ext cx="47681" cy="4557760"/>
          </a:xfrm>
          <a:prstGeom prst="line">
            <a:avLst/>
          </a:prstGeom>
          <a:ln w="12700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 rot="16200000">
            <a:off x="-12596039" y="19229949"/>
            <a:ext cx="26282102" cy="707886"/>
          </a:xfrm>
          <a:prstGeom prst="rect">
            <a:avLst/>
          </a:prstGeom>
          <a:solidFill>
            <a:srgbClr val="1F4E79"/>
          </a:solidFill>
          <a:ln>
            <a:solidFill>
              <a:srgbClr val="1F4E79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Flood Profile</a:t>
            </a: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94" b="93923" l="673" r="98991"/>
                    </a14:imgEffect>
                  </a14:imgLayer>
                </a14:imgProps>
              </a:ext>
            </a:extLst>
          </a:blip>
          <a:srcRect t="-1" r="6715" b="17445"/>
          <a:stretch/>
        </p:blipFill>
        <p:spPr>
          <a:xfrm>
            <a:off x="4760233" y="6349858"/>
            <a:ext cx="8822781" cy="4755173"/>
          </a:xfrm>
          <a:prstGeom prst="rect">
            <a:avLst/>
          </a:prstGeom>
        </p:spPr>
      </p:pic>
      <p:graphicFrame>
        <p:nvGraphicFramePr>
          <p:cNvPr id="123" name="Table 1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860554"/>
              </p:ext>
            </p:extLst>
          </p:nvPr>
        </p:nvGraphicFramePr>
        <p:xfrm>
          <a:off x="1236959" y="7458275"/>
          <a:ext cx="3515657" cy="35516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51727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1363930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188188"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HEIGHT (ft.)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BUILDING 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First Floor Height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Freeboard (FBD)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FLOOD DEPTH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25834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NA</a:t>
                      </a: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7.5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1% (100-Yr)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3.1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100-Yr + FBD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dirty="0">
                          <a:effectLst/>
                        </a:rPr>
                        <a:t>9.9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</a:t>
                      </a:r>
                      <a:r>
                        <a:rPr lang="en-US" sz="1600" u="none" strike="noStrike" baseline="0" dirty="0">
                          <a:effectLst/>
                        </a:rPr>
                        <a:t>0.2% (500-Yr)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9.9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FSF 0.2% (500-Yr) Climate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12.2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109" name="Rectangle 108"/>
          <p:cNvSpPr/>
          <p:nvPr/>
        </p:nvSpPr>
        <p:spPr>
          <a:xfrm>
            <a:off x="1239037" y="6559554"/>
            <a:ext cx="1383712" cy="523220"/>
          </a:xfrm>
          <a:prstGeom prst="rect">
            <a:avLst/>
          </a:prstGeom>
          <a:solidFill>
            <a:srgbClr val="EEB211"/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Rainelle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4580960" y="9618990"/>
            <a:ext cx="6920569" cy="1292662"/>
          </a:xfrm>
          <a:prstGeom prst="rect">
            <a:avLst/>
          </a:prstGeom>
          <a:solidFill>
            <a:srgbClr val="D0CECE"/>
          </a:solidFill>
        </p:spPr>
        <p:txBody>
          <a:bodyPr wrap="square" rtlCol="0">
            <a:spAutoFit/>
          </a:bodyPr>
          <a:lstStyle/>
          <a:p>
            <a:r>
              <a:rPr lang="en-US" sz="2600" b="1" dirty="0"/>
              <a:t>Relationship between flood recurrence intervals and the probability of an event occurring within a given period.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1164714" y="7058114"/>
            <a:ext cx="5287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182 Seventh Street, Rainelle, WV, 25962</a:t>
            </a:r>
          </a:p>
        </p:txBody>
      </p:sp>
      <p:cxnSp>
        <p:nvCxnSpPr>
          <p:cNvPr id="132" name="Straight Connector 131"/>
          <p:cNvCxnSpPr/>
          <p:nvPr/>
        </p:nvCxnSpPr>
        <p:spPr>
          <a:xfrm flipV="1">
            <a:off x="1097603" y="16736333"/>
            <a:ext cx="18082220" cy="38073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/>
          <p:cNvSpPr/>
          <p:nvPr/>
        </p:nvSpPr>
        <p:spPr>
          <a:xfrm>
            <a:off x="1357193" y="16985889"/>
            <a:ext cx="1683474" cy="523220"/>
          </a:xfrm>
          <a:prstGeom prst="rect">
            <a:avLst/>
          </a:prstGeom>
          <a:solidFill>
            <a:srgbClr val="EEB211"/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Clendenin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52" name="Picture 151"/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417" b="96006" l="0" r="98886"/>
                    </a14:imgEffect>
                  </a14:imgLayer>
                </a14:imgProps>
              </a:ext>
            </a:extLst>
          </a:blip>
          <a:srcRect b="6454"/>
          <a:stretch/>
        </p:blipFill>
        <p:spPr>
          <a:xfrm>
            <a:off x="963811" y="17452122"/>
            <a:ext cx="8785372" cy="4011895"/>
          </a:xfrm>
          <a:prstGeom prst="rect">
            <a:avLst/>
          </a:prstGeom>
        </p:spPr>
      </p:pic>
      <p:sp>
        <p:nvSpPr>
          <p:cNvPr id="156" name="Rectangle 155"/>
          <p:cNvSpPr/>
          <p:nvPr/>
        </p:nvSpPr>
        <p:spPr>
          <a:xfrm>
            <a:off x="3180249" y="16867345"/>
            <a:ext cx="5581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306 Maywood Ave., Clendenin, WV, 25045</a:t>
            </a:r>
          </a:p>
        </p:txBody>
      </p:sp>
      <p:graphicFrame>
        <p:nvGraphicFramePr>
          <p:cNvPr id="157" name="Table 1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9437466"/>
              </p:ext>
            </p:extLst>
          </p:nvPr>
        </p:nvGraphicFramePr>
        <p:xfrm>
          <a:off x="8301639" y="17275991"/>
          <a:ext cx="2938075" cy="32220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36609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1401466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29720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HEIGHT (ft.)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BUILDING 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First Floor Height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12.0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Freeboard (FBD)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2.0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FLOOD DEPTH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2.0</a:t>
                      </a: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10651" marR="10651" marT="1065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6.0</a:t>
                      </a:r>
                    </a:p>
                  </a:txBody>
                  <a:tcPr marL="10651" marR="10651" marT="1065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3668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10651" marR="10651" marT="1065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9.5</a:t>
                      </a:r>
                    </a:p>
                  </a:txBody>
                  <a:tcPr marL="10651" marR="10651" marT="10651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10.5</a:t>
                      </a:r>
                    </a:p>
                  </a:txBody>
                  <a:tcPr marL="10651" marR="10651" marT="10651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FEMA 1% (100-Yr)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FEMA 100-Yr + FBD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14.3</a:t>
                      </a: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16.5</a:t>
                      </a: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FEMA </a:t>
                      </a:r>
                      <a:r>
                        <a:rPr lang="en-US" sz="1400" u="none" strike="noStrike" baseline="0" dirty="0">
                          <a:effectLst/>
                        </a:rPr>
                        <a:t>0.2% (500-Yr)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20.5</a:t>
                      </a: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207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FSF 0.2% (500-Yr)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24.6</a:t>
                      </a:r>
                    </a:p>
                  </a:txBody>
                  <a:tcPr marL="10651" marR="10651" marT="10651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161" name="Rectangle 160"/>
          <p:cNvSpPr/>
          <p:nvPr/>
        </p:nvSpPr>
        <p:spPr>
          <a:xfrm>
            <a:off x="1289407" y="11318199"/>
            <a:ext cx="1656864" cy="523220"/>
          </a:xfrm>
          <a:prstGeom prst="rect">
            <a:avLst/>
          </a:prstGeom>
          <a:solidFill>
            <a:srgbClr val="EEB211"/>
          </a:solidFill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Richwood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74" name="Picture 173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732" b="97186" l="64" r="992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546" y="11890747"/>
            <a:ext cx="8278958" cy="4872456"/>
          </a:xfrm>
          <a:prstGeom prst="rect">
            <a:avLst/>
          </a:prstGeom>
        </p:spPr>
      </p:pic>
      <p:graphicFrame>
        <p:nvGraphicFramePr>
          <p:cNvPr id="175" name="Table 1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230650"/>
              </p:ext>
            </p:extLst>
          </p:nvPr>
        </p:nvGraphicFramePr>
        <p:xfrm>
          <a:off x="7191073" y="11551164"/>
          <a:ext cx="3072709" cy="36233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81477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1291232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29799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 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HEIGHT (ft.)</a:t>
                      </a:r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BUILDING 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First Floor Height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Freeboard (FBD)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FLOOD DEPTH</a:t>
                      </a:r>
                      <a:endParaRPr lang="en-US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9570" marR="9570" marT="957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70" marR="9570" marT="957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9570" marR="9570" marT="957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2.8</a:t>
                      </a:r>
                    </a:p>
                  </a:txBody>
                  <a:tcPr marL="9570" marR="9570" marT="957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1.0</a:t>
                      </a:r>
                    </a:p>
                  </a:txBody>
                  <a:tcPr marL="9570" marR="9570" marT="957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1% (100-Yr)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100-Yr + FBD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5.5</a:t>
                      </a: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9.0</a:t>
                      </a: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21507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FEMA </a:t>
                      </a:r>
                      <a:r>
                        <a:rPr lang="en-US" sz="1600" u="none" strike="noStrike" baseline="0" dirty="0">
                          <a:effectLst/>
                        </a:rPr>
                        <a:t>0.2% (500-Yr)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9570" marR="9570" marT="9570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28446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FSF 0.2% (500-Yr)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70" marR="9570" marT="957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6.7</a:t>
                      </a:r>
                    </a:p>
                  </a:txBody>
                  <a:tcPr marL="9570" marR="9570" marT="957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pic>
        <p:nvPicPr>
          <p:cNvPr id="201" name="Picture 200"/>
          <p:cNvPicPr>
            <a:picLocks noChangeAspect="1"/>
          </p:cNvPicPr>
          <p:nvPr/>
        </p:nvPicPr>
        <p:blipFill rotWithShape="1">
          <a:blip r:embed="rId25"/>
          <a:srcRect b="12183"/>
          <a:stretch/>
        </p:blipFill>
        <p:spPr>
          <a:xfrm>
            <a:off x="11563698" y="17114192"/>
            <a:ext cx="8916568" cy="4407617"/>
          </a:xfrm>
          <a:prstGeom prst="rect">
            <a:avLst/>
          </a:prstGeom>
        </p:spPr>
      </p:pic>
      <p:sp>
        <p:nvSpPr>
          <p:cNvPr id="178" name="Rectangle 177"/>
          <p:cNvSpPr/>
          <p:nvPr/>
        </p:nvSpPr>
        <p:spPr>
          <a:xfrm>
            <a:off x="3194135" y="11423891"/>
            <a:ext cx="4054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113 Valley Ave, Richwood, WV</a:t>
            </a:r>
          </a:p>
        </p:txBody>
      </p:sp>
      <p:sp>
        <p:nvSpPr>
          <p:cNvPr id="182" name="Rectangle 181"/>
          <p:cNvSpPr/>
          <p:nvPr/>
        </p:nvSpPr>
        <p:spPr>
          <a:xfrm>
            <a:off x="18537961" y="16870694"/>
            <a:ext cx="3067450" cy="523220"/>
          </a:xfrm>
          <a:prstGeom prst="rect">
            <a:avLst/>
          </a:prstGeom>
          <a:solidFill>
            <a:srgbClr val="EEB211"/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Camden on Gauley</a:t>
            </a:r>
            <a:endParaRPr lang="en-US" sz="2800" dirty="0">
              <a:solidFill>
                <a:schemeClr val="bg1"/>
              </a:solidFill>
            </a:endParaRPr>
          </a:p>
        </p:txBody>
      </p:sp>
      <p:graphicFrame>
        <p:nvGraphicFramePr>
          <p:cNvPr id="203" name="Table 20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470765"/>
              </p:ext>
            </p:extLst>
          </p:nvPr>
        </p:nvGraphicFramePr>
        <p:xfrm>
          <a:off x="18425132" y="17751438"/>
          <a:ext cx="3122575" cy="32388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10982">
                  <a:extLst>
                    <a:ext uri="{9D8B030D-6E8A-4147-A177-3AD203B41FA5}">
                      <a16:colId xmlns:a16="http://schemas.microsoft.com/office/drawing/2014/main" val="2046477427"/>
                    </a:ext>
                  </a:extLst>
                </a:gridCol>
                <a:gridCol w="1111593">
                  <a:extLst>
                    <a:ext uri="{9D8B030D-6E8A-4147-A177-3AD203B41FA5}">
                      <a16:colId xmlns:a16="http://schemas.microsoft.com/office/drawing/2014/main" val="2529517874"/>
                    </a:ext>
                  </a:extLst>
                </a:gridCol>
              </a:tblGrid>
              <a:tr h="348908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HEIGHT (ft.)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766124"/>
                  </a:ext>
                </a:extLst>
              </a:tr>
              <a:tr h="170176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BUILDING </a:t>
                      </a:r>
                      <a:endParaRPr lang="en-US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533812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First Floor Height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1545975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Freeboard (FBD)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07731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effectLst/>
                        </a:rPr>
                        <a:t>FLOOD DEPTH</a:t>
                      </a:r>
                      <a:endParaRPr lang="en-US" sz="14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614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10% (10-Yr)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1.9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5418921"/>
                  </a:ext>
                </a:extLst>
              </a:tr>
              <a:tr h="24390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4% (25-Yr)</a:t>
                      </a: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879643"/>
                  </a:ext>
                </a:extLst>
              </a:tr>
              <a:tr h="19602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FEMA 2% (50-Yr)</a:t>
                      </a: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</a:t>
                      </a:r>
                    </a:p>
                  </a:txBody>
                  <a:tcPr marL="7144" marR="7144" marT="7144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6655764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2016 Flood HWM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9.1</a:t>
                      </a:r>
                    </a:p>
                  </a:txBody>
                  <a:tcPr marL="7144" marR="7144" marT="7144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044072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FEMA 1% (100-Yr)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8.3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0727858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FEMA 100-Yr + FBD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10.3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94066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FEMA 1%+ (84% CL) 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10.7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780853"/>
                  </a:ext>
                </a:extLst>
              </a:tr>
              <a:tr h="16967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FEMA </a:t>
                      </a:r>
                      <a:r>
                        <a:rPr lang="en-US" sz="1400" u="none" strike="noStrike" baseline="0" dirty="0">
                          <a:effectLst/>
                        </a:rPr>
                        <a:t>0.2% (500-Yr)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12.7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914326"/>
                  </a:ext>
                </a:extLst>
              </a:tr>
              <a:tr h="15937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FSF 0.2% (500-Yr) Climate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14.8</a:t>
                      </a:r>
                    </a:p>
                  </a:txBody>
                  <a:tcPr marL="7144" marR="7144" marT="7144" marB="0" anchor="b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855798"/>
                  </a:ext>
                </a:extLst>
              </a:tr>
            </a:tbl>
          </a:graphicData>
        </a:graphic>
      </p:graphicFrame>
      <p:sp>
        <p:nvSpPr>
          <p:cNvPr id="205" name="Rectangle 204"/>
          <p:cNvSpPr/>
          <p:nvPr/>
        </p:nvSpPr>
        <p:spPr>
          <a:xfrm>
            <a:off x="11747675" y="16798730"/>
            <a:ext cx="6424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91 RIVERSIDE DR, Camden On Gauley, WV, 26208</a:t>
            </a:r>
          </a:p>
        </p:txBody>
      </p:sp>
      <p:sp>
        <p:nvSpPr>
          <p:cNvPr id="237" name="Rectangle 236"/>
          <p:cNvSpPr/>
          <p:nvPr/>
        </p:nvSpPr>
        <p:spPr>
          <a:xfrm>
            <a:off x="1824464" y="21859629"/>
            <a:ext cx="9219745" cy="584775"/>
          </a:xfrm>
          <a:prstGeom prst="rect">
            <a:avLst/>
          </a:prstGeom>
          <a:solidFill>
            <a:srgbClr val="D0CECE"/>
          </a:solidFill>
        </p:spPr>
        <p:txBody>
          <a:bodyPr wrap="square">
            <a:spAutoFit/>
          </a:bodyPr>
          <a:lstStyle/>
          <a:p>
            <a:r>
              <a:rPr lang="en-US" sz="3200" b="1" dirty="0"/>
              <a:t>Comparing Flood Depths in Five Pilot Communities</a:t>
            </a:r>
          </a:p>
        </p:txBody>
      </p:sp>
      <p:graphicFrame>
        <p:nvGraphicFramePr>
          <p:cNvPr id="269" name="Table 26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3336539"/>
              </p:ext>
            </p:extLst>
          </p:nvPr>
        </p:nvGraphicFramePr>
        <p:xfrm>
          <a:off x="1116040" y="28228613"/>
          <a:ext cx="11726242" cy="433387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51950">
                  <a:extLst>
                    <a:ext uri="{9D8B030D-6E8A-4147-A177-3AD203B41FA5}">
                      <a16:colId xmlns:a16="http://schemas.microsoft.com/office/drawing/2014/main" val="31442527"/>
                    </a:ext>
                  </a:extLst>
                </a:gridCol>
                <a:gridCol w="2828566">
                  <a:extLst>
                    <a:ext uri="{9D8B030D-6E8A-4147-A177-3AD203B41FA5}">
                      <a16:colId xmlns:a16="http://schemas.microsoft.com/office/drawing/2014/main" val="1340746167"/>
                    </a:ext>
                  </a:extLst>
                </a:gridCol>
                <a:gridCol w="1123706">
                  <a:extLst>
                    <a:ext uri="{9D8B030D-6E8A-4147-A177-3AD203B41FA5}">
                      <a16:colId xmlns:a16="http://schemas.microsoft.com/office/drawing/2014/main" val="4239641424"/>
                    </a:ext>
                  </a:extLst>
                </a:gridCol>
                <a:gridCol w="1053656">
                  <a:extLst>
                    <a:ext uri="{9D8B030D-6E8A-4147-A177-3AD203B41FA5}">
                      <a16:colId xmlns:a16="http://schemas.microsoft.com/office/drawing/2014/main" val="3163693088"/>
                    </a:ext>
                  </a:extLst>
                </a:gridCol>
                <a:gridCol w="990073">
                  <a:extLst>
                    <a:ext uri="{9D8B030D-6E8A-4147-A177-3AD203B41FA5}">
                      <a16:colId xmlns:a16="http://schemas.microsoft.com/office/drawing/2014/main" val="2735984058"/>
                    </a:ext>
                  </a:extLst>
                </a:gridCol>
                <a:gridCol w="1008240">
                  <a:extLst>
                    <a:ext uri="{9D8B030D-6E8A-4147-A177-3AD203B41FA5}">
                      <a16:colId xmlns:a16="http://schemas.microsoft.com/office/drawing/2014/main" val="2564835982"/>
                    </a:ext>
                  </a:extLst>
                </a:gridCol>
                <a:gridCol w="971907">
                  <a:extLst>
                    <a:ext uri="{9D8B030D-6E8A-4147-A177-3AD203B41FA5}">
                      <a16:colId xmlns:a16="http://schemas.microsoft.com/office/drawing/2014/main" val="3555349042"/>
                    </a:ext>
                  </a:extLst>
                </a:gridCol>
                <a:gridCol w="1144488">
                  <a:extLst>
                    <a:ext uri="{9D8B030D-6E8A-4147-A177-3AD203B41FA5}">
                      <a16:colId xmlns:a16="http://schemas.microsoft.com/office/drawing/2014/main" val="3578584521"/>
                    </a:ext>
                  </a:extLst>
                </a:gridCol>
                <a:gridCol w="1053656">
                  <a:extLst>
                    <a:ext uri="{9D8B030D-6E8A-4147-A177-3AD203B41FA5}">
                      <a16:colId xmlns:a16="http://schemas.microsoft.com/office/drawing/2014/main" val="313928810"/>
                    </a:ext>
                  </a:extLst>
                </a:gridCol>
              </a:tblGrid>
              <a:tr h="200025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Community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7E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t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Physical Address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7E1"/>
                    </a:solidFill>
                  </a:tcPr>
                </a:tc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Flood Depth in Ft (Current Study)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17807924"/>
                  </a:ext>
                </a:extLst>
              </a:tr>
              <a:tr h="200025">
                <a:tc vMerge="1">
                  <a:txBody>
                    <a:bodyPr/>
                    <a:lstStyle/>
                    <a:p>
                      <a:pPr algn="ctr" fontAlgn="t"/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Effective Date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10 year (10%)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25 year (4%)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50 year (2%)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100 year (1%)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100 year Plus(1%+)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500 year (0.2%)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40208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White Sulphur Springs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138 Mill Street, White Sulphur Springs, WV, 24986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Effective: 2023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0.2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2.0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3.4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5.4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6.4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7.2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8401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ln>
                            <a:noFill/>
                          </a:ln>
                          <a:effectLst/>
                        </a:rPr>
                        <a:t>Rainelle</a:t>
                      </a:r>
                      <a:endParaRPr lang="en-US" sz="20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182 SEVENTH ST, Rainelle, WV, 25962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Effective: 2023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NA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0.1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1.9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3.9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9.9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9.9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7145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ln>
                            <a:noFill/>
                          </a:ln>
                          <a:effectLst/>
                        </a:rPr>
                        <a:t>Richwood</a:t>
                      </a:r>
                      <a:endParaRPr lang="en-US" sz="20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3 Short St, Richwood, WV, 26261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Effective: 2021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NA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NA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2.8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3.5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9.0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8.3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8393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>
                          <a:ln>
                            <a:noFill/>
                          </a:ln>
                          <a:effectLst/>
                        </a:rPr>
                        <a:t>Clendenin</a:t>
                      </a:r>
                      <a:endParaRPr lang="en-US" sz="2000" b="1" i="0" u="none" strike="noStrike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306 Maywood Ave., Clendenin, WV, 25045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Effective: 2023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2.0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6.0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9.5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12.3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16.5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20.5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911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ln>
                            <a:noFill/>
                          </a:ln>
                          <a:effectLst/>
                        </a:rPr>
                        <a:t>Camden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81 RIVERSIDE DR, Camden On Gauley, WV, 26208</a:t>
                      </a:r>
                      <a:endParaRPr lang="en-US" sz="2000" b="1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rgbClr val="FFF7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Effective: 2022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1.9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4.4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6.7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8.3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10.7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ln>
                            <a:noFill/>
                          </a:ln>
                          <a:effectLst/>
                        </a:rPr>
                        <a:t>12.7</a:t>
                      </a:r>
                      <a:endParaRPr lang="en-US" sz="2000" b="0" i="0" u="none" strike="noStrike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612695"/>
                  </a:ext>
                </a:extLst>
              </a:tr>
            </a:tbl>
          </a:graphicData>
        </a:graphic>
      </p:graphicFrame>
      <p:graphicFrame>
        <p:nvGraphicFramePr>
          <p:cNvPr id="273" name="Chart 27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6977956"/>
              </p:ext>
            </p:extLst>
          </p:nvPr>
        </p:nvGraphicFramePr>
        <p:xfrm>
          <a:off x="1023334" y="22479009"/>
          <a:ext cx="10216380" cy="5597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6"/>
          </a:graphicData>
        </a:graphic>
      </p:graphicFrame>
      <p:sp>
        <p:nvSpPr>
          <p:cNvPr id="278" name="TextBox 277"/>
          <p:cNvSpPr txBox="1"/>
          <p:nvPr/>
        </p:nvSpPr>
        <p:spPr>
          <a:xfrm>
            <a:off x="536379" y="1863368"/>
            <a:ext cx="6016152" cy="52322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n w="0"/>
                <a:solidFill>
                  <a:schemeClr val="tx1"/>
                </a:solidFill>
              </a:rPr>
              <a:t>FLOOD RISK VISUALIZATION TOOLS</a:t>
            </a:r>
            <a:r>
              <a:rPr lang="en-US" sz="26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  </a:t>
            </a:r>
          </a:p>
        </p:txBody>
      </p:sp>
      <p:sp>
        <p:nvSpPr>
          <p:cNvPr id="275" name="Rectangle 274"/>
          <p:cNvSpPr/>
          <p:nvPr/>
        </p:nvSpPr>
        <p:spPr>
          <a:xfrm>
            <a:off x="6898252" y="1759034"/>
            <a:ext cx="7559125" cy="4493538"/>
          </a:xfrm>
          <a:prstGeom prst="rect">
            <a:avLst/>
          </a:prstGeom>
          <a:solidFill>
            <a:srgbClr val="FFF7E1"/>
          </a:solidFill>
          <a:ln>
            <a:noFill/>
          </a:ln>
        </p:spPr>
        <p:txBody>
          <a:bodyPr wrap="square">
            <a:spAutoFit/>
          </a:bodyPr>
          <a:lstStyle/>
          <a:p>
            <a:pPr marL="57150" indent="-57150"/>
            <a:r>
              <a:rPr lang="en-US" sz="26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 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Visualization Products (select products include narrations).  A </a:t>
            </a:r>
            <a:r>
              <a:rPr lang="en-US" sz="2600" b="1" dirty="0">
                <a:solidFill>
                  <a:srgbClr val="2C6EAA"/>
                </a:solidFill>
                <a:latin typeface="Calibri" panose="020F0502020204030204" pitchFamily="34" charset="0"/>
              </a:rPr>
              <a:t>map index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 provides a </a:t>
            </a:r>
            <a:r>
              <a:rPr lang="en-US" sz="2600" b="1" dirty="0">
                <a:solidFill>
                  <a:srgbClr val="2C6EAA"/>
                </a:solidFill>
                <a:latin typeface="Calibri" panose="020F0502020204030204" pitchFamily="34" charset="0"/>
              </a:rPr>
              <a:t>spatial gateway to flood visualizations 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and videos.</a:t>
            </a:r>
          </a:p>
          <a:p>
            <a:pPr marL="400050" indent="-400050"/>
            <a:r>
              <a:rPr lang="en-US" sz="2600" b="1" dirty="0" err="1">
                <a:solidFill>
                  <a:srgbClr val="222222"/>
                </a:solidFill>
                <a:latin typeface="Calibri" panose="020F0502020204030204" pitchFamily="34" charset="0"/>
              </a:rPr>
              <a:t>i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)</a:t>
            </a:r>
            <a:r>
              <a:rPr lang="en-US" sz="26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  </a:t>
            </a:r>
            <a:r>
              <a:rPr lang="en-US" sz="2600" b="1" i="1" dirty="0">
                <a:solidFill>
                  <a:srgbClr val="2C6EAA"/>
                </a:solidFill>
                <a:latin typeface="Calibri" panose="020F0502020204030204" pitchFamily="34" charset="0"/>
              </a:rPr>
              <a:t>Building-Level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 Visualizations</a:t>
            </a:r>
          </a:p>
          <a:p>
            <a:pPr marL="400050" indent="-400050"/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(1)Building Flood Profiles for different sized storms </a:t>
            </a:r>
          </a:p>
          <a:p>
            <a:pPr marL="400050" indent="-400050"/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(2)</a:t>
            </a:r>
            <a:r>
              <a:rPr lang="en-US" sz="26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 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Building Flood Depth and Damage Assessment (WV Flood Tool)</a:t>
            </a:r>
          </a:p>
          <a:p>
            <a:pPr marL="400050" indent="-400050"/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ii)</a:t>
            </a:r>
            <a:r>
              <a:rPr lang="en-US" sz="26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  </a:t>
            </a:r>
            <a:r>
              <a:rPr lang="en-US" sz="2600" b="1" i="1" dirty="0">
                <a:solidFill>
                  <a:srgbClr val="2C6EAA"/>
                </a:solidFill>
                <a:latin typeface="Calibri" panose="020F0502020204030204" pitchFamily="34" charset="0"/>
              </a:rPr>
              <a:t>Community-Level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 Visualizations (graphic or narrated movies at community or </a:t>
            </a:r>
            <a:r>
              <a:rPr lang="en-US" sz="2600" b="1" dirty="0" err="1">
                <a:solidFill>
                  <a:srgbClr val="222222"/>
                </a:solidFill>
                <a:latin typeface="Calibri" panose="020F0502020204030204" pitchFamily="34" charset="0"/>
              </a:rPr>
              <a:t>viewshed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 levels)</a:t>
            </a:r>
          </a:p>
          <a:p>
            <a:pPr marL="400050" indent="-400050"/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iii)</a:t>
            </a:r>
            <a:r>
              <a:rPr lang="en-US" sz="26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 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Story Maps</a:t>
            </a:r>
          </a:p>
          <a:p>
            <a:pPr marL="400050" indent="-400050"/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iv)</a:t>
            </a:r>
            <a:r>
              <a:rPr lang="en-US" sz="2600" b="1" dirty="0">
                <a:solidFill>
                  <a:srgbClr val="222222"/>
                </a:solidFill>
                <a:latin typeface="Times New Roman" panose="02020603050405020304" pitchFamily="18" charset="0"/>
              </a:rPr>
              <a:t> </a:t>
            </a:r>
            <a:r>
              <a:rPr lang="en-US" sz="2600" b="1" dirty="0">
                <a:solidFill>
                  <a:srgbClr val="222222"/>
                </a:solidFill>
                <a:latin typeface="Calibri" panose="020F0502020204030204" pitchFamily="34" charset="0"/>
              </a:rPr>
              <a:t>Other video or visualization products</a:t>
            </a:r>
          </a:p>
        </p:txBody>
      </p:sp>
      <p:sp>
        <p:nvSpPr>
          <p:cNvPr id="87" name="Title 1">
            <a:extLst>
              <a:ext uri="{FF2B5EF4-FFF2-40B4-BE49-F238E27FC236}">
                <a16:creationId xmlns:a16="http://schemas.microsoft.com/office/drawing/2014/main" id="{A976F888-D2B1-43B5-B420-8E253D08385F}"/>
              </a:ext>
            </a:extLst>
          </p:cNvPr>
          <p:cNvSpPr txBox="1">
            <a:spLocks/>
          </p:cNvSpPr>
          <p:nvPr/>
        </p:nvSpPr>
        <p:spPr>
          <a:xfrm>
            <a:off x="177188" y="6393560"/>
            <a:ext cx="14235011" cy="13921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rgbClr val="1F4E79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A976F888-D2B1-43B5-B420-8E253D08385F}"/>
              </a:ext>
            </a:extLst>
          </p:cNvPr>
          <p:cNvSpPr txBox="1">
            <a:spLocks/>
          </p:cNvSpPr>
          <p:nvPr/>
        </p:nvSpPr>
        <p:spPr>
          <a:xfrm>
            <a:off x="2384736" y="11136063"/>
            <a:ext cx="19412905" cy="97476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9050">
            <a:solidFill>
              <a:srgbClr val="1F4E79"/>
            </a:solidFill>
          </a:ln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4625"/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 flipH="1" flipV="1">
            <a:off x="11380885" y="16762025"/>
            <a:ext cx="63652" cy="8792294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3544455" y="21623832"/>
            <a:ext cx="18179776" cy="26188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11693555" y="21866773"/>
            <a:ext cx="9749434" cy="584775"/>
          </a:xfrm>
          <a:prstGeom prst="rect">
            <a:avLst/>
          </a:prstGeom>
          <a:solidFill>
            <a:srgbClr val="FFF7E1"/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 Building Flood Depth and Damage Assessment (WV Flood Tool</a:t>
            </a:r>
            <a:r>
              <a:rPr lang="en-US" sz="3200" b="1" dirty="0"/>
              <a:t>)</a:t>
            </a:r>
            <a:endParaRPr lang="en-US" sz="4800" b="1" dirty="0"/>
          </a:p>
        </p:txBody>
      </p:sp>
      <p:sp>
        <p:nvSpPr>
          <p:cNvPr id="230" name="Rounded Rectangle 229"/>
          <p:cNvSpPr/>
          <p:nvPr/>
        </p:nvSpPr>
        <p:spPr>
          <a:xfrm>
            <a:off x="13103706" y="25440703"/>
            <a:ext cx="3312129" cy="1508342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4" name="Picture 23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3074942" y="27477309"/>
            <a:ext cx="6143433" cy="2825747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2921991" y="30427367"/>
            <a:ext cx="8372035" cy="1888258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1692995" y="22590015"/>
            <a:ext cx="9875309" cy="4721632"/>
          </a:xfrm>
          <a:prstGeom prst="rect">
            <a:avLst/>
          </a:prstGeom>
        </p:spPr>
      </p:pic>
      <p:sp>
        <p:nvSpPr>
          <p:cNvPr id="233" name="Striped Right Arrow 232"/>
          <p:cNvSpPr/>
          <p:nvPr/>
        </p:nvSpPr>
        <p:spPr>
          <a:xfrm rot="5400000">
            <a:off x="13485915" y="26563324"/>
            <a:ext cx="1382192" cy="793168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Striped Right Arrow 115"/>
          <p:cNvSpPr/>
          <p:nvPr/>
        </p:nvSpPr>
        <p:spPr>
          <a:xfrm rot="5400000">
            <a:off x="18227298" y="28007554"/>
            <a:ext cx="4190583" cy="872161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06A668-B853-BD64-1730-F50F8D941925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b="786"/>
          <a:stretch/>
        </p:blipFill>
        <p:spPr bwMode="auto">
          <a:xfrm>
            <a:off x="18571498" y="313398"/>
            <a:ext cx="957418" cy="939935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E054B2-F72A-D9A9-E143-E561081789CC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45104" y="376989"/>
            <a:ext cx="990600" cy="856318"/>
          </a:xfrm>
          <a:prstGeom prst="rect">
            <a:avLst/>
          </a:prstGeom>
        </p:spPr>
      </p:pic>
      <p:pic>
        <p:nvPicPr>
          <p:cNvPr id="12" name="Picture 11" descr="A hexagon with a yellow house and a river&#10;&#10;AI-generated content may be incorrect.">
            <a:extLst>
              <a:ext uri="{FF2B5EF4-FFF2-40B4-BE49-F238E27FC236}">
                <a16:creationId xmlns:a16="http://schemas.microsoft.com/office/drawing/2014/main" id="{47977A7D-41AA-E5F5-B1CD-6FF01757B78C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0568224" y="307119"/>
            <a:ext cx="1090058" cy="994601"/>
          </a:xfrm>
          <a:prstGeom prst="rect">
            <a:avLst/>
          </a:prstGeom>
        </p:spPr>
      </p:pic>
      <p:pic>
        <p:nvPicPr>
          <p:cNvPr id="13" name="Picture 12" descr="A yellow and blue logo&#10;&#10;AI-generated content may be incorrect.">
            <a:extLst>
              <a:ext uri="{FF2B5EF4-FFF2-40B4-BE49-F238E27FC236}">
                <a16:creationId xmlns:a16="http://schemas.microsoft.com/office/drawing/2014/main" id="{8043BAF4-6113-9F4E-E456-CAAA8692EBA5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4710" y="342907"/>
            <a:ext cx="993483" cy="88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999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5445</TotalTime>
  <Words>914</Words>
  <Application>Microsoft Office PowerPoint</Application>
  <PresentationFormat>Custom</PresentationFormat>
  <Paragraphs>251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Anahita Mahmoudi</dc:creator>
  <cp:lastModifiedBy>Behrang Bidadian</cp:lastModifiedBy>
  <cp:revision>264</cp:revision>
  <cp:lastPrinted>2024-10-23T15:32:37Z</cp:lastPrinted>
  <dcterms:created xsi:type="dcterms:W3CDTF">2024-02-09T16:12:05Z</dcterms:created>
  <dcterms:modified xsi:type="dcterms:W3CDTF">2025-03-27T20:38:10Z</dcterms:modified>
</cp:coreProperties>
</file>