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8" r:id="rId2"/>
  </p:sldIdLst>
  <p:sldSz cx="21945600" cy="329184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6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414141"/>
    <a:srgbClr val="767171"/>
    <a:srgbClr val="FFF7E1"/>
    <a:srgbClr val="FFE699"/>
    <a:srgbClr val="2F5597"/>
    <a:srgbClr val="1F4E79"/>
    <a:srgbClr val="2C6EAA"/>
    <a:srgbClr val="D0CECE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3" autoAdjust="0"/>
    <p:restoredTop sz="96395" autoAdjust="0"/>
  </p:normalViewPr>
  <p:slideViewPr>
    <p:cSldViewPr snapToGrid="0" showGuides="1">
      <p:cViewPr varScale="1">
        <p:scale>
          <a:sx n="22" d="100"/>
          <a:sy n="22" d="100"/>
        </p:scale>
        <p:origin x="3336" y="18"/>
      </p:cViewPr>
      <p:guideLst>
        <p:guide orient="horz" pos="10368"/>
        <p:guide pos="6936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gistc-outFileSrv1-22\hazardData\userFiles\Annie\Community%20Report\FloodReturns_Rainelle_Clendenin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</a:rPr>
              <a:t>Percentage of Inundated Area in each Community</a:t>
            </a:r>
          </a:p>
        </c:rich>
      </c:tx>
      <c:layout>
        <c:manualLayout>
          <c:xMode val="edge"/>
          <c:yMode val="edge"/>
          <c:x val="0.24927937786008011"/>
          <c:y val="1.0862692519677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4322587887008822E-2"/>
          <c:y val="7.6411219646953993E-2"/>
          <c:w val="0.72761013368959992"/>
          <c:h val="0.8719784432967766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Different_Intervals!$A$3</c:f>
              <c:strCache>
                <c:ptCount val="1"/>
                <c:pt idx="0">
                  <c:v>10% Probability of Flood in a year (10-year flood)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Different_Intervals!$B$1:$F$1</c:f>
              <c:strCache>
                <c:ptCount val="5"/>
                <c:pt idx="0">
                  <c:v>Camden</c:v>
                </c:pt>
                <c:pt idx="1">
                  <c:v>Clendenin</c:v>
                </c:pt>
                <c:pt idx="2">
                  <c:v>Rainelle</c:v>
                </c:pt>
                <c:pt idx="3">
                  <c:v>Richwood</c:v>
                </c:pt>
                <c:pt idx="4">
                  <c:v>White Sulphur Springs</c:v>
                </c:pt>
              </c:strCache>
            </c:strRef>
          </c:cat>
          <c:val>
            <c:numRef>
              <c:f>Different_Intervals!$B$3:$F$3</c:f>
              <c:numCache>
                <c:formatCode>0.00%</c:formatCode>
                <c:ptCount val="5"/>
                <c:pt idx="0" formatCode="0%">
                  <c:v>0.1</c:v>
                </c:pt>
                <c:pt idx="1">
                  <c:v>0.13400000000000001</c:v>
                </c:pt>
                <c:pt idx="2" formatCode="0%">
                  <c:v>0.13</c:v>
                </c:pt>
                <c:pt idx="3" formatCode="0%">
                  <c:v>7.0000000000000007E-2</c:v>
                </c:pt>
                <c:pt idx="4" formatCode="0%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D3-43A9-9175-2E3F3CC27EEB}"/>
            </c:ext>
          </c:extLst>
        </c:ser>
        <c:ser>
          <c:idx val="2"/>
          <c:order val="1"/>
          <c:tx>
            <c:strRef>
              <c:f>Different_Intervals!$A$4</c:f>
              <c:strCache>
                <c:ptCount val="1"/>
                <c:pt idx="0">
                  <c:v>4% Probability of Flood in a year (25-year flood)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Different_Intervals!$B$4:$F$4</c:f>
              <c:numCache>
                <c:formatCode>0%</c:formatCode>
                <c:ptCount val="5"/>
                <c:pt idx="0">
                  <c:v>0.12</c:v>
                </c:pt>
                <c:pt idx="1">
                  <c:v>0.19</c:v>
                </c:pt>
                <c:pt idx="2">
                  <c:v>0.2</c:v>
                </c:pt>
                <c:pt idx="3">
                  <c:v>0.11</c:v>
                </c:pt>
                <c:pt idx="4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D3-43A9-9175-2E3F3CC27EEB}"/>
            </c:ext>
          </c:extLst>
        </c:ser>
        <c:ser>
          <c:idx val="3"/>
          <c:order val="2"/>
          <c:tx>
            <c:strRef>
              <c:f>Different_Intervals!$A$5</c:f>
              <c:strCache>
                <c:ptCount val="1"/>
                <c:pt idx="0">
                  <c:v>2% Probability of Flood in a year (50-year flood)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Different_Intervals!$B$5:$F$5</c:f>
              <c:numCache>
                <c:formatCode>0.00%</c:formatCode>
                <c:ptCount val="5"/>
                <c:pt idx="0" formatCode="0%">
                  <c:v>0.12</c:v>
                </c:pt>
                <c:pt idx="1">
                  <c:v>0.22500000000000001</c:v>
                </c:pt>
                <c:pt idx="2" formatCode="0%">
                  <c:v>0.26</c:v>
                </c:pt>
                <c:pt idx="3" formatCode="0%">
                  <c:v>0.16</c:v>
                </c:pt>
                <c:pt idx="4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D3-43A9-9175-2E3F3CC27EEB}"/>
            </c:ext>
          </c:extLst>
        </c:ser>
        <c:ser>
          <c:idx val="4"/>
          <c:order val="3"/>
          <c:tx>
            <c:strRef>
              <c:f>Different_Intervals!$A$6</c:f>
              <c:strCache>
                <c:ptCount val="1"/>
                <c:pt idx="0">
                  <c:v>1% Probability of Flood in a year (100-year flood)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Different_Intervals!$B$7:$F$7</c:f>
              <c:numCache>
                <c:formatCode>0.00%</c:formatCode>
                <c:ptCount val="5"/>
                <c:pt idx="0" formatCode="0%">
                  <c:v>0.13</c:v>
                </c:pt>
                <c:pt idx="1">
                  <c:v>0.23499999999999999</c:v>
                </c:pt>
                <c:pt idx="2" formatCode="0%">
                  <c:v>0.31</c:v>
                </c:pt>
                <c:pt idx="3" formatCode="0%">
                  <c:v>0.22</c:v>
                </c:pt>
                <c:pt idx="4" formatCode="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D3-43A9-9175-2E3F3CC27EEB}"/>
            </c:ext>
          </c:extLst>
        </c:ser>
        <c:ser>
          <c:idx val="6"/>
          <c:order val="4"/>
          <c:tx>
            <c:strRef>
              <c:f>Different_Intervals!$A$7</c:f>
              <c:strCache>
                <c:ptCount val="1"/>
                <c:pt idx="0">
                  <c:v>1+% Probability of Flood in a year (84% Cimate Change)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val>
            <c:numRef>
              <c:f>Different_Intervals!$B$7:$F$7</c:f>
              <c:numCache>
                <c:formatCode>0.00%</c:formatCode>
                <c:ptCount val="5"/>
                <c:pt idx="0" formatCode="0%">
                  <c:v>0.13</c:v>
                </c:pt>
                <c:pt idx="1">
                  <c:v>0.23499999999999999</c:v>
                </c:pt>
                <c:pt idx="2" formatCode="0%">
                  <c:v>0.31</c:v>
                </c:pt>
                <c:pt idx="3" formatCode="0%">
                  <c:v>0.22</c:v>
                </c:pt>
                <c:pt idx="4" formatCode="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D3-43A9-9175-2E3F3CC27EEB}"/>
            </c:ext>
          </c:extLst>
        </c:ser>
        <c:ser>
          <c:idx val="5"/>
          <c:order val="5"/>
          <c:tx>
            <c:strRef>
              <c:f>Different_Intervals!$A$8</c:f>
              <c:strCache>
                <c:ptCount val="1"/>
                <c:pt idx="0">
                  <c:v>0.2% Probability of Flood in a year (500-year flood)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val>
            <c:numRef>
              <c:f>Different_Intervals!$B$8:$F$8</c:f>
              <c:numCache>
                <c:formatCode>0%</c:formatCode>
                <c:ptCount val="5"/>
                <c:pt idx="0">
                  <c:v>0.15</c:v>
                </c:pt>
                <c:pt idx="1">
                  <c:v>0.25</c:v>
                </c:pt>
                <c:pt idx="2">
                  <c:v>0.37</c:v>
                </c:pt>
                <c:pt idx="3">
                  <c:v>0.22</c:v>
                </c:pt>
                <c:pt idx="4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6D3-43A9-9175-2E3F3CC27E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8733776"/>
        <c:axId val="648731480"/>
      </c:barChart>
      <c:catAx>
        <c:axId val="64873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731480"/>
        <c:crosses val="autoZero"/>
        <c:auto val="1"/>
        <c:lblAlgn val="ctr"/>
        <c:lblOffset val="100"/>
        <c:noMultiLvlLbl val="0"/>
      </c:catAx>
      <c:valAx>
        <c:axId val="648731480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73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297138328820163"/>
          <c:y val="0"/>
          <c:w val="0.17702861671179837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7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r">
              <a:defRPr sz="1300"/>
            </a:lvl1pPr>
          </a:lstStyle>
          <a:p>
            <a:fld id="{8C77E17D-A3B8-4260-936C-3D664F234BE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78100" y="1200150"/>
            <a:ext cx="215900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2" tIns="48331" rIns="96662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6662" tIns="48331" rIns="96662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5"/>
            <a:ext cx="3169920" cy="481726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r">
              <a:defRPr sz="1300"/>
            </a:lvl1pPr>
          </a:lstStyle>
          <a:p>
            <a:fld id="{92BAAC83-4656-4DA0-B78A-DB6F86B7C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05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1pPr>
    <a:lvl2pPr marL="1316736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2pPr>
    <a:lvl3pPr marL="2633472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3pPr>
    <a:lvl4pPr marL="3950208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4pPr>
    <a:lvl5pPr marL="5266944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5pPr>
    <a:lvl6pPr marL="6583680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6pPr>
    <a:lvl7pPr marL="7900416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7pPr>
    <a:lvl8pPr marL="9217152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8pPr>
    <a:lvl9pPr marL="10533888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AAC83-4656-4DA0-B78A-DB6F86B7C0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56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8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8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7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7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1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07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4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31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4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microsoft.com/office/2007/relationships/hdphoto" Target="../media/hdphoto1.wdp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0.jpeg"/><Relationship Id="rId32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4.jpeg"/><Relationship Id="rId10" Type="http://schemas.openxmlformats.org/officeDocument/2006/relationships/image" Target="../media/image8.jpeg"/><Relationship Id="rId19" Type="http://schemas.openxmlformats.org/officeDocument/2006/relationships/chart" Target="../charts/chart1.xml"/><Relationship Id="rId31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8.png"/><Relationship Id="rId27" Type="http://schemas.openxmlformats.org/officeDocument/2006/relationships/image" Target="../media/image23.jpeg"/><Relationship Id="rId30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97171" y="23655421"/>
            <a:ext cx="4195794" cy="549497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2" name="Picture 251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36128"/>
          <a:stretch/>
        </p:blipFill>
        <p:spPr>
          <a:xfrm>
            <a:off x="3895078" y="1716097"/>
            <a:ext cx="15832896" cy="7656503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518" y="9542611"/>
            <a:ext cx="6719039" cy="3243298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293" y="12932540"/>
            <a:ext cx="6660246" cy="3229754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02" y="12951444"/>
            <a:ext cx="6719038" cy="3216906"/>
          </a:xfrm>
          <a:prstGeom prst="rect">
            <a:avLst/>
          </a:prstGeom>
        </p:spPr>
      </p:pic>
      <p:grpSp>
        <p:nvGrpSpPr>
          <p:cNvPr id="228" name="Group 227"/>
          <p:cNvGrpSpPr/>
          <p:nvPr/>
        </p:nvGrpSpPr>
        <p:grpSpPr>
          <a:xfrm>
            <a:off x="235235" y="4601391"/>
            <a:ext cx="17309816" cy="4103443"/>
            <a:chOff x="228600" y="5710125"/>
            <a:chExt cx="16555063" cy="3924522"/>
          </a:xfrm>
        </p:grpSpPr>
        <p:pic>
          <p:nvPicPr>
            <p:cNvPr id="227" name="Picture 2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8718" y="5711669"/>
              <a:ext cx="5644945" cy="392297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5710125"/>
              <a:ext cx="11087100" cy="3924522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C4748E3-EA16-4660-BA75-6FE7C78F609E}"/>
              </a:ext>
            </a:extLst>
          </p:cNvPr>
          <p:cNvSpPr txBox="1">
            <a:spLocks/>
          </p:cNvSpPr>
          <p:nvPr/>
        </p:nvSpPr>
        <p:spPr>
          <a:xfrm>
            <a:off x="228600" y="71239"/>
            <a:ext cx="21488400" cy="15736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BCB7A8-83FC-4D6A-AF0B-74A2EC509A9D}"/>
              </a:ext>
            </a:extLst>
          </p:cNvPr>
          <p:cNvSpPr txBox="1">
            <a:spLocks/>
          </p:cNvSpPr>
          <p:nvPr/>
        </p:nvSpPr>
        <p:spPr>
          <a:xfrm rot="16200000">
            <a:off x="-16235855" y="16380919"/>
            <a:ext cx="32775923" cy="1602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941" y="1662217"/>
            <a:ext cx="3250430" cy="218576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28600" y="1404895"/>
            <a:ext cx="21111636" cy="14227074"/>
            <a:chOff x="228600" y="1404895"/>
            <a:chExt cx="21111636" cy="14227074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228600" y="2838450"/>
              <a:ext cx="19499374" cy="28716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074" name="Picture 2" descr="Movie camera ic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40" t="6512" r="18834" b="60263"/>
            <a:stretch/>
          </p:blipFill>
          <p:spPr bwMode="auto">
            <a:xfrm rot="19906647">
              <a:off x="19678992" y="1404895"/>
              <a:ext cx="1661244" cy="1794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6" name="Straight Connector 75"/>
            <p:cNvCxnSpPr/>
            <p:nvPr/>
          </p:nvCxnSpPr>
          <p:spPr>
            <a:xfrm flipH="1">
              <a:off x="439941" y="3270250"/>
              <a:ext cx="19444651" cy="1236171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3A7FE5C-26FA-4D67-A20E-B1A8BE8D122B}"/>
              </a:ext>
            </a:extLst>
          </p:cNvPr>
          <p:cNvSpPr txBox="1">
            <a:spLocks/>
          </p:cNvSpPr>
          <p:nvPr/>
        </p:nvSpPr>
        <p:spPr>
          <a:xfrm flipV="1">
            <a:off x="71983" y="1376562"/>
            <a:ext cx="21645018" cy="1728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3BA57E-8948-4C6A-B756-A4554A09F131}"/>
              </a:ext>
            </a:extLst>
          </p:cNvPr>
          <p:cNvSpPr txBox="1">
            <a:spLocks/>
          </p:cNvSpPr>
          <p:nvPr/>
        </p:nvSpPr>
        <p:spPr>
          <a:xfrm rot="16200000">
            <a:off x="5409680" y="16379075"/>
            <a:ext cx="32775922" cy="1602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433357" y="3863523"/>
            <a:ext cx="15886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eorgia" panose="02040502050405020303" pitchFamily="18" charset="0"/>
              </a:rPr>
              <a:t>Mitigation Animation Rainelle &amp; White Sulphur Springs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39941" y="8882730"/>
            <a:ext cx="18573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eorgia" panose="02040502050405020303" pitchFamily="18" charset="0"/>
              </a:rPr>
              <a:t>Damage Assessment Animation, Harpers Ferry, </a:t>
            </a:r>
            <a:r>
              <a:rPr lang="en-US" sz="2800" b="1" dirty="0" err="1">
                <a:latin typeface="Georgia" panose="02040502050405020303" pitchFamily="18" charset="0"/>
              </a:rPr>
              <a:t>Ranson</a:t>
            </a:r>
            <a:r>
              <a:rPr lang="en-US" sz="2800" b="1" dirty="0">
                <a:latin typeface="Georgia" panose="02040502050405020303" pitchFamily="18" charset="0"/>
              </a:rPr>
              <a:t>, Shepherdstown &amp; Charles Town</a:t>
            </a:r>
          </a:p>
        </p:txBody>
      </p:sp>
      <p:pic>
        <p:nvPicPr>
          <p:cNvPr id="243" name="Picture 2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101" y="9543704"/>
            <a:ext cx="6719039" cy="3225717"/>
          </a:xfrm>
          <a:prstGeom prst="rect">
            <a:avLst/>
          </a:prstGeom>
        </p:spPr>
      </p:pic>
      <p:sp>
        <p:nvSpPr>
          <p:cNvPr id="129" name="Title 1">
            <a:extLst>
              <a:ext uri="{FF2B5EF4-FFF2-40B4-BE49-F238E27FC236}">
                <a16:creationId xmlns:a16="http://schemas.microsoft.com/office/drawing/2014/main" id="{A976F888-D2B1-43B5-B420-8E253D08385F}"/>
              </a:ext>
            </a:extLst>
          </p:cNvPr>
          <p:cNvSpPr txBox="1">
            <a:spLocks/>
          </p:cNvSpPr>
          <p:nvPr/>
        </p:nvSpPr>
        <p:spPr>
          <a:xfrm rot="5400000">
            <a:off x="5751349" y="17747451"/>
            <a:ext cx="16914138" cy="139912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A976F888-D2B1-43B5-B420-8E253D08385F}"/>
              </a:ext>
            </a:extLst>
          </p:cNvPr>
          <p:cNvSpPr txBox="1">
            <a:spLocks/>
          </p:cNvSpPr>
          <p:nvPr/>
        </p:nvSpPr>
        <p:spPr>
          <a:xfrm>
            <a:off x="8020595" y="9335490"/>
            <a:ext cx="9844422" cy="124136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55" name="Group 254"/>
          <p:cNvGrpSpPr/>
          <p:nvPr/>
        </p:nvGrpSpPr>
        <p:grpSpPr>
          <a:xfrm>
            <a:off x="17886909" y="3203875"/>
            <a:ext cx="3544926" cy="5876100"/>
            <a:chOff x="17672105" y="3471994"/>
            <a:chExt cx="3687150" cy="6111852"/>
          </a:xfrm>
        </p:grpSpPr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72105" y="3471994"/>
              <a:ext cx="3687150" cy="6111852"/>
            </a:xfrm>
            <a:prstGeom prst="rect">
              <a:avLst/>
            </a:prstGeom>
          </p:spPr>
        </p:pic>
        <p:sp>
          <p:nvSpPr>
            <p:cNvPr id="254" name="Rounded Rectangle 253"/>
            <p:cNvSpPr/>
            <p:nvPr/>
          </p:nvSpPr>
          <p:spPr>
            <a:xfrm>
              <a:off x="17672105" y="6991350"/>
              <a:ext cx="2534578" cy="571500"/>
            </a:xfrm>
            <a:prstGeom prst="roundRect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Rectangle 136"/>
          <p:cNvSpPr/>
          <p:nvPr/>
        </p:nvSpPr>
        <p:spPr>
          <a:xfrm>
            <a:off x="17865016" y="9322236"/>
            <a:ext cx="3507571" cy="5847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Viewshed</a:t>
            </a:r>
            <a:endParaRPr lang="en-US" sz="3200" dirty="0"/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A91B28EC-BDD0-4C80-8284-2B75FC91860A}"/>
              </a:ext>
            </a:extLst>
          </p:cNvPr>
          <p:cNvSpPr txBox="1">
            <a:spLocks/>
          </p:cNvSpPr>
          <p:nvPr/>
        </p:nvSpPr>
        <p:spPr>
          <a:xfrm>
            <a:off x="71982" y="32728799"/>
            <a:ext cx="21645018" cy="1163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4" name="Picture 26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85371" y="9982257"/>
            <a:ext cx="7046463" cy="384804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02708" y="14047961"/>
            <a:ext cx="7067903" cy="3879216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02709" y="18134298"/>
            <a:ext cx="7067902" cy="3906357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424148" y="22211020"/>
            <a:ext cx="7046463" cy="3893090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523761" y="46855275"/>
            <a:ext cx="6969879" cy="3919627"/>
          </a:xfrm>
          <a:prstGeom prst="rect">
            <a:avLst/>
          </a:prstGeom>
        </p:spPr>
      </p:pic>
      <p:graphicFrame>
        <p:nvGraphicFramePr>
          <p:cNvPr id="148" name="Chart 147"/>
          <p:cNvGraphicFramePr>
            <a:graphicFrameLocks/>
          </p:cNvGraphicFramePr>
          <p:nvPr/>
        </p:nvGraphicFramePr>
        <p:xfrm>
          <a:off x="740237" y="16765834"/>
          <a:ext cx="13030434" cy="6803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0"/>
          <a:srcRect l="468" t="4333" r="2448" b="2833"/>
          <a:stretch/>
        </p:blipFill>
        <p:spPr>
          <a:xfrm>
            <a:off x="423650" y="27153363"/>
            <a:ext cx="4246499" cy="2537876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A976F888-D2B1-43B5-B420-8E253D08385F}"/>
              </a:ext>
            </a:extLst>
          </p:cNvPr>
          <p:cNvSpPr txBox="1">
            <a:spLocks/>
          </p:cNvSpPr>
          <p:nvPr/>
        </p:nvSpPr>
        <p:spPr>
          <a:xfrm>
            <a:off x="5257162" y="23689503"/>
            <a:ext cx="8904410" cy="6564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1"/>
          <a:srcRect l="260" t="4833" r="2344" b="2750"/>
          <a:stretch/>
        </p:blipFill>
        <p:spPr>
          <a:xfrm>
            <a:off x="420384" y="24394759"/>
            <a:ext cx="4266056" cy="25299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2"/>
          <a:srcRect l="238" t="4571" r="2321" b="6666"/>
          <a:stretch/>
        </p:blipFill>
        <p:spPr>
          <a:xfrm>
            <a:off x="4845554" y="23975535"/>
            <a:ext cx="4293925" cy="273428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6833" y="23657953"/>
            <a:ext cx="232119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/>
              <a:t>Story Map</a:t>
            </a:r>
            <a:endParaRPr lang="en-US" sz="3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3"/>
          <a:srcRect l="1369" t="12763" r="60280" b="7048"/>
          <a:stretch/>
        </p:blipFill>
        <p:spPr>
          <a:xfrm>
            <a:off x="4829739" y="26966921"/>
            <a:ext cx="4262675" cy="5570652"/>
          </a:xfrm>
          <a:prstGeom prst="rect">
            <a:avLst/>
          </a:prstGeom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A976F888-D2B1-43B5-B420-8E253D08385F}"/>
              </a:ext>
            </a:extLst>
          </p:cNvPr>
          <p:cNvSpPr txBox="1">
            <a:spLocks/>
          </p:cNvSpPr>
          <p:nvPr/>
        </p:nvSpPr>
        <p:spPr>
          <a:xfrm>
            <a:off x="228600" y="16448566"/>
            <a:ext cx="8904410" cy="6564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A976F888-D2B1-43B5-B420-8E253D08385F}"/>
              </a:ext>
            </a:extLst>
          </p:cNvPr>
          <p:cNvSpPr txBox="1">
            <a:spLocks/>
          </p:cNvSpPr>
          <p:nvPr/>
        </p:nvSpPr>
        <p:spPr>
          <a:xfrm>
            <a:off x="14204218" y="26199177"/>
            <a:ext cx="7264634" cy="75297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r="5296"/>
          <a:stretch/>
        </p:blipFill>
        <p:spPr>
          <a:xfrm>
            <a:off x="15780334" y="26481963"/>
            <a:ext cx="5651500" cy="62094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5"/>
          <a:srcRect l="468" t="4500" r="3482" b="2750"/>
          <a:stretch/>
        </p:blipFill>
        <p:spPr>
          <a:xfrm>
            <a:off x="374810" y="29931566"/>
            <a:ext cx="4284276" cy="2585670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A976F888-D2B1-43B5-B420-8E253D08385F}"/>
              </a:ext>
            </a:extLst>
          </p:cNvPr>
          <p:cNvSpPr txBox="1">
            <a:spLocks/>
          </p:cNvSpPr>
          <p:nvPr/>
        </p:nvSpPr>
        <p:spPr>
          <a:xfrm rot="5400000">
            <a:off x="6427345" y="29788852"/>
            <a:ext cx="5731503" cy="140682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217376" y="26494918"/>
            <a:ext cx="6610023" cy="52322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/>
              <a:t>Flood 3D Visualizations, Different Scenarios</a:t>
            </a:r>
            <a:endParaRPr lang="en-US" sz="2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6"/>
          <a:srcRect t="4500" r="2344" b="12767"/>
          <a:stretch/>
        </p:blipFill>
        <p:spPr>
          <a:xfrm>
            <a:off x="9289713" y="23930601"/>
            <a:ext cx="4687440" cy="234387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0030995" y="27169908"/>
            <a:ext cx="4759036" cy="2672106"/>
            <a:chOff x="10030995" y="27169908"/>
            <a:chExt cx="4759036" cy="267210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995" y="27169908"/>
              <a:ext cx="4759036" cy="2672106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10162266" y="29474127"/>
              <a:ext cx="232119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Water Depth: 1 foot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009795" y="29979217"/>
            <a:ext cx="4780236" cy="2684009"/>
            <a:chOff x="10009795" y="29979217"/>
            <a:chExt cx="4780236" cy="268400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9795" y="29979217"/>
              <a:ext cx="4780236" cy="2684009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10201193" y="32276733"/>
              <a:ext cx="232119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Water Depth: 9 feet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FC8CBA1-14E2-B4C1-69AB-04DCB23331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786"/>
          <a:stretch/>
        </p:blipFill>
        <p:spPr bwMode="auto">
          <a:xfrm>
            <a:off x="18571498" y="313398"/>
            <a:ext cx="957418" cy="939935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383FE0-0621-4888-009F-8886C0D4CE8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45104" y="376989"/>
            <a:ext cx="990600" cy="856318"/>
          </a:xfrm>
          <a:prstGeom prst="rect">
            <a:avLst/>
          </a:prstGeom>
        </p:spPr>
      </p:pic>
      <p:pic>
        <p:nvPicPr>
          <p:cNvPr id="12" name="Picture 11" descr="A hexagon with a yellow house and a river&#10;&#10;AI-generated content may be incorrect.">
            <a:extLst>
              <a:ext uri="{FF2B5EF4-FFF2-40B4-BE49-F238E27FC236}">
                <a16:creationId xmlns:a16="http://schemas.microsoft.com/office/drawing/2014/main" id="{9C5CF13B-6FB9-494B-01C5-8974C591C41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0568224" y="307119"/>
            <a:ext cx="1090058" cy="994601"/>
          </a:xfrm>
          <a:prstGeom prst="rect">
            <a:avLst/>
          </a:prstGeom>
        </p:spPr>
      </p:pic>
      <p:pic>
        <p:nvPicPr>
          <p:cNvPr id="13" name="Picture 12" descr="A yellow and blue logo&#10;&#10;AI-generated content may be incorrect.">
            <a:extLst>
              <a:ext uri="{FF2B5EF4-FFF2-40B4-BE49-F238E27FC236}">
                <a16:creationId xmlns:a16="http://schemas.microsoft.com/office/drawing/2014/main" id="{AD7E3794-1276-E16A-D779-D0D1439DD9A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710" y="342907"/>
            <a:ext cx="993483" cy="887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8747E1-AF41-40C4-BDB1-FBE7EFFFCAF6}"/>
              </a:ext>
            </a:extLst>
          </p:cNvPr>
          <p:cNvSpPr txBox="1"/>
          <p:nvPr/>
        </p:nvSpPr>
        <p:spPr>
          <a:xfrm>
            <a:off x="275373" y="322174"/>
            <a:ext cx="17611536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6000" b="1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Visualization, </a:t>
            </a:r>
            <a:r>
              <a:rPr lang="en-US" sz="4000" b="1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Level, </a:t>
            </a:r>
            <a:r>
              <a:rPr lang="en-US" sz="3400" b="1" dirty="0">
                <a:solidFill>
                  <a:srgbClr val="EEB2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WVFRF, Apr. 2025</a:t>
            </a:r>
          </a:p>
        </p:txBody>
      </p:sp>
    </p:spTree>
    <p:extLst>
      <p:ext uri="{BB962C8B-B14F-4D97-AF65-F5344CB8AC3E}">
        <p14:creationId xmlns:p14="http://schemas.microsoft.com/office/powerpoint/2010/main" val="1232836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5449</TotalTime>
  <Words>59</Words>
  <Application>Microsoft Office PowerPoint</Application>
  <PresentationFormat>Custom</PresentationFormat>
  <Paragraphs>10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Georgia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Anahita Mahmoudi</dc:creator>
  <cp:lastModifiedBy>Behrang Bidadian</cp:lastModifiedBy>
  <cp:revision>263</cp:revision>
  <cp:lastPrinted>2024-10-23T15:32:37Z</cp:lastPrinted>
  <dcterms:created xsi:type="dcterms:W3CDTF">2024-02-09T16:12:05Z</dcterms:created>
  <dcterms:modified xsi:type="dcterms:W3CDTF">2025-03-27T20:37:22Z</dcterms:modified>
</cp:coreProperties>
</file>