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sldIdLst>
    <p:sldId id="256" r:id="rId2"/>
    <p:sldId id="259" r:id="rId3"/>
  </p:sldIdLst>
  <p:sldSz cx="21945600" cy="32918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3456" userDrawn="1">
          <p15:clr>
            <a:srgbClr val="A4A3A4"/>
          </p15:clr>
        </p15:guide>
        <p15:guide id="3" pos="6912" userDrawn="1">
          <p15:clr>
            <a:srgbClr val="A4A3A4"/>
          </p15:clr>
        </p15:guide>
        <p15:guide id="4" pos="10368" userDrawn="1">
          <p15:clr>
            <a:srgbClr val="A4A3A4"/>
          </p15:clr>
        </p15:guide>
        <p15:guide id="5" orient="horz" pos="6912" userDrawn="1">
          <p15:clr>
            <a:srgbClr val="A4A3A4"/>
          </p15:clr>
        </p15:guide>
        <p15:guide id="6" orient="horz" pos="3456" userDrawn="1">
          <p15:clr>
            <a:srgbClr val="A4A3A4"/>
          </p15:clr>
        </p15:guide>
        <p15:guide id="7" orient="horz" pos="16608" userDrawn="1">
          <p15:clr>
            <a:srgbClr val="A4A3A4"/>
          </p15:clr>
        </p15:guide>
        <p15:guide id="8" orient="horz" pos="17280" userDrawn="1">
          <p15:clr>
            <a:srgbClr val="A4A3A4"/>
          </p15:clr>
        </p15:guide>
        <p15:guide id="9" pos="144" userDrawn="1">
          <p15:clr>
            <a:srgbClr val="A4A3A4"/>
          </p15:clr>
        </p15:guide>
        <p15:guide id="10" pos="6768" userDrawn="1">
          <p15:clr>
            <a:srgbClr val="A4A3A4"/>
          </p15:clr>
        </p15:guide>
        <p15:guide id="12" orient="horz" pos="144" userDrawn="1">
          <p15:clr>
            <a:srgbClr val="A4A3A4"/>
          </p15:clr>
        </p15:guide>
        <p15:guide id="13" pos="13680" userDrawn="1">
          <p15:clr>
            <a:srgbClr val="A4A3A4"/>
          </p15:clr>
        </p15:guide>
        <p15:guide id="14" pos="7056" userDrawn="1">
          <p15:clr>
            <a:srgbClr val="A4A3A4"/>
          </p15:clr>
        </p15:guide>
        <p15:guide id="15" orient="horz" pos="20592" userDrawn="1">
          <p15:clr>
            <a:srgbClr val="A4A3A4"/>
          </p15:clr>
        </p15:guide>
        <p15:guide id="16" pos="240" userDrawn="1">
          <p15:clr>
            <a:srgbClr val="A4A3A4"/>
          </p15:clr>
        </p15:guide>
        <p15:guide id="17" pos="13584" userDrawn="1">
          <p15:clr>
            <a:srgbClr val="A4A3A4"/>
          </p15:clr>
        </p15:guide>
        <p15:guide id="18" pos="5520" userDrawn="1">
          <p15:clr>
            <a:srgbClr val="A4A3A4"/>
          </p15:clr>
        </p15:guide>
        <p15:guide id="19" pos="84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E1"/>
    <a:srgbClr val="E9A9B7"/>
    <a:srgbClr val="1F4E79"/>
    <a:srgbClr val="EEB211"/>
    <a:srgbClr val="FFFAEB"/>
    <a:srgbClr val="FFFBEF"/>
    <a:srgbClr val="FFF5D9"/>
    <a:srgbClr val="2E7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39" autoAdjust="0"/>
    <p:restoredTop sz="94660"/>
  </p:normalViewPr>
  <p:slideViewPr>
    <p:cSldViewPr>
      <p:cViewPr>
        <p:scale>
          <a:sx n="70" d="100"/>
          <a:sy n="70" d="100"/>
        </p:scale>
        <p:origin x="414" y="48"/>
      </p:cViewPr>
      <p:guideLst>
        <p:guide orient="horz" pos="10368"/>
        <p:guide pos="3456"/>
        <p:guide pos="6912"/>
        <p:guide pos="10368"/>
        <p:guide orient="horz" pos="6912"/>
        <p:guide orient="horz" pos="3456"/>
        <p:guide orient="horz" pos="16608"/>
        <p:guide orient="horz" pos="17280"/>
        <p:guide pos="144"/>
        <p:guide pos="6768"/>
        <p:guide orient="horz" pos="144"/>
        <p:guide pos="13680"/>
        <p:guide pos="7056"/>
        <p:guide orient="horz" pos="20592"/>
        <p:guide pos="240"/>
        <p:guide pos="13584"/>
        <p:guide pos="5520"/>
        <p:guide pos="84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86FDCE-31B8-4B06-B52C-4AFF240323B5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59038" y="1162050"/>
            <a:ext cx="20923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5EF387D-118E-4DF1-93C8-358A6F6E86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89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349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9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8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1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8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9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89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390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2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1E3D8-5E52-4A4C-BC47-390DEB96B48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85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1E3D8-5E52-4A4C-BC47-390DEB96B48B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69C74-9BAA-45DF-A07C-FB18FBB5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7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18" Type="http://schemas.microsoft.com/office/2007/relationships/hdphoto" Target="../media/hdphoto2.wdp"/><Relationship Id="rId3" Type="http://schemas.openxmlformats.org/officeDocument/2006/relationships/image" Target="../media/image2.png"/><Relationship Id="rId21" Type="http://schemas.openxmlformats.org/officeDocument/2006/relationships/image" Target="../media/image18.jp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jpeg"/><Relationship Id="rId16" Type="http://schemas.openxmlformats.org/officeDocument/2006/relationships/image" Target="../media/image14.jpg"/><Relationship Id="rId20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microsoft.com/office/2007/relationships/hdphoto" Target="../media/hdphoto1.wdp"/><Relationship Id="rId10" Type="http://schemas.openxmlformats.org/officeDocument/2006/relationships/image" Target="../media/image9.jpg"/><Relationship Id="rId19" Type="http://schemas.openxmlformats.org/officeDocument/2006/relationships/image" Target="../media/image16.jpg"/><Relationship Id="rId4" Type="http://schemas.openxmlformats.org/officeDocument/2006/relationships/image" Target="../media/image3.jpeg"/><Relationship Id="rId9" Type="http://schemas.openxmlformats.org/officeDocument/2006/relationships/image" Target="../media/image8.jpg"/><Relationship Id="rId14" Type="http://schemas.openxmlformats.org/officeDocument/2006/relationships/image" Target="../media/image13.png"/><Relationship Id="rId2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6.png"/><Relationship Id="rId18" Type="http://schemas.openxmlformats.org/officeDocument/2006/relationships/image" Target="../media/image29.jpg"/><Relationship Id="rId26" Type="http://schemas.microsoft.com/office/2007/relationships/hdphoto" Target="../media/hdphoto7.wdp"/><Relationship Id="rId3" Type="http://schemas.openxmlformats.org/officeDocument/2006/relationships/image" Target="../media/image21.jpeg"/><Relationship Id="rId21" Type="http://schemas.openxmlformats.org/officeDocument/2006/relationships/image" Target="../media/image32.png"/><Relationship Id="rId7" Type="http://schemas.openxmlformats.org/officeDocument/2006/relationships/image" Target="../media/image12.png"/><Relationship Id="rId12" Type="http://schemas.openxmlformats.org/officeDocument/2006/relationships/image" Target="../media/image25.jpg"/><Relationship Id="rId17" Type="http://schemas.openxmlformats.org/officeDocument/2006/relationships/image" Target="../media/image28.jpeg"/><Relationship Id="rId25" Type="http://schemas.openxmlformats.org/officeDocument/2006/relationships/image" Target="../media/image35.png"/><Relationship Id="rId2" Type="http://schemas.openxmlformats.org/officeDocument/2006/relationships/image" Target="../media/image20.jpg"/><Relationship Id="rId16" Type="http://schemas.microsoft.com/office/2007/relationships/hdphoto" Target="../media/hdphoto5.wdp"/><Relationship Id="rId20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24" Type="http://schemas.openxmlformats.org/officeDocument/2006/relationships/image" Target="../media/image34.jpg"/><Relationship Id="rId5" Type="http://schemas.openxmlformats.org/officeDocument/2006/relationships/image" Target="../media/image9.jpg"/><Relationship Id="rId15" Type="http://schemas.openxmlformats.org/officeDocument/2006/relationships/image" Target="../media/image27.png"/><Relationship Id="rId23" Type="http://schemas.openxmlformats.org/officeDocument/2006/relationships/image" Target="../media/image33.jpg"/><Relationship Id="rId10" Type="http://schemas.openxmlformats.org/officeDocument/2006/relationships/image" Target="../media/image24.png"/><Relationship Id="rId19" Type="http://schemas.openxmlformats.org/officeDocument/2006/relationships/image" Target="../media/image30.JPG"/><Relationship Id="rId4" Type="http://schemas.openxmlformats.org/officeDocument/2006/relationships/image" Target="../media/image8.jpg"/><Relationship Id="rId9" Type="http://schemas.openxmlformats.org/officeDocument/2006/relationships/image" Target="../media/image23.jpg"/><Relationship Id="rId14" Type="http://schemas.microsoft.com/office/2007/relationships/hdphoto" Target="../media/hdphoto4.wdp"/><Relationship Id="rId22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1">
            <a:extLst>
              <a:ext uri="{FF2B5EF4-FFF2-40B4-BE49-F238E27FC236}">
                <a16:creationId xmlns:a16="http://schemas.microsoft.com/office/drawing/2014/main" id="{5C508458-F8B1-4A1D-A4EB-3D8EF2C49E61}"/>
              </a:ext>
            </a:extLst>
          </p:cNvPr>
          <p:cNvSpPr txBox="1">
            <a:spLocks/>
          </p:cNvSpPr>
          <p:nvPr/>
        </p:nvSpPr>
        <p:spPr>
          <a:xfrm>
            <a:off x="381001" y="12265196"/>
            <a:ext cx="8250669" cy="3395674"/>
          </a:xfrm>
          <a:prstGeom prst="rect">
            <a:avLst/>
          </a:prstGeom>
          <a:solidFill>
            <a:srgbClr val="FFF7E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Building Floodplain Count: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82,408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Structures</a:t>
            </a:r>
          </a:p>
          <a:p>
            <a:pPr marL="631825" indent="-457200">
              <a:buFont typeface="Wingdings" panose="05000000000000000000" pitchFamily="2" charset="2"/>
              <a:buChar char="v"/>
            </a:pPr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Building Floodway Count: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8,237</a:t>
            </a:r>
            <a:r>
              <a:rPr lang="en-US" sz="2600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Structures</a:t>
            </a:r>
          </a:p>
          <a:p>
            <a:pPr marL="631825" indent="-457200">
              <a:buFont typeface="Wingdings" panose="05000000000000000000" pitchFamily="2" charset="2"/>
              <a:buChar char="v"/>
            </a:pPr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Building Floodplain Ratio: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7.4%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Buildings in the state</a:t>
            </a:r>
          </a:p>
          <a:p>
            <a:pPr marL="174625"/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Building Density: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0.16 /acre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(in floodplain)</a:t>
            </a:r>
          </a:p>
          <a:p>
            <a:pPr marL="457200" indent="-282575">
              <a:buFont typeface="Wingdings" panose="05000000000000000000" pitchFamily="2" charset="2"/>
              <a:buChar char="§"/>
            </a:pPr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342900" indent="-228600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Buildings in High-Risk Effective Zones: </a:t>
            </a:r>
            <a:r>
              <a:rPr lang="en-US" sz="2300" b="1" dirty="0">
                <a:latin typeface="+mn-lt"/>
                <a:cs typeface="Arial" panose="020B0604020202020204" pitchFamily="34" charset="0"/>
              </a:rPr>
              <a:t>84,621</a:t>
            </a:r>
          </a:p>
          <a:p>
            <a:pPr marL="342900" indent="-228600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342900" indent="-228600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Buildings in High-Risk Advisory Zones: </a:t>
            </a:r>
            <a:r>
              <a:rPr lang="en-US" sz="2300" b="1" dirty="0">
                <a:latin typeface="+mn-lt"/>
                <a:cs typeface="Arial" panose="020B0604020202020204" pitchFamily="34" charset="0"/>
              </a:rPr>
              <a:t>13,315</a:t>
            </a:r>
          </a:p>
          <a:p>
            <a:pPr marL="342900" indent="-228600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342900" indent="-228600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Buildings in All High-Risk Floodplains: </a:t>
            </a:r>
            <a:r>
              <a:rPr lang="en-US" sz="2300" b="1" dirty="0">
                <a:latin typeface="+mn-lt"/>
                <a:cs typeface="Arial" panose="020B0604020202020204" pitchFamily="34" charset="0"/>
              </a:rPr>
              <a:t>97,936</a:t>
            </a:r>
            <a:r>
              <a:rPr lang="en-US" sz="2300" dirty="0">
                <a:latin typeface="+mn-lt"/>
                <a:cs typeface="Arial" panose="020B0604020202020204" pitchFamily="34" charset="0"/>
              </a:rPr>
              <a:t> (8.8% of WV Bldgs.)</a:t>
            </a:r>
          </a:p>
          <a:p>
            <a:pPr marL="342900" indent="-228600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342900" indent="-228600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Buildings in Estimated Depths of Greater than 10 ft: </a:t>
            </a:r>
            <a:r>
              <a:rPr lang="en-US" sz="2300" b="1" dirty="0">
                <a:latin typeface="+mn-lt"/>
                <a:cs typeface="Arial" panose="020B0604020202020204" pitchFamily="34" charset="0"/>
              </a:rPr>
              <a:t>2,088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747E1-AF41-40C4-BDB1-FBE7EFFFCAF6}"/>
              </a:ext>
            </a:extLst>
          </p:cNvPr>
          <p:cNvSpPr txBox="1"/>
          <p:nvPr/>
        </p:nvSpPr>
        <p:spPr>
          <a:xfrm>
            <a:off x="453462" y="204537"/>
            <a:ext cx="20139093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60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Flood Risk Assessment,</a:t>
            </a:r>
            <a:r>
              <a:rPr lang="en-US" sz="40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EEB2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WVFRF, Apr. 2025</a:t>
            </a:r>
          </a:p>
        </p:txBody>
      </p:sp>
      <p:pic>
        <p:nvPicPr>
          <p:cNvPr id="9" name="Picture 8" descr="Men standing outside of a house&#10;&#10;Description automatically generated">
            <a:extLst>
              <a:ext uri="{FF2B5EF4-FFF2-40B4-BE49-F238E27FC236}">
                <a16:creationId xmlns:a16="http://schemas.microsoft.com/office/drawing/2014/main" id="{BBF87161-5CB8-42D2-99BA-956E16DD05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655" y="4302841"/>
            <a:ext cx="4378980" cy="2794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9AD055-4126-4523-A7B9-BF1AC24291F1}"/>
              </a:ext>
            </a:extLst>
          </p:cNvPr>
          <p:cNvSpPr txBox="1"/>
          <p:nvPr/>
        </p:nvSpPr>
        <p:spPr>
          <a:xfrm>
            <a:off x="8771149" y="7060344"/>
            <a:ext cx="4162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July 1961 (22 + 2 landslide fatalities)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/>
              <a:t>Kanawha County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 descr="A destroyed house in a flood&#10;&#10;Description automatically generated with medium confidence">
            <a:extLst>
              <a:ext uri="{FF2B5EF4-FFF2-40B4-BE49-F238E27FC236}">
                <a16:creationId xmlns:a16="http://schemas.microsoft.com/office/drawing/2014/main" id="{77B71241-F07D-4961-ADAF-801D5527D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655" y="7383733"/>
            <a:ext cx="4378980" cy="293391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73792F8-3FAA-4308-8990-26BEEB6258D3}"/>
              </a:ext>
            </a:extLst>
          </p:cNvPr>
          <p:cNvSpPr txBox="1"/>
          <p:nvPr/>
        </p:nvSpPr>
        <p:spPr>
          <a:xfrm>
            <a:off x="8310399" y="10278687"/>
            <a:ext cx="50007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February 1972 (123 fatalities including 4 missing)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n-US" sz="1400" dirty="0">
                <a:cs typeface="Arial" panose="020B0604020202020204" pitchFamily="34" charset="0"/>
              </a:rPr>
              <a:t>Buffalo Creek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297340E-0EEA-4192-933A-71AD9E3B35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60011" y="4208472"/>
            <a:ext cx="8288740" cy="6404936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A3846A4B-9CE5-4D2B-9C93-B77CB9EBE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988458"/>
              </p:ext>
            </p:extLst>
          </p:nvPr>
        </p:nvGraphicFramePr>
        <p:xfrm>
          <a:off x="13550959" y="4390468"/>
          <a:ext cx="3111000" cy="17545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5634">
                  <a:extLst>
                    <a:ext uri="{9D8B030D-6E8A-4147-A177-3AD203B41FA5}">
                      <a16:colId xmlns:a16="http://schemas.microsoft.com/office/drawing/2014/main" val="3661389784"/>
                    </a:ext>
                  </a:extLst>
                </a:gridCol>
                <a:gridCol w="1735366">
                  <a:extLst>
                    <a:ext uri="{9D8B030D-6E8A-4147-A177-3AD203B41FA5}">
                      <a16:colId xmlns:a16="http://schemas.microsoft.com/office/drawing/2014/main" val="3246482802"/>
                    </a:ext>
                  </a:extLst>
                </a:gridCol>
              </a:tblGrid>
              <a:tr h="4580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Top 5 Counties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0000"/>
                        </a:lnSpc>
                      </a:pP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Modified Total SFHA Area (acres)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30314"/>
                  </a:ext>
                </a:extLst>
              </a:tr>
              <a:tr h="240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Hampshire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26,607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454120"/>
                  </a:ext>
                </a:extLst>
              </a:tr>
              <a:tr h="240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Kanawha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23,929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785680"/>
                  </a:ext>
                </a:extLst>
              </a:tr>
              <a:tr h="240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Mason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23,117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253293"/>
                  </a:ext>
                </a:extLst>
              </a:tr>
              <a:tr h="240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Greenbrier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21,615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375671"/>
                  </a:ext>
                </a:extLst>
              </a:tr>
              <a:tr h="2409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Randolph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20,523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240211"/>
                  </a:ext>
                </a:extLst>
              </a:tr>
            </a:tbl>
          </a:graphicData>
        </a:graphic>
      </p:graphicFrame>
      <p:grpSp>
        <p:nvGrpSpPr>
          <p:cNvPr id="49" name="Group 48">
            <a:extLst>
              <a:ext uri="{FF2B5EF4-FFF2-40B4-BE49-F238E27FC236}">
                <a16:creationId xmlns:a16="http://schemas.microsoft.com/office/drawing/2014/main" id="{7B2F25CD-9309-4985-9F4D-8B4C447CB8A2}"/>
              </a:ext>
            </a:extLst>
          </p:cNvPr>
          <p:cNvGrpSpPr/>
          <p:nvPr/>
        </p:nvGrpSpPr>
        <p:grpSpPr>
          <a:xfrm>
            <a:off x="228600" y="10638043"/>
            <a:ext cx="21492376" cy="1497895"/>
            <a:chOff x="228600" y="10114866"/>
            <a:chExt cx="21492376" cy="1497895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7C0C3CD7-99BA-493C-B5B6-B4DD476A70D3}"/>
                </a:ext>
              </a:extLst>
            </p:cNvPr>
            <p:cNvSpPr txBox="1">
              <a:spLocks/>
            </p:cNvSpPr>
            <p:nvPr/>
          </p:nvSpPr>
          <p:spPr>
            <a:xfrm>
              <a:off x="228600" y="10698360"/>
              <a:ext cx="10997481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Building Exposure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A976F888-D2B1-43B5-B420-8E253D08385F}"/>
                </a:ext>
              </a:extLst>
            </p:cNvPr>
            <p:cNvSpPr txBox="1">
              <a:spLocks/>
            </p:cNvSpPr>
            <p:nvPr/>
          </p:nvSpPr>
          <p:spPr>
            <a:xfrm>
              <a:off x="11223756" y="10114866"/>
              <a:ext cx="10497220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4C109DAA-9400-4F0F-AE63-5AD747B2CB2E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0634495" y="10863813"/>
              <a:ext cx="1340534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15BCB7A8-83FC-4D6A-AF0B-74A2EC509A9D}"/>
              </a:ext>
            </a:extLst>
          </p:cNvPr>
          <p:cNvSpPr txBox="1">
            <a:spLocks/>
          </p:cNvSpPr>
          <p:nvPr/>
        </p:nvSpPr>
        <p:spPr>
          <a:xfrm rot="16200000">
            <a:off x="-16235855" y="16379075"/>
            <a:ext cx="32775923" cy="1602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13BA57E-8948-4C6A-B756-A4554A09F131}"/>
              </a:ext>
            </a:extLst>
          </p:cNvPr>
          <p:cNvSpPr txBox="1">
            <a:spLocks/>
          </p:cNvSpPr>
          <p:nvPr/>
        </p:nvSpPr>
        <p:spPr>
          <a:xfrm rot="16200000">
            <a:off x="5409680" y="16379075"/>
            <a:ext cx="32775922" cy="1602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5C4748E3-EA16-4660-BA75-6FE7C78F609E}"/>
              </a:ext>
            </a:extLst>
          </p:cNvPr>
          <p:cNvSpPr txBox="1">
            <a:spLocks/>
          </p:cNvSpPr>
          <p:nvPr/>
        </p:nvSpPr>
        <p:spPr>
          <a:xfrm>
            <a:off x="228600" y="71239"/>
            <a:ext cx="21488400" cy="15736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A91B28EC-BDD0-4C80-8284-2B75FC91860A}"/>
              </a:ext>
            </a:extLst>
          </p:cNvPr>
          <p:cNvSpPr txBox="1">
            <a:spLocks/>
          </p:cNvSpPr>
          <p:nvPr/>
        </p:nvSpPr>
        <p:spPr>
          <a:xfrm>
            <a:off x="227116" y="32690697"/>
            <a:ext cx="21489884" cy="15736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23D153D-18F8-409D-9CBC-308DFE29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48503" y="10820400"/>
            <a:ext cx="8297425" cy="6411647"/>
          </a:xfrm>
          <a:prstGeom prst="rect">
            <a:avLst/>
          </a:prstGeom>
        </p:spPr>
      </p:pic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AFBEE54C-F001-4556-A2A8-DAAE144976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368432"/>
              </p:ext>
            </p:extLst>
          </p:nvPr>
        </p:nvGraphicFramePr>
        <p:xfrm>
          <a:off x="13530360" y="10999247"/>
          <a:ext cx="2785723" cy="1744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6608">
                  <a:extLst>
                    <a:ext uri="{9D8B030D-6E8A-4147-A177-3AD203B41FA5}">
                      <a16:colId xmlns:a16="http://schemas.microsoft.com/office/drawing/2014/main" val="3661389784"/>
                    </a:ext>
                  </a:extLst>
                </a:gridCol>
                <a:gridCol w="1239115">
                  <a:extLst>
                    <a:ext uri="{9D8B030D-6E8A-4147-A177-3AD203B41FA5}">
                      <a16:colId xmlns:a16="http://schemas.microsoft.com/office/drawing/2014/main" val="3246482802"/>
                    </a:ext>
                  </a:extLst>
                </a:gridCol>
              </a:tblGrid>
              <a:tr h="46168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Top 5 Counties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Building in SFHA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30314"/>
                  </a:ext>
                </a:extLst>
              </a:tr>
              <a:tr h="2316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Kanawha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13,452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454120"/>
                  </a:ext>
                </a:extLst>
              </a:tr>
              <a:tr h="2316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Logan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4,498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785680"/>
                  </a:ext>
                </a:extLst>
              </a:tr>
              <a:tr h="2316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McDowell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3,479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253293"/>
                  </a:ext>
                </a:extLst>
              </a:tr>
              <a:tr h="2316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Mingo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3,229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375671"/>
                  </a:ext>
                </a:extLst>
              </a:tr>
              <a:tr h="2316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Boone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3,094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240211"/>
                  </a:ext>
                </a:extLst>
              </a:tr>
            </a:tbl>
          </a:graphicData>
        </a:graphic>
      </p:graphicFrame>
      <p:grpSp>
        <p:nvGrpSpPr>
          <p:cNvPr id="55" name="Group 54">
            <a:extLst>
              <a:ext uri="{FF2B5EF4-FFF2-40B4-BE49-F238E27FC236}">
                <a16:creationId xmlns:a16="http://schemas.microsoft.com/office/drawing/2014/main" id="{D95B18F9-3A9C-4012-89C8-A14AC91EA0E7}"/>
              </a:ext>
            </a:extLst>
          </p:cNvPr>
          <p:cNvGrpSpPr/>
          <p:nvPr/>
        </p:nvGrpSpPr>
        <p:grpSpPr>
          <a:xfrm>
            <a:off x="13376746" y="26286961"/>
            <a:ext cx="8281536" cy="6399369"/>
            <a:chOff x="16711600" y="17013610"/>
            <a:chExt cx="8281536" cy="6399369"/>
          </a:xfrm>
        </p:grpSpPr>
        <p:pic>
          <p:nvPicPr>
            <p:cNvPr id="53" name="Picture 52" descr="A map of the state of west virginia&#10;&#10;Description automatically generated">
              <a:extLst>
                <a:ext uri="{FF2B5EF4-FFF2-40B4-BE49-F238E27FC236}">
                  <a16:creationId xmlns:a16="http://schemas.microsoft.com/office/drawing/2014/main" id="{B32C01D5-D846-4CA7-835D-550800B5B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11600" y="17013610"/>
              <a:ext cx="8281536" cy="6399369"/>
            </a:xfrm>
            <a:prstGeom prst="rect">
              <a:avLst/>
            </a:prstGeom>
          </p:spPr>
        </p:pic>
        <p:sp>
          <p:nvSpPr>
            <p:cNvPr id="54" name="Title 1">
              <a:extLst>
                <a:ext uri="{FF2B5EF4-FFF2-40B4-BE49-F238E27FC236}">
                  <a16:creationId xmlns:a16="http://schemas.microsoft.com/office/drawing/2014/main" id="{02C23B0A-7C97-4BE9-82FC-CF2E96086BED}"/>
                </a:ext>
              </a:extLst>
            </p:cNvPr>
            <p:cNvSpPr txBox="1">
              <a:spLocks/>
            </p:cNvSpPr>
            <p:nvPr/>
          </p:nvSpPr>
          <p:spPr>
            <a:xfrm>
              <a:off x="16999902" y="17262333"/>
              <a:ext cx="2771205" cy="1576856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 algn="ctr"/>
              <a:r>
                <a:rPr lang="en-US" sz="1600" b="1" i="0" u="none" strike="noStrike" baseline="0" dirty="0">
                  <a:solidFill>
                    <a:srgbClr val="FFFFFF"/>
                  </a:solidFill>
                  <a:latin typeface="Calibri" panose="020F0502020204030204" pitchFamily="34" charset="0"/>
                </a:rPr>
                <a:t>Majority of Building Stock is RESIDENTIAL.  </a:t>
              </a:r>
              <a:r>
                <a:rPr lang="en-US" sz="1600" i="0" u="none" strike="noStrike" baseline="0" dirty="0">
                  <a:solidFill>
                    <a:srgbClr val="FFFFFF"/>
                  </a:solidFill>
                  <a:latin typeface="Calibri" panose="020F0502020204030204" pitchFamily="34" charset="0"/>
                </a:rPr>
                <a:t>Unincorporated Areas typically have higher residential building counts than Incorporated Places.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7" name="Picture 56" descr="A map of the state of west virginia&#10;&#10;Description automatically generated">
            <a:extLst>
              <a:ext uri="{FF2B5EF4-FFF2-40B4-BE49-F238E27FC236}">
                <a16:creationId xmlns:a16="http://schemas.microsoft.com/office/drawing/2014/main" id="{50AB63B3-50DD-48A9-B0C2-2222507923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4" y="26275656"/>
            <a:ext cx="8300656" cy="6414144"/>
          </a:xfrm>
          <a:prstGeom prst="rect">
            <a:avLst/>
          </a:prstGeom>
        </p:spPr>
      </p:pic>
      <p:sp>
        <p:nvSpPr>
          <p:cNvPr id="64" name="Title 1">
            <a:extLst>
              <a:ext uri="{FF2B5EF4-FFF2-40B4-BE49-F238E27FC236}">
                <a16:creationId xmlns:a16="http://schemas.microsoft.com/office/drawing/2014/main" id="{B6730BF5-7BE6-4174-818B-96E2F99E2A18}"/>
              </a:ext>
            </a:extLst>
          </p:cNvPr>
          <p:cNvSpPr txBox="1">
            <a:spLocks/>
          </p:cNvSpPr>
          <p:nvPr/>
        </p:nvSpPr>
        <p:spPr>
          <a:xfrm>
            <a:off x="8631670" y="2712662"/>
            <a:ext cx="12928485" cy="1438059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39725" indent="-339725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Floodplain Area: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528,635 acres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high-risk floodplain</a:t>
            </a:r>
          </a:p>
          <a:p>
            <a:pPr marL="341313"/>
            <a:r>
              <a:rPr lang="en-US" sz="2300" dirty="0">
                <a:latin typeface="+mn-lt"/>
                <a:cs typeface="Arial" panose="020B0604020202020204" pitchFamily="34" charset="0"/>
              </a:rPr>
              <a:t>Modified Area of Regulatory Floodplains (aSFHA) excluding large open water lakes (&gt; 10 acres), </a:t>
            </a:r>
          </a:p>
          <a:p>
            <a:pPr marL="341313"/>
            <a:r>
              <a:rPr lang="en-US" sz="2300" dirty="0">
                <a:latin typeface="+mn-lt"/>
                <a:cs typeface="Arial" panose="020B0604020202020204" pitchFamily="34" charset="0"/>
              </a:rPr>
              <a:t>large rivers (bank-to-bank &gt; 500 ft.), and federal lands (&gt; 10 acres)</a:t>
            </a:r>
          </a:p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Floodplain Area Ratio: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3.4%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the state’s area lies within the Special Flood Hazard Area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FC0459B2-1444-4849-826E-08581EA9419D}"/>
              </a:ext>
            </a:extLst>
          </p:cNvPr>
          <p:cNvSpPr txBox="1">
            <a:spLocks/>
          </p:cNvSpPr>
          <p:nvPr/>
        </p:nvSpPr>
        <p:spPr>
          <a:xfrm>
            <a:off x="380942" y="10660113"/>
            <a:ext cx="10774047" cy="483375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39725" indent="-339725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Total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Federally-Declared Flood Disasters in the State since 1953:  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64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event</a:t>
            </a:r>
          </a:p>
        </p:txBody>
      </p:sp>
      <p:pic>
        <p:nvPicPr>
          <p:cNvPr id="82" name="Picture 81" descr="A trailer park with a lot of trailers&#10;&#10;Description automatically generated with medium confidence">
            <a:extLst>
              <a:ext uri="{FF2B5EF4-FFF2-40B4-BE49-F238E27FC236}">
                <a16:creationId xmlns:a16="http://schemas.microsoft.com/office/drawing/2014/main" id="{A2AD42B7-1B8B-4428-9A20-40D7842026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79" r="5328" b="21996"/>
          <a:stretch/>
        </p:blipFill>
        <p:spPr>
          <a:xfrm>
            <a:off x="13773199" y="17576312"/>
            <a:ext cx="7779753" cy="2872583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7739A26F-95C8-49FC-B182-5B5B571D5391}"/>
              </a:ext>
            </a:extLst>
          </p:cNvPr>
          <p:cNvSpPr txBox="1"/>
          <p:nvPr/>
        </p:nvSpPr>
        <p:spPr>
          <a:xfrm>
            <a:off x="17781896" y="20440936"/>
            <a:ext cx="37556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Near Kimball, McDowell County, July 2001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1CE63EC8-B57C-4593-A8E5-1098022E8A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786"/>
          <a:stretch/>
        </p:blipFill>
        <p:spPr bwMode="auto">
          <a:xfrm>
            <a:off x="18571498" y="241209"/>
            <a:ext cx="957418" cy="939935"/>
          </a:xfrm>
          <a:prstGeom prst="rect">
            <a:avLst/>
          </a:prstGeom>
          <a:noFill/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5C7D7CD-F1A2-494E-A856-2053E8F689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45104" y="304800"/>
            <a:ext cx="990600" cy="85631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38D8A45-3840-43DE-E118-E61AEBF44D11}"/>
              </a:ext>
            </a:extLst>
          </p:cNvPr>
          <p:cNvSpPr txBox="1">
            <a:spLocks/>
          </p:cNvSpPr>
          <p:nvPr/>
        </p:nvSpPr>
        <p:spPr>
          <a:xfrm>
            <a:off x="372428" y="3467667"/>
            <a:ext cx="8120696" cy="834152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39725" indent="-339725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Floodplain Length: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17,205 miles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high-risk floodplain</a:t>
            </a:r>
          </a:p>
          <a:p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339725" indent="-339725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Floodplain Length Ratio: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0.0011 miles/acre</a:t>
            </a:r>
            <a:endParaRPr lang="en-US" sz="2600" b="1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1A4F5C-3F34-B978-F074-EB90F883FB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428" y="4363061"/>
            <a:ext cx="7432845" cy="5673606"/>
          </a:xfrm>
          <a:prstGeom prst="rect">
            <a:avLst/>
          </a:prstGeom>
        </p:spPr>
      </p:pic>
      <p:sp>
        <p:nvSpPr>
          <p:cNvPr id="63" name="Title 1">
            <a:extLst>
              <a:ext uri="{FF2B5EF4-FFF2-40B4-BE49-F238E27FC236}">
                <a16:creationId xmlns:a16="http://schemas.microsoft.com/office/drawing/2014/main" id="{AE7ED343-8D39-4003-A198-602A662EBF33}"/>
              </a:ext>
            </a:extLst>
          </p:cNvPr>
          <p:cNvSpPr txBox="1">
            <a:spLocks/>
          </p:cNvSpPr>
          <p:nvPr/>
        </p:nvSpPr>
        <p:spPr>
          <a:xfrm>
            <a:off x="5186486" y="8041170"/>
            <a:ext cx="3305586" cy="1756546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300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31% </a:t>
            </a:r>
            <a:r>
              <a:rPr lang="en-US" sz="2300" dirty="0">
                <a:latin typeface="+mn-lt"/>
                <a:cs typeface="Arial" panose="020B0604020202020204" pitchFamily="34" charset="0"/>
              </a:rPr>
              <a:t>of the state has mapped </a:t>
            </a:r>
            <a:r>
              <a:rPr lang="en-US" sz="2300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Detailed Flood Zones </a:t>
            </a:r>
            <a:r>
              <a:rPr lang="en-US" sz="2300" dirty="0">
                <a:latin typeface="+mn-lt"/>
                <a:cs typeface="Arial" panose="020B0604020202020204" pitchFamily="34" charset="0"/>
              </a:rPr>
              <a:t>containing </a:t>
            </a:r>
            <a:r>
              <a:rPr lang="en-US" sz="2300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65% </a:t>
            </a:r>
            <a:r>
              <a:rPr lang="en-US" sz="2300" dirty="0">
                <a:latin typeface="+mn-lt"/>
                <a:cs typeface="Arial" panose="020B0604020202020204" pitchFamily="34" charset="0"/>
              </a:rPr>
              <a:t>of the</a:t>
            </a:r>
            <a:r>
              <a:rPr lang="en-US" sz="2300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 buildings in Regulatory Floodplains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A9FEF1E-4520-E9DF-C540-B5A8D79080AF}"/>
              </a:ext>
            </a:extLst>
          </p:cNvPr>
          <p:cNvSpPr txBox="1">
            <a:spLocks/>
          </p:cNvSpPr>
          <p:nvPr/>
        </p:nvSpPr>
        <p:spPr>
          <a:xfrm>
            <a:off x="375417" y="10108425"/>
            <a:ext cx="7414280" cy="483375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39725" indent="-339725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Flood Depth Median: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1.8 ft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(base flood depth)</a:t>
            </a:r>
          </a:p>
        </p:txBody>
      </p:sp>
      <p:pic>
        <p:nvPicPr>
          <p:cNvPr id="18" name="Picture 17" descr="A hexagon with a yellow house and a river&#10;&#10;AI-generated content may be incorrect.">
            <a:extLst>
              <a:ext uri="{FF2B5EF4-FFF2-40B4-BE49-F238E27FC236}">
                <a16:creationId xmlns:a16="http://schemas.microsoft.com/office/drawing/2014/main" id="{B971A926-B791-40E7-AD6B-8A39721914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68224" y="234930"/>
            <a:ext cx="1090058" cy="994601"/>
          </a:xfrm>
          <a:prstGeom prst="rect">
            <a:avLst/>
          </a:prstGeom>
        </p:spPr>
      </p:pic>
      <p:pic>
        <p:nvPicPr>
          <p:cNvPr id="21" name="Picture 20" descr="A yellow and blue logo&#10;&#10;AI-generated content may be incorrect.">
            <a:extLst>
              <a:ext uri="{FF2B5EF4-FFF2-40B4-BE49-F238E27FC236}">
                <a16:creationId xmlns:a16="http://schemas.microsoft.com/office/drawing/2014/main" id="{8600C8D4-0D63-EFB6-7E7B-D3C99B6176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710" y="270718"/>
            <a:ext cx="993483" cy="887182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808E8C1D-B1EE-6B50-264E-296268ED9DF9}"/>
              </a:ext>
            </a:extLst>
          </p:cNvPr>
          <p:cNvSpPr txBox="1">
            <a:spLocks/>
          </p:cNvSpPr>
          <p:nvPr/>
        </p:nvSpPr>
        <p:spPr>
          <a:xfrm>
            <a:off x="6173644" y="1466198"/>
            <a:ext cx="4981345" cy="8687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39725" indent="-339725">
              <a:buFont typeface="Wingdings" panose="05000000000000000000" pitchFamily="2" charset="2"/>
              <a:buChar char="q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Total Area: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15,500,454 acres</a:t>
            </a:r>
          </a:p>
          <a:p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339725" indent="-339725">
              <a:buFont typeface="Wingdings" panose="05000000000000000000" pitchFamily="2" charset="2"/>
              <a:buChar char="q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Total Structures: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1,118,761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5AC0523C-E957-8FC2-060E-22C1479A8511}"/>
              </a:ext>
            </a:extLst>
          </p:cNvPr>
          <p:cNvSpPr txBox="1">
            <a:spLocks/>
          </p:cNvSpPr>
          <p:nvPr/>
        </p:nvSpPr>
        <p:spPr>
          <a:xfrm>
            <a:off x="11375318" y="1466198"/>
            <a:ext cx="4981345" cy="8758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39725" indent="-339725">
              <a:buFont typeface="Wingdings" panose="05000000000000000000" pitchFamily="2" charset="2"/>
              <a:buChar char="q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Total Population: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1,801,049</a:t>
            </a:r>
          </a:p>
          <a:p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339725" indent="-339725">
              <a:buFont typeface="Wingdings" panose="05000000000000000000" pitchFamily="2" charset="2"/>
              <a:buChar char="q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Population Density: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74 /sq. mile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9D6E864C-CBD8-11D9-2913-40C3943A97C9}"/>
              </a:ext>
            </a:extLst>
          </p:cNvPr>
          <p:cNvSpPr txBox="1">
            <a:spLocks/>
          </p:cNvSpPr>
          <p:nvPr/>
        </p:nvSpPr>
        <p:spPr>
          <a:xfrm>
            <a:off x="16576993" y="1466199"/>
            <a:ext cx="4981345" cy="8532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39725" indent="-339725">
              <a:buFont typeface="Wingdings" panose="05000000000000000000" pitchFamily="2" charset="2"/>
              <a:buChar char="q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Number of Households: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711,352</a:t>
            </a:r>
          </a:p>
          <a:p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339725" indent="-339725">
              <a:buFont typeface="Wingdings" panose="05000000000000000000" pitchFamily="2" charset="2"/>
              <a:buChar char="q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Average Household Size: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2.5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FE27E9E-832D-8BA3-A013-EAB1A50F9037}"/>
              </a:ext>
            </a:extLst>
          </p:cNvPr>
          <p:cNvGrpSpPr/>
          <p:nvPr/>
        </p:nvGrpSpPr>
        <p:grpSpPr>
          <a:xfrm>
            <a:off x="228601" y="1219200"/>
            <a:ext cx="21488399" cy="916039"/>
            <a:chOff x="228601" y="1219200"/>
            <a:chExt cx="21488399" cy="916039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AAC6C025-D7C1-4BEC-9707-E7433D337EE7}"/>
                </a:ext>
              </a:extLst>
            </p:cNvPr>
            <p:cNvSpPr txBox="1">
              <a:spLocks/>
            </p:cNvSpPr>
            <p:nvPr/>
          </p:nvSpPr>
          <p:spPr>
            <a:xfrm>
              <a:off x="228601" y="1219200"/>
              <a:ext cx="5804154" cy="9160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General Information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F3A7FE5C-26FA-4D67-A20E-B1A8BE8D122B}"/>
                </a:ext>
              </a:extLst>
            </p:cNvPr>
            <p:cNvSpPr txBox="1">
              <a:spLocks/>
            </p:cNvSpPr>
            <p:nvPr/>
          </p:nvSpPr>
          <p:spPr>
            <a:xfrm>
              <a:off x="6032755" y="1219201"/>
              <a:ext cx="15684245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3DC035C-8652-D005-113D-41CA7796A74A}"/>
              </a:ext>
            </a:extLst>
          </p:cNvPr>
          <p:cNvGrpSpPr/>
          <p:nvPr/>
        </p:nvGrpSpPr>
        <p:grpSpPr>
          <a:xfrm>
            <a:off x="227116" y="2438400"/>
            <a:ext cx="21489884" cy="916039"/>
            <a:chOff x="227116" y="1524000"/>
            <a:chExt cx="21489884" cy="916039"/>
          </a:xfrm>
        </p:grpSpPr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3E7D683F-CFD5-7D9D-6EFF-2BB94C00B8D7}"/>
                </a:ext>
              </a:extLst>
            </p:cNvPr>
            <p:cNvSpPr txBox="1">
              <a:spLocks/>
            </p:cNvSpPr>
            <p:nvPr/>
          </p:nvSpPr>
          <p:spPr>
            <a:xfrm>
              <a:off x="227116" y="1524000"/>
              <a:ext cx="8266008" cy="91603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Floodplain Characteristics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Title 1">
              <a:extLst>
                <a:ext uri="{FF2B5EF4-FFF2-40B4-BE49-F238E27FC236}">
                  <a16:creationId xmlns:a16="http://schemas.microsoft.com/office/drawing/2014/main" id="{7D6AE2AF-9782-A954-722B-E24E531EC9F3}"/>
                </a:ext>
              </a:extLst>
            </p:cNvPr>
            <p:cNvSpPr txBox="1">
              <a:spLocks/>
            </p:cNvSpPr>
            <p:nvPr/>
          </p:nvSpPr>
          <p:spPr>
            <a:xfrm>
              <a:off x="7789697" y="1524001"/>
              <a:ext cx="13927303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E226108F-B4D6-912D-CD26-8D95747B8476}"/>
              </a:ext>
            </a:extLst>
          </p:cNvPr>
          <p:cNvSpPr txBox="1"/>
          <p:nvPr/>
        </p:nvSpPr>
        <p:spPr>
          <a:xfrm>
            <a:off x="404375" y="19220439"/>
            <a:ext cx="16119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Rainelle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1" name="Picture 60" descr="A flooded town with buildings and trees&#10;&#10;Description automatically generated with medium confidence">
            <a:extLst>
              <a:ext uri="{FF2B5EF4-FFF2-40B4-BE49-F238E27FC236}">
                <a16:creationId xmlns:a16="http://schemas.microsoft.com/office/drawing/2014/main" id="{036DA86D-BB10-0A3F-99A2-5E2E2B2EB4F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0"/>
          <a:stretch/>
        </p:blipFill>
        <p:spPr>
          <a:xfrm>
            <a:off x="377108" y="15767085"/>
            <a:ext cx="6387652" cy="3500072"/>
          </a:xfrm>
          <a:prstGeom prst="rect">
            <a:avLst/>
          </a:prstGeom>
        </p:spPr>
      </p:pic>
      <p:pic>
        <p:nvPicPr>
          <p:cNvPr id="62" name="Picture 61" descr="A car driving through a flooded street&#10;&#10;Description automatically generated">
            <a:extLst>
              <a:ext uri="{FF2B5EF4-FFF2-40B4-BE49-F238E27FC236}">
                <a16:creationId xmlns:a16="http://schemas.microsoft.com/office/drawing/2014/main" id="{A39DA150-8AF1-D1BA-AC6D-74B37E3F277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6"/>
          <a:stretch/>
        </p:blipFill>
        <p:spPr>
          <a:xfrm>
            <a:off x="8808388" y="12265196"/>
            <a:ext cx="4378469" cy="339567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367A3315-F044-6082-91E5-05DC90D7C0F8}"/>
              </a:ext>
            </a:extLst>
          </p:cNvPr>
          <p:cNvSpPr txBox="1"/>
          <p:nvPr/>
        </p:nvSpPr>
        <p:spPr>
          <a:xfrm>
            <a:off x="11088977" y="11986946"/>
            <a:ext cx="2073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Richwood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7" name="Picture 66" descr="A flooded area with houses and trees&#10;&#10;Description automatically generated">
            <a:extLst>
              <a:ext uri="{FF2B5EF4-FFF2-40B4-BE49-F238E27FC236}">
                <a16:creationId xmlns:a16="http://schemas.microsoft.com/office/drawing/2014/main" id="{8E7313FF-9965-9668-4842-B64DA4F7101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495" y="15766058"/>
            <a:ext cx="6232648" cy="350586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5199E7B6-6A60-22E9-7536-3B709E589C4A}"/>
              </a:ext>
            </a:extLst>
          </p:cNvPr>
          <p:cNvSpPr txBox="1"/>
          <p:nvPr/>
        </p:nvSpPr>
        <p:spPr>
          <a:xfrm>
            <a:off x="11088978" y="19220439"/>
            <a:ext cx="2073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Clendenin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5C1CCAA-9AA6-A133-DB21-3607C4CC0E69}"/>
              </a:ext>
            </a:extLst>
          </p:cNvPr>
          <p:cNvGrpSpPr/>
          <p:nvPr/>
        </p:nvGrpSpPr>
        <p:grpSpPr>
          <a:xfrm>
            <a:off x="227115" y="17270104"/>
            <a:ext cx="21489885" cy="3132446"/>
            <a:chOff x="244948" y="8433968"/>
            <a:chExt cx="21489885" cy="3132446"/>
          </a:xfrm>
        </p:grpSpPr>
        <p:sp>
          <p:nvSpPr>
            <p:cNvPr id="70" name="Title 1">
              <a:extLst>
                <a:ext uri="{FF2B5EF4-FFF2-40B4-BE49-F238E27FC236}">
                  <a16:creationId xmlns:a16="http://schemas.microsoft.com/office/drawing/2014/main" id="{C07470EA-FD35-98FD-C723-B1C47804FFA7}"/>
                </a:ext>
              </a:extLst>
            </p:cNvPr>
            <p:cNvSpPr txBox="1">
              <a:spLocks/>
            </p:cNvSpPr>
            <p:nvPr/>
          </p:nvSpPr>
          <p:spPr>
            <a:xfrm>
              <a:off x="244948" y="10652014"/>
              <a:ext cx="13363307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Building Characteristics (in High-Risk Floodplain)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1" name="Title 1">
              <a:extLst>
                <a:ext uri="{FF2B5EF4-FFF2-40B4-BE49-F238E27FC236}">
                  <a16:creationId xmlns:a16="http://schemas.microsoft.com/office/drawing/2014/main" id="{77534551-88D4-AA7E-7137-9F22424809BC}"/>
                </a:ext>
              </a:extLst>
            </p:cNvPr>
            <p:cNvSpPr txBox="1">
              <a:spLocks/>
            </p:cNvSpPr>
            <p:nvPr/>
          </p:nvSpPr>
          <p:spPr>
            <a:xfrm>
              <a:off x="13451411" y="8433968"/>
              <a:ext cx="8283422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2" name="Title 1">
              <a:extLst>
                <a:ext uri="{FF2B5EF4-FFF2-40B4-BE49-F238E27FC236}">
                  <a16:creationId xmlns:a16="http://schemas.microsoft.com/office/drawing/2014/main" id="{EBAAF96A-1FAB-653F-F70F-0648BBEE4CC0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12451608" y="9590614"/>
              <a:ext cx="2155937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75" name="Title 1">
            <a:extLst>
              <a:ext uri="{FF2B5EF4-FFF2-40B4-BE49-F238E27FC236}">
                <a16:creationId xmlns:a16="http://schemas.microsoft.com/office/drawing/2014/main" id="{4079E586-613D-A3CA-23AA-9DCF93B72F15}"/>
              </a:ext>
            </a:extLst>
          </p:cNvPr>
          <p:cNvSpPr txBox="1">
            <a:spLocks/>
          </p:cNvSpPr>
          <p:nvPr/>
        </p:nvSpPr>
        <p:spPr>
          <a:xfrm>
            <a:off x="398314" y="20542531"/>
            <a:ext cx="17584886" cy="5732228"/>
          </a:xfrm>
          <a:prstGeom prst="rect">
            <a:avLst/>
          </a:prstGeom>
          <a:solidFill>
            <a:srgbClr val="FFF7E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Building Median Value: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$38,200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(in floodplain)</a:t>
            </a:r>
          </a:p>
          <a:p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Bldg. Mobile Homes Ratio: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27.5%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single-family dwellings in floodplain are manufactured homes </a:t>
            </a:r>
          </a:p>
          <a:p>
            <a:pPr marL="342900"/>
            <a:r>
              <a:rPr lang="en-US" sz="2600" b="1" dirty="0">
                <a:latin typeface="+mn-lt"/>
                <a:cs typeface="Arial" panose="020B0604020202020204" pitchFamily="34" charset="0"/>
              </a:rPr>
              <a:t>(Count: 23,315)</a:t>
            </a:r>
          </a:p>
          <a:p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Bldg. Subgrade Basements Ratio: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24.8%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floodplain buildings have subgrade basements 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(Count: 24,323)</a:t>
            </a:r>
          </a:p>
          <a:p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Building 1-Story Ratio: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84.0%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floodplain buildings have only one story 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(Count: 82,201)</a:t>
            </a:r>
          </a:p>
          <a:p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Bldg. Year Pre-FIRM Ratio: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77.5%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floodplain buildings are Pre-FIRM or built with no FIRM in effect</a:t>
            </a:r>
          </a:p>
          <a:p>
            <a:pPr marL="342900"/>
            <a:r>
              <a:rPr lang="en-US" sz="2600" b="1" dirty="0">
                <a:latin typeface="+mn-lt"/>
                <a:cs typeface="Arial" panose="020B0604020202020204" pitchFamily="34" charset="0"/>
              </a:rPr>
              <a:t>(Count: 75,804)</a:t>
            </a:r>
          </a:p>
          <a:p>
            <a:pPr marL="341313" indent="-341313">
              <a:buFont typeface="Wingdings" panose="05000000000000000000" pitchFamily="2" charset="2"/>
              <a:buChar char="v"/>
            </a:pPr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Bldg. Year Minus Rated Post-FIRM Ratio: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5.8%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floodplain buildings are Post-FIRM with lowest floor</a:t>
            </a:r>
          </a:p>
          <a:p>
            <a:pPr marL="341313"/>
            <a:r>
              <a:rPr lang="en-US" sz="2600" dirty="0">
                <a:latin typeface="+mn-lt"/>
                <a:cs typeface="Arial" panose="020B0604020202020204" pitchFamily="34" charset="0"/>
              </a:rPr>
              <a:t>below Base Flood Elevation (BFE) 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(Count: 4,740)</a:t>
            </a:r>
          </a:p>
          <a:p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350838" marR="0" lvl="0" indent="-2365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Total Building Value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 High-Risk Floodplain: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$9,971M</a:t>
            </a:r>
          </a:p>
          <a:p>
            <a:pPr marL="114300"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350838" marR="0" lvl="0" indent="-2365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Residential (1-4 Units) Building Count in High-Risk Floodplain: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86,732 (88.5% of total count)</a:t>
            </a:r>
          </a:p>
          <a:p>
            <a:pPr marL="114300"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350838" marR="0" lvl="0" indent="-2365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Residential (1-4 Units) Building Value in High-Risk Floodplain: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$4,344M (43.5% of total value)</a:t>
            </a:r>
          </a:p>
          <a:p>
            <a:pPr marL="114300"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350838" marR="0" lvl="0" indent="-2365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Non-Residential (including Apartments) Building Count in High-Risk Floodplain: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11,204 (11.5% of total count)</a:t>
            </a:r>
          </a:p>
          <a:p>
            <a:pPr marL="114300"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350838" marR="0" lvl="0" indent="-2365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Non-Residential (including Apartments) Building Value in High-Risk Floodplain: 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$5,627M (56.5% of total value)</a:t>
            </a:r>
            <a:endParaRPr lang="en-US" sz="22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457200" indent="-282575">
              <a:buFont typeface="Wingdings" panose="05000000000000000000" pitchFamily="2" charset="2"/>
              <a:buChar char="§"/>
            </a:pPr>
            <a:endParaRPr lang="en-US" sz="5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81" name="Picture 80" descr="A picture containing outdoor, window, tree, home&#10;&#10;Description automatically generated">
            <a:extLst>
              <a:ext uri="{FF2B5EF4-FFF2-40B4-BE49-F238E27FC236}">
                <a16:creationId xmlns:a16="http://schemas.microsoft.com/office/drawing/2014/main" id="{6325F3DE-63A7-B292-C226-310DF750916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" t="3549" b="10751"/>
          <a:stretch/>
        </p:blipFill>
        <p:spPr>
          <a:xfrm>
            <a:off x="9220225" y="28242637"/>
            <a:ext cx="3412049" cy="1951661"/>
          </a:xfrm>
          <a:prstGeom prst="rect">
            <a:avLst/>
          </a:prstGeom>
          <a:ln>
            <a:noFill/>
          </a:ln>
        </p:spPr>
      </p:pic>
      <p:pic>
        <p:nvPicPr>
          <p:cNvPr id="90" name="Picture 89" descr="A picture containing outdoor, house, tree, grass&#10;&#10;Description automatically generated">
            <a:extLst>
              <a:ext uri="{FF2B5EF4-FFF2-40B4-BE49-F238E27FC236}">
                <a16:creationId xmlns:a16="http://schemas.microsoft.com/office/drawing/2014/main" id="{ACB50CE8-DE0C-139E-668D-F08159D06D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200" y="30343642"/>
            <a:ext cx="3411469" cy="2274312"/>
          </a:xfrm>
          <a:prstGeom prst="rect">
            <a:avLst/>
          </a:prstGeom>
          <a:ln>
            <a:noFill/>
          </a:ln>
        </p:spPr>
      </p:pic>
      <p:pic>
        <p:nvPicPr>
          <p:cNvPr id="91" name="Picture 90" descr="A house destroyed by a tornado&#10;&#10;Description automatically generated with low confidence">
            <a:extLst>
              <a:ext uri="{FF2B5EF4-FFF2-40B4-BE49-F238E27FC236}">
                <a16:creationId xmlns:a16="http://schemas.microsoft.com/office/drawing/2014/main" id="{3D108B8C-D4B4-D0C4-45C2-6D7E2C8A9AC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25"/>
          <a:stretch/>
        </p:blipFill>
        <p:spPr>
          <a:xfrm>
            <a:off x="9227314" y="26365884"/>
            <a:ext cx="3411468" cy="1757470"/>
          </a:xfrm>
          <a:prstGeom prst="rect">
            <a:avLst/>
          </a:prstGeom>
          <a:ln>
            <a:noFill/>
          </a:ln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CAE7C081-2AA2-6823-2D46-416FAB5A1716}"/>
              </a:ext>
            </a:extLst>
          </p:cNvPr>
          <p:cNvSpPr txBox="1"/>
          <p:nvPr/>
        </p:nvSpPr>
        <p:spPr>
          <a:xfrm rot="16200000">
            <a:off x="11093631" y="29097761"/>
            <a:ext cx="33449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White Sulphur Springs, June 2016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6" name="Picture 95" descr="A map of the state of west virginia&#10;&#10;AI-generated content may be incorrect.">
            <a:extLst>
              <a:ext uri="{FF2B5EF4-FFF2-40B4-BE49-F238E27FC236}">
                <a16:creationId xmlns:a16="http://schemas.microsoft.com/office/drawing/2014/main" id="{8A1097D6-E9B6-04BC-99BD-43931DFE4B6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065" y="21022851"/>
            <a:ext cx="6439921" cy="4947648"/>
          </a:xfrm>
          <a:prstGeom prst="rect">
            <a:avLst/>
          </a:prstGeom>
        </p:spPr>
      </p:pic>
      <p:graphicFrame>
        <p:nvGraphicFramePr>
          <p:cNvPr id="99" name="Table 98">
            <a:extLst>
              <a:ext uri="{FF2B5EF4-FFF2-40B4-BE49-F238E27FC236}">
                <a16:creationId xmlns:a16="http://schemas.microsoft.com/office/drawing/2014/main" id="{012720C6-2AB5-F489-D081-B8AF090F01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468904"/>
              </p:ext>
            </p:extLst>
          </p:nvPr>
        </p:nvGraphicFramePr>
        <p:xfrm>
          <a:off x="15183874" y="21067296"/>
          <a:ext cx="2217798" cy="16427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2398">
                  <a:extLst>
                    <a:ext uri="{9D8B030D-6E8A-4147-A177-3AD203B41FA5}">
                      <a16:colId xmlns:a16="http://schemas.microsoft.com/office/drawing/2014/main" val="366138978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3246482802"/>
                    </a:ext>
                  </a:extLst>
                </a:gridCol>
              </a:tblGrid>
              <a:tr h="4616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Top 5 Counties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Mobile Home in SFHA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30314"/>
                  </a:ext>
                </a:extLst>
              </a:tr>
              <a:tr h="2316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Kanawha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2,705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454120"/>
                  </a:ext>
                </a:extLst>
              </a:tr>
              <a:tr h="2316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Logan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1,729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785680"/>
                  </a:ext>
                </a:extLst>
              </a:tr>
              <a:tr h="2316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Mingo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1,645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253293"/>
                  </a:ext>
                </a:extLst>
              </a:tr>
              <a:tr h="2316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Boone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1,310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375671"/>
                  </a:ext>
                </a:extLst>
              </a:tr>
              <a:tr h="2316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Mercer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1,147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24021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0D6EE82-FC7D-828C-F120-551AE866D8AD}"/>
              </a:ext>
            </a:extLst>
          </p:cNvPr>
          <p:cNvSpPr txBox="1"/>
          <p:nvPr/>
        </p:nvSpPr>
        <p:spPr>
          <a:xfrm>
            <a:off x="11386299" y="11502524"/>
            <a:ext cx="181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June 2016</a:t>
            </a:r>
          </a:p>
          <a:p>
            <a:pPr algn="ctr"/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(23 fatalities)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574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47D54-7972-C291-2108-A9342D11B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172">
            <a:extLst>
              <a:ext uri="{FF2B5EF4-FFF2-40B4-BE49-F238E27FC236}">
                <a16:creationId xmlns:a16="http://schemas.microsoft.com/office/drawing/2014/main" id="{48344EFD-6EBE-B2C5-DEC8-B797C8EBE0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" t="1543" r="1173" b="1748"/>
          <a:stretch/>
        </p:blipFill>
        <p:spPr>
          <a:xfrm>
            <a:off x="13619601" y="26473553"/>
            <a:ext cx="8121117" cy="6216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191726-1A18-1A30-08D0-BD8A6E25E01B}"/>
              </a:ext>
            </a:extLst>
          </p:cNvPr>
          <p:cNvSpPr txBox="1"/>
          <p:nvPr/>
        </p:nvSpPr>
        <p:spPr>
          <a:xfrm>
            <a:off x="453462" y="204537"/>
            <a:ext cx="20139093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60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Flood Risk Assessment,</a:t>
            </a:r>
            <a:r>
              <a:rPr lang="en-US" sz="40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EEB2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WVFRF, Apr. 2025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B2FB810-E2D8-A72D-FCFF-A2463499BC18}"/>
              </a:ext>
            </a:extLst>
          </p:cNvPr>
          <p:cNvGrpSpPr/>
          <p:nvPr/>
        </p:nvGrpSpPr>
        <p:grpSpPr>
          <a:xfrm>
            <a:off x="228600" y="8272256"/>
            <a:ext cx="21492376" cy="4420488"/>
            <a:chOff x="228600" y="6702417"/>
            <a:chExt cx="21492376" cy="4420488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0EC0C536-A2A0-8ADC-422A-43359BB68454}"/>
                </a:ext>
              </a:extLst>
            </p:cNvPr>
            <p:cNvSpPr txBox="1">
              <a:spLocks/>
            </p:cNvSpPr>
            <p:nvPr/>
          </p:nvSpPr>
          <p:spPr>
            <a:xfrm>
              <a:off x="228600" y="10208505"/>
              <a:ext cx="8841353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At-Risk Community Assets 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C40136AE-82A8-335B-5106-37AA74FEC3DD}"/>
                </a:ext>
              </a:extLst>
            </p:cNvPr>
            <p:cNvSpPr txBox="1">
              <a:spLocks/>
            </p:cNvSpPr>
            <p:nvPr/>
          </p:nvSpPr>
          <p:spPr>
            <a:xfrm>
              <a:off x="9069953" y="6702417"/>
              <a:ext cx="12651023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06F58610-251A-4D0F-1E10-EC1711D832DC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7017070" y="8912660"/>
              <a:ext cx="4263127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4" name="Title 1">
            <a:extLst>
              <a:ext uri="{FF2B5EF4-FFF2-40B4-BE49-F238E27FC236}">
                <a16:creationId xmlns:a16="http://schemas.microsoft.com/office/drawing/2014/main" id="{3419AA3D-8350-56CE-F98D-802FFC2AD079}"/>
              </a:ext>
            </a:extLst>
          </p:cNvPr>
          <p:cNvSpPr txBox="1">
            <a:spLocks/>
          </p:cNvSpPr>
          <p:nvPr/>
        </p:nvSpPr>
        <p:spPr>
          <a:xfrm rot="16200000">
            <a:off x="-16235855" y="16379075"/>
            <a:ext cx="32775923" cy="1602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4A193C76-F10C-2D69-9F7B-B7921F77313A}"/>
              </a:ext>
            </a:extLst>
          </p:cNvPr>
          <p:cNvSpPr txBox="1">
            <a:spLocks/>
          </p:cNvSpPr>
          <p:nvPr/>
        </p:nvSpPr>
        <p:spPr>
          <a:xfrm rot="16200000">
            <a:off x="5409680" y="16379075"/>
            <a:ext cx="32775922" cy="1602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7D8A51C-1014-95D0-0D34-89311CAFF030}"/>
              </a:ext>
            </a:extLst>
          </p:cNvPr>
          <p:cNvSpPr txBox="1">
            <a:spLocks/>
          </p:cNvSpPr>
          <p:nvPr/>
        </p:nvSpPr>
        <p:spPr>
          <a:xfrm>
            <a:off x="228600" y="71239"/>
            <a:ext cx="21488400" cy="15736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B071A30-FBBC-6DC3-1E05-1413BE807E80}"/>
              </a:ext>
            </a:extLst>
          </p:cNvPr>
          <p:cNvSpPr txBox="1">
            <a:spLocks/>
          </p:cNvSpPr>
          <p:nvPr/>
        </p:nvSpPr>
        <p:spPr>
          <a:xfrm>
            <a:off x="227116" y="32690697"/>
            <a:ext cx="21489884" cy="15736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21F507EA-A599-BD40-1641-2FE121690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81381" y="18904114"/>
            <a:ext cx="6612436" cy="5109610"/>
          </a:xfrm>
          <a:prstGeom prst="rect">
            <a:avLst/>
          </a:prstGeom>
        </p:spPr>
      </p:pic>
      <p:graphicFrame>
        <p:nvGraphicFramePr>
          <p:cNvPr id="76" name="Table 75">
            <a:extLst>
              <a:ext uri="{FF2B5EF4-FFF2-40B4-BE49-F238E27FC236}">
                <a16:creationId xmlns:a16="http://schemas.microsoft.com/office/drawing/2014/main" id="{392E3B12-1B2C-9F62-8C97-4FB1640DE1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70393"/>
              </p:ext>
            </p:extLst>
          </p:nvPr>
        </p:nvGraphicFramePr>
        <p:xfrm>
          <a:off x="15206273" y="19020167"/>
          <a:ext cx="1786327" cy="1744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247">
                  <a:extLst>
                    <a:ext uri="{9D8B030D-6E8A-4147-A177-3AD203B41FA5}">
                      <a16:colId xmlns:a16="http://schemas.microsoft.com/office/drawing/2014/main" val="3661389784"/>
                    </a:ext>
                  </a:extLst>
                </a:gridCol>
                <a:gridCol w="778080">
                  <a:extLst>
                    <a:ext uri="{9D8B030D-6E8A-4147-A177-3AD203B41FA5}">
                      <a16:colId xmlns:a16="http://schemas.microsoft.com/office/drawing/2014/main" val="3246482802"/>
                    </a:ext>
                  </a:extLst>
                </a:gridCol>
              </a:tblGrid>
              <a:tr h="155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Top 5 Counties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WV SVI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30314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McDowell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100.0%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454120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Wyoming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98.1%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785680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Mingo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96.3%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9253293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Clay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94.4%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375671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Webster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92.6%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240211"/>
                  </a:ext>
                </a:extLst>
              </a:tr>
            </a:tbl>
          </a:graphicData>
        </a:graphic>
      </p:graphicFrame>
      <p:sp>
        <p:nvSpPr>
          <p:cNvPr id="80" name="Title 1">
            <a:extLst>
              <a:ext uri="{FF2B5EF4-FFF2-40B4-BE49-F238E27FC236}">
                <a16:creationId xmlns:a16="http://schemas.microsoft.com/office/drawing/2014/main" id="{D81B4A6E-23B1-EA47-068F-7BD3594460D8}"/>
              </a:ext>
            </a:extLst>
          </p:cNvPr>
          <p:cNvSpPr txBox="1">
            <a:spLocks/>
          </p:cNvSpPr>
          <p:nvPr/>
        </p:nvSpPr>
        <p:spPr>
          <a:xfrm>
            <a:off x="10959110" y="28972344"/>
            <a:ext cx="3843082" cy="3229861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3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2016 Flood Fatalities:</a:t>
            </a:r>
          </a:p>
          <a:p>
            <a:pPr marL="174625"/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174625"/>
            <a:r>
              <a:rPr lang="en-US" sz="2300" b="1" dirty="0">
                <a:latin typeface="+mn-lt"/>
                <a:cs typeface="Arial" panose="020B0604020202020204" pitchFamily="34" charset="0"/>
              </a:rPr>
              <a:t>23</a:t>
            </a:r>
            <a:r>
              <a:rPr lang="en-US" sz="2300" dirty="0">
                <a:latin typeface="+mn-lt"/>
                <a:cs typeface="Arial" panose="020B0604020202020204" pitchFamily="34" charset="0"/>
              </a:rPr>
              <a:t> Victims</a:t>
            </a:r>
          </a:p>
          <a:p>
            <a:pPr marL="174625"/>
            <a:endParaRPr lang="en-US" sz="1000" dirty="0">
              <a:latin typeface="+mn-lt"/>
              <a:cs typeface="Arial" panose="020B0604020202020204" pitchFamily="34" charset="0"/>
            </a:endParaRPr>
          </a:p>
          <a:p>
            <a:pPr marL="342900" indent="-228600">
              <a:buFont typeface="Wingdings" panose="05000000000000000000" pitchFamily="2" charset="2"/>
              <a:buChar char="§"/>
            </a:pPr>
            <a:r>
              <a:rPr lang="en-US" sz="2300" b="1" dirty="0">
                <a:latin typeface="+mn-lt"/>
                <a:cs typeface="Arial" panose="020B0604020202020204" pitchFamily="34" charset="0"/>
              </a:rPr>
              <a:t>Three</a:t>
            </a:r>
            <a:r>
              <a:rPr lang="en-US" sz="2300" dirty="0">
                <a:latin typeface="+mn-lt"/>
                <a:cs typeface="Arial" panose="020B0604020202020204" pitchFamily="34" charset="0"/>
              </a:rPr>
              <a:t> younger than 15 yrs.</a:t>
            </a:r>
          </a:p>
          <a:p>
            <a:pPr marL="342900" indent="-228600">
              <a:buFont typeface="Wingdings" panose="05000000000000000000" pitchFamily="2" charset="2"/>
              <a:buChar char="§"/>
            </a:pPr>
            <a:r>
              <a:rPr lang="en-US" sz="2300" b="1" dirty="0">
                <a:latin typeface="+mn-lt"/>
                <a:cs typeface="Arial" panose="020B0604020202020204" pitchFamily="34" charset="0"/>
              </a:rPr>
              <a:t>Eleven</a:t>
            </a:r>
            <a:r>
              <a:rPr lang="en-US" sz="2300" dirty="0">
                <a:latin typeface="+mn-lt"/>
                <a:cs typeface="Arial" panose="020B0604020202020204" pitchFamily="34" charset="0"/>
              </a:rPr>
              <a:t> 15 to 64 yrs.</a:t>
            </a:r>
          </a:p>
          <a:p>
            <a:pPr marL="342900" indent="-228600">
              <a:buFont typeface="Wingdings" panose="05000000000000000000" pitchFamily="2" charset="2"/>
              <a:buChar char="§"/>
            </a:pPr>
            <a:r>
              <a:rPr lang="en-US" sz="2300" b="1" dirty="0">
                <a:latin typeface="+mn-lt"/>
                <a:cs typeface="Arial" panose="020B0604020202020204" pitchFamily="34" charset="0"/>
              </a:rPr>
              <a:t>Nine</a:t>
            </a:r>
            <a:r>
              <a:rPr lang="en-US" sz="2300" dirty="0">
                <a:latin typeface="+mn-lt"/>
                <a:cs typeface="Arial" panose="020B0604020202020204" pitchFamily="34" charset="0"/>
              </a:rPr>
              <a:t> over 65 yrs.</a:t>
            </a:r>
          </a:p>
          <a:p>
            <a:pPr marL="342900" indent="-228600"/>
            <a:endParaRPr lang="en-US" sz="1000" dirty="0">
              <a:latin typeface="+mn-lt"/>
              <a:cs typeface="Arial" panose="020B0604020202020204" pitchFamily="34" charset="0"/>
            </a:endParaRPr>
          </a:p>
          <a:p>
            <a:pPr marL="342900" indent="-228600">
              <a:buFont typeface="Wingdings" panose="05000000000000000000" pitchFamily="2" charset="2"/>
              <a:buChar char="§"/>
            </a:pPr>
            <a:r>
              <a:rPr lang="en-US" sz="2300" b="1" dirty="0">
                <a:latin typeface="+mn-lt"/>
                <a:cs typeface="Arial" panose="020B0604020202020204" pitchFamily="34" charset="0"/>
              </a:rPr>
              <a:t>Five</a:t>
            </a:r>
            <a:r>
              <a:rPr lang="en-US" sz="2300" dirty="0">
                <a:latin typeface="+mn-lt"/>
                <a:cs typeface="Arial" panose="020B0604020202020204" pitchFamily="34" charset="0"/>
              </a:rPr>
              <a:t> with Health Conditions or Disabilities</a:t>
            </a:r>
          </a:p>
          <a:p>
            <a:pPr marL="342900" indent="-228600"/>
            <a:endParaRPr lang="en-US" sz="1000" dirty="0">
              <a:latin typeface="+mn-lt"/>
              <a:cs typeface="Arial" panose="020B0604020202020204" pitchFamily="34" charset="0"/>
            </a:endParaRPr>
          </a:p>
          <a:p>
            <a:pPr marL="342900" indent="-228600">
              <a:buFont typeface="Wingdings" panose="05000000000000000000" pitchFamily="2" charset="2"/>
              <a:buChar char="§"/>
            </a:pPr>
            <a:r>
              <a:rPr lang="en-US" sz="2300" b="1" dirty="0">
                <a:latin typeface="+mn-lt"/>
                <a:cs typeface="Arial" panose="020B0604020202020204" pitchFamily="34" charset="0"/>
              </a:rPr>
              <a:t>Nine</a:t>
            </a:r>
            <a:r>
              <a:rPr lang="en-US" sz="2300" dirty="0">
                <a:latin typeface="+mn-lt"/>
                <a:cs typeface="Arial" panose="020B0604020202020204" pitchFamily="34" charset="0"/>
              </a:rPr>
              <a:t> Risky Behavior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6122911-7606-10DD-365C-A3C649F06A6C}"/>
              </a:ext>
            </a:extLst>
          </p:cNvPr>
          <p:cNvSpPr txBox="1"/>
          <p:nvPr/>
        </p:nvSpPr>
        <p:spPr>
          <a:xfrm>
            <a:off x="17545104" y="18384805"/>
            <a:ext cx="46039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Chesapeake, Kanawha County, August 2023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83737E11-4640-ECAB-53D4-2F61725AB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786"/>
          <a:stretch/>
        </p:blipFill>
        <p:spPr bwMode="auto">
          <a:xfrm>
            <a:off x="18571498" y="241209"/>
            <a:ext cx="957418" cy="939935"/>
          </a:xfrm>
          <a:prstGeom prst="rect">
            <a:avLst/>
          </a:prstGeom>
          <a:noFill/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755B2B11-35A4-71FD-4BA5-776F5700C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45104" y="304800"/>
            <a:ext cx="990600" cy="85631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EF4731E-C67A-0AAC-8660-D5C38AEEC44D}"/>
              </a:ext>
            </a:extLst>
          </p:cNvPr>
          <p:cNvSpPr txBox="1">
            <a:spLocks/>
          </p:cNvSpPr>
          <p:nvPr/>
        </p:nvSpPr>
        <p:spPr>
          <a:xfrm>
            <a:off x="372426" y="2224725"/>
            <a:ext cx="13953173" cy="3107532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39725" indent="-339725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Essential Facilities: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489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1,696 essential facilities (28.8%) in moderate or high-risk floodplains</a:t>
            </a:r>
          </a:p>
        </p:txBody>
      </p:sp>
      <p:pic>
        <p:nvPicPr>
          <p:cNvPr id="18" name="Picture 17" descr="A hexagon with a yellow house and a river&#10;&#10;AI-generated content may be incorrect.">
            <a:extLst>
              <a:ext uri="{FF2B5EF4-FFF2-40B4-BE49-F238E27FC236}">
                <a16:creationId xmlns:a16="http://schemas.microsoft.com/office/drawing/2014/main" id="{38B78D35-3205-834E-A8ED-FCEEF2305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8224" y="234930"/>
            <a:ext cx="1090058" cy="994601"/>
          </a:xfrm>
          <a:prstGeom prst="rect">
            <a:avLst/>
          </a:prstGeom>
        </p:spPr>
      </p:pic>
      <p:pic>
        <p:nvPicPr>
          <p:cNvPr id="21" name="Picture 20" descr="A yellow and blue logo&#10;&#10;AI-generated content may be incorrect.">
            <a:extLst>
              <a:ext uri="{FF2B5EF4-FFF2-40B4-BE49-F238E27FC236}">
                <a16:creationId xmlns:a16="http://schemas.microsoft.com/office/drawing/2014/main" id="{7ECA3BED-B235-C957-DC7A-A002A72420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710" y="270718"/>
            <a:ext cx="993483" cy="88718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5A4027E-7B05-3EE6-4F2B-B33E0C22D7F1}"/>
              </a:ext>
            </a:extLst>
          </p:cNvPr>
          <p:cNvGrpSpPr/>
          <p:nvPr/>
        </p:nvGrpSpPr>
        <p:grpSpPr>
          <a:xfrm>
            <a:off x="228600" y="1219200"/>
            <a:ext cx="21488400" cy="914400"/>
            <a:chOff x="228600" y="1219200"/>
            <a:chExt cx="21488400" cy="1128180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EFAD186C-A139-3F57-9CB1-F5A6B7B427F1}"/>
                </a:ext>
              </a:extLst>
            </p:cNvPr>
            <p:cNvSpPr txBox="1">
              <a:spLocks/>
            </p:cNvSpPr>
            <p:nvPr/>
          </p:nvSpPr>
          <p:spPr>
            <a:xfrm>
              <a:off x="228600" y="1219200"/>
              <a:ext cx="14096999" cy="112818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Critical Infrastructure (in High-Risk Floodplain)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37BE459E-3E55-0D1A-9061-B7DCBCF06810}"/>
                </a:ext>
              </a:extLst>
            </p:cNvPr>
            <p:cNvSpPr txBox="1">
              <a:spLocks/>
            </p:cNvSpPr>
            <p:nvPr/>
          </p:nvSpPr>
          <p:spPr>
            <a:xfrm>
              <a:off x="13186141" y="1219201"/>
              <a:ext cx="8530859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61AC7AC-3823-0F4E-E310-46FD64BDCE84}"/>
              </a:ext>
            </a:extLst>
          </p:cNvPr>
          <p:cNvSpPr txBox="1"/>
          <p:nvPr/>
        </p:nvSpPr>
        <p:spPr>
          <a:xfrm>
            <a:off x="14472185" y="4803924"/>
            <a:ext cx="3717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Williamson, Mingo County, February 2025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F36B519-D564-CCFA-D61B-5DA58D2DC0A5}"/>
              </a:ext>
            </a:extLst>
          </p:cNvPr>
          <p:cNvSpPr txBox="1">
            <a:spLocks/>
          </p:cNvSpPr>
          <p:nvPr/>
        </p:nvSpPr>
        <p:spPr>
          <a:xfrm>
            <a:off x="9054218" y="5452734"/>
            <a:ext cx="7784057" cy="2670675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39725" indent="-339725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Roads Inundated: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6,503 miles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total 109,052 miles (6%) estimated to be flooded by a 1% annual chance (100-year) major flood</a:t>
            </a:r>
          </a:p>
          <a:p>
            <a:endParaRPr lang="en-US" sz="500" dirty="0">
              <a:latin typeface="+mn-lt"/>
              <a:cs typeface="Arial" panose="020B0604020202020204" pitchFamily="34" charset="0"/>
            </a:endParaRPr>
          </a:p>
          <a:p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342900" indent="-230188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Bridges Inundated: </a:t>
            </a:r>
            <a:r>
              <a:rPr lang="en-US" sz="2300" b="1" dirty="0">
                <a:latin typeface="+mn-lt"/>
                <a:cs typeface="Arial" panose="020B0604020202020204" pitchFamily="34" charset="0"/>
              </a:rPr>
              <a:t>2,603</a:t>
            </a:r>
            <a:r>
              <a:rPr lang="en-US" sz="2300" dirty="0">
                <a:latin typeface="+mn-lt"/>
                <a:cs typeface="Arial" panose="020B0604020202020204" pitchFamily="34" charset="0"/>
              </a:rPr>
              <a:t> of 7,349 public bridges (35%) can be inundated by a 1% annual chance flood.</a:t>
            </a:r>
          </a:p>
          <a:p>
            <a:pPr marL="112712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342900" indent="-230188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Railroads Inundated: </a:t>
            </a:r>
            <a:r>
              <a:rPr lang="en-US" sz="2300" b="1" dirty="0">
                <a:latin typeface="+mn-lt"/>
                <a:cs typeface="Arial" panose="020B0604020202020204" pitchFamily="34" charset="0"/>
              </a:rPr>
              <a:t>617</a:t>
            </a:r>
            <a:r>
              <a:rPr lang="en-US" sz="2300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300" b="1" dirty="0">
                <a:latin typeface="+mn-lt"/>
                <a:cs typeface="Arial" panose="020B0604020202020204" pitchFamily="34" charset="0"/>
              </a:rPr>
              <a:t>miles</a:t>
            </a:r>
            <a:r>
              <a:rPr lang="en-US" sz="2300" dirty="0">
                <a:latin typeface="+mn-lt"/>
                <a:cs typeface="Arial" panose="020B0604020202020204" pitchFamily="34" charset="0"/>
              </a:rPr>
              <a:t> of total 3,284 miles (19%) can be inundated by a 1%-annual-chance flood.</a:t>
            </a:r>
          </a:p>
        </p:txBody>
      </p:sp>
      <p:pic>
        <p:nvPicPr>
          <p:cNvPr id="20" name="Picture 19" descr="A water filled area with a red and white building&#10;&#10;AI-generated content may be incorrect.">
            <a:extLst>
              <a:ext uri="{FF2B5EF4-FFF2-40B4-BE49-F238E27FC236}">
                <a16:creationId xmlns:a16="http://schemas.microsoft.com/office/drawing/2014/main" id="{27EBB565-6540-F75C-99CE-602D22AAB0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3"/>
          <a:stretch/>
        </p:blipFill>
        <p:spPr>
          <a:xfrm>
            <a:off x="14482216" y="1478222"/>
            <a:ext cx="7080791" cy="3346695"/>
          </a:xfrm>
          <a:prstGeom prst="rect">
            <a:avLst/>
          </a:prstGeom>
        </p:spPr>
      </p:pic>
      <p:pic>
        <p:nvPicPr>
          <p:cNvPr id="29" name="Picture 28" descr="A road that has been flooded with water&#10;&#10;AI-generated content may be incorrect.">
            <a:extLst>
              <a:ext uri="{FF2B5EF4-FFF2-40B4-BE49-F238E27FC236}">
                <a16:creationId xmlns:a16="http://schemas.microsoft.com/office/drawing/2014/main" id="{8AFCB1EF-884A-3CC1-8AC7-008C7B08E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1" t="28142" r="6927" b="21069"/>
          <a:stretch/>
        </p:blipFill>
        <p:spPr>
          <a:xfrm>
            <a:off x="17114250" y="5452736"/>
            <a:ext cx="4457735" cy="267067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D2CA1A0-CD4E-313E-730A-E8A7B4CBE5C6}"/>
              </a:ext>
            </a:extLst>
          </p:cNvPr>
          <p:cNvSpPr txBox="1"/>
          <p:nvPr/>
        </p:nvSpPr>
        <p:spPr>
          <a:xfrm>
            <a:off x="17834960" y="5176787"/>
            <a:ext cx="3717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McDowell County, February 2025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E8AB219-0A2B-6ED7-2C65-3F7A287FA15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6" t="810" r="515" b="1721"/>
          <a:stretch/>
        </p:blipFill>
        <p:spPr>
          <a:xfrm>
            <a:off x="3354723" y="5453713"/>
            <a:ext cx="5453665" cy="3836028"/>
          </a:xfrm>
          <a:prstGeom prst="rect">
            <a:avLst/>
          </a:prstGeom>
        </p:spPr>
      </p:pic>
      <p:pic>
        <p:nvPicPr>
          <p:cNvPr id="48" name="Picture 47" descr="A close-up of a car in a flooded garage&#10;&#10;Description automatically generated">
            <a:extLst>
              <a:ext uri="{FF2B5EF4-FFF2-40B4-BE49-F238E27FC236}">
                <a16:creationId xmlns:a16="http://schemas.microsoft.com/office/drawing/2014/main" id="{D38E162B-D830-2007-236E-7F3C408A3F7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04" b="4403"/>
          <a:stretch/>
        </p:blipFill>
        <p:spPr>
          <a:xfrm>
            <a:off x="371196" y="5455561"/>
            <a:ext cx="2623599" cy="3838685"/>
          </a:xfrm>
          <a:prstGeom prst="rect">
            <a:avLst/>
          </a:prstGeom>
        </p:spPr>
      </p:pic>
      <p:pic>
        <p:nvPicPr>
          <p:cNvPr id="77" name="Picture 76" descr="A building flooded with water&#10;&#10;Description automatically generated">
            <a:extLst>
              <a:ext uri="{FF2B5EF4-FFF2-40B4-BE49-F238E27FC236}">
                <a16:creationId xmlns:a16="http://schemas.microsoft.com/office/drawing/2014/main" id="{64034A79-F909-DEC1-A66B-B8828FF1D41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41" t="24902" r="11315" b="41500"/>
          <a:stretch/>
        </p:blipFill>
        <p:spPr>
          <a:xfrm>
            <a:off x="380978" y="9501142"/>
            <a:ext cx="6713769" cy="2090022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5BB1C958-26D1-ABF7-8CCD-480E74DA2D2B}"/>
              </a:ext>
            </a:extLst>
          </p:cNvPr>
          <p:cNvSpPr txBox="1"/>
          <p:nvPr/>
        </p:nvSpPr>
        <p:spPr>
          <a:xfrm>
            <a:off x="6933792" y="11350426"/>
            <a:ext cx="20732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Richwood, June 2016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44E191A-20AC-82CE-B0B1-7B28DF7B0B7A}"/>
              </a:ext>
            </a:extLst>
          </p:cNvPr>
          <p:cNvSpPr txBox="1"/>
          <p:nvPr/>
        </p:nvSpPr>
        <p:spPr>
          <a:xfrm rot="16200000">
            <a:off x="2014608" y="7217838"/>
            <a:ext cx="23203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Marlinton, November 1985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id="{B774CADB-2CFC-431B-AB4D-F49EA4E05F75}"/>
              </a:ext>
            </a:extLst>
          </p:cNvPr>
          <p:cNvSpPr txBox="1">
            <a:spLocks/>
          </p:cNvSpPr>
          <p:nvPr/>
        </p:nvSpPr>
        <p:spPr>
          <a:xfrm>
            <a:off x="386740" y="12812885"/>
            <a:ext cx="8833459" cy="931264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39725" indent="-339725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Historical Community Assets: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2,758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in high-risk floodplain</a:t>
            </a:r>
            <a:endParaRPr lang="en-US" sz="500" dirty="0">
              <a:latin typeface="+mn-lt"/>
              <a:cs typeface="Arial" panose="020B0604020202020204" pitchFamily="34" charset="0"/>
            </a:endParaRPr>
          </a:p>
          <a:p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339725" indent="-339725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Non-Historical Community Assets: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2,092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+mn-lt"/>
                <a:cs typeface="Arial" panose="020B0604020202020204" pitchFamily="34" charset="0"/>
              </a:rPr>
              <a:t>in high-risk floodplain</a:t>
            </a:r>
            <a:endParaRPr lang="en-US" sz="2300" b="1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312B1840-9647-5441-0D4D-036C0669477A}"/>
              </a:ext>
            </a:extLst>
          </p:cNvPr>
          <p:cNvGrpSpPr/>
          <p:nvPr/>
        </p:nvGrpSpPr>
        <p:grpSpPr>
          <a:xfrm>
            <a:off x="493181" y="2752344"/>
            <a:ext cx="10570289" cy="2665867"/>
            <a:chOff x="1850311" y="2695352"/>
            <a:chExt cx="10570289" cy="2665867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81911AF7-B1B1-08DC-F888-CCDF8E1CAD0F}"/>
                </a:ext>
              </a:extLst>
            </p:cNvPr>
            <p:cNvGrpSpPr/>
            <p:nvPr/>
          </p:nvGrpSpPr>
          <p:grpSpPr>
            <a:xfrm>
              <a:off x="1951606" y="2695352"/>
              <a:ext cx="10468994" cy="2661464"/>
              <a:chOff x="9612390" y="9364353"/>
              <a:chExt cx="10468994" cy="266146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4C006A2E-7C9A-7812-CAAE-9ED76F516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12390" y="9364353"/>
                <a:ext cx="10468994" cy="1655660"/>
              </a:xfrm>
              <a:prstGeom prst="rect">
                <a:avLst/>
              </a:prstGeom>
            </p:spPr>
          </p:pic>
          <p:sp>
            <p:nvSpPr>
              <p:cNvPr id="104" name="Title 1">
                <a:extLst>
                  <a:ext uri="{FF2B5EF4-FFF2-40B4-BE49-F238E27FC236}">
                    <a16:creationId xmlns:a16="http://schemas.microsoft.com/office/drawing/2014/main" id="{2CCB05C8-1A50-1E2B-6F0E-1F856C1453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666614" y="10926016"/>
                <a:ext cx="2061970" cy="109381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12712" algn="ctr"/>
                <a:r>
                  <a:rPr lang="en-US" sz="2300" b="1" dirty="0">
                    <a:latin typeface="+mn-lt"/>
                    <a:cs typeface="Arial" panose="020B0604020202020204" pitchFamily="34" charset="0"/>
                  </a:rPr>
                  <a:t>170</a:t>
                </a:r>
                <a:r>
                  <a:rPr lang="en-US" sz="2300" dirty="0">
                    <a:latin typeface="+mn-lt"/>
                    <a:cs typeface="Arial" panose="020B0604020202020204" pitchFamily="34" charset="0"/>
                  </a:rPr>
                  <a:t> of 828 (21%)</a:t>
                </a:r>
              </a:p>
            </p:txBody>
          </p:sp>
          <p:sp>
            <p:nvSpPr>
              <p:cNvPr id="105" name="Title 1">
                <a:extLst>
                  <a:ext uri="{FF2B5EF4-FFF2-40B4-BE49-F238E27FC236}">
                    <a16:creationId xmlns:a16="http://schemas.microsoft.com/office/drawing/2014/main" id="{5D7434F2-6197-3140-D831-331DA6A921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087960" y="10921987"/>
                <a:ext cx="1715930" cy="109381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12712" algn="ctr"/>
                <a:r>
                  <a:rPr kumimoji="0" lang="en-US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10</a:t>
                </a:r>
                <a:r>
                  <a:rPr kumimoji="0" lang="en-US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of 54 (19%)</a:t>
                </a:r>
                <a:endParaRPr lang="en-US" sz="23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06" name="Title 1">
                <a:extLst>
                  <a:ext uri="{FF2B5EF4-FFF2-40B4-BE49-F238E27FC236}">
                    <a16:creationId xmlns:a16="http://schemas.microsoft.com/office/drawing/2014/main" id="{9D55DB31-748E-2246-1687-87DA776145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309055" y="10926490"/>
                <a:ext cx="1715930" cy="109381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12712" algn="ctr"/>
                <a:r>
                  <a:rPr kumimoji="0" lang="en-US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187</a:t>
                </a:r>
                <a:r>
                  <a:rPr kumimoji="0" lang="en-US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of 548 (34%)</a:t>
                </a:r>
                <a:endParaRPr lang="en-US" sz="23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08" name="Title 1">
                <a:extLst>
                  <a:ext uri="{FF2B5EF4-FFF2-40B4-BE49-F238E27FC236}">
                    <a16:creationId xmlns:a16="http://schemas.microsoft.com/office/drawing/2014/main" id="{FC638AB0-1ADC-CA1D-C767-2DE2A9FFB0E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388269" y="10929907"/>
                <a:ext cx="1948517" cy="109381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12712" algn="ctr"/>
                <a:r>
                  <a:rPr kumimoji="0" lang="en-US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15</a:t>
                </a:r>
                <a:r>
                  <a:rPr kumimoji="0" lang="en-US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of 67 (22%)</a:t>
                </a:r>
                <a:endParaRPr lang="en-US" sz="2300" dirty="0">
                  <a:latin typeface="+mn-lt"/>
                  <a:cs typeface="Arial" panose="020B0604020202020204" pitchFamily="34" charset="0"/>
                </a:endParaRPr>
              </a:p>
            </p:txBody>
          </p:sp>
          <p:sp>
            <p:nvSpPr>
              <p:cNvPr id="109" name="Title 1">
                <a:extLst>
                  <a:ext uri="{FF2B5EF4-FFF2-40B4-BE49-F238E27FC236}">
                    <a16:creationId xmlns:a16="http://schemas.microsoft.com/office/drawing/2014/main" id="{F2E4EFB7-2ACB-A531-D648-4E281F7447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059975" y="10931999"/>
                <a:ext cx="1948517" cy="1093818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112712" algn="ctr"/>
                <a:r>
                  <a:rPr kumimoji="0" lang="en-US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19</a:t>
                </a:r>
                <a:r>
                  <a:rPr kumimoji="0" lang="en-US" sz="2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of 111 (17%)</a:t>
                </a:r>
                <a:endParaRPr lang="en-US" sz="2300" dirty="0">
                  <a:latin typeface="+mn-lt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1" name="Title 1">
              <a:extLst>
                <a:ext uri="{FF2B5EF4-FFF2-40B4-BE49-F238E27FC236}">
                  <a16:creationId xmlns:a16="http://schemas.microsoft.com/office/drawing/2014/main" id="{108B98D7-08AB-E4A3-3E19-563BC269B94D}"/>
                </a:ext>
              </a:extLst>
            </p:cNvPr>
            <p:cNvSpPr txBox="1">
              <a:spLocks/>
            </p:cNvSpPr>
            <p:nvPr/>
          </p:nvSpPr>
          <p:spPr>
            <a:xfrm>
              <a:off x="1850311" y="4267401"/>
              <a:ext cx="1715930" cy="109381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12712" algn="ctr"/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88</a:t>
              </a: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of 312 (28%)</a:t>
              </a:r>
              <a:endParaRPr lang="en-US" sz="2300" dirty="0">
                <a:latin typeface="+mn-lt"/>
                <a:cs typeface="Arial" panose="020B0604020202020204" pitchFamily="34" charset="0"/>
              </a:endParaRPr>
            </a:p>
          </p:txBody>
        </p:sp>
      </p:grpSp>
      <p:pic>
        <p:nvPicPr>
          <p:cNvPr id="117" name="Picture 116" descr="A flooded street with cars and power lines&#10;&#10;AI-generated content may be incorrect.">
            <a:extLst>
              <a:ext uri="{FF2B5EF4-FFF2-40B4-BE49-F238E27FC236}">
                <a16:creationId xmlns:a16="http://schemas.microsoft.com/office/drawing/2014/main" id="{0A187D16-C466-E1F4-7477-8EE849EF2DD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5" b="19714"/>
          <a:stretch/>
        </p:blipFill>
        <p:spPr>
          <a:xfrm>
            <a:off x="9372844" y="8573700"/>
            <a:ext cx="12187311" cy="3218369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567FDC98-FEC5-C4DE-14CF-E518DA058C54}"/>
              </a:ext>
            </a:extLst>
          </p:cNvPr>
          <p:cNvSpPr txBox="1"/>
          <p:nvPr/>
        </p:nvSpPr>
        <p:spPr>
          <a:xfrm>
            <a:off x="8879301" y="11784175"/>
            <a:ext cx="3717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Welch, McDowell County, February 2025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AAC18C0-AADE-CF98-D5AC-EE4F5C010EBB}"/>
              </a:ext>
            </a:extLst>
          </p:cNvPr>
          <p:cNvGrpSpPr/>
          <p:nvPr/>
        </p:nvGrpSpPr>
        <p:grpSpPr>
          <a:xfrm>
            <a:off x="9325168" y="12241143"/>
            <a:ext cx="12335977" cy="2283416"/>
            <a:chOff x="9331518" y="11999838"/>
            <a:chExt cx="12335977" cy="2283416"/>
          </a:xfrm>
        </p:grpSpPr>
        <p:pic>
          <p:nvPicPr>
            <p:cNvPr id="128" name="Picture 127" descr="A blue circle with white text and a building with a dome and a peace sign&#10;&#10;AI-generated content may be incorrect.">
              <a:extLst>
                <a:ext uri="{FF2B5EF4-FFF2-40B4-BE49-F238E27FC236}">
                  <a16:creationId xmlns:a16="http://schemas.microsoft.com/office/drawing/2014/main" id="{A5378EF5-E95B-FDE3-05A1-63966CFC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1518" y="11999838"/>
              <a:ext cx="12335977" cy="2014258"/>
            </a:xfrm>
            <a:prstGeom prst="rect">
              <a:avLst/>
            </a:prstGeom>
          </p:spPr>
        </p:pic>
        <p:sp>
          <p:nvSpPr>
            <p:cNvPr id="121" name="Title 1">
              <a:extLst>
                <a:ext uri="{FF2B5EF4-FFF2-40B4-BE49-F238E27FC236}">
                  <a16:creationId xmlns:a16="http://schemas.microsoft.com/office/drawing/2014/main" id="{B8FEA463-688B-30CD-95C4-FF9A211A146C}"/>
                </a:ext>
              </a:extLst>
            </p:cNvPr>
            <p:cNvSpPr txBox="1">
              <a:spLocks/>
            </p:cNvSpPr>
            <p:nvPr/>
          </p:nvSpPr>
          <p:spPr>
            <a:xfrm>
              <a:off x="10784555" y="13926100"/>
              <a:ext cx="634030" cy="34739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12712" algn="ctr"/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21</a:t>
              </a: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0" name="Title 1">
              <a:extLst>
                <a:ext uri="{FF2B5EF4-FFF2-40B4-BE49-F238E27FC236}">
                  <a16:creationId xmlns:a16="http://schemas.microsoft.com/office/drawing/2014/main" id="{0A22F09A-3D58-441E-2701-02F6E726BFBF}"/>
                </a:ext>
              </a:extLst>
            </p:cNvPr>
            <p:cNvSpPr txBox="1">
              <a:spLocks/>
            </p:cNvSpPr>
            <p:nvPr/>
          </p:nvSpPr>
          <p:spPr>
            <a:xfrm>
              <a:off x="10530070" y="13193710"/>
              <a:ext cx="1143000" cy="235261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12712" algn="ctr"/>
              <a:r>
                <a:rPr kumimoji="0" lang="en-US" sz="95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Post-Secondary</a:t>
              </a:r>
            </a:p>
          </p:txBody>
        </p:sp>
        <p:sp>
          <p:nvSpPr>
            <p:cNvPr id="131" name="Title 1">
              <a:extLst>
                <a:ext uri="{FF2B5EF4-FFF2-40B4-BE49-F238E27FC236}">
                  <a16:creationId xmlns:a16="http://schemas.microsoft.com/office/drawing/2014/main" id="{79D0D347-CA9E-7C2C-DD33-1BA074B4A4A2}"/>
                </a:ext>
              </a:extLst>
            </p:cNvPr>
            <p:cNvSpPr txBox="1">
              <a:spLocks/>
            </p:cNvSpPr>
            <p:nvPr/>
          </p:nvSpPr>
          <p:spPr>
            <a:xfrm>
              <a:off x="9463632" y="13919913"/>
              <a:ext cx="962426" cy="34739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12712" algn="ctr"/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1,450</a:t>
              </a:r>
            </a:p>
          </p:txBody>
        </p:sp>
        <p:sp>
          <p:nvSpPr>
            <p:cNvPr id="132" name="Title 1">
              <a:extLst>
                <a:ext uri="{FF2B5EF4-FFF2-40B4-BE49-F238E27FC236}">
                  <a16:creationId xmlns:a16="http://schemas.microsoft.com/office/drawing/2014/main" id="{658661F5-CB26-60DF-D2B9-86AA412ADFEA}"/>
                </a:ext>
              </a:extLst>
            </p:cNvPr>
            <p:cNvSpPr txBox="1">
              <a:spLocks/>
            </p:cNvSpPr>
            <p:nvPr/>
          </p:nvSpPr>
          <p:spPr>
            <a:xfrm>
              <a:off x="12450870" y="13921221"/>
              <a:ext cx="634030" cy="34739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12712" algn="ctr"/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Title 1">
              <a:extLst>
                <a:ext uri="{FF2B5EF4-FFF2-40B4-BE49-F238E27FC236}">
                  <a16:creationId xmlns:a16="http://schemas.microsoft.com/office/drawing/2014/main" id="{5CDC658A-7E10-AB86-6C44-960DE15F66BC}"/>
                </a:ext>
              </a:extLst>
            </p:cNvPr>
            <p:cNvSpPr txBox="1">
              <a:spLocks/>
            </p:cNvSpPr>
            <p:nvPr/>
          </p:nvSpPr>
          <p:spPr>
            <a:xfrm>
              <a:off x="14106889" y="13925588"/>
              <a:ext cx="775851" cy="34739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12712" algn="ctr"/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423</a:t>
              </a: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Title 1">
              <a:extLst>
                <a:ext uri="{FF2B5EF4-FFF2-40B4-BE49-F238E27FC236}">
                  <a16:creationId xmlns:a16="http://schemas.microsoft.com/office/drawing/2014/main" id="{0A36BA57-FCEE-69C1-E6CF-15D64DD73CD6}"/>
                </a:ext>
              </a:extLst>
            </p:cNvPr>
            <p:cNvSpPr txBox="1">
              <a:spLocks/>
            </p:cNvSpPr>
            <p:nvPr/>
          </p:nvSpPr>
          <p:spPr>
            <a:xfrm>
              <a:off x="15510487" y="13925588"/>
              <a:ext cx="775851" cy="34739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12712" algn="ctr"/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166</a:t>
              </a: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5" name="Title 1">
              <a:extLst>
                <a:ext uri="{FF2B5EF4-FFF2-40B4-BE49-F238E27FC236}">
                  <a16:creationId xmlns:a16="http://schemas.microsoft.com/office/drawing/2014/main" id="{34E0CDE1-2C97-F7E7-FD99-C771D4699F36}"/>
                </a:ext>
              </a:extLst>
            </p:cNvPr>
            <p:cNvSpPr txBox="1">
              <a:spLocks/>
            </p:cNvSpPr>
            <p:nvPr/>
          </p:nvSpPr>
          <p:spPr>
            <a:xfrm>
              <a:off x="17284792" y="13929995"/>
              <a:ext cx="775851" cy="34739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12712" algn="ctr"/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94</a:t>
              </a: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6" name="Title 1">
              <a:extLst>
                <a:ext uri="{FF2B5EF4-FFF2-40B4-BE49-F238E27FC236}">
                  <a16:creationId xmlns:a16="http://schemas.microsoft.com/office/drawing/2014/main" id="{BCA1E0C3-F067-831E-A977-65202AC4D973}"/>
                </a:ext>
              </a:extLst>
            </p:cNvPr>
            <p:cNvSpPr txBox="1">
              <a:spLocks/>
            </p:cNvSpPr>
            <p:nvPr/>
          </p:nvSpPr>
          <p:spPr>
            <a:xfrm>
              <a:off x="19072246" y="13925588"/>
              <a:ext cx="979381" cy="34739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12712" algn="ctr"/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2,664</a:t>
              </a: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Title 1">
              <a:extLst>
                <a:ext uri="{FF2B5EF4-FFF2-40B4-BE49-F238E27FC236}">
                  <a16:creationId xmlns:a16="http://schemas.microsoft.com/office/drawing/2014/main" id="{78B3DF9E-255B-48CA-2773-90221ADC309C}"/>
                </a:ext>
              </a:extLst>
            </p:cNvPr>
            <p:cNvSpPr txBox="1">
              <a:spLocks/>
            </p:cNvSpPr>
            <p:nvPr/>
          </p:nvSpPr>
          <p:spPr>
            <a:xfrm>
              <a:off x="20498613" y="13935855"/>
              <a:ext cx="979381" cy="34739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12712" algn="ctr"/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8</a:t>
              </a: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4D8525B9-4EE8-1B25-6266-40552472FBA5}"/>
              </a:ext>
            </a:extLst>
          </p:cNvPr>
          <p:cNvGrpSpPr/>
          <p:nvPr/>
        </p:nvGrpSpPr>
        <p:grpSpPr>
          <a:xfrm>
            <a:off x="230416" y="13902555"/>
            <a:ext cx="21486584" cy="916369"/>
            <a:chOff x="230416" y="13902555"/>
            <a:chExt cx="21486584" cy="916369"/>
          </a:xfrm>
        </p:grpSpPr>
        <p:sp>
          <p:nvSpPr>
            <p:cNvPr id="139" name="Title 1">
              <a:extLst>
                <a:ext uri="{FF2B5EF4-FFF2-40B4-BE49-F238E27FC236}">
                  <a16:creationId xmlns:a16="http://schemas.microsoft.com/office/drawing/2014/main" id="{0EDDC9EB-2A8F-CBC9-9694-D6F82BB61468}"/>
                </a:ext>
              </a:extLst>
            </p:cNvPr>
            <p:cNvSpPr txBox="1">
              <a:spLocks/>
            </p:cNvSpPr>
            <p:nvPr/>
          </p:nvSpPr>
          <p:spPr>
            <a:xfrm>
              <a:off x="230416" y="13902555"/>
              <a:ext cx="6571311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Building Damage Loss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1" name="Title 1">
              <a:extLst>
                <a:ext uri="{FF2B5EF4-FFF2-40B4-BE49-F238E27FC236}">
                  <a16:creationId xmlns:a16="http://schemas.microsoft.com/office/drawing/2014/main" id="{A66642B5-B487-4BA5-6F3F-DBB8CF39E058}"/>
                </a:ext>
              </a:extLst>
            </p:cNvPr>
            <p:cNvSpPr txBox="1">
              <a:spLocks/>
            </p:cNvSpPr>
            <p:nvPr/>
          </p:nvSpPr>
          <p:spPr>
            <a:xfrm>
              <a:off x="6801727" y="14661563"/>
              <a:ext cx="14915273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2" name="Title 1">
            <a:extLst>
              <a:ext uri="{FF2B5EF4-FFF2-40B4-BE49-F238E27FC236}">
                <a16:creationId xmlns:a16="http://schemas.microsoft.com/office/drawing/2014/main" id="{B2EC1B95-A897-76A8-FDAD-F318A3773BBC}"/>
              </a:ext>
            </a:extLst>
          </p:cNvPr>
          <p:cNvSpPr txBox="1">
            <a:spLocks/>
          </p:cNvSpPr>
          <p:nvPr/>
        </p:nvSpPr>
        <p:spPr>
          <a:xfrm>
            <a:off x="381001" y="14959540"/>
            <a:ext cx="15316199" cy="3624572"/>
          </a:xfrm>
          <a:prstGeom prst="rect">
            <a:avLst/>
          </a:prstGeom>
          <a:solidFill>
            <a:srgbClr val="FFF7E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Substantial Damage Count: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6,493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buildings substantially damaged (≥ 50% of appraised value) by a 1%-annual-chance (100-year) flood</a:t>
            </a:r>
          </a:p>
          <a:p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Substantial Damage Ratio: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7.9%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buildings in floodplain substantially damaged by a major storm</a:t>
            </a:r>
          </a:p>
          <a:p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Previous Damage Claims: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27,882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 buildings with prior damage claims</a:t>
            </a:r>
          </a:p>
          <a:p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Repetitive Loss Structures: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9,698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 buildings with at least 2 paid flood losses, of more than $1,000 each, in any 10-year period since 1978</a:t>
            </a:r>
          </a:p>
          <a:p>
            <a:pPr marL="347663" indent="-228600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347663" indent="-228600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Total Estimated Building Loss: </a:t>
            </a:r>
            <a:r>
              <a:rPr lang="en-US" sz="2300" b="1" dirty="0">
                <a:latin typeface="+mn-lt"/>
                <a:cs typeface="Arial" panose="020B0604020202020204" pitchFamily="34" charset="0"/>
              </a:rPr>
              <a:t>$858M </a:t>
            </a:r>
            <a:r>
              <a:rPr lang="en-US" sz="2300" dirty="0">
                <a:latin typeface="+mn-lt"/>
                <a:cs typeface="Arial" panose="020B0604020202020204" pitchFamily="34" charset="0"/>
              </a:rPr>
              <a:t>(8.6% of total building value in high-risk floodplain)</a:t>
            </a:r>
          </a:p>
          <a:p>
            <a:pPr marL="347663" indent="-228600">
              <a:buFont typeface="Wingdings" panose="05000000000000000000" pitchFamily="2" charset="2"/>
              <a:buChar char="§"/>
            </a:pPr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347663" indent="-228600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Building Loss Median Value: </a:t>
            </a:r>
            <a:r>
              <a:rPr lang="en-US" sz="2300" b="1" dirty="0">
                <a:latin typeface="+mn-lt"/>
                <a:cs typeface="Arial" panose="020B0604020202020204" pitchFamily="34" charset="0"/>
              </a:rPr>
              <a:t>$5,970</a:t>
            </a:r>
          </a:p>
          <a:p>
            <a:pPr marL="347663" indent="-228600">
              <a:buFont typeface="Wingdings" panose="05000000000000000000" pitchFamily="2" charset="2"/>
              <a:buChar char="§"/>
            </a:pPr>
            <a:endParaRPr lang="en-US" sz="500" b="1" dirty="0">
              <a:latin typeface="+mn-lt"/>
              <a:cs typeface="Arial" panose="020B0604020202020204" pitchFamily="34" charset="0"/>
            </a:endParaRPr>
          </a:p>
          <a:p>
            <a:pPr marL="347663" indent="-228600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Total Estimated Debris: </a:t>
            </a:r>
            <a:r>
              <a:rPr lang="en-US" sz="2300" b="1" dirty="0">
                <a:latin typeface="+mn-lt"/>
                <a:cs typeface="Arial" panose="020B0604020202020204" pitchFamily="34" charset="0"/>
              </a:rPr>
              <a:t>521,283 tons</a:t>
            </a:r>
          </a:p>
        </p:txBody>
      </p:sp>
      <p:pic>
        <p:nvPicPr>
          <p:cNvPr id="84" name="Picture 83" descr="A flooded house and buildings&#10;&#10;Description automatically generated with medium confidence">
            <a:extLst>
              <a:ext uri="{FF2B5EF4-FFF2-40B4-BE49-F238E27FC236}">
                <a16:creationId xmlns:a16="http://schemas.microsoft.com/office/drawing/2014/main" id="{50610925-9708-FBD9-CDDB-371BF43CF53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8"/>
          <a:stretch/>
        </p:blipFill>
        <p:spPr>
          <a:xfrm>
            <a:off x="15851710" y="15059537"/>
            <a:ext cx="5706948" cy="3367492"/>
          </a:xfrm>
          <a:prstGeom prst="rect">
            <a:avLst/>
          </a:prstGeom>
        </p:spPr>
      </p:pic>
      <p:grpSp>
        <p:nvGrpSpPr>
          <p:cNvPr id="157" name="Group 156">
            <a:extLst>
              <a:ext uri="{FF2B5EF4-FFF2-40B4-BE49-F238E27FC236}">
                <a16:creationId xmlns:a16="http://schemas.microsoft.com/office/drawing/2014/main" id="{9CBD5013-7E80-0602-95E5-7E1537D93109}"/>
              </a:ext>
            </a:extLst>
          </p:cNvPr>
          <p:cNvGrpSpPr/>
          <p:nvPr/>
        </p:nvGrpSpPr>
        <p:grpSpPr>
          <a:xfrm>
            <a:off x="226448" y="18745200"/>
            <a:ext cx="21490552" cy="914400"/>
            <a:chOff x="226448" y="18745200"/>
            <a:chExt cx="21490552" cy="914400"/>
          </a:xfrm>
        </p:grpSpPr>
        <p:sp>
          <p:nvSpPr>
            <p:cNvPr id="143" name="Title 1">
              <a:extLst>
                <a:ext uri="{FF2B5EF4-FFF2-40B4-BE49-F238E27FC236}">
                  <a16:creationId xmlns:a16="http://schemas.microsoft.com/office/drawing/2014/main" id="{9F284EB4-9350-F8AC-AFD0-ADB124575114}"/>
                </a:ext>
              </a:extLst>
            </p:cNvPr>
            <p:cNvSpPr txBox="1">
              <a:spLocks/>
            </p:cNvSpPr>
            <p:nvPr/>
          </p:nvSpPr>
          <p:spPr>
            <a:xfrm>
              <a:off x="226448" y="18745200"/>
              <a:ext cx="9585451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People / Social Vulnerabilities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5" name="Title 1">
              <a:extLst>
                <a:ext uri="{FF2B5EF4-FFF2-40B4-BE49-F238E27FC236}">
                  <a16:creationId xmlns:a16="http://schemas.microsoft.com/office/drawing/2014/main" id="{BD347878-76FB-E880-9C4A-7C7FB90C6786}"/>
                </a:ext>
              </a:extLst>
            </p:cNvPr>
            <p:cNvSpPr txBox="1">
              <a:spLocks/>
            </p:cNvSpPr>
            <p:nvPr/>
          </p:nvSpPr>
          <p:spPr>
            <a:xfrm>
              <a:off x="9811899" y="18746753"/>
              <a:ext cx="11905101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6" name="Title 1">
            <a:extLst>
              <a:ext uri="{FF2B5EF4-FFF2-40B4-BE49-F238E27FC236}">
                <a16:creationId xmlns:a16="http://schemas.microsoft.com/office/drawing/2014/main" id="{01B3B3E1-7BC0-3C99-16BA-738E06E958C6}"/>
              </a:ext>
            </a:extLst>
          </p:cNvPr>
          <p:cNvSpPr txBox="1">
            <a:spLocks/>
          </p:cNvSpPr>
          <p:nvPr/>
        </p:nvSpPr>
        <p:spPr>
          <a:xfrm>
            <a:off x="371196" y="19796604"/>
            <a:ext cx="9440703" cy="2880935"/>
          </a:xfrm>
          <a:prstGeom prst="rect">
            <a:avLst/>
          </a:prstGeom>
          <a:solidFill>
            <a:srgbClr val="FFF7E1"/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Population in Floodplain Ratio: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11.0%</a:t>
            </a:r>
            <a:r>
              <a:rPr lang="en-US" sz="2600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the state’s population 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(198,888 persons)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residing in the high-risk flood zone</a:t>
            </a:r>
          </a:p>
          <a:p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341313" indent="-341313">
              <a:buFont typeface="Wingdings" panose="05000000000000000000" pitchFamily="2" charset="2"/>
              <a:buChar char="v"/>
            </a:pPr>
            <a:r>
              <a:rPr lang="en-US" sz="2600" b="1" dirty="0">
                <a:latin typeface="+mn-lt"/>
                <a:cs typeface="Arial" panose="020B0604020202020204" pitchFamily="34" charset="0"/>
              </a:rPr>
              <a:t>Population Displaced Ratio: </a:t>
            </a:r>
            <a:r>
              <a:rPr lang="en-US" sz="26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6.6%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of the state’s population </a:t>
            </a:r>
            <a:r>
              <a:rPr lang="en-US" sz="2600" b="1" dirty="0">
                <a:latin typeface="+mn-lt"/>
                <a:cs typeface="Arial" panose="020B0604020202020204" pitchFamily="34" charset="0"/>
              </a:rPr>
              <a:t>(119,350 persons) </a:t>
            </a:r>
            <a:r>
              <a:rPr lang="en-US" sz="2600" dirty="0">
                <a:latin typeface="+mn-lt"/>
                <a:cs typeface="Arial" panose="020B0604020202020204" pitchFamily="34" charset="0"/>
              </a:rPr>
              <a:t>displaced by a 1%-annual-chance (100-year) flood event</a:t>
            </a:r>
          </a:p>
          <a:p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347663" indent="-228600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347663" indent="-228600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Short-Term Shelter Population: </a:t>
            </a:r>
            <a:r>
              <a:rPr lang="en-US" sz="2300" b="1" dirty="0">
                <a:latin typeface="+mn-lt"/>
                <a:cs typeface="Arial" panose="020B0604020202020204" pitchFamily="34" charset="0"/>
              </a:rPr>
              <a:t>23,003 persons</a:t>
            </a:r>
          </a:p>
          <a:p>
            <a:pPr marL="119063"/>
            <a:endParaRPr lang="en-US" sz="500" b="1" dirty="0">
              <a:latin typeface="+mn-lt"/>
              <a:cs typeface="Arial" panose="020B0604020202020204" pitchFamily="34" charset="0"/>
            </a:endParaRPr>
          </a:p>
          <a:p>
            <a:pPr marL="347663" indent="-228600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Short-Term Shelter Companion Pets: </a:t>
            </a:r>
            <a:r>
              <a:rPr lang="en-US" sz="2300" b="1" dirty="0">
                <a:latin typeface="+mn-lt"/>
                <a:cs typeface="Arial" panose="020B0604020202020204" pitchFamily="34" charset="0"/>
              </a:rPr>
              <a:t>6,411 (4,057 dogs and 2,354 cats)</a:t>
            </a:r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1C23BECF-6445-635B-A291-29C4C6BAE587}"/>
              </a:ext>
            </a:extLst>
          </p:cNvPr>
          <p:cNvSpPr txBox="1">
            <a:spLocks/>
          </p:cNvSpPr>
          <p:nvPr/>
        </p:nvSpPr>
        <p:spPr>
          <a:xfrm>
            <a:off x="10959110" y="18969537"/>
            <a:ext cx="4092653" cy="4982284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3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Social Vulnerability Index</a:t>
            </a:r>
          </a:p>
          <a:p>
            <a:pPr marL="174625"/>
            <a:r>
              <a:rPr lang="en-US" sz="2300" b="1" dirty="0">
                <a:solidFill>
                  <a:srgbClr val="1F4E79"/>
                </a:solidFill>
                <a:latin typeface="+mn-lt"/>
                <a:cs typeface="Arial" panose="020B0604020202020204" pitchFamily="34" charset="0"/>
              </a:rPr>
              <a:t>(WV SVI)  </a:t>
            </a:r>
            <a:r>
              <a:rPr lang="en-US" sz="2300" dirty="0">
                <a:latin typeface="+mn-lt"/>
                <a:cs typeface="Arial" panose="020B0604020202020204" pitchFamily="34" charset="0"/>
              </a:rPr>
              <a:t>(0% to 100%)</a:t>
            </a:r>
          </a:p>
          <a:p>
            <a:pPr marL="174625"/>
            <a:endParaRPr lang="en-US" sz="500" b="1" dirty="0">
              <a:solidFill>
                <a:srgbClr val="1F4E79"/>
              </a:solidFill>
              <a:latin typeface="+mn-lt"/>
              <a:cs typeface="Arial" panose="020B0604020202020204" pitchFamily="34" charset="0"/>
            </a:endParaRPr>
          </a:p>
          <a:p>
            <a:pPr marL="174625"/>
            <a:r>
              <a:rPr lang="en-US" sz="2300" dirty="0">
                <a:latin typeface="+mn-lt"/>
                <a:cs typeface="Arial" panose="020B0604020202020204" pitchFamily="34" charset="0"/>
              </a:rPr>
              <a:t>Combines indicators of:</a:t>
            </a:r>
          </a:p>
          <a:p>
            <a:pPr marL="174625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23838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Poverty Rate</a:t>
            </a:r>
          </a:p>
          <a:p>
            <a:pPr marL="457200" indent="-223838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23838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Unemployment Rate</a:t>
            </a:r>
          </a:p>
          <a:p>
            <a:pPr marL="457200" indent="-223838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23838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Vulnerable Ages Rate</a:t>
            </a:r>
          </a:p>
          <a:p>
            <a:pPr marL="457200" indent="-223838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23838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Disability Rate</a:t>
            </a:r>
          </a:p>
          <a:p>
            <a:pPr marL="233362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23838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Population without a High School Diploma</a:t>
            </a:r>
          </a:p>
          <a:p>
            <a:pPr marL="457200" indent="-223838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23838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Population Change</a:t>
            </a:r>
          </a:p>
          <a:p>
            <a:pPr marL="457200" indent="-223838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23838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Median Housing Unit Value</a:t>
            </a:r>
          </a:p>
          <a:p>
            <a:pPr marL="457200" indent="-223838"/>
            <a:endParaRPr lang="en-US" sz="500" dirty="0">
              <a:latin typeface="+mn-lt"/>
              <a:cs typeface="Arial" panose="020B0604020202020204" pitchFamily="34" charset="0"/>
            </a:endParaRPr>
          </a:p>
          <a:p>
            <a:pPr marL="457200" indent="-223838">
              <a:buFont typeface="Wingdings" panose="05000000000000000000" pitchFamily="2" charset="2"/>
              <a:buChar char="§"/>
            </a:pPr>
            <a:r>
              <a:rPr lang="en-US" sz="2300" dirty="0">
                <a:latin typeface="+mn-lt"/>
                <a:cs typeface="Arial" panose="020B0604020202020204" pitchFamily="34" charset="0"/>
              </a:rPr>
              <a:t>Percentage of Mobile Homes in Housing Units</a:t>
            </a:r>
          </a:p>
        </p:txBody>
      </p: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0918656C-7E69-58F4-D368-1480677B4918}"/>
              </a:ext>
            </a:extLst>
          </p:cNvPr>
          <p:cNvGrpSpPr/>
          <p:nvPr/>
        </p:nvGrpSpPr>
        <p:grpSpPr>
          <a:xfrm>
            <a:off x="219603" y="22867612"/>
            <a:ext cx="10632101" cy="9846250"/>
            <a:chOff x="219603" y="22867612"/>
            <a:chExt cx="10632101" cy="9846250"/>
          </a:xfrm>
        </p:grpSpPr>
        <p:sp>
          <p:nvSpPr>
            <p:cNvPr id="155" name="Title 1">
              <a:extLst>
                <a:ext uri="{FF2B5EF4-FFF2-40B4-BE49-F238E27FC236}">
                  <a16:creationId xmlns:a16="http://schemas.microsoft.com/office/drawing/2014/main" id="{E12426F3-923D-DA97-91F9-87BE8429636E}"/>
                </a:ext>
              </a:extLst>
            </p:cNvPr>
            <p:cNvSpPr txBox="1">
              <a:spLocks/>
            </p:cNvSpPr>
            <p:nvPr/>
          </p:nvSpPr>
          <p:spPr>
            <a:xfrm>
              <a:off x="219603" y="22867612"/>
              <a:ext cx="10632101" cy="9144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Cumulative Risk Index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6" name="Title 1">
              <a:extLst>
                <a:ext uri="{FF2B5EF4-FFF2-40B4-BE49-F238E27FC236}">
                  <a16:creationId xmlns:a16="http://schemas.microsoft.com/office/drawing/2014/main" id="{4BA890B0-4521-1091-BBA6-EA8E8102E61A}"/>
                </a:ext>
              </a:extLst>
            </p:cNvPr>
            <p:cNvSpPr txBox="1">
              <a:spLocks/>
            </p:cNvSpPr>
            <p:nvPr/>
          </p:nvSpPr>
          <p:spPr>
            <a:xfrm rot="16200000">
              <a:off x="6307095" y="28169254"/>
              <a:ext cx="8931855" cy="157361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txBody>
            <a:bodyPr vert="horz" lIns="91440" tIns="45720" rIns="91440" bIns="45720" rtlCol="0" anchor="ctr">
              <a:normAutofit fontScale="2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74625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6DF01419-17AD-0081-A927-3F931C36272C}"/>
              </a:ext>
            </a:extLst>
          </p:cNvPr>
          <p:cNvGrpSpPr/>
          <p:nvPr/>
        </p:nvGrpSpPr>
        <p:grpSpPr>
          <a:xfrm>
            <a:off x="392223" y="23900791"/>
            <a:ext cx="10157653" cy="8681454"/>
            <a:chOff x="1002728" y="23900791"/>
            <a:chExt cx="10157653" cy="8681454"/>
          </a:xfrm>
        </p:grpSpPr>
        <p:pic>
          <p:nvPicPr>
            <p:cNvPr id="160" name="Picture 159" descr="A map of the state of west virginia&#10;&#10;AI-generated content may be incorrect.">
              <a:extLst>
                <a:ext uri="{FF2B5EF4-FFF2-40B4-BE49-F238E27FC236}">
                  <a16:creationId xmlns:a16="http://schemas.microsoft.com/office/drawing/2014/main" id="{DD547830-0B1A-2E3D-09ED-BDB22C53A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28" y="23900791"/>
              <a:ext cx="10157653" cy="868145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215ECEC9-C3AA-931E-A64A-A99777422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48524" y="30074951"/>
              <a:ext cx="1978589" cy="2268783"/>
            </a:xfrm>
            <a:prstGeom prst="rect">
              <a:avLst/>
            </a:prstGeom>
          </p:spPr>
        </p:pic>
        <p:sp>
          <p:nvSpPr>
            <p:cNvPr id="163" name="Title 1">
              <a:extLst>
                <a:ext uri="{FF2B5EF4-FFF2-40B4-BE49-F238E27FC236}">
                  <a16:creationId xmlns:a16="http://schemas.microsoft.com/office/drawing/2014/main" id="{1198A6D2-B3E1-9EE9-B294-1E261BDE8726}"/>
                </a:ext>
              </a:extLst>
            </p:cNvPr>
            <p:cNvSpPr txBox="1">
              <a:spLocks/>
            </p:cNvSpPr>
            <p:nvPr/>
          </p:nvSpPr>
          <p:spPr>
            <a:xfrm>
              <a:off x="6499242" y="24222958"/>
              <a:ext cx="4295322" cy="600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300" dirty="0">
                  <a:latin typeface="+mn-lt"/>
                  <a:cs typeface="Arial" panose="020B0604020202020204" pitchFamily="34" charset="0"/>
                </a:rPr>
                <a:t>Cumulative Risk Index by County</a:t>
              </a:r>
            </a:p>
          </p:txBody>
        </p:sp>
      </p:grpSp>
      <p:graphicFrame>
        <p:nvGraphicFramePr>
          <p:cNvPr id="164" name="Table 163">
            <a:extLst>
              <a:ext uri="{FF2B5EF4-FFF2-40B4-BE49-F238E27FC236}">
                <a16:creationId xmlns:a16="http://schemas.microsoft.com/office/drawing/2014/main" id="{0465CBD5-22C2-64EE-F83F-A9E1BAC00E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307813"/>
              </p:ext>
            </p:extLst>
          </p:nvPr>
        </p:nvGraphicFramePr>
        <p:xfrm>
          <a:off x="493181" y="24013724"/>
          <a:ext cx="2578879" cy="3002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3391">
                  <a:extLst>
                    <a:ext uri="{9D8B030D-6E8A-4147-A177-3AD203B41FA5}">
                      <a16:colId xmlns:a16="http://schemas.microsoft.com/office/drawing/2014/main" val="3661389784"/>
                    </a:ext>
                  </a:extLst>
                </a:gridCol>
                <a:gridCol w="1075488">
                  <a:extLst>
                    <a:ext uri="{9D8B030D-6E8A-4147-A177-3AD203B41FA5}">
                      <a16:colId xmlns:a16="http://schemas.microsoft.com/office/drawing/2014/main" val="3246482802"/>
                    </a:ext>
                  </a:extLst>
                </a:gridCol>
              </a:tblGrid>
              <a:tr h="20368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Top 10 Counties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WV Risk Index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30314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Kanawha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100.0%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454120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Boone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98.1%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785680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McDowell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96.2%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253293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Logan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94.4%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375671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Mingo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92.5%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0240211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Wyoming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90.7%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374586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Wayne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88.8%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235521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Wetzel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87.0%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3262652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Lincoln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85.1%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108625"/>
                  </a:ext>
                </a:extLst>
              </a:tr>
              <a:tr h="15557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Ohio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83.3%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A9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306118"/>
                  </a:ext>
                </a:extLst>
              </a:tr>
            </a:tbl>
          </a:graphicData>
        </a:graphic>
      </p:graphicFrame>
      <p:pic>
        <p:nvPicPr>
          <p:cNvPr id="168" name="Picture 167" descr="A picture containing outdoor, clothing, tree, footwear&#10;&#10;Description automatically generated">
            <a:extLst>
              <a:ext uri="{FF2B5EF4-FFF2-40B4-BE49-F238E27FC236}">
                <a16:creationId xmlns:a16="http://schemas.microsoft.com/office/drawing/2014/main" id="{D9E4DFD9-838D-0737-B610-9C984E7679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823" y="24061863"/>
            <a:ext cx="3584261" cy="2389507"/>
          </a:xfrm>
          <a:prstGeom prst="rect">
            <a:avLst/>
          </a:prstGeom>
          <a:ln>
            <a:noFill/>
          </a:ln>
        </p:spPr>
      </p:pic>
      <p:sp>
        <p:nvSpPr>
          <p:cNvPr id="169" name="TextBox 168">
            <a:extLst>
              <a:ext uri="{FF2B5EF4-FFF2-40B4-BE49-F238E27FC236}">
                <a16:creationId xmlns:a16="http://schemas.microsoft.com/office/drawing/2014/main" id="{6652F874-25CB-F480-CE63-4DFD96958B8E}"/>
              </a:ext>
            </a:extLst>
          </p:cNvPr>
          <p:cNvSpPr txBox="1"/>
          <p:nvPr/>
        </p:nvSpPr>
        <p:spPr>
          <a:xfrm>
            <a:off x="16083187" y="24015196"/>
            <a:ext cx="1964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solidFill>
                  <a:srgbClr val="000000"/>
                </a:solidFill>
              </a:rPr>
              <a:t>White Sulphur Springs, June 2016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0" name="Picture 169" descr="People inflatable raft in a flooded street&#10;&#10;Description automatically generated with low confidence">
            <a:extLst>
              <a:ext uri="{FF2B5EF4-FFF2-40B4-BE49-F238E27FC236}">
                <a16:creationId xmlns:a16="http://schemas.microsoft.com/office/drawing/2014/main" id="{FDFA2C3F-15EF-A68C-E57C-268400B817D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110" y="26802127"/>
            <a:ext cx="2660491" cy="1681726"/>
          </a:xfrm>
          <a:prstGeom prst="rect">
            <a:avLst/>
          </a:prstGeom>
          <a:ln>
            <a:noFill/>
          </a:ln>
        </p:spPr>
      </p:pic>
      <p:sp>
        <p:nvSpPr>
          <p:cNvPr id="171" name="TextBox 170">
            <a:extLst>
              <a:ext uri="{FF2B5EF4-FFF2-40B4-BE49-F238E27FC236}">
                <a16:creationId xmlns:a16="http://schemas.microsoft.com/office/drawing/2014/main" id="{D51A655D-D6C5-69AD-197A-72FF4F108BC3}"/>
              </a:ext>
            </a:extLst>
          </p:cNvPr>
          <p:cNvSpPr txBox="1"/>
          <p:nvPr/>
        </p:nvSpPr>
        <p:spPr>
          <a:xfrm>
            <a:off x="12031396" y="28438932"/>
            <a:ext cx="16119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Rainelle, June 2016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C3A5046E-58B8-C5BC-8161-523AE1EB34B5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1697" t="7573" r="1919" b="34568"/>
          <a:stretch/>
        </p:blipFill>
        <p:spPr>
          <a:xfrm>
            <a:off x="10953573" y="24059681"/>
            <a:ext cx="4608690" cy="2391689"/>
          </a:xfrm>
          <a:prstGeom prst="rect">
            <a:avLst/>
          </a:prstGeom>
          <a:ln>
            <a:noFill/>
          </a:ln>
        </p:spPr>
      </p:pic>
      <p:sp>
        <p:nvSpPr>
          <p:cNvPr id="179" name="TextBox 178">
            <a:extLst>
              <a:ext uri="{FF2B5EF4-FFF2-40B4-BE49-F238E27FC236}">
                <a16:creationId xmlns:a16="http://schemas.microsoft.com/office/drawing/2014/main" id="{C119A876-91A3-F287-1727-EDF01BF6B82B}"/>
              </a:ext>
            </a:extLst>
          </p:cNvPr>
          <p:cNvSpPr txBox="1"/>
          <p:nvPr/>
        </p:nvSpPr>
        <p:spPr>
          <a:xfrm>
            <a:off x="15533095" y="26163308"/>
            <a:ext cx="16119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Rainelle, June 2016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1286B49-6F7D-8586-6253-0CE98A679301}"/>
              </a:ext>
            </a:extLst>
          </p:cNvPr>
          <p:cNvSpPr txBox="1">
            <a:spLocks/>
          </p:cNvSpPr>
          <p:nvPr/>
        </p:nvSpPr>
        <p:spPr>
          <a:xfrm>
            <a:off x="11026789" y="2892608"/>
            <a:ext cx="3301423" cy="21892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2712"/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Most Vulnerable: </a:t>
            </a:r>
            <a:r>
              <a:rPr lang="en-US" sz="2300" b="1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262</a:t>
            </a:r>
            <a:r>
              <a:rPr lang="en-US" sz="23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112712"/>
            <a:r>
              <a:rPr lang="en-US" sz="23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(schools, hospital, nursing homes, or other essential facilities in floodway or in estimated flood depths ≥ 3 ft)</a:t>
            </a:r>
            <a:endParaRPr lang="en-US" sz="23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41E2538-9C4E-1615-C6A9-562DD1292EE7}"/>
              </a:ext>
            </a:extLst>
          </p:cNvPr>
          <p:cNvSpPr txBox="1">
            <a:spLocks/>
          </p:cNvSpPr>
          <p:nvPr/>
        </p:nvSpPr>
        <p:spPr>
          <a:xfrm>
            <a:off x="15302472" y="11350426"/>
            <a:ext cx="6010421" cy="691380"/>
          </a:xfrm>
          <a:prstGeom prst="rect">
            <a:avLst/>
          </a:prstGeom>
          <a:solidFill>
            <a:srgbClr val="FFF7E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2712" algn="ctr"/>
            <a:r>
              <a:rPr kumimoji="0" lang="en-US" sz="2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Most Vulnerable Non-Historical : </a:t>
            </a:r>
            <a:r>
              <a:rPr lang="en-US" sz="2300" b="1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616</a:t>
            </a:r>
            <a:r>
              <a:rPr lang="en-US" sz="23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112712" algn="ctr"/>
            <a:r>
              <a:rPr lang="en-US" sz="2300" dirty="0">
                <a:solidFill>
                  <a:prstClr val="black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(in floodway or in estimated flood depths ≥ 3 ft)</a:t>
            </a:r>
            <a:endParaRPr lang="en-US" sz="230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275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17654</TotalTime>
  <Words>1150</Words>
  <Application>Microsoft Office PowerPoint</Application>
  <PresentationFormat>Custom</PresentationFormat>
  <Paragraphs>240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</vt:vector>
  </TitlesOfParts>
  <Company>West Virginia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Behrang Bidadian</dc:creator>
  <cp:lastModifiedBy>Behrang Bidadian</cp:lastModifiedBy>
  <cp:revision>332</cp:revision>
  <cp:lastPrinted>2025-03-18T16:29:03Z</cp:lastPrinted>
  <dcterms:created xsi:type="dcterms:W3CDTF">2024-02-05T15:23:39Z</dcterms:created>
  <dcterms:modified xsi:type="dcterms:W3CDTF">2025-03-18T16:51:48Z</dcterms:modified>
</cp:coreProperties>
</file>