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9" r:id="rId3"/>
  </p:sldMasterIdLst>
  <p:notesMasterIdLst>
    <p:notesMasterId r:id="rId42"/>
  </p:notesMasterIdLst>
  <p:sldIdLst>
    <p:sldId id="302" r:id="rId4"/>
    <p:sldId id="307" r:id="rId5"/>
    <p:sldId id="306" r:id="rId6"/>
    <p:sldId id="305" r:id="rId7"/>
    <p:sldId id="331" r:id="rId8"/>
    <p:sldId id="332" r:id="rId9"/>
    <p:sldId id="333" r:id="rId10"/>
    <p:sldId id="303" r:id="rId11"/>
    <p:sldId id="308" r:id="rId12"/>
    <p:sldId id="310" r:id="rId13"/>
    <p:sldId id="309" r:id="rId14"/>
    <p:sldId id="312" r:id="rId15"/>
    <p:sldId id="313" r:id="rId16"/>
    <p:sldId id="322" r:id="rId17"/>
    <p:sldId id="314" r:id="rId18"/>
    <p:sldId id="272" r:id="rId19"/>
    <p:sldId id="276" r:id="rId20"/>
    <p:sldId id="281" r:id="rId21"/>
    <p:sldId id="274" r:id="rId22"/>
    <p:sldId id="277" r:id="rId23"/>
    <p:sldId id="268" r:id="rId24"/>
    <p:sldId id="267" r:id="rId25"/>
    <p:sldId id="275" r:id="rId26"/>
    <p:sldId id="279" r:id="rId27"/>
    <p:sldId id="315" r:id="rId28"/>
    <p:sldId id="316" r:id="rId29"/>
    <p:sldId id="280" r:id="rId30"/>
    <p:sldId id="269" r:id="rId31"/>
    <p:sldId id="271" r:id="rId32"/>
    <p:sldId id="318" r:id="rId33"/>
    <p:sldId id="330" r:id="rId34"/>
    <p:sldId id="329" r:id="rId35"/>
    <p:sldId id="334" r:id="rId36"/>
    <p:sldId id="328" r:id="rId37"/>
    <p:sldId id="327" r:id="rId38"/>
    <p:sldId id="326" r:id="rId39"/>
    <p:sldId id="325" r:id="rId40"/>
    <p:sldId id="321"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2" d="100"/>
          <a:sy n="52" d="100"/>
        </p:scale>
        <p:origin x="8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2AD5D69-0CC7-4FA8-AE8B-A0EB7A8AAEF7}" type="datetimeFigureOut">
              <a:rPr lang="en-US" smtClean="0"/>
              <a:t>6/7/2024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463138D-7883-48E6-9AF6-C1A2829357B9}" type="slidenum">
              <a:rPr lang="en-US" smtClean="0"/>
              <a:t>‹#›</a:t>
            </a:fld>
            <a:endParaRPr lang="en-US" dirty="0"/>
          </a:p>
        </p:txBody>
      </p:sp>
    </p:spTree>
    <p:extLst>
      <p:ext uri="{BB962C8B-B14F-4D97-AF65-F5344CB8AC3E}">
        <p14:creationId xmlns:p14="http://schemas.microsoft.com/office/powerpoint/2010/main" val="258014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 Image Option 2</a:t>
            </a: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dirty="0"/>
          </a:p>
        </p:txBody>
      </p:sp>
    </p:spTree>
    <p:extLst>
      <p:ext uri="{BB962C8B-B14F-4D97-AF65-F5344CB8AC3E}">
        <p14:creationId xmlns:p14="http://schemas.microsoft.com/office/powerpoint/2010/main" val="422090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4.  Building-scale flood visualizations at different flood frequencies and magnitudes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different flood depths or flood elevations can be visualized at the building level.  New FEMA flood maps for the town of Rainelle reveal that the mitigated structure above is a risk for the 1%+ (100-yr plus) and 0.2-percent chance (500-yr) floods.  Field verification of communities in Greenbrier County show that for most mitigation reconstruction implemented since the 2016 flood, residential structures - like this one in Rainelle shown here - were elevated to the proper design flood elevation in accordance with local floodplain management regulations.  However, flood models show that certain elevated structures are still vulnerable to riverine flooding, such as a major 500-yr flood event or for models impacted by climate change. </a:t>
            </a:r>
          </a:p>
          <a:p>
            <a:r>
              <a:rPr lang="en-US" sz="1200" kern="1200" dirty="0">
                <a:solidFill>
                  <a:schemeClr val="tx1"/>
                </a:solidFill>
                <a:effectLst/>
                <a:latin typeface="+mn-lt"/>
                <a:ea typeface="+mn-ea"/>
                <a:cs typeface="+mn-cs"/>
              </a:rPr>
              <a:t>&lt;&lt; GROUP 4 Flood Visualization at Building Level (3 slides) &gt;&gt;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3815B-4713-4849-B552-D8796B9B5D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01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3815B-4713-4849-B552-D8796B9B5D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175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8C38-90F1-5FD9-D23F-C876D443C6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95C0A0-3E55-E1E2-62FA-A4B9B54BE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47758F-968E-FFC7-1BAA-E1DA63B68471}"/>
              </a:ext>
            </a:extLst>
          </p:cNvPr>
          <p:cNvSpPr>
            <a:spLocks noGrp="1"/>
          </p:cNvSpPr>
          <p:nvPr>
            <p:ph type="dt" sz="half" idx="10"/>
          </p:nvPr>
        </p:nvSpPr>
        <p:spPr/>
        <p:txBody>
          <a:bodyPr/>
          <a:lstStyle/>
          <a:p>
            <a:fld id="{DD9CF042-89D5-4312-9FDF-9A78D58986AD}" type="datetime1">
              <a:rPr lang="en-US" smtClean="0"/>
              <a:t>6/7/2024</a:t>
            </a:fld>
            <a:endParaRPr lang="en-US" dirty="0"/>
          </a:p>
        </p:txBody>
      </p:sp>
      <p:sp>
        <p:nvSpPr>
          <p:cNvPr id="5" name="Footer Placeholder 4">
            <a:extLst>
              <a:ext uri="{FF2B5EF4-FFF2-40B4-BE49-F238E27FC236}">
                <a16:creationId xmlns:a16="http://schemas.microsoft.com/office/drawing/2014/main" id="{CED7C4E6-5377-9C75-0677-9B6C50C6D5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1390CC-0D18-3159-9FC8-C0FFBDA7E8F5}"/>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70605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F4CD-CC67-4371-5148-6F9FC10E68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5D661D-92C0-4026-8165-D41FA46EF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6125A-7420-2B5B-1C90-BD4E40AD7FB9}"/>
              </a:ext>
            </a:extLst>
          </p:cNvPr>
          <p:cNvSpPr>
            <a:spLocks noGrp="1"/>
          </p:cNvSpPr>
          <p:nvPr>
            <p:ph type="dt" sz="half" idx="10"/>
          </p:nvPr>
        </p:nvSpPr>
        <p:spPr/>
        <p:txBody>
          <a:bodyPr/>
          <a:lstStyle/>
          <a:p>
            <a:fld id="{DE2DDBE6-35F2-4853-A6AA-AFAF05B0B592}" type="datetime1">
              <a:rPr lang="en-US" smtClean="0"/>
              <a:t>6/7/2024</a:t>
            </a:fld>
            <a:endParaRPr lang="en-US" dirty="0"/>
          </a:p>
        </p:txBody>
      </p:sp>
      <p:sp>
        <p:nvSpPr>
          <p:cNvPr id="5" name="Footer Placeholder 4">
            <a:extLst>
              <a:ext uri="{FF2B5EF4-FFF2-40B4-BE49-F238E27FC236}">
                <a16:creationId xmlns:a16="http://schemas.microsoft.com/office/drawing/2014/main" id="{904092F2-6198-77A5-3EE7-2C97103967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54F7BE-3148-C774-72E8-4C811EAE00AC}"/>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62675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A96D7-1B59-6843-0818-70194BE4C4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E31F1F-62D0-109C-1F83-4262647E39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0D996-DE58-5B9F-8D6E-420D37CA6B0E}"/>
              </a:ext>
            </a:extLst>
          </p:cNvPr>
          <p:cNvSpPr>
            <a:spLocks noGrp="1"/>
          </p:cNvSpPr>
          <p:nvPr>
            <p:ph type="dt" sz="half" idx="10"/>
          </p:nvPr>
        </p:nvSpPr>
        <p:spPr/>
        <p:txBody>
          <a:bodyPr/>
          <a:lstStyle/>
          <a:p>
            <a:fld id="{356B276C-A391-4E05-A356-99C2ADA1833D}" type="datetime1">
              <a:rPr lang="en-US" smtClean="0"/>
              <a:t>6/7/2024</a:t>
            </a:fld>
            <a:endParaRPr lang="en-US" dirty="0"/>
          </a:p>
        </p:txBody>
      </p:sp>
      <p:sp>
        <p:nvSpPr>
          <p:cNvPr id="5" name="Footer Placeholder 4">
            <a:extLst>
              <a:ext uri="{FF2B5EF4-FFF2-40B4-BE49-F238E27FC236}">
                <a16:creationId xmlns:a16="http://schemas.microsoft.com/office/drawing/2014/main" id="{EFEA9907-5F00-FE49-F5BC-8EE4AC7FBD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DFA584-EDBC-59C4-AC4A-C287F1D52AB4}"/>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2910452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low ink)">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208667843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174741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low ink)">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225282832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375027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4085682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401624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2045599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dirty="0"/>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390710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6074-7141-57FC-F462-3F9791F4C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23659-3E88-0D88-72A2-BB6D2FE25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CD533-1011-D918-729F-FF9B280A1FE4}"/>
              </a:ext>
            </a:extLst>
          </p:cNvPr>
          <p:cNvSpPr>
            <a:spLocks noGrp="1"/>
          </p:cNvSpPr>
          <p:nvPr>
            <p:ph type="dt" sz="half" idx="10"/>
          </p:nvPr>
        </p:nvSpPr>
        <p:spPr/>
        <p:txBody>
          <a:bodyPr/>
          <a:lstStyle/>
          <a:p>
            <a:fld id="{2A47B1D9-D489-406B-836B-4D5EA9FA8849}" type="datetime1">
              <a:rPr lang="en-US" smtClean="0"/>
              <a:t>6/7/2024</a:t>
            </a:fld>
            <a:endParaRPr lang="en-US" dirty="0"/>
          </a:p>
        </p:txBody>
      </p:sp>
      <p:sp>
        <p:nvSpPr>
          <p:cNvPr id="5" name="Footer Placeholder 4">
            <a:extLst>
              <a:ext uri="{FF2B5EF4-FFF2-40B4-BE49-F238E27FC236}">
                <a16:creationId xmlns:a16="http://schemas.microsoft.com/office/drawing/2014/main" id="{C483FE72-60EF-2740-F6C0-9BF42FFEB7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E0B78F-020F-6338-4378-EE75A927E365}"/>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4115220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06761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dirty="0"/>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4203049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56441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endParaRPr lang="en-US" dirty="0"/>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4285250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32000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395954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52516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984262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893953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80481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4D15-538B-5D8B-156C-ABCA81F3E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A67DC4-1491-8162-E522-71718B591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704B57-3193-4ECF-CBF5-3F94BA8E4CB6}"/>
              </a:ext>
            </a:extLst>
          </p:cNvPr>
          <p:cNvSpPr>
            <a:spLocks noGrp="1"/>
          </p:cNvSpPr>
          <p:nvPr>
            <p:ph type="dt" sz="half" idx="10"/>
          </p:nvPr>
        </p:nvSpPr>
        <p:spPr/>
        <p:txBody>
          <a:bodyPr/>
          <a:lstStyle/>
          <a:p>
            <a:fld id="{BC8E70DD-CCC9-4A87-94E3-DAE0D5769F18}" type="datetime1">
              <a:rPr lang="en-US" smtClean="0"/>
              <a:t>6/7/2024</a:t>
            </a:fld>
            <a:endParaRPr lang="en-US" dirty="0"/>
          </a:p>
        </p:txBody>
      </p:sp>
      <p:sp>
        <p:nvSpPr>
          <p:cNvPr id="5" name="Footer Placeholder 4">
            <a:extLst>
              <a:ext uri="{FF2B5EF4-FFF2-40B4-BE49-F238E27FC236}">
                <a16:creationId xmlns:a16="http://schemas.microsoft.com/office/drawing/2014/main" id="{B1D86F74-AADF-0DE6-DB3D-21EE5E9FA1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42DA29-1AE3-CC86-AACE-B88871B70CFC}"/>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299394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7AE4-7B39-0CC9-E646-716E019987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1CC016-FC9F-8135-20CA-997F1C2D7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192079-8D07-AB31-C0C8-7E6239B78414}"/>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5" name="Footer Placeholder 4">
            <a:extLst>
              <a:ext uri="{FF2B5EF4-FFF2-40B4-BE49-F238E27FC236}">
                <a16:creationId xmlns:a16="http://schemas.microsoft.com/office/drawing/2014/main" id="{E300214B-9E3E-D7C3-BF94-651DDBF8E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8D74A-1ECB-A703-4014-84A750BD1AE3}"/>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2525715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78F7-18D3-EA4B-8E34-AD4D3055B4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70DF3-06BE-CA2A-2075-C39925E0FA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F69A1-3F40-E061-3797-5EE94F727BC5}"/>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5" name="Footer Placeholder 4">
            <a:extLst>
              <a:ext uri="{FF2B5EF4-FFF2-40B4-BE49-F238E27FC236}">
                <a16:creationId xmlns:a16="http://schemas.microsoft.com/office/drawing/2014/main" id="{17BF33B7-95C5-4501-C032-D88F1B3D9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86F0D-CCB4-8F46-200F-A3CAA84D6A61}"/>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1698918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A2F2-8CB3-C261-7477-12E42437C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02487E-3911-2D27-A4BA-90BF005BD7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3EFB-D646-DDE9-331D-DAEC3D80F3B2}"/>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5" name="Footer Placeholder 4">
            <a:extLst>
              <a:ext uri="{FF2B5EF4-FFF2-40B4-BE49-F238E27FC236}">
                <a16:creationId xmlns:a16="http://schemas.microsoft.com/office/drawing/2014/main" id="{7475C5B0-CCE4-065B-6A46-B6DCC1BC6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13A62-2FDF-A030-C163-FD50541608AD}"/>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134583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8005-81FD-4005-4A8D-AD3A1291C2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52AF3-FD89-9BDE-8E3C-9734D71434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28106C-2DE2-AB6E-593C-C2B6A6CBCA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0BC76F-2DFB-DF14-0895-EB9F8C8734CB}"/>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6" name="Footer Placeholder 5">
            <a:extLst>
              <a:ext uri="{FF2B5EF4-FFF2-40B4-BE49-F238E27FC236}">
                <a16:creationId xmlns:a16="http://schemas.microsoft.com/office/drawing/2014/main" id="{9B57CEA0-6F15-2FCA-A92A-9FB1A35517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E0C5B-DF6C-AA6A-7A7D-F93932FD4107}"/>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2338336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8D7E-6EDD-08CD-1972-E8BF986982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9C84D6-C8CC-43CB-A012-15E31EBF50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432B5-E679-1050-27A1-F40A46A74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8EB7F-DEAC-899D-E203-38B0EEB664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D5327-7B21-4148-AB3F-41C5EEB07F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6B3726-B59E-856C-7366-E0F1B0388EB9}"/>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8" name="Footer Placeholder 7">
            <a:extLst>
              <a:ext uri="{FF2B5EF4-FFF2-40B4-BE49-F238E27FC236}">
                <a16:creationId xmlns:a16="http://schemas.microsoft.com/office/drawing/2014/main" id="{E77DBE84-A7CA-FD64-BDEC-89F54A3609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D99FB-D530-F179-31D0-5DEA749CB0EE}"/>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220191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B556-DE59-4AC8-FB00-BAE7961C9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44CF3E-DBFE-1A32-408F-49F7D6FA3CAD}"/>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4" name="Footer Placeholder 3">
            <a:extLst>
              <a:ext uri="{FF2B5EF4-FFF2-40B4-BE49-F238E27FC236}">
                <a16:creationId xmlns:a16="http://schemas.microsoft.com/office/drawing/2014/main" id="{B24C1790-8A2A-1F0E-2D27-19CFF00B0A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8D9D20-C168-7A6E-0CB7-172F6ABC917D}"/>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1595448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18673-3B03-CA93-3204-24F5274F52FD}"/>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3" name="Footer Placeholder 2">
            <a:extLst>
              <a:ext uri="{FF2B5EF4-FFF2-40B4-BE49-F238E27FC236}">
                <a16:creationId xmlns:a16="http://schemas.microsoft.com/office/drawing/2014/main" id="{CAF19C44-6C92-2604-46B7-AD7420D10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95883-7403-6E8B-7409-522AC83E39C7}"/>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3218115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6E97-1291-4E05-0B3F-FC4C0C0A1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94C7A-D186-0479-0F20-BCB5F90EB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F89559-8D59-10D8-8689-591901FAD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DC1A4-C162-BB8D-B8B2-15FDB08CF1FB}"/>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6" name="Footer Placeholder 5">
            <a:extLst>
              <a:ext uri="{FF2B5EF4-FFF2-40B4-BE49-F238E27FC236}">
                <a16:creationId xmlns:a16="http://schemas.microsoft.com/office/drawing/2014/main" id="{3E217486-FCD3-EDD1-3FC5-168527DEA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BA74D-A7D4-DA5B-BB69-C6D9936FF9F7}"/>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4166534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BBF1-C5D4-9934-42F6-6E663A33A3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45D0E6-924E-31AB-FF1E-09E0F77FD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2F9A7C-909E-7D4D-02EC-D5FEF11E8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C8743-C2C8-0EA1-1825-FC8D988DBE93}"/>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6" name="Footer Placeholder 5">
            <a:extLst>
              <a:ext uri="{FF2B5EF4-FFF2-40B4-BE49-F238E27FC236}">
                <a16:creationId xmlns:a16="http://schemas.microsoft.com/office/drawing/2014/main" id="{ACA635D8-FF89-1F0E-BEAC-B7AA323D6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921FB-CFDC-6130-42A4-E9B6CCD5DF30}"/>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2259407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D800-8CED-567D-9130-BC77C63151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E0897-63BB-F50E-FC82-DC5D488AE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9C0B9-816E-1FD2-2135-AB7A1F5AD4C6}"/>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5" name="Footer Placeholder 4">
            <a:extLst>
              <a:ext uri="{FF2B5EF4-FFF2-40B4-BE49-F238E27FC236}">
                <a16:creationId xmlns:a16="http://schemas.microsoft.com/office/drawing/2014/main" id="{675E9659-86EC-C104-8DDE-0C42E32E1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20C45-D046-F72B-BD34-8A33CC2D1817}"/>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282765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6861-DF2B-7810-61FA-FBB3913C7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BE683-AAB9-9E2B-5AC4-FFA1C471D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1B9DF-DE26-23A7-B217-34A2D1E158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989FFD-9844-5270-6298-EBB216450190}"/>
              </a:ext>
            </a:extLst>
          </p:cNvPr>
          <p:cNvSpPr>
            <a:spLocks noGrp="1"/>
          </p:cNvSpPr>
          <p:nvPr>
            <p:ph type="dt" sz="half" idx="10"/>
          </p:nvPr>
        </p:nvSpPr>
        <p:spPr/>
        <p:txBody>
          <a:bodyPr/>
          <a:lstStyle/>
          <a:p>
            <a:fld id="{0A76CE3A-8FE7-4F6B-97FC-C590CA6DB2D0}" type="datetime1">
              <a:rPr lang="en-US" smtClean="0"/>
              <a:t>6/7/2024</a:t>
            </a:fld>
            <a:endParaRPr lang="en-US" dirty="0"/>
          </a:p>
        </p:txBody>
      </p:sp>
      <p:sp>
        <p:nvSpPr>
          <p:cNvPr id="6" name="Footer Placeholder 5">
            <a:extLst>
              <a:ext uri="{FF2B5EF4-FFF2-40B4-BE49-F238E27FC236}">
                <a16:creationId xmlns:a16="http://schemas.microsoft.com/office/drawing/2014/main" id="{50E60269-EAB7-B4E2-9E5F-D1F2EF983B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BB1365-F2AE-FD77-2AA7-A88566C1BE39}"/>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85150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3D3FBC-11F9-5A73-16F8-755CD5C411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1CF7D-F013-CBF6-47AD-2FA018C3AE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80308-7816-9D72-845C-3A4A00237AFD}"/>
              </a:ext>
            </a:extLst>
          </p:cNvPr>
          <p:cNvSpPr>
            <a:spLocks noGrp="1"/>
          </p:cNvSpPr>
          <p:nvPr>
            <p:ph type="dt" sz="half" idx="10"/>
          </p:nvPr>
        </p:nvSpPr>
        <p:spPr/>
        <p:txBody>
          <a:bodyPr/>
          <a:lstStyle/>
          <a:p>
            <a:fld id="{D512FBA0-2990-4076-8A1F-474F47F47447}" type="datetimeFigureOut">
              <a:rPr lang="en-US" smtClean="0"/>
              <a:t>6/7/2024</a:t>
            </a:fld>
            <a:endParaRPr lang="en-US"/>
          </a:p>
        </p:txBody>
      </p:sp>
      <p:sp>
        <p:nvSpPr>
          <p:cNvPr id="5" name="Footer Placeholder 4">
            <a:extLst>
              <a:ext uri="{FF2B5EF4-FFF2-40B4-BE49-F238E27FC236}">
                <a16:creationId xmlns:a16="http://schemas.microsoft.com/office/drawing/2014/main" id="{F1D2711A-CDB8-3A00-11B1-F96C0098C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4F80E-1BC5-8F70-F755-E45390834C16}"/>
              </a:ext>
            </a:extLst>
          </p:cNvPr>
          <p:cNvSpPr>
            <a:spLocks noGrp="1"/>
          </p:cNvSpPr>
          <p:nvPr>
            <p:ph type="sldNum" sz="quarter" idx="12"/>
          </p:nvPr>
        </p:nvSpPr>
        <p:spPr/>
        <p:txBody>
          <a:bodyPr/>
          <a:lstStyle/>
          <a:p>
            <a:fld id="{910C43B0-BEB9-4E09-A9DE-1A85F9B81F96}" type="slidenum">
              <a:rPr lang="en-US" smtClean="0"/>
              <a:t>‹#›</a:t>
            </a:fld>
            <a:endParaRPr lang="en-US"/>
          </a:p>
        </p:txBody>
      </p:sp>
    </p:spTree>
    <p:extLst>
      <p:ext uri="{BB962C8B-B14F-4D97-AF65-F5344CB8AC3E}">
        <p14:creationId xmlns:p14="http://schemas.microsoft.com/office/powerpoint/2010/main" val="291177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5655-8234-CAE0-1ADE-788C4BE9E1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78C9A6-F6E5-32ED-CCCE-4121ABA7C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C3423-1FF2-9F9E-EDAA-2478AD50D2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54620-D7EC-3B44-1350-3EAF2F2B9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140C23-EE08-088A-E019-0B339DDD1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765FCC-03A8-35FB-CADD-4D356BBBBA7D}"/>
              </a:ext>
            </a:extLst>
          </p:cNvPr>
          <p:cNvSpPr>
            <a:spLocks noGrp="1"/>
          </p:cNvSpPr>
          <p:nvPr>
            <p:ph type="dt" sz="half" idx="10"/>
          </p:nvPr>
        </p:nvSpPr>
        <p:spPr/>
        <p:txBody>
          <a:bodyPr/>
          <a:lstStyle/>
          <a:p>
            <a:fld id="{1E5E0200-C2B1-4A40-B1A2-E82F663003F2}" type="datetime1">
              <a:rPr lang="en-US" smtClean="0"/>
              <a:t>6/7/2024</a:t>
            </a:fld>
            <a:endParaRPr lang="en-US" dirty="0"/>
          </a:p>
        </p:txBody>
      </p:sp>
      <p:sp>
        <p:nvSpPr>
          <p:cNvPr id="8" name="Footer Placeholder 7">
            <a:extLst>
              <a:ext uri="{FF2B5EF4-FFF2-40B4-BE49-F238E27FC236}">
                <a16:creationId xmlns:a16="http://schemas.microsoft.com/office/drawing/2014/main" id="{BEB6AC23-228A-6872-8377-F05EAF4A29E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E111C7-BC1F-D201-DD86-BE2162019899}"/>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326446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315A-1FB1-D6C2-B819-B6828D47B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FCFB05-BD7A-5EB3-81A0-9FE511E60F6C}"/>
              </a:ext>
            </a:extLst>
          </p:cNvPr>
          <p:cNvSpPr>
            <a:spLocks noGrp="1"/>
          </p:cNvSpPr>
          <p:nvPr>
            <p:ph type="dt" sz="half" idx="10"/>
          </p:nvPr>
        </p:nvSpPr>
        <p:spPr/>
        <p:txBody>
          <a:bodyPr/>
          <a:lstStyle/>
          <a:p>
            <a:fld id="{60045A13-E1B5-478F-A68A-867D2B50078D}" type="datetime1">
              <a:rPr lang="en-US" smtClean="0"/>
              <a:t>6/7/2024</a:t>
            </a:fld>
            <a:endParaRPr lang="en-US" dirty="0"/>
          </a:p>
        </p:txBody>
      </p:sp>
      <p:sp>
        <p:nvSpPr>
          <p:cNvPr id="4" name="Footer Placeholder 3">
            <a:extLst>
              <a:ext uri="{FF2B5EF4-FFF2-40B4-BE49-F238E27FC236}">
                <a16:creationId xmlns:a16="http://schemas.microsoft.com/office/drawing/2014/main" id="{2FD616C8-719F-B8D3-4AB7-804EAD5D15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5FE586-33B5-1E43-8AD2-714D0E3E03E5}"/>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83524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2A0CF-EDE5-102D-52FE-ADD33FF40C9D}"/>
              </a:ext>
            </a:extLst>
          </p:cNvPr>
          <p:cNvSpPr>
            <a:spLocks noGrp="1"/>
          </p:cNvSpPr>
          <p:nvPr>
            <p:ph type="dt" sz="half" idx="10"/>
          </p:nvPr>
        </p:nvSpPr>
        <p:spPr/>
        <p:txBody>
          <a:bodyPr/>
          <a:lstStyle/>
          <a:p>
            <a:fld id="{C3E2B217-4C45-4079-84F3-96D642440F50}" type="datetime1">
              <a:rPr lang="en-US" smtClean="0"/>
              <a:t>6/7/2024</a:t>
            </a:fld>
            <a:endParaRPr lang="en-US" dirty="0"/>
          </a:p>
        </p:txBody>
      </p:sp>
      <p:sp>
        <p:nvSpPr>
          <p:cNvPr id="3" name="Footer Placeholder 2">
            <a:extLst>
              <a:ext uri="{FF2B5EF4-FFF2-40B4-BE49-F238E27FC236}">
                <a16:creationId xmlns:a16="http://schemas.microsoft.com/office/drawing/2014/main" id="{B0BFDB99-60F9-C743-BDBE-2C3ED3E4A0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86CB2DF-1385-C6AE-DEA5-8F1BFF4B2706}"/>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0873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45F1-9840-3338-6ED7-212836E48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7707BA-28FB-67BB-1AF2-1E7C99BED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023605-73F9-BA0D-033D-25928DAFE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AB8CB-7D94-2653-AB16-13D80F5A200A}"/>
              </a:ext>
            </a:extLst>
          </p:cNvPr>
          <p:cNvSpPr>
            <a:spLocks noGrp="1"/>
          </p:cNvSpPr>
          <p:nvPr>
            <p:ph type="dt" sz="half" idx="10"/>
          </p:nvPr>
        </p:nvSpPr>
        <p:spPr/>
        <p:txBody>
          <a:bodyPr/>
          <a:lstStyle/>
          <a:p>
            <a:fld id="{FF55F50A-DF07-431F-BB07-1B633A3CCCBA}" type="datetime1">
              <a:rPr lang="en-US" smtClean="0"/>
              <a:t>6/7/2024</a:t>
            </a:fld>
            <a:endParaRPr lang="en-US" dirty="0"/>
          </a:p>
        </p:txBody>
      </p:sp>
      <p:sp>
        <p:nvSpPr>
          <p:cNvPr id="6" name="Footer Placeholder 5">
            <a:extLst>
              <a:ext uri="{FF2B5EF4-FFF2-40B4-BE49-F238E27FC236}">
                <a16:creationId xmlns:a16="http://schemas.microsoft.com/office/drawing/2014/main" id="{733783C6-2E46-C961-5492-D2BF77AD7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E539F9-DA62-1C9F-9F71-D1A05A84E073}"/>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3779826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0941-9B33-87E1-129A-E139C020F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AE6D68-4DD2-6C8B-B0DF-CF60653472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E8176D1-5EB0-337A-86A4-3612E376C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D8226-1945-F5DC-C35E-20EDDD69B495}"/>
              </a:ext>
            </a:extLst>
          </p:cNvPr>
          <p:cNvSpPr>
            <a:spLocks noGrp="1"/>
          </p:cNvSpPr>
          <p:nvPr>
            <p:ph type="dt" sz="half" idx="10"/>
          </p:nvPr>
        </p:nvSpPr>
        <p:spPr/>
        <p:txBody>
          <a:bodyPr/>
          <a:lstStyle/>
          <a:p>
            <a:fld id="{B5F56F5D-1B83-43EF-AA5B-3772A28AB3AA}" type="datetime1">
              <a:rPr lang="en-US" smtClean="0"/>
              <a:t>6/7/2024</a:t>
            </a:fld>
            <a:endParaRPr lang="en-US" dirty="0"/>
          </a:p>
        </p:txBody>
      </p:sp>
      <p:sp>
        <p:nvSpPr>
          <p:cNvPr id="6" name="Footer Placeholder 5">
            <a:extLst>
              <a:ext uri="{FF2B5EF4-FFF2-40B4-BE49-F238E27FC236}">
                <a16:creationId xmlns:a16="http://schemas.microsoft.com/office/drawing/2014/main" id="{F4F160F4-DBEF-7303-9684-87B18957F6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90B67D-76CD-5EDE-95B8-AD40481E313B}"/>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2974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1584A-CA64-CC66-1B45-4036E1419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215588-A1FD-B9C9-1579-69A933E68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1105E-4291-6154-9F99-F6C517B2A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9A837-FB96-473E-A3FA-FE53971D2551}" type="datetime1">
              <a:rPr lang="en-US" smtClean="0"/>
              <a:t>6/7/2024</a:t>
            </a:fld>
            <a:endParaRPr lang="en-US" dirty="0"/>
          </a:p>
        </p:txBody>
      </p:sp>
      <p:sp>
        <p:nvSpPr>
          <p:cNvPr id="5" name="Footer Placeholder 4">
            <a:extLst>
              <a:ext uri="{FF2B5EF4-FFF2-40B4-BE49-F238E27FC236}">
                <a16:creationId xmlns:a16="http://schemas.microsoft.com/office/drawing/2014/main" id="{E08BAEB6-9A23-DE22-08CD-AC92D17E9B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2C0ADA-DA89-BBD3-CF62-DFAF9A661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9472E-0FDD-4047-83EF-3D77A9D21403}" type="slidenum">
              <a:rPr lang="en-US" smtClean="0"/>
              <a:t>‹#›</a:t>
            </a:fld>
            <a:endParaRPr lang="en-US" dirty="0"/>
          </a:p>
        </p:txBody>
      </p:sp>
    </p:spTree>
    <p:extLst>
      <p:ext uri="{BB962C8B-B14F-4D97-AF65-F5344CB8AC3E}">
        <p14:creationId xmlns:p14="http://schemas.microsoft.com/office/powerpoint/2010/main" val="4146070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33053999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hdr="0" ft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D73E2-E82F-2B23-95BF-A15B0EC9E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CD471D-EDCB-FC8D-C243-FBA6A5AF5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0B0B5-8F95-EEC1-9294-323D535DE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2FBA0-2990-4076-8A1F-474F47F47447}" type="datetimeFigureOut">
              <a:rPr lang="en-US" smtClean="0"/>
              <a:t>6/7/2024</a:t>
            </a:fld>
            <a:endParaRPr lang="en-US"/>
          </a:p>
        </p:txBody>
      </p:sp>
      <p:sp>
        <p:nvSpPr>
          <p:cNvPr id="5" name="Footer Placeholder 4">
            <a:extLst>
              <a:ext uri="{FF2B5EF4-FFF2-40B4-BE49-F238E27FC236}">
                <a16:creationId xmlns:a16="http://schemas.microsoft.com/office/drawing/2014/main" id="{1AD316AB-663A-FCB4-AEBA-C2263AE259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5AE3BD-7418-7D24-D82D-AFA0C0684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C43B0-BEB9-4E09-A9DE-1A85F9B81F96}" type="slidenum">
              <a:rPr lang="en-US" smtClean="0"/>
              <a:t>‹#›</a:t>
            </a:fld>
            <a:endParaRPr lang="en-US"/>
          </a:p>
        </p:txBody>
      </p:sp>
    </p:spTree>
    <p:extLst>
      <p:ext uri="{BB962C8B-B14F-4D97-AF65-F5344CB8AC3E}">
        <p14:creationId xmlns:p14="http://schemas.microsoft.com/office/powerpoint/2010/main" val="18162322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garbriel.a.reed@wv.gov" TargetMode="Externa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dge over a river&#10;&#10;Description automatically generated with medium confidence">
            <a:extLst>
              <a:ext uri="{FF2B5EF4-FFF2-40B4-BE49-F238E27FC236}">
                <a16:creationId xmlns:a16="http://schemas.microsoft.com/office/drawing/2014/main" id="{6774BCEB-8728-4341-9BD1-952A0479E686}"/>
              </a:ext>
            </a:extLst>
          </p:cNvPr>
          <p:cNvPicPr>
            <a:picLocks noChangeAspect="1"/>
          </p:cNvPicPr>
          <p:nvPr/>
        </p:nvPicPr>
        <p:blipFill rotWithShape="1">
          <a:blip r:embed="rId3"/>
          <a:srcRect l="7865" r="7897"/>
          <a:stretch/>
        </p:blipFill>
        <p:spPr>
          <a:xfrm>
            <a:off x="0" y="-1143"/>
            <a:ext cx="12192000" cy="6860286"/>
          </a:xfrm>
          <a:prstGeom prst="rect">
            <a:avLst/>
          </a:prstGeom>
        </p:spPr>
      </p:pic>
      <p:sp>
        <p:nvSpPr>
          <p:cNvPr id="6" name="Rectangle 5">
            <a:extLst>
              <a:ext uri="{FF2B5EF4-FFF2-40B4-BE49-F238E27FC236}">
                <a16:creationId xmlns:a16="http://schemas.microsoft.com/office/drawing/2014/main" id="{D8D20279-D939-452F-B73E-6DCEA230159D}"/>
              </a:ext>
            </a:extLst>
          </p:cNvPr>
          <p:cNvSpPr/>
          <p:nvPr/>
        </p:nvSpPr>
        <p:spPr>
          <a:xfrm>
            <a:off x="0" y="-1143"/>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4A628F50-7383-48E2-8F9D-8CE5437D23CC}"/>
              </a:ext>
            </a:extLst>
          </p:cNvPr>
          <p:cNvPicPr>
            <a:picLocks noChangeAspect="1"/>
          </p:cNvPicPr>
          <p:nvPr/>
        </p:nvPicPr>
        <p:blipFill>
          <a:blip r:embed="rId4"/>
          <a:stretch>
            <a:fillRect/>
          </a:stretch>
        </p:blipFill>
        <p:spPr>
          <a:xfrm>
            <a:off x="225495" y="5796724"/>
            <a:ext cx="2310876" cy="823475"/>
          </a:xfrm>
          <a:prstGeom prst="rect">
            <a:avLst/>
          </a:prstGeom>
        </p:spPr>
      </p:pic>
      <p:sp>
        <p:nvSpPr>
          <p:cNvPr id="9" name="Title 4">
            <a:extLst>
              <a:ext uri="{FF2B5EF4-FFF2-40B4-BE49-F238E27FC236}">
                <a16:creationId xmlns:a16="http://schemas.microsoft.com/office/drawing/2014/main" id="{4D2794C9-C1A1-46B3-B9B5-61BA517CA3BD}"/>
              </a:ext>
            </a:extLst>
          </p:cNvPr>
          <p:cNvSpPr>
            <a:spLocks noGrp="1"/>
          </p:cNvSpPr>
          <p:nvPr>
            <p:ph type="title"/>
          </p:nvPr>
        </p:nvSpPr>
        <p:spPr>
          <a:xfrm>
            <a:off x="2096069" y="479527"/>
            <a:ext cx="10652544" cy="2329968"/>
          </a:xfrm>
        </p:spPr>
        <p:txBody>
          <a:bodyPr/>
          <a:lstStyle/>
          <a:p>
            <a:r>
              <a:rPr lang="en-US" dirty="0">
                <a:latin typeface="+mn-lt"/>
                <a:ea typeface="Open Sans" panose="020B0606030504020204" pitchFamily="34" charset="0"/>
                <a:cs typeface="Open Sans" panose="020B0606030504020204" pitchFamily="34" charset="0"/>
              </a:rPr>
              <a:t>FEMA/WVEMD Disaster </a:t>
            </a:r>
            <a:br>
              <a:rPr lang="en-US" dirty="0">
                <a:latin typeface="+mn-lt"/>
                <a:ea typeface="Open Sans" panose="020B0606030504020204" pitchFamily="34" charset="0"/>
                <a:cs typeface="Open Sans" panose="020B0606030504020204" pitchFamily="34" charset="0"/>
              </a:rPr>
            </a:br>
            <a:r>
              <a:rPr lang="en-US" dirty="0">
                <a:latin typeface="+mn-lt"/>
                <a:ea typeface="Open Sans" panose="020B0606030504020204" pitchFamily="34" charset="0"/>
                <a:cs typeface="Open Sans" panose="020B0606030504020204" pitchFamily="34" charset="0"/>
              </a:rPr>
              <a:t>Recovery Opportunities</a:t>
            </a:r>
            <a:br>
              <a:rPr lang="en-US" dirty="0"/>
            </a:br>
            <a:endParaRPr lang="en-US" dirty="0"/>
          </a:p>
        </p:txBody>
      </p:sp>
      <p:pic>
        <p:nvPicPr>
          <p:cNvPr id="3" name="Picture 2">
            <a:extLst>
              <a:ext uri="{FF2B5EF4-FFF2-40B4-BE49-F238E27FC236}">
                <a16:creationId xmlns:a16="http://schemas.microsoft.com/office/drawing/2014/main" id="{98935F42-41C8-0DF0-091B-E24CE87F49F8}"/>
              </a:ext>
            </a:extLst>
          </p:cNvPr>
          <p:cNvPicPr>
            <a:picLocks noChangeAspect="1"/>
          </p:cNvPicPr>
          <p:nvPr/>
        </p:nvPicPr>
        <p:blipFill>
          <a:blip r:embed="rId5"/>
          <a:stretch>
            <a:fillRect/>
          </a:stretch>
        </p:blipFill>
        <p:spPr>
          <a:xfrm>
            <a:off x="3045781" y="2691717"/>
            <a:ext cx="3867150" cy="2495550"/>
          </a:xfrm>
          <a:prstGeom prst="rect">
            <a:avLst/>
          </a:prstGeom>
        </p:spPr>
      </p:pic>
      <p:pic>
        <p:nvPicPr>
          <p:cNvPr id="8" name="Picture 7">
            <a:extLst>
              <a:ext uri="{FF2B5EF4-FFF2-40B4-BE49-F238E27FC236}">
                <a16:creationId xmlns:a16="http://schemas.microsoft.com/office/drawing/2014/main" id="{C1B0EEEC-EF59-1951-A737-25F43BBDE7B2}"/>
              </a:ext>
            </a:extLst>
          </p:cNvPr>
          <p:cNvPicPr>
            <a:picLocks noChangeAspect="1"/>
          </p:cNvPicPr>
          <p:nvPr/>
        </p:nvPicPr>
        <p:blipFill>
          <a:blip r:embed="rId6"/>
          <a:stretch>
            <a:fillRect/>
          </a:stretch>
        </p:blipFill>
        <p:spPr>
          <a:xfrm>
            <a:off x="6912931" y="4340023"/>
            <a:ext cx="2157240" cy="2157240"/>
          </a:xfrm>
          <a:prstGeom prst="rect">
            <a:avLst/>
          </a:prstGeom>
        </p:spPr>
      </p:pic>
      <p:pic>
        <p:nvPicPr>
          <p:cNvPr id="11" name="Picture 10" descr="A yellow circle with a map and text&#10;&#10;Description automatically generated">
            <a:extLst>
              <a:ext uri="{FF2B5EF4-FFF2-40B4-BE49-F238E27FC236}">
                <a16:creationId xmlns:a16="http://schemas.microsoft.com/office/drawing/2014/main" id="{D5B43E2A-00CC-EEC8-140D-6BAF65EE5C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4928" y="5723955"/>
            <a:ext cx="969012" cy="969012"/>
          </a:xfrm>
          <a:prstGeom prst="rect">
            <a:avLst/>
          </a:prstGeom>
        </p:spPr>
      </p:pic>
    </p:spTree>
    <p:extLst>
      <p:ext uri="{BB962C8B-B14F-4D97-AF65-F5344CB8AC3E}">
        <p14:creationId xmlns:p14="http://schemas.microsoft.com/office/powerpoint/2010/main" val="18993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a:xfrm>
            <a:off x="7766539" y="6432686"/>
            <a:ext cx="2743200" cy="365125"/>
          </a:xfrm>
        </p:spPr>
        <p:txBody>
          <a:bodyPr/>
          <a:lstStyle/>
          <a:p>
            <a:endParaRPr lang="en-US" dirty="0"/>
          </a:p>
        </p:txBody>
      </p:sp>
      <p:sp>
        <p:nvSpPr>
          <p:cNvPr id="6" name="TextBox 5">
            <a:extLst>
              <a:ext uri="{FF2B5EF4-FFF2-40B4-BE49-F238E27FC236}">
                <a16:creationId xmlns:a16="http://schemas.microsoft.com/office/drawing/2014/main" id="{0C197D31-9D04-2F08-FF3D-AC1F425989DF}"/>
              </a:ext>
            </a:extLst>
          </p:cNvPr>
          <p:cNvSpPr txBox="1"/>
          <p:nvPr/>
        </p:nvSpPr>
        <p:spPr>
          <a:xfrm>
            <a:off x="853818" y="174759"/>
            <a:ext cx="10118981" cy="584775"/>
          </a:xfrm>
          <a:prstGeom prst="rect">
            <a:avLst/>
          </a:prstGeom>
          <a:noFill/>
        </p:spPr>
        <p:txBody>
          <a:bodyPr wrap="square">
            <a:spAutoFit/>
          </a:bodyPr>
          <a:lstStyle/>
          <a:p>
            <a:pPr algn="ctr"/>
            <a:r>
              <a:rPr lang="en-US" sz="3200" b="1" dirty="0">
                <a:solidFill>
                  <a:schemeClr val="accent1">
                    <a:lumMod val="75000"/>
                  </a:schemeClr>
                </a:solidFill>
              </a:rPr>
              <a:t>Building Resilient Infrastructure &amp; Communities (BRIC)</a:t>
            </a:r>
          </a:p>
        </p:txBody>
      </p:sp>
      <p:sp>
        <p:nvSpPr>
          <p:cNvPr id="8" name="TextBox 7">
            <a:extLst>
              <a:ext uri="{FF2B5EF4-FFF2-40B4-BE49-F238E27FC236}">
                <a16:creationId xmlns:a16="http://schemas.microsoft.com/office/drawing/2014/main" id="{48C86A9A-C7C9-DCD1-E1F7-7FD89A559D52}"/>
              </a:ext>
            </a:extLst>
          </p:cNvPr>
          <p:cNvSpPr txBox="1"/>
          <p:nvPr/>
        </p:nvSpPr>
        <p:spPr>
          <a:xfrm>
            <a:off x="701574" y="467146"/>
            <a:ext cx="11065261" cy="5632311"/>
          </a:xfrm>
          <a:prstGeom prst="rect">
            <a:avLst/>
          </a:prstGeom>
          <a:noFill/>
        </p:spPr>
        <p:txBody>
          <a:bodyPr wrap="square">
            <a:spAutoFit/>
          </a:bodyPr>
          <a:lstStyle/>
          <a:p>
            <a:endParaRPr lang="en-US" sz="2400" dirty="0">
              <a:latin typeface="Franklin Gothic Book" panose="020B0503020102020204" pitchFamily="34" charset="0"/>
            </a:endParaRPr>
          </a:p>
          <a:p>
            <a:pPr marL="342900" indent="-342900">
              <a:buFont typeface="Arial" panose="020B0604020202020204" pitchFamily="34" charset="0"/>
              <a:buChar char="•"/>
            </a:pPr>
            <a:r>
              <a:rPr lang="en-US" sz="2400" dirty="0">
                <a:latin typeface="Franklin Gothic Book" panose="020B0503020102020204" pitchFamily="34" charset="0"/>
              </a:rPr>
              <a:t>BRIC’s goal is to support communities through capability and capacity building; encouraging and enabling innovation; promoting partnerships; enabling large infrastructure projects; maintaining flexibility; and providing consistency</a:t>
            </a:r>
          </a:p>
          <a:p>
            <a:endParaRPr lang="en-US" sz="2400" dirty="0">
              <a:latin typeface="Franklin Gothic Book" panose="020B0503020102020204" pitchFamily="34" charset="0"/>
            </a:endParaRPr>
          </a:p>
          <a:p>
            <a:pPr marL="342900" indent="-342900">
              <a:buFont typeface="Arial" panose="020B0604020202020204" pitchFamily="34" charset="0"/>
              <a:buChar char="•"/>
            </a:pPr>
            <a:r>
              <a:rPr lang="en-US" sz="2400" dirty="0">
                <a:latin typeface="Franklin Gothic Book" panose="020B0503020102020204" pitchFamily="34" charset="0"/>
              </a:rPr>
              <a:t>Eligible localized flood risk reduction efforts include measures that reduce flood losses for single structures or facilities, groups of structures, or whole neighborhoods. </a:t>
            </a:r>
          </a:p>
          <a:p>
            <a:endParaRPr lang="en-US" sz="2400" dirty="0">
              <a:latin typeface="Franklin Gothic Book" panose="020B0503020102020204" pitchFamily="34" charset="0"/>
            </a:endParaRPr>
          </a:p>
          <a:p>
            <a:pPr marL="342900" indent="-342900">
              <a:buFont typeface="Arial" panose="020B0604020202020204" pitchFamily="34" charset="0"/>
              <a:buChar char="•"/>
            </a:pPr>
            <a:r>
              <a:rPr lang="en-US" sz="2400" dirty="0">
                <a:latin typeface="Franklin Gothic Book" panose="020B0503020102020204" pitchFamily="34" charset="0"/>
              </a:rPr>
              <a:t>Stormwater management projects, including the construction, installation or modification of culverts, drainage pipes, pumping stations, floodgates, bioswales, detention and retention basins, and other stormwater management facilities. </a:t>
            </a:r>
          </a:p>
          <a:p>
            <a:pPr marL="342900" indent="-342900">
              <a:buFont typeface="Arial" panose="020B0604020202020204" pitchFamily="34" charset="0"/>
              <a:buChar char="•"/>
            </a:pPr>
            <a:endParaRPr lang="en-US" sz="2400" dirty="0">
              <a:latin typeface="Franklin Gothic Book" panose="020B0503020102020204" pitchFamily="34" charset="0"/>
            </a:endParaRPr>
          </a:p>
          <a:p>
            <a:pPr marL="342900" indent="-342900">
              <a:buFont typeface="Arial" panose="020B0604020202020204" pitchFamily="34" charset="0"/>
              <a:buChar char="•"/>
            </a:pPr>
            <a:r>
              <a:rPr lang="en-US" sz="2400" dirty="0">
                <a:latin typeface="Franklin Gothic Book" panose="020B0503020102020204" pitchFamily="34" charset="0"/>
              </a:rPr>
              <a:t>Flood diversion, storage measures,  slope stabilization or grading to direct flood waters away from homes, schools, businesses, utilities or governmental facilities. </a:t>
            </a:r>
          </a:p>
        </p:txBody>
      </p:sp>
      <p:pic>
        <p:nvPicPr>
          <p:cNvPr id="3" name="Picture 2">
            <a:extLst>
              <a:ext uri="{FF2B5EF4-FFF2-40B4-BE49-F238E27FC236}">
                <a16:creationId xmlns:a16="http://schemas.microsoft.com/office/drawing/2014/main" id="{AFA57161-1815-66AB-B03C-B6BD10DD6B93}"/>
              </a:ext>
            </a:extLst>
          </p:cNvPr>
          <p:cNvPicPr>
            <a:picLocks noChangeAspect="1"/>
          </p:cNvPicPr>
          <p:nvPr/>
        </p:nvPicPr>
        <p:blipFill>
          <a:blip r:embed="rId3"/>
          <a:stretch>
            <a:fillRect/>
          </a:stretch>
        </p:blipFill>
        <p:spPr>
          <a:xfrm>
            <a:off x="11051446" y="6048357"/>
            <a:ext cx="438980" cy="438980"/>
          </a:xfrm>
          <a:prstGeom prst="rect">
            <a:avLst/>
          </a:prstGeom>
        </p:spPr>
      </p:pic>
    </p:spTree>
    <p:extLst>
      <p:ext uri="{BB962C8B-B14F-4D97-AF65-F5344CB8AC3E}">
        <p14:creationId xmlns:p14="http://schemas.microsoft.com/office/powerpoint/2010/main" val="339618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endParaRPr lang="en-US" dirty="0"/>
          </a:p>
        </p:txBody>
      </p:sp>
      <p:sp>
        <p:nvSpPr>
          <p:cNvPr id="6" name="TextBox 5">
            <a:extLst>
              <a:ext uri="{FF2B5EF4-FFF2-40B4-BE49-F238E27FC236}">
                <a16:creationId xmlns:a16="http://schemas.microsoft.com/office/drawing/2014/main" id="{71D122CE-17D2-5A88-94C3-26BD670E452A}"/>
              </a:ext>
            </a:extLst>
          </p:cNvPr>
          <p:cNvSpPr txBox="1"/>
          <p:nvPr/>
        </p:nvSpPr>
        <p:spPr>
          <a:xfrm>
            <a:off x="824965" y="314973"/>
            <a:ext cx="9724323" cy="584775"/>
          </a:xfrm>
          <a:prstGeom prst="rect">
            <a:avLst/>
          </a:prstGeom>
          <a:noFill/>
        </p:spPr>
        <p:txBody>
          <a:bodyPr wrap="square">
            <a:spAutoFit/>
          </a:bodyPr>
          <a:lstStyle/>
          <a:p>
            <a:r>
              <a:rPr lang="en-US" sz="3200" b="1" dirty="0">
                <a:solidFill>
                  <a:schemeClr val="accent1">
                    <a:lumMod val="75000"/>
                  </a:schemeClr>
                </a:solidFill>
              </a:rPr>
              <a:t>Building Resilient Infrastructure &amp; Communities (BRIC)</a:t>
            </a:r>
          </a:p>
        </p:txBody>
      </p:sp>
      <p:sp>
        <p:nvSpPr>
          <p:cNvPr id="8" name="TextBox 7">
            <a:extLst>
              <a:ext uri="{FF2B5EF4-FFF2-40B4-BE49-F238E27FC236}">
                <a16:creationId xmlns:a16="http://schemas.microsoft.com/office/drawing/2014/main" id="{A0CF0217-E4AA-4CCF-522D-060325BAC1E2}"/>
              </a:ext>
            </a:extLst>
          </p:cNvPr>
          <p:cNvSpPr txBox="1"/>
          <p:nvPr/>
        </p:nvSpPr>
        <p:spPr>
          <a:xfrm>
            <a:off x="824965" y="1014058"/>
            <a:ext cx="10542069" cy="6924973"/>
          </a:xfrm>
          <a:prstGeom prst="rect">
            <a:avLst/>
          </a:prstGeom>
          <a:noFill/>
        </p:spPr>
        <p:txBody>
          <a:bodyPr wrap="square">
            <a:spAutoFit/>
          </a:bodyPr>
          <a:lstStyle/>
          <a:p>
            <a:pPr algn="l">
              <a:spcBef>
                <a:spcPts val="600"/>
              </a:spcBef>
              <a:spcAft>
                <a:spcPts val="600"/>
              </a:spcAft>
            </a:pPr>
            <a:r>
              <a:rPr lang="en-US" sz="2400" u="sng" dirty="0"/>
              <a:t>FY 2023 Notification of Funding Opportunity Snapshot review </a:t>
            </a:r>
            <a:endParaRPr lang="en-US" sz="2400" b="0" i="0" dirty="0">
              <a:solidFill>
                <a:srgbClr val="1B1B1B"/>
              </a:solidFill>
              <a:effectLst/>
            </a:endParaRPr>
          </a:p>
          <a:p>
            <a:pPr marL="342900" indent="-342900">
              <a:spcBef>
                <a:spcPts val="600"/>
              </a:spcBef>
              <a:spcAft>
                <a:spcPts val="600"/>
              </a:spcAft>
              <a:buFont typeface="Arial" panose="020B0604020202020204" pitchFamily="34" charset="0"/>
              <a:buChar char="•"/>
            </a:pPr>
            <a:r>
              <a:rPr lang="en-US" sz="2400" dirty="0"/>
              <a:t>Set-asides for states/territories ($2M) and tribes ($50M) remain the same, FEMA has integrated new CDRZs into the program to better target federal spending on communities deemed most at risk from the effects of natural hazards and climate change.</a:t>
            </a:r>
          </a:p>
          <a:p>
            <a:pPr marL="342900" indent="-342900">
              <a:spcBef>
                <a:spcPts val="600"/>
              </a:spcBef>
              <a:spcAft>
                <a:spcPts val="600"/>
              </a:spcAft>
              <a:buFont typeface="Arial" panose="020B0604020202020204" pitchFamily="34" charset="0"/>
              <a:buChar char="•"/>
            </a:pPr>
            <a:r>
              <a:rPr lang="en-US" sz="2400" dirty="0">
                <a:solidFill>
                  <a:srgbClr val="1B1B1B"/>
                </a:solidFill>
              </a:rPr>
              <a:t>Building codes are an essential part of mitigation and community resilience. For Fiscal Year 2023, the (BRIC) program has offered $ 2M "plus-up" funds for communities that incorporate eligible building code activities to proposed mitigation projects and planning.</a:t>
            </a:r>
          </a:p>
          <a:p>
            <a:pPr marL="342900" indent="-342900">
              <a:spcBef>
                <a:spcPts val="600"/>
              </a:spcBef>
              <a:spcAft>
                <a:spcPts val="600"/>
              </a:spcAft>
              <a:buFont typeface="Arial" panose="020B0604020202020204" pitchFamily="34" charset="0"/>
              <a:buChar char="•"/>
            </a:pPr>
            <a:r>
              <a:rPr lang="en-US" sz="2400" dirty="0">
                <a:solidFill>
                  <a:srgbClr val="1B1B1B"/>
                </a:solidFill>
                <a:latin typeface="Franklin Gothic Book" panose="020B0503020102020204" pitchFamily="34" charset="0"/>
              </a:rPr>
              <a:t>For this grant cycle, $800 million is available for the Flood Mitigation Assistance (FMA) grant program and the $1 billion is available to the Building Resilient Infrastructure and Communities (BRIC) grant program. The application period was from Oct. 16, 2023 – Feb. 29, 2024.</a:t>
            </a:r>
          </a:p>
          <a:p>
            <a:pPr marL="342900" indent="-342900">
              <a:spcBef>
                <a:spcPts val="600"/>
              </a:spcBef>
              <a:spcAft>
                <a:spcPts val="600"/>
              </a:spcAft>
              <a:buFont typeface="Arial" panose="020B0604020202020204" pitchFamily="34" charset="0"/>
              <a:buChar char="•"/>
            </a:pPr>
            <a:endParaRPr lang="en-US" sz="2400" dirty="0">
              <a:solidFill>
                <a:srgbClr val="1B1B1B"/>
              </a:solidFill>
              <a:latin typeface="Franklin Gothic Book" panose="020B0503020102020204" pitchFamily="34" charset="0"/>
            </a:endParaRPr>
          </a:p>
          <a:p>
            <a:pPr marL="342900" indent="-342900" algn="l">
              <a:spcBef>
                <a:spcPts val="600"/>
              </a:spcBef>
              <a:spcAft>
                <a:spcPts val="600"/>
              </a:spcAft>
              <a:buFont typeface="Arial" panose="020B0604020202020204" pitchFamily="34" charset="0"/>
              <a:buChar char="•"/>
            </a:pPr>
            <a:endParaRPr lang="en-US" sz="2400" b="0" i="0" dirty="0">
              <a:solidFill>
                <a:srgbClr val="1B1B1B"/>
              </a:solidFill>
              <a:effectLst/>
              <a:latin typeface="Franklin Gothic Book" panose="020B0503020102020204" pitchFamily="34" charset="0"/>
            </a:endParaRPr>
          </a:p>
          <a:p>
            <a:pPr marL="342900" indent="-342900" algn="l">
              <a:spcBef>
                <a:spcPts val="600"/>
              </a:spcBef>
              <a:spcAft>
                <a:spcPts val="600"/>
              </a:spcAft>
              <a:buFont typeface="Arial" panose="020B0604020202020204" pitchFamily="34" charset="0"/>
              <a:buChar char="•"/>
            </a:pPr>
            <a:endParaRPr lang="en-US" sz="2400" dirty="0">
              <a:solidFill>
                <a:srgbClr val="1B1B1B"/>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442D83AC-D492-E067-97FC-45B2778ED15C}"/>
              </a:ext>
            </a:extLst>
          </p:cNvPr>
          <p:cNvPicPr>
            <a:picLocks noChangeAspect="1"/>
          </p:cNvPicPr>
          <p:nvPr/>
        </p:nvPicPr>
        <p:blipFill>
          <a:blip r:embed="rId3"/>
          <a:stretch>
            <a:fillRect/>
          </a:stretch>
        </p:blipFill>
        <p:spPr>
          <a:xfrm>
            <a:off x="11043238" y="6127730"/>
            <a:ext cx="451143" cy="457240"/>
          </a:xfrm>
          <a:prstGeom prst="rect">
            <a:avLst/>
          </a:prstGeom>
        </p:spPr>
      </p:pic>
    </p:spTree>
    <p:extLst>
      <p:ext uri="{BB962C8B-B14F-4D97-AF65-F5344CB8AC3E}">
        <p14:creationId xmlns:p14="http://schemas.microsoft.com/office/powerpoint/2010/main" val="294878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12</a:t>
            </a:fld>
            <a:endParaRPr lang="en-US" dirty="0"/>
          </a:p>
        </p:txBody>
      </p:sp>
      <p:sp>
        <p:nvSpPr>
          <p:cNvPr id="6" name="TextBox 5">
            <a:extLst>
              <a:ext uri="{FF2B5EF4-FFF2-40B4-BE49-F238E27FC236}">
                <a16:creationId xmlns:a16="http://schemas.microsoft.com/office/drawing/2014/main" id="{F401724C-9A75-459C-71CB-C997D4DF4E19}"/>
              </a:ext>
            </a:extLst>
          </p:cNvPr>
          <p:cNvSpPr txBox="1"/>
          <p:nvPr/>
        </p:nvSpPr>
        <p:spPr>
          <a:xfrm>
            <a:off x="869952" y="430022"/>
            <a:ext cx="10452096"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1">
                    <a:lumMod val="75000"/>
                  </a:schemeClr>
                </a:solidFill>
                <a:effectLst/>
                <a:uLnTx/>
                <a:uFillTx/>
                <a:ea typeface="+mj-ea"/>
                <a:cs typeface="+mj-cs"/>
              </a:rPr>
              <a:t>FY 2023 Community Disaster Resilience Zones (CDRZ)</a:t>
            </a:r>
            <a:endParaRPr lang="en-US" sz="3200" b="1" dirty="0">
              <a:solidFill>
                <a:schemeClr val="accent1">
                  <a:lumMod val="75000"/>
                </a:schemeClr>
              </a:solidFill>
            </a:endParaRPr>
          </a:p>
        </p:txBody>
      </p:sp>
      <p:sp>
        <p:nvSpPr>
          <p:cNvPr id="8" name="TextBox 7">
            <a:extLst>
              <a:ext uri="{FF2B5EF4-FFF2-40B4-BE49-F238E27FC236}">
                <a16:creationId xmlns:a16="http://schemas.microsoft.com/office/drawing/2014/main" id="{7661BA4B-066A-3924-CEDC-6BFB3DCE9E51}"/>
              </a:ext>
            </a:extLst>
          </p:cNvPr>
          <p:cNvSpPr txBox="1"/>
          <p:nvPr/>
        </p:nvSpPr>
        <p:spPr>
          <a:xfrm>
            <a:off x="657191" y="1174358"/>
            <a:ext cx="10877618" cy="4862870"/>
          </a:xfrm>
          <a:prstGeom prst="rect">
            <a:avLst/>
          </a:prstGeom>
          <a:noFill/>
        </p:spPr>
        <p:txBody>
          <a:bodyPr wrap="square">
            <a:spAutoFit/>
          </a:bodyPr>
          <a:lstStyle/>
          <a:p>
            <a:pPr marL="0" marR="0" lvl="0" indent="0" algn="l" defTabSz="457200" rtl="0" eaLnBrk="1" fontAlgn="auto" latinLnBrk="0" hangingPunct="1">
              <a:lnSpc>
                <a:spcPts val="2600"/>
              </a:lnSpc>
              <a:spcBef>
                <a:spcPts val="1000"/>
              </a:spcBef>
              <a:spcAft>
                <a:spcPts val="0"/>
              </a:spcAft>
              <a:buClr>
                <a:srgbClr val="BABBBD">
                  <a:lumMod val="75000"/>
                </a:srgbClr>
              </a:buClr>
              <a:buSzTx/>
              <a:buFont typeface="Wingdings" charset="2"/>
              <a:buNone/>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Congress passed the Community Disaster Resilience Zones Act in 2022. </a:t>
            </a:r>
          </a:p>
          <a:p>
            <a:pPr marL="0" marR="0" lvl="0" indent="0" algn="l" defTabSz="457200" rtl="0" eaLnBrk="1" fontAlgn="auto" latinLnBrk="0" hangingPunct="1">
              <a:lnSpc>
                <a:spcPts val="2600"/>
              </a:lnSpc>
              <a:spcBef>
                <a:spcPts val="1000"/>
              </a:spcBef>
              <a:spcAft>
                <a:spcPts val="0"/>
              </a:spcAft>
              <a:buClr>
                <a:srgbClr val="BABBBD">
                  <a:lumMod val="75000"/>
                </a:srgbClr>
              </a:buClr>
              <a:buSzTx/>
              <a:buFont typeface="Wingdings" charset="2"/>
              <a:buNone/>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The Act directed FEMA to take a data-based approach to designate and assist communities that are most at-risk and in-need with respect to natural disasters and climate impacts. </a:t>
            </a:r>
            <a:endPar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West Virginia has five CDRZs, located in Logan, Raleigh, McDowell counties. </a:t>
            </a: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The program aims to increase resilience efforts and preventative measures designed to address underserved communities most at risk to natural hazards. </a:t>
            </a: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CDRZs are eligible for Building Resilient Infrastructure and Communities (BRIC) grant funds at an increased federal cost share of up to 90%, compared to 75%.</a:t>
            </a: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lang="en-US" sz="2400" dirty="0">
                <a:solidFill>
                  <a:srgbClr val="1B1B1B"/>
                </a:solidFill>
                <a:latin typeface="Franklin Gothic Book" panose="020B0503020102020204"/>
              </a:rPr>
              <a:t>RDPC One McDowell </a:t>
            </a:r>
            <a:r>
              <a:rPr lang="en-US" sz="2400" dirty="0" err="1">
                <a:solidFill>
                  <a:srgbClr val="1B1B1B"/>
                </a:solidFill>
                <a:latin typeface="Franklin Gothic Book" panose="020B0503020102020204"/>
              </a:rPr>
              <a:t>Co.GIS</a:t>
            </a:r>
            <a:r>
              <a:rPr lang="en-US" sz="2400" dirty="0">
                <a:solidFill>
                  <a:srgbClr val="1B1B1B"/>
                </a:solidFill>
                <a:latin typeface="Franklin Gothic Book" panose="020B0503020102020204"/>
              </a:rPr>
              <a:t> mapping critical project FEMA community Lifeline “Water”$500k application (90/10) Requiring $50k NFS.</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FB1B8CDC-97E7-0F40-C84D-87863BE2E0D1}"/>
              </a:ext>
            </a:extLst>
          </p:cNvPr>
          <p:cNvPicPr>
            <a:picLocks noChangeAspect="1"/>
          </p:cNvPicPr>
          <p:nvPr/>
        </p:nvPicPr>
        <p:blipFill>
          <a:blip r:embed="rId3"/>
          <a:stretch>
            <a:fillRect/>
          </a:stretch>
        </p:blipFill>
        <p:spPr>
          <a:xfrm>
            <a:off x="10749578" y="6059231"/>
            <a:ext cx="438980" cy="438980"/>
          </a:xfrm>
          <a:prstGeom prst="rect">
            <a:avLst/>
          </a:prstGeom>
        </p:spPr>
      </p:pic>
    </p:spTree>
    <p:extLst>
      <p:ext uri="{BB962C8B-B14F-4D97-AF65-F5344CB8AC3E}">
        <p14:creationId xmlns:p14="http://schemas.microsoft.com/office/powerpoint/2010/main" val="22704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13</a:t>
            </a:fld>
            <a:endParaRPr lang="en-US" dirty="0"/>
          </a:p>
        </p:txBody>
      </p:sp>
      <p:sp>
        <p:nvSpPr>
          <p:cNvPr id="6" name="TextBox 5">
            <a:extLst>
              <a:ext uri="{FF2B5EF4-FFF2-40B4-BE49-F238E27FC236}">
                <a16:creationId xmlns:a16="http://schemas.microsoft.com/office/drawing/2014/main" id="{33021CF2-00B9-D70B-385E-E263CB8D8924}"/>
              </a:ext>
            </a:extLst>
          </p:cNvPr>
          <p:cNvSpPr txBox="1"/>
          <p:nvPr/>
        </p:nvSpPr>
        <p:spPr>
          <a:xfrm>
            <a:off x="1089982" y="684929"/>
            <a:ext cx="10568539"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1">
                    <a:lumMod val="75000"/>
                  </a:schemeClr>
                </a:solidFill>
                <a:effectLst/>
                <a:uLnTx/>
                <a:uFillTx/>
                <a:ea typeface="+mj-ea"/>
                <a:cs typeface="+mj-cs"/>
              </a:rPr>
              <a:t>FY 2023 Community Disaster Resilience Zones (CDRZ)  </a:t>
            </a:r>
            <a:endParaRPr lang="en-US" sz="3200" b="1" dirty="0">
              <a:solidFill>
                <a:schemeClr val="accent1">
                  <a:lumMod val="75000"/>
                </a:schemeClr>
              </a:solidFill>
            </a:endParaRPr>
          </a:p>
        </p:txBody>
      </p:sp>
      <p:sp>
        <p:nvSpPr>
          <p:cNvPr id="8" name="TextBox 7">
            <a:extLst>
              <a:ext uri="{FF2B5EF4-FFF2-40B4-BE49-F238E27FC236}">
                <a16:creationId xmlns:a16="http://schemas.microsoft.com/office/drawing/2014/main" id="{2ABF7D3A-4FBC-EF88-CE6A-2A506368C313}"/>
              </a:ext>
            </a:extLst>
          </p:cNvPr>
          <p:cNvSpPr txBox="1"/>
          <p:nvPr/>
        </p:nvSpPr>
        <p:spPr>
          <a:xfrm>
            <a:off x="701574" y="1754182"/>
            <a:ext cx="10733239" cy="4272965"/>
          </a:xfrm>
          <a:prstGeom prst="rect">
            <a:avLst/>
          </a:prstGeom>
          <a:noFill/>
        </p:spPr>
        <p:txBody>
          <a:bodyPr wrap="square">
            <a:spAutoFit/>
          </a:bodyPr>
          <a:lstStyle/>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pitchFamily="34" charset="0"/>
              </a:rPr>
              <a:t>Designated communities are prioritized to receive BRIC Direct Technical Assistance and </a:t>
            </a:r>
            <a:r>
              <a:rPr kumimoji="0" lang="en-US" sz="2400" b="0" i="0" u="none" strike="noStrike" kern="1200" cap="none" spc="0" normalizeH="0" baseline="0" noProof="0" dirty="0">
                <a:ln>
                  <a:noFill/>
                </a:ln>
                <a:solidFill>
                  <a:srgbClr val="1B1B1B"/>
                </a:solidFill>
                <a:effectLst/>
                <a:uLnTx/>
                <a:uFillTx/>
              </a:rPr>
              <a:t>Benefit-Cost</a:t>
            </a:r>
            <a:r>
              <a:rPr kumimoji="0" lang="en-US" sz="2400" b="0" i="0" u="none" strike="noStrike" kern="1200" cap="none" spc="0" normalizeH="0" baseline="0" noProof="0" dirty="0">
                <a:ln>
                  <a:noFill/>
                </a:ln>
                <a:solidFill>
                  <a:srgbClr val="1B1B1B"/>
                </a:solidFill>
                <a:effectLst/>
                <a:uLnTx/>
                <a:uFillTx/>
                <a:latin typeface="Franklin Gothic Book" panose="020B0503020102020204" pitchFamily="34" charset="0"/>
              </a:rPr>
              <a:t> Analysis (BCA) assistance to support their BRIC project proposals. </a:t>
            </a:r>
          </a:p>
          <a:p>
            <a:pPr marR="0" lvl="0" algn="l" defTabSz="457200" rtl="0" eaLnBrk="1" fontAlgn="auto" latinLnBrk="0" hangingPunct="1">
              <a:lnSpc>
                <a:spcPts val="2600"/>
              </a:lnSpc>
              <a:spcBef>
                <a:spcPts val="1000"/>
              </a:spcBef>
              <a:spcAft>
                <a:spcPts val="0"/>
              </a:spcAft>
              <a:buClr>
                <a:srgbClr val="BABBBD">
                  <a:lumMod val="75000"/>
                </a:srgbClr>
              </a:buClr>
              <a:buSzTx/>
              <a:tabLst/>
              <a:defRPr/>
            </a:pPr>
            <a:endParaRPr kumimoji="0" lang="en-US" sz="2400" b="0" i="0" u="none" strike="noStrike" kern="1200" cap="none" spc="0" normalizeH="0" baseline="0" noProof="0" dirty="0">
              <a:ln>
                <a:noFill/>
              </a:ln>
              <a:solidFill>
                <a:srgbClr val="1B1B1B"/>
              </a:solidFill>
              <a:effectLst/>
              <a:uLnTx/>
              <a:uFillTx/>
              <a:latin typeface="Franklin Gothic Book" panose="020B0503020102020204" pitchFamily="34" charset="0"/>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pitchFamily="34" charset="0"/>
              </a:rPr>
              <a:t>West Virginia is eligible for a $2 million BRIC allocation for eligible activities such as project scoping, updates or creating hazard mitigation plans, or adopting and enforcing building codes. </a:t>
            </a:r>
          </a:p>
          <a:p>
            <a:pPr marR="0" lvl="0" algn="l" defTabSz="457200" rtl="0" eaLnBrk="1" fontAlgn="auto" latinLnBrk="0" hangingPunct="1">
              <a:lnSpc>
                <a:spcPts val="2600"/>
              </a:lnSpc>
              <a:spcBef>
                <a:spcPts val="1000"/>
              </a:spcBef>
              <a:spcAft>
                <a:spcPts val="0"/>
              </a:spcAft>
              <a:buClr>
                <a:srgbClr val="BABBBD">
                  <a:lumMod val="75000"/>
                </a:srgbClr>
              </a:buClr>
              <a:buSzTx/>
              <a:tabLst/>
              <a:defRPr/>
            </a:pPr>
            <a:endParaRPr kumimoji="0" lang="en-US" sz="2400" b="0" i="0" u="none" strike="noStrike" kern="1200" cap="none" spc="0" normalizeH="0" baseline="0" noProof="0" dirty="0">
              <a:ln>
                <a:noFill/>
              </a:ln>
              <a:solidFill>
                <a:srgbClr val="1B1B1B"/>
              </a:solidFill>
              <a:effectLst/>
              <a:uLnTx/>
              <a:uFillTx/>
              <a:latin typeface="Franklin Gothic Book" panose="020B0503020102020204" pitchFamily="34" charset="0"/>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pitchFamily="34" charset="0"/>
              </a:rPr>
              <a:t>FEMA has designated nearly 20% of the total BRIC allocation, including $400,000 per state, to be applied to applications submitted from designated zones. </a:t>
            </a:r>
            <a:endParaRPr kumimoji="0" lang="en-US" sz="2400" b="0" i="0" u="none" strike="noStrike" kern="1200" cap="none" spc="0" normalizeH="0" baseline="0" noProof="0" dirty="0">
              <a:ln>
                <a:noFill/>
              </a:ln>
              <a:solidFill>
                <a:srgbClr val="000000"/>
              </a:solidFill>
              <a:effectLst/>
              <a:uLnTx/>
              <a:uFillTx/>
              <a:latin typeface="Franklin Gothic Book" panose="020B0503020102020204" pitchFamily="34" charset="0"/>
            </a:endParaRPr>
          </a:p>
        </p:txBody>
      </p:sp>
      <p:pic>
        <p:nvPicPr>
          <p:cNvPr id="3" name="Picture 2">
            <a:extLst>
              <a:ext uri="{FF2B5EF4-FFF2-40B4-BE49-F238E27FC236}">
                <a16:creationId xmlns:a16="http://schemas.microsoft.com/office/drawing/2014/main" id="{FD662530-6871-1111-72A0-98697D03C4A4}"/>
              </a:ext>
            </a:extLst>
          </p:cNvPr>
          <p:cNvPicPr>
            <a:picLocks noChangeAspect="1"/>
          </p:cNvPicPr>
          <p:nvPr/>
        </p:nvPicPr>
        <p:blipFill>
          <a:blip r:embed="rId3"/>
          <a:stretch>
            <a:fillRect/>
          </a:stretch>
        </p:blipFill>
        <p:spPr>
          <a:xfrm>
            <a:off x="10749578" y="6059231"/>
            <a:ext cx="438980" cy="438980"/>
          </a:xfrm>
          <a:prstGeom prst="rect">
            <a:avLst/>
          </a:prstGeom>
        </p:spPr>
      </p:pic>
    </p:spTree>
    <p:extLst>
      <p:ext uri="{BB962C8B-B14F-4D97-AF65-F5344CB8AC3E}">
        <p14:creationId xmlns:p14="http://schemas.microsoft.com/office/powerpoint/2010/main" val="726535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14</a:t>
            </a:fld>
            <a:endParaRPr lang="en-US" dirty="0"/>
          </a:p>
        </p:txBody>
      </p:sp>
      <p:sp>
        <p:nvSpPr>
          <p:cNvPr id="6" name="TextBox 5">
            <a:extLst>
              <a:ext uri="{FF2B5EF4-FFF2-40B4-BE49-F238E27FC236}">
                <a16:creationId xmlns:a16="http://schemas.microsoft.com/office/drawing/2014/main" id="{33021CF2-00B9-D70B-385E-E263CB8D8924}"/>
              </a:ext>
            </a:extLst>
          </p:cNvPr>
          <p:cNvSpPr txBox="1"/>
          <p:nvPr/>
        </p:nvSpPr>
        <p:spPr>
          <a:xfrm>
            <a:off x="577516" y="246294"/>
            <a:ext cx="10568539"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schemeClr val="accent1">
                    <a:lumMod val="75000"/>
                  </a:schemeClr>
                </a:solidFill>
                <a:effectLst/>
                <a:uLnTx/>
                <a:uFillTx/>
                <a:latin typeface="Franklin Gothic Medium" panose="020B0603020102020204"/>
                <a:ea typeface="+mj-ea"/>
                <a:cs typeface="+mj-cs"/>
              </a:rPr>
              <a:t>Community Disaster Resilience Zones (CDRZ) </a:t>
            </a:r>
            <a:endParaRPr lang="en-US" sz="3200" dirty="0">
              <a:solidFill>
                <a:schemeClr val="accent1">
                  <a:lumMod val="75000"/>
                </a:schemeClr>
              </a:solidFill>
            </a:endParaRPr>
          </a:p>
        </p:txBody>
      </p:sp>
      <p:pic>
        <p:nvPicPr>
          <p:cNvPr id="3" name="Picture 2">
            <a:extLst>
              <a:ext uri="{FF2B5EF4-FFF2-40B4-BE49-F238E27FC236}">
                <a16:creationId xmlns:a16="http://schemas.microsoft.com/office/drawing/2014/main" id="{A98523D6-320A-9314-025C-F66709A6A77E}"/>
              </a:ext>
            </a:extLst>
          </p:cNvPr>
          <p:cNvPicPr>
            <a:picLocks noChangeAspect="1"/>
          </p:cNvPicPr>
          <p:nvPr/>
        </p:nvPicPr>
        <p:blipFill rotWithShape="1">
          <a:blip r:embed="rId2"/>
          <a:srcRect t="25756"/>
          <a:stretch/>
        </p:blipFill>
        <p:spPr>
          <a:xfrm>
            <a:off x="701574" y="894014"/>
            <a:ext cx="10733239" cy="5462336"/>
          </a:xfrm>
          <a:prstGeom prst="rect">
            <a:avLst/>
          </a:prstGeom>
        </p:spPr>
      </p:pic>
    </p:spTree>
    <p:extLst>
      <p:ext uri="{BB962C8B-B14F-4D97-AF65-F5344CB8AC3E}">
        <p14:creationId xmlns:p14="http://schemas.microsoft.com/office/powerpoint/2010/main" val="822116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15</a:t>
            </a:fld>
            <a:endParaRPr lang="en-US" dirty="0"/>
          </a:p>
        </p:txBody>
      </p:sp>
      <p:sp>
        <p:nvSpPr>
          <p:cNvPr id="6" name="TextBox 5">
            <a:extLst>
              <a:ext uri="{FF2B5EF4-FFF2-40B4-BE49-F238E27FC236}">
                <a16:creationId xmlns:a16="http://schemas.microsoft.com/office/drawing/2014/main" id="{23C97D5F-21C1-37BC-8298-CD1B44C0039B}"/>
              </a:ext>
            </a:extLst>
          </p:cNvPr>
          <p:cNvSpPr txBox="1"/>
          <p:nvPr/>
        </p:nvSpPr>
        <p:spPr>
          <a:xfrm>
            <a:off x="701574" y="467147"/>
            <a:ext cx="10506777"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1">
                    <a:lumMod val="75000"/>
                  </a:schemeClr>
                </a:solidFill>
                <a:effectLst/>
                <a:uLnTx/>
                <a:uFillTx/>
                <a:ea typeface="+mj-ea"/>
                <a:cs typeface="+mj-cs"/>
              </a:rPr>
              <a:t>Flood Mitigation Assistance</a:t>
            </a:r>
            <a:r>
              <a:rPr lang="en-US" sz="3200" b="1" dirty="0">
                <a:solidFill>
                  <a:schemeClr val="accent1">
                    <a:lumMod val="75000"/>
                  </a:schemeClr>
                </a:solidFill>
                <a:ea typeface="+mj-ea"/>
                <a:cs typeface="+mj-cs"/>
              </a:rPr>
              <a:t> and FMA </a:t>
            </a:r>
            <a:r>
              <a:rPr kumimoji="0" lang="en-US" sz="3200" b="1" i="0" u="none" strike="noStrike" kern="1200" cap="none" spc="0" normalizeH="0" baseline="0" noProof="0" dirty="0">
                <a:ln>
                  <a:noFill/>
                </a:ln>
                <a:solidFill>
                  <a:schemeClr val="accent1">
                    <a:lumMod val="75000"/>
                  </a:schemeClr>
                </a:solidFill>
                <a:effectLst/>
                <a:uLnTx/>
                <a:uFillTx/>
                <a:ea typeface="+mj-ea"/>
                <a:cs typeface="+mj-cs"/>
              </a:rPr>
              <a:t>(Swift Current) </a:t>
            </a:r>
            <a:endParaRPr lang="en-US" sz="3200" b="1" dirty="0">
              <a:solidFill>
                <a:schemeClr val="accent1">
                  <a:lumMod val="75000"/>
                </a:schemeClr>
              </a:solidFill>
            </a:endParaRPr>
          </a:p>
        </p:txBody>
      </p:sp>
      <p:sp>
        <p:nvSpPr>
          <p:cNvPr id="8" name="TextBox 7">
            <a:extLst>
              <a:ext uri="{FF2B5EF4-FFF2-40B4-BE49-F238E27FC236}">
                <a16:creationId xmlns:a16="http://schemas.microsoft.com/office/drawing/2014/main" id="{C9749B5A-D1D6-C1DC-1C99-5C99EF0E6AEB}"/>
              </a:ext>
            </a:extLst>
          </p:cNvPr>
          <p:cNvSpPr txBox="1"/>
          <p:nvPr/>
        </p:nvSpPr>
        <p:spPr>
          <a:xfrm>
            <a:off x="818549" y="1116789"/>
            <a:ext cx="9742270" cy="5770811"/>
          </a:xfrm>
          <a:prstGeom prst="rect">
            <a:avLst/>
          </a:prstGeom>
          <a:noFill/>
        </p:spPr>
        <p:txBody>
          <a:bodyPr wrap="square">
            <a:spAutoFit/>
          </a:bodyPr>
          <a:lstStyle/>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Not available to all property owners.</a:t>
            </a: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Provides flood mitigation funding for buildings with a current National Flood Insurance (NFIP) insurance policy.</a:t>
            </a: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Structures must have history of repetitive or substantial damage from flooding documented as Severe Loss (SL) or Repetitive Loss (RL)</a:t>
            </a: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Source Sans Pro" panose="020B0503030403020204" pitchFamily="34" charset="0"/>
                <a:ea typeface="+mn-ea"/>
                <a:cs typeface="+mn-cs"/>
              </a:rPr>
              <a:t>Eligible projects include:</a:t>
            </a:r>
          </a:p>
          <a:p>
            <a:pPr marL="742950" marR="0" lvl="1" indent="-342900" algn="l" defTabSz="457200" rtl="0" eaLnBrk="1" fontAlgn="auto" latinLnBrk="0" hangingPunct="1">
              <a:lnSpc>
                <a:spcPct val="100000"/>
              </a:lnSpc>
              <a:spcBef>
                <a:spcPts val="1000"/>
              </a:spcBef>
              <a:spcAft>
                <a:spcPts val="0"/>
              </a:spcAft>
              <a:buClr>
                <a:srgbClr val="BABBBD">
                  <a:lumMod val="75000"/>
                </a:srgbClr>
              </a:buClr>
              <a:buSzPct val="50000"/>
              <a:buFont typeface="Courier New" panose="02070309020205020404" pitchFamily="49" charset="0"/>
              <a:buChar char="o"/>
              <a:tabLst/>
              <a:defRPr/>
            </a:pPr>
            <a:r>
              <a:rPr kumimoji="0" lang="en-US" sz="2400" b="0" i="1" u="none" strike="noStrike" kern="1200" cap="none" spc="0" normalizeH="0" baseline="0" noProof="0" dirty="0">
                <a:ln>
                  <a:noFill/>
                </a:ln>
                <a:solidFill>
                  <a:srgbClr val="000000"/>
                </a:solidFill>
                <a:effectLst/>
                <a:uLnTx/>
                <a:uFillTx/>
                <a:latin typeface="Franklin Gothic Book" panose="020B0503020102020204"/>
                <a:ea typeface="+mn-ea"/>
                <a:cs typeface="+mn-cs"/>
              </a:rPr>
              <a:t>Property acquisition &amp; structure demolition/relocation</a:t>
            </a:r>
          </a:p>
          <a:p>
            <a:pPr marL="742950" marR="0" lvl="1" indent="-342900" algn="l" defTabSz="457200" rtl="0" eaLnBrk="1" fontAlgn="auto" latinLnBrk="0" hangingPunct="1">
              <a:lnSpc>
                <a:spcPct val="100000"/>
              </a:lnSpc>
              <a:spcBef>
                <a:spcPts val="1000"/>
              </a:spcBef>
              <a:spcAft>
                <a:spcPts val="0"/>
              </a:spcAft>
              <a:buClr>
                <a:srgbClr val="BABBBD">
                  <a:lumMod val="75000"/>
                </a:srgbClr>
              </a:buClr>
              <a:buSzPct val="50000"/>
              <a:buFont typeface="Courier New" panose="02070309020205020404" pitchFamily="49" charset="0"/>
              <a:buChar char="o"/>
              <a:tabLst/>
              <a:defRPr/>
            </a:pPr>
            <a:r>
              <a:rPr kumimoji="0" lang="en-US" sz="2400" b="0" i="1" u="none" strike="noStrike" kern="1200" cap="none" spc="0" normalizeH="0" baseline="0" noProof="0" dirty="0">
                <a:ln>
                  <a:noFill/>
                </a:ln>
                <a:solidFill>
                  <a:srgbClr val="000000"/>
                </a:solidFill>
                <a:effectLst/>
                <a:uLnTx/>
                <a:uFillTx/>
                <a:latin typeface="Franklin Gothic Book" panose="020B0503020102020204"/>
                <a:ea typeface="+mn-ea"/>
                <a:cs typeface="+mn-cs"/>
              </a:rPr>
              <a:t>Structure Elevation</a:t>
            </a:r>
          </a:p>
          <a:p>
            <a:pPr marL="742950" marR="0" lvl="1" indent="-342900" algn="l" defTabSz="457200" rtl="0" eaLnBrk="1" fontAlgn="auto" latinLnBrk="0" hangingPunct="1">
              <a:lnSpc>
                <a:spcPct val="100000"/>
              </a:lnSpc>
              <a:spcBef>
                <a:spcPts val="1000"/>
              </a:spcBef>
              <a:spcAft>
                <a:spcPts val="0"/>
              </a:spcAft>
              <a:buClr>
                <a:srgbClr val="BABBBD">
                  <a:lumMod val="75000"/>
                </a:srgbClr>
              </a:buClr>
              <a:buSzPct val="50000"/>
              <a:buFont typeface="Courier New" panose="02070309020205020404" pitchFamily="49" charset="0"/>
              <a:buChar char="o"/>
              <a:tabLst/>
              <a:defRPr/>
            </a:pPr>
            <a:r>
              <a:rPr kumimoji="0" lang="en-US" sz="2400" b="0" i="1" u="none" strike="noStrike" kern="1200" cap="none" spc="0" normalizeH="0" baseline="0" noProof="0" dirty="0">
                <a:ln>
                  <a:noFill/>
                </a:ln>
                <a:solidFill>
                  <a:srgbClr val="000000"/>
                </a:solidFill>
                <a:effectLst/>
                <a:uLnTx/>
                <a:uFillTx/>
                <a:latin typeface="Franklin Gothic Book" panose="020B0503020102020204"/>
                <a:ea typeface="+mn-ea"/>
                <a:cs typeface="+mn-cs"/>
              </a:rPr>
              <a:t>Dry flood proofing of historic residential structures, non-residential structures</a:t>
            </a:r>
          </a:p>
          <a:p>
            <a:pPr marL="742950" marR="0" lvl="1" indent="-342900" algn="l" defTabSz="457200" rtl="0" eaLnBrk="1" fontAlgn="auto" latinLnBrk="0" hangingPunct="1">
              <a:lnSpc>
                <a:spcPct val="100000"/>
              </a:lnSpc>
              <a:spcBef>
                <a:spcPts val="1000"/>
              </a:spcBef>
              <a:spcAft>
                <a:spcPts val="0"/>
              </a:spcAft>
              <a:buClr>
                <a:srgbClr val="BABBBD">
                  <a:lumMod val="75000"/>
                </a:srgbClr>
              </a:buClr>
              <a:buSzPct val="50000"/>
              <a:buFont typeface="Courier New" panose="02070309020205020404" pitchFamily="49" charset="0"/>
              <a:buChar char="o"/>
              <a:tabLst/>
              <a:defRPr/>
            </a:pPr>
            <a:r>
              <a:rPr kumimoji="0" lang="en-US" sz="2400" b="0" i="1" u="none" strike="noStrike" kern="1200" cap="none" spc="0" normalizeH="0" baseline="0" noProof="0" dirty="0">
                <a:ln>
                  <a:noFill/>
                </a:ln>
                <a:solidFill>
                  <a:srgbClr val="000000"/>
                </a:solidFill>
                <a:effectLst/>
                <a:uLnTx/>
                <a:uFillTx/>
                <a:latin typeface="Franklin Gothic Book" panose="020B0503020102020204"/>
                <a:ea typeface="+mn-ea"/>
                <a:cs typeface="+mn-cs"/>
              </a:rPr>
              <a:t>Structural retrofitting of existing structures</a:t>
            </a:r>
          </a:p>
          <a:p>
            <a:pPr marL="742950" marR="0" lvl="1" indent="-342900" algn="l" defTabSz="457200" rtl="0" eaLnBrk="1" fontAlgn="auto" latinLnBrk="0" hangingPunct="1">
              <a:lnSpc>
                <a:spcPct val="100000"/>
              </a:lnSpc>
              <a:spcBef>
                <a:spcPts val="1000"/>
              </a:spcBef>
              <a:spcAft>
                <a:spcPts val="0"/>
              </a:spcAft>
              <a:buClr>
                <a:srgbClr val="BABBBD">
                  <a:lumMod val="75000"/>
                </a:srgbClr>
              </a:buClr>
              <a:buSzPct val="50000"/>
              <a:buFont typeface="Courier New" panose="02070309020205020404" pitchFamily="49" charset="0"/>
              <a:buChar char="o"/>
              <a:tabLst/>
              <a:defRPr/>
            </a:pPr>
            <a:endParaRPr lang="en-US" sz="2200" i="1" dirty="0">
              <a:solidFill>
                <a:srgbClr val="000000"/>
              </a:solidFill>
              <a:latin typeface="Franklin Gothic Book" panose="020B0503020102020204"/>
            </a:endParaRPr>
          </a:p>
          <a:p>
            <a:pPr marL="742950" marR="0" lvl="1" indent="-342900" algn="l" defTabSz="457200" rtl="0" eaLnBrk="1" fontAlgn="auto" latinLnBrk="0" hangingPunct="1">
              <a:lnSpc>
                <a:spcPct val="100000"/>
              </a:lnSpc>
              <a:spcBef>
                <a:spcPts val="1000"/>
              </a:spcBef>
              <a:spcAft>
                <a:spcPts val="0"/>
              </a:spcAft>
              <a:buClr>
                <a:srgbClr val="BABBBD">
                  <a:lumMod val="75000"/>
                </a:srgbClr>
              </a:buClr>
              <a:buSzPct val="50000"/>
              <a:buFont typeface="Courier New" panose="02070309020205020404" pitchFamily="49" charset="0"/>
              <a:buChar char="o"/>
              <a:tabLst/>
              <a:defRPr/>
            </a:pPr>
            <a:endParaRPr kumimoji="0" lang="en-US" sz="2200" b="0" i="1"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81C6E27E-CB45-3982-3A6B-B9D9E656DF85}"/>
              </a:ext>
            </a:extLst>
          </p:cNvPr>
          <p:cNvPicPr>
            <a:picLocks noChangeAspect="1"/>
          </p:cNvPicPr>
          <p:nvPr/>
        </p:nvPicPr>
        <p:blipFill>
          <a:blip r:embed="rId3"/>
          <a:stretch>
            <a:fillRect/>
          </a:stretch>
        </p:blipFill>
        <p:spPr>
          <a:xfrm>
            <a:off x="11005482" y="6072008"/>
            <a:ext cx="438950" cy="438950"/>
          </a:xfrm>
          <a:prstGeom prst="rect">
            <a:avLst/>
          </a:prstGeom>
        </p:spPr>
      </p:pic>
    </p:spTree>
    <p:extLst>
      <p:ext uri="{BB962C8B-B14F-4D97-AF65-F5344CB8AC3E}">
        <p14:creationId xmlns:p14="http://schemas.microsoft.com/office/powerpoint/2010/main" val="659489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D1877-A50F-8577-8B36-62025F57E1BD}"/>
              </a:ext>
            </a:extLst>
          </p:cNvPr>
          <p:cNvSpPr>
            <a:spLocks noGrp="1"/>
          </p:cNvSpPr>
          <p:nvPr>
            <p:ph type="title"/>
          </p:nvPr>
        </p:nvSpPr>
        <p:spPr/>
        <p:txBody>
          <a:bodyPr/>
          <a:lstStyle/>
          <a:p>
            <a:pPr algn="ctr"/>
            <a:endParaRPr lang="en-US" dirty="0"/>
          </a:p>
        </p:txBody>
      </p:sp>
      <p:pic>
        <p:nvPicPr>
          <p:cNvPr id="3074" name="Picture 2" descr="Ann Arbor aims to demolish house in flood zone to make way for pedestrian  path - mlive.com">
            <a:extLst>
              <a:ext uri="{FF2B5EF4-FFF2-40B4-BE49-F238E27FC236}">
                <a16:creationId xmlns:a16="http://schemas.microsoft.com/office/drawing/2014/main" id="{2A76B5CC-A02D-1808-EF92-5CDE4543FD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5257800" cy="61277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mething wicked this way came: Flood brings devastation but Weld endures –  Greeley Tribune">
            <a:extLst>
              <a:ext uri="{FF2B5EF4-FFF2-40B4-BE49-F238E27FC236}">
                <a16:creationId xmlns:a16="http://schemas.microsoft.com/office/drawing/2014/main" id="{B74F5C46-4028-587A-CD40-E45586386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5124"/>
            <a:ext cx="5336974" cy="612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71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F50DBE-063A-6040-AFBC-F32B65532A87}"/>
              </a:ext>
            </a:extLst>
          </p:cNvPr>
          <p:cNvPicPr>
            <a:picLocks noGrp="1" noChangeAspect="1"/>
          </p:cNvPicPr>
          <p:nvPr>
            <p:ph idx="1"/>
          </p:nvPr>
        </p:nvPicPr>
        <p:blipFill>
          <a:blip r:embed="rId2"/>
          <a:stretch>
            <a:fillRect/>
          </a:stretch>
        </p:blipFill>
        <p:spPr>
          <a:xfrm>
            <a:off x="185530" y="106018"/>
            <a:ext cx="11860696" cy="6599582"/>
          </a:xfrm>
        </p:spPr>
      </p:pic>
    </p:spTree>
    <p:extLst>
      <p:ext uri="{BB962C8B-B14F-4D97-AF65-F5344CB8AC3E}">
        <p14:creationId xmlns:p14="http://schemas.microsoft.com/office/powerpoint/2010/main" val="3862655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84CE2-E59B-67C0-103D-4F794EA6BBD6}"/>
              </a:ext>
            </a:extLst>
          </p:cNvPr>
          <p:cNvSpPr>
            <a:spLocks noGrp="1"/>
          </p:cNvSpPr>
          <p:nvPr>
            <p:ph type="title"/>
          </p:nvPr>
        </p:nvSpPr>
        <p:spPr>
          <a:xfrm>
            <a:off x="838200" y="365125"/>
            <a:ext cx="10515600" cy="790435"/>
          </a:xfrm>
        </p:spPr>
        <p:txBody>
          <a:bodyPr/>
          <a:lstStyle/>
          <a:p>
            <a:r>
              <a:rPr lang="en-US" b="1" dirty="0">
                <a:solidFill>
                  <a:schemeClr val="accent1"/>
                </a:solidFill>
                <a:latin typeface="+mn-lt"/>
              </a:rPr>
              <a:t>Mitigating Hazards to prevent SAR exposure</a:t>
            </a:r>
          </a:p>
        </p:txBody>
      </p:sp>
      <p:pic>
        <p:nvPicPr>
          <p:cNvPr id="5122" name="Picture 2" descr="Washtenaw County Swift Water Rescue Team trains on Huron River - mlive.com">
            <a:extLst>
              <a:ext uri="{FF2B5EF4-FFF2-40B4-BE49-F238E27FC236}">
                <a16:creationId xmlns:a16="http://schemas.microsoft.com/office/drawing/2014/main" id="{CA8EFA9A-8B47-65E7-EED3-8DA1BF2DB4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4834" y="1430902"/>
            <a:ext cx="6985622" cy="46486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wift Water Rescue – Coniston Mountain Rescue Team">
            <a:extLst>
              <a:ext uri="{FF2B5EF4-FFF2-40B4-BE49-F238E27FC236}">
                <a16:creationId xmlns:a16="http://schemas.microsoft.com/office/drawing/2014/main" id="{71868239-DF37-D152-973A-244BC2986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44" y="1430902"/>
            <a:ext cx="4423466" cy="446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124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ke a Landslide – mylifewithparkinsonsdotcom">
            <a:extLst>
              <a:ext uri="{FF2B5EF4-FFF2-40B4-BE49-F238E27FC236}">
                <a16:creationId xmlns:a16="http://schemas.microsoft.com/office/drawing/2014/main" id="{E5A334D5-C8E5-C997-2D34-476823CC7F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503583"/>
            <a:ext cx="5450058" cy="58901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3: Landslides - Erosion: Case Studies WJH">
            <a:extLst>
              <a:ext uri="{FF2B5EF4-FFF2-40B4-BE49-F238E27FC236}">
                <a16:creationId xmlns:a16="http://schemas.microsoft.com/office/drawing/2014/main" id="{79B04275-5E9B-BEBD-1295-3E12ECDFA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206" y="1033669"/>
            <a:ext cx="5174687" cy="545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21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49363-2056-A206-9634-739433DDFF8C}"/>
              </a:ext>
            </a:extLst>
          </p:cNvPr>
          <p:cNvSpPr>
            <a:spLocks noGrp="1"/>
          </p:cNvSpPr>
          <p:nvPr>
            <p:ph type="sldNum" sz="quarter" idx="12"/>
          </p:nvPr>
        </p:nvSpPr>
        <p:spPr/>
        <p:txBody>
          <a:bodyPr/>
          <a:lstStyle/>
          <a:p>
            <a:fld id="{6419472E-0FDD-4047-83EF-3D77A9D21403}" type="slidenum">
              <a:rPr lang="en-US" smtClean="0"/>
              <a:t>2</a:t>
            </a:fld>
            <a:endParaRPr lang="en-US" dirty="0"/>
          </a:p>
        </p:txBody>
      </p:sp>
      <p:sp>
        <p:nvSpPr>
          <p:cNvPr id="3" name="Title 1">
            <a:extLst>
              <a:ext uri="{FF2B5EF4-FFF2-40B4-BE49-F238E27FC236}">
                <a16:creationId xmlns:a16="http://schemas.microsoft.com/office/drawing/2014/main" id="{02672047-A6C6-5273-D613-F753C848B945}"/>
              </a:ext>
            </a:extLst>
          </p:cNvPr>
          <p:cNvSpPr txBox="1">
            <a:spLocks/>
          </p:cNvSpPr>
          <p:nvPr/>
        </p:nvSpPr>
        <p:spPr>
          <a:xfrm>
            <a:off x="738366" y="341766"/>
            <a:ext cx="10515600" cy="5859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accent1">
                    <a:lumMod val="75000"/>
                  </a:schemeClr>
                </a:solidFill>
                <a:latin typeface="+mn-lt"/>
              </a:rPr>
              <a:t>West Virginia Disaster Declaration Overview</a:t>
            </a:r>
          </a:p>
        </p:txBody>
      </p:sp>
      <p:sp>
        <p:nvSpPr>
          <p:cNvPr id="6" name="TextBox 5">
            <a:extLst>
              <a:ext uri="{FF2B5EF4-FFF2-40B4-BE49-F238E27FC236}">
                <a16:creationId xmlns:a16="http://schemas.microsoft.com/office/drawing/2014/main" id="{480620AD-E557-DA95-5302-76E46BF95C9C}"/>
              </a:ext>
            </a:extLst>
          </p:cNvPr>
          <p:cNvSpPr txBox="1"/>
          <p:nvPr/>
        </p:nvSpPr>
        <p:spPr>
          <a:xfrm>
            <a:off x="738366" y="1087623"/>
            <a:ext cx="11078496" cy="292387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a:t>Incidents can occur any month of the year resulting in Federal Disaster Declarations</a:t>
            </a:r>
          </a:p>
          <a:p>
            <a:pPr marL="285750" indent="-285750">
              <a:spcBef>
                <a:spcPts val="600"/>
              </a:spcBef>
              <a:spcAft>
                <a:spcPts val="600"/>
              </a:spcAft>
              <a:buFont typeface="Arial" panose="020B0604020202020204" pitchFamily="34" charset="0"/>
              <a:buChar char="•"/>
            </a:pPr>
            <a:r>
              <a:rPr lang="en-US" sz="2400" dirty="0"/>
              <a:t>Based on historical data, the months of March, May and August have recorded the highest number of incidents in West Virginia since 1954. </a:t>
            </a:r>
          </a:p>
          <a:p>
            <a:pPr marL="285750" indent="-285750">
              <a:spcBef>
                <a:spcPts val="600"/>
              </a:spcBef>
              <a:spcAft>
                <a:spcPts val="600"/>
              </a:spcAft>
              <a:buFont typeface="Arial" panose="020B0604020202020204" pitchFamily="34" charset="0"/>
              <a:buChar char="•"/>
            </a:pPr>
            <a:r>
              <a:rPr lang="en-US" sz="2400" dirty="0"/>
              <a:t>Robert T. Stafford Disaster Relief &amp; Emergency Assistance Act (Stafford Act) of 1988</a:t>
            </a:r>
          </a:p>
          <a:p>
            <a:pPr marL="285750" indent="-285750">
              <a:spcBef>
                <a:spcPts val="600"/>
              </a:spcBef>
              <a:spcAft>
                <a:spcPts val="600"/>
              </a:spcAft>
              <a:buFont typeface="Arial" panose="020B0604020202020204" pitchFamily="34" charset="0"/>
              <a:buChar char="•"/>
            </a:pPr>
            <a:endParaRPr lang="en-US" sz="2400" dirty="0"/>
          </a:p>
          <a:p>
            <a:pPr marL="285750" indent="-285750">
              <a:spcBef>
                <a:spcPts val="600"/>
              </a:spcBef>
              <a:spcAft>
                <a:spcPts val="600"/>
              </a:spcAft>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3A8C1738-4F9E-81E1-75C5-30F0C31FF887}"/>
              </a:ext>
            </a:extLst>
          </p:cNvPr>
          <p:cNvPicPr>
            <a:picLocks noChangeAspect="1"/>
          </p:cNvPicPr>
          <p:nvPr/>
        </p:nvPicPr>
        <p:blipFill>
          <a:blip r:embed="rId2"/>
          <a:stretch>
            <a:fillRect/>
          </a:stretch>
        </p:blipFill>
        <p:spPr>
          <a:xfrm>
            <a:off x="537211" y="3177941"/>
            <a:ext cx="10646417" cy="2858554"/>
          </a:xfrm>
          <a:prstGeom prst="rect">
            <a:avLst/>
          </a:prstGeom>
        </p:spPr>
      </p:pic>
    </p:spTree>
    <p:extLst>
      <p:ext uri="{BB962C8B-B14F-4D97-AF65-F5344CB8AC3E}">
        <p14:creationId xmlns:p14="http://schemas.microsoft.com/office/powerpoint/2010/main" val="191137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5E15AC-07AE-3521-9B0C-C32BCF6972AD}"/>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18B4BC21-6327-8626-7C03-CD82E0D8A2F0}"/>
              </a:ext>
            </a:extLst>
          </p:cNvPr>
          <p:cNvPicPr>
            <a:picLocks noChangeAspect="1"/>
          </p:cNvPicPr>
          <p:nvPr/>
        </p:nvPicPr>
        <p:blipFill>
          <a:blip r:embed="rId2"/>
          <a:stretch>
            <a:fillRect/>
          </a:stretch>
        </p:blipFill>
        <p:spPr>
          <a:xfrm>
            <a:off x="384313" y="365125"/>
            <a:ext cx="11151195" cy="6127750"/>
          </a:xfrm>
          <a:prstGeom prst="rect">
            <a:avLst/>
          </a:prstGeom>
        </p:spPr>
      </p:pic>
    </p:spTree>
    <p:extLst>
      <p:ext uri="{BB962C8B-B14F-4D97-AF65-F5344CB8AC3E}">
        <p14:creationId xmlns:p14="http://schemas.microsoft.com/office/powerpoint/2010/main" val="306649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C9AD8-ECC6-25FC-EFA7-AD0455F6F180}"/>
              </a:ext>
            </a:extLst>
          </p:cNvPr>
          <p:cNvSpPr>
            <a:spLocks noGrp="1"/>
          </p:cNvSpPr>
          <p:nvPr>
            <p:ph type="title"/>
          </p:nvPr>
        </p:nvSpPr>
        <p:spPr>
          <a:xfrm>
            <a:off x="2808312" y="72529"/>
            <a:ext cx="7337171" cy="1708242"/>
          </a:xfrm>
        </p:spPr>
        <p:txBody>
          <a:bodyPr anchor="ctr">
            <a:normAutofit/>
          </a:bodyPr>
          <a:lstStyle/>
          <a:p>
            <a:r>
              <a:rPr lang="en-US" sz="3200" b="1" dirty="0">
                <a:solidFill>
                  <a:schemeClr val="accent1"/>
                </a:solidFill>
                <a:latin typeface="+mn-lt"/>
              </a:rPr>
              <a:t>Mitigation Reconstruction Elevation </a:t>
            </a:r>
            <a:br>
              <a:rPr lang="en-US" sz="3700" dirty="0"/>
            </a:br>
            <a:endParaRPr lang="en-US" sz="3700" dirty="0"/>
          </a:p>
        </p:txBody>
      </p:sp>
      <p:pic>
        <p:nvPicPr>
          <p:cNvPr id="4" name="Picture 3">
            <a:extLst>
              <a:ext uri="{FF2B5EF4-FFF2-40B4-BE49-F238E27FC236}">
                <a16:creationId xmlns:a16="http://schemas.microsoft.com/office/drawing/2014/main" id="{E810F7D0-E357-72D8-E0BF-AC488FA5703E}"/>
              </a:ext>
            </a:extLst>
          </p:cNvPr>
          <p:cNvPicPr>
            <a:picLocks noChangeAspect="1"/>
          </p:cNvPicPr>
          <p:nvPr/>
        </p:nvPicPr>
        <p:blipFill rotWithShape="1">
          <a:blip r:embed="rId2"/>
          <a:srcRect l="14169" r="9339" b="2"/>
          <a:stretch/>
        </p:blipFill>
        <p:spPr>
          <a:xfrm>
            <a:off x="7224765" y="1195754"/>
            <a:ext cx="4967236" cy="5662245"/>
          </a:xfrm>
          <a:prstGeom prst="rect">
            <a:avLst/>
          </a:prstGeom>
          <a:effectLst>
            <a:outerShdw blurRad="127000" dist="50800" dir="10800000" sx="99000" sy="99000" algn="r" rotWithShape="0">
              <a:prstClr val="black">
                <a:alpha val="40000"/>
              </a:prstClr>
            </a:outerShdw>
          </a:effectLst>
        </p:spPr>
      </p:pic>
      <p:sp>
        <p:nvSpPr>
          <p:cNvPr id="6" name="Content Placeholder 5">
            <a:extLst>
              <a:ext uri="{FF2B5EF4-FFF2-40B4-BE49-F238E27FC236}">
                <a16:creationId xmlns:a16="http://schemas.microsoft.com/office/drawing/2014/main" id="{D3F9CB98-2B01-03B9-39C9-E2A555EC878E}"/>
              </a:ext>
            </a:extLst>
          </p:cNvPr>
          <p:cNvSpPr>
            <a:spLocks noGrp="1"/>
          </p:cNvSpPr>
          <p:nvPr>
            <p:ph idx="1"/>
          </p:nvPr>
        </p:nvSpPr>
        <p:spPr>
          <a:xfrm>
            <a:off x="838200" y="1195754"/>
            <a:ext cx="6386565" cy="4981209"/>
          </a:xfrm>
        </p:spPr>
        <p:txBody>
          <a:bodyPr>
            <a:normAutofit lnSpcReduction="10000"/>
          </a:bodyPr>
          <a:lstStyle/>
          <a:p>
            <a:r>
              <a:rPr lang="en-US" dirty="0"/>
              <a:t>Mitigation reconstruction is the construction of an improved, elevated building on the same site where an existing building and/or foundation has been partially or completely demolished or destroyed. </a:t>
            </a:r>
          </a:p>
          <a:p>
            <a:r>
              <a:rPr lang="en-US" dirty="0"/>
              <a:t>These activities include either total or partial demolition of the structure and result in the construction of code-compliant and hazard-resistant structures on elevated foundation systems.</a:t>
            </a:r>
          </a:p>
          <a:p>
            <a:r>
              <a:rPr lang="en-US" dirty="0"/>
              <a:t>Elevation of utilities above flood hazard. </a:t>
            </a:r>
          </a:p>
          <a:p>
            <a:endParaRPr lang="en-US" dirty="0"/>
          </a:p>
        </p:txBody>
      </p:sp>
    </p:spTree>
    <p:extLst>
      <p:ext uri="{BB962C8B-B14F-4D97-AF65-F5344CB8AC3E}">
        <p14:creationId xmlns:p14="http://schemas.microsoft.com/office/powerpoint/2010/main" val="2632198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9AD8-ECC6-25FC-EFA7-AD0455F6F180}"/>
              </a:ext>
            </a:extLst>
          </p:cNvPr>
          <p:cNvSpPr>
            <a:spLocks noGrp="1"/>
          </p:cNvSpPr>
          <p:nvPr>
            <p:ph type="title"/>
          </p:nvPr>
        </p:nvSpPr>
        <p:spPr/>
        <p:txBody>
          <a:bodyPr/>
          <a:lstStyle/>
          <a:p>
            <a:br>
              <a:rPr lang="en-US" dirty="0"/>
            </a:br>
            <a:endParaRPr lang="en-US" dirty="0"/>
          </a:p>
        </p:txBody>
      </p:sp>
      <p:pic>
        <p:nvPicPr>
          <p:cNvPr id="2054" name="Picture 6" descr="Flooding and Fracking in Colorado: Double Disaster – Rolling Stone">
            <a:extLst>
              <a:ext uri="{FF2B5EF4-FFF2-40B4-BE49-F238E27FC236}">
                <a16:creationId xmlns:a16="http://schemas.microsoft.com/office/drawing/2014/main" id="{6E035F39-5475-79CC-F037-87E68FC0483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337" t="305" r="12470" b="17370"/>
          <a:stretch/>
        </p:blipFill>
        <p:spPr bwMode="auto">
          <a:xfrm>
            <a:off x="1043609" y="942535"/>
            <a:ext cx="4766348" cy="50503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talog of FEMA Wind, Flood, and Wildfire Publications, Training Courses,  and Workshops">
            <a:extLst>
              <a:ext uri="{FF2B5EF4-FFF2-40B4-BE49-F238E27FC236}">
                <a16:creationId xmlns:a16="http://schemas.microsoft.com/office/drawing/2014/main" id="{81E10E1C-D9D7-714C-506C-434915C58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866" y="1027905"/>
            <a:ext cx="5780740" cy="496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316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1784" r="20410" b="29121"/>
          <a:stretch/>
        </p:blipFill>
        <p:spPr>
          <a:xfrm>
            <a:off x="33010" y="0"/>
            <a:ext cx="9326409" cy="6449595"/>
          </a:xfrm>
          <a:prstGeom prst="rect">
            <a:avLst/>
          </a:prstGeom>
          <a:ln w="57150">
            <a:solidFill>
              <a:schemeClr val="tx1"/>
            </a:solidFill>
          </a:ln>
        </p:spPr>
      </p:pic>
      <p:sp>
        <p:nvSpPr>
          <p:cNvPr id="14" name="Rectangle 13">
            <a:extLst>
              <a:ext uri="{FF2B5EF4-FFF2-40B4-BE49-F238E27FC236}">
                <a16:creationId xmlns:a16="http://schemas.microsoft.com/office/drawing/2014/main" id="{BBF53E53-5E7B-ED6D-C431-9F4868360F98}"/>
              </a:ext>
            </a:extLst>
          </p:cNvPr>
          <p:cNvSpPr/>
          <p:nvPr/>
        </p:nvSpPr>
        <p:spPr>
          <a:xfrm>
            <a:off x="9359419" y="-3724"/>
            <a:ext cx="2768205" cy="64495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6393" y="1427369"/>
            <a:ext cx="8591108" cy="369332"/>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Floor Height ABOVE:  FEMA 1% Chance (100-yr) flood; 2016 Flood HWM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CEA04FE7-C037-446A-B7DD-1B4E277A2F5F}"/>
              </a:ext>
            </a:extLst>
          </p:cNvPr>
          <p:cNvSpPr/>
          <p:nvPr/>
        </p:nvSpPr>
        <p:spPr>
          <a:xfrm>
            <a:off x="1760131" y="5113733"/>
            <a:ext cx="6617426" cy="45719"/>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5FE6AAF-9A07-4C4A-A7A8-730B4BC62154}"/>
              </a:ext>
            </a:extLst>
          </p:cNvPr>
          <p:cNvSpPr/>
          <p:nvPr/>
        </p:nvSpPr>
        <p:spPr>
          <a:xfrm>
            <a:off x="189684" y="5088501"/>
            <a:ext cx="2256677" cy="288421"/>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40000"/>
                    <a:lumOff val="60000"/>
                  </a:srgbClr>
                </a:solidFill>
                <a:effectLst/>
                <a:uLnTx/>
                <a:uFillTx/>
                <a:latin typeface="Arial Narrow" panose="020B0606020202030204" pitchFamily="34" charset="0"/>
                <a:ea typeface="+mn-ea"/>
                <a:cs typeface="+mn-cs"/>
              </a:rPr>
              <a:t>3.9’   (FEMA 1% / 100-Yr)</a:t>
            </a:r>
          </a:p>
        </p:txBody>
      </p:sp>
      <p:sp>
        <p:nvSpPr>
          <p:cNvPr id="34" name="Rectangle 33">
            <a:extLst>
              <a:ext uri="{FF2B5EF4-FFF2-40B4-BE49-F238E27FC236}">
                <a16:creationId xmlns:a16="http://schemas.microsoft.com/office/drawing/2014/main" id="{85EC798C-E6D7-42BE-94D9-5F1FA5EE785B}"/>
              </a:ext>
            </a:extLst>
          </p:cNvPr>
          <p:cNvSpPr/>
          <p:nvPr/>
        </p:nvSpPr>
        <p:spPr>
          <a:xfrm>
            <a:off x="1755723" y="4664862"/>
            <a:ext cx="6617426" cy="4571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781FD22-E15E-44A8-82E6-1A7E6503196F}"/>
              </a:ext>
            </a:extLst>
          </p:cNvPr>
          <p:cNvSpPr/>
          <p:nvPr/>
        </p:nvSpPr>
        <p:spPr>
          <a:xfrm>
            <a:off x="185276" y="4606216"/>
            <a:ext cx="2261084" cy="264815"/>
          </a:xfrm>
          <a:prstGeom prst="rect">
            <a:avLst/>
          </a:prstGeom>
          <a:solidFill>
            <a:schemeClr val="tx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40000"/>
                    <a:lumOff val="60000"/>
                  </a:srgbClr>
                </a:solidFill>
                <a:effectLst/>
                <a:uLnTx/>
                <a:uFillTx/>
                <a:latin typeface="Arial Narrow" panose="020B0606020202030204" pitchFamily="34" charset="0"/>
                <a:ea typeface="+mn-ea"/>
                <a:cs typeface="+mn-cs"/>
              </a:rPr>
              <a:t>6.5’   (2016 High Water) </a:t>
            </a:r>
          </a:p>
        </p:txBody>
      </p:sp>
      <p:sp>
        <p:nvSpPr>
          <p:cNvPr id="38" name="Rectangle 37">
            <a:extLst>
              <a:ext uri="{FF2B5EF4-FFF2-40B4-BE49-F238E27FC236}">
                <a16:creationId xmlns:a16="http://schemas.microsoft.com/office/drawing/2014/main" id="{6B856CD2-21F1-4FD1-986C-DD2839FCA6EE}"/>
              </a:ext>
            </a:extLst>
          </p:cNvPr>
          <p:cNvSpPr/>
          <p:nvPr/>
        </p:nvSpPr>
        <p:spPr>
          <a:xfrm>
            <a:off x="1755152" y="4046402"/>
            <a:ext cx="6617426" cy="41563"/>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E3D3F22-7591-4C87-BD45-224B61A8FAF4}"/>
              </a:ext>
            </a:extLst>
          </p:cNvPr>
          <p:cNvSpPr/>
          <p:nvPr/>
        </p:nvSpPr>
        <p:spPr>
          <a:xfrm>
            <a:off x="185276" y="3980549"/>
            <a:ext cx="2261085" cy="241767"/>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40000"/>
                    <a:lumOff val="60000"/>
                  </a:srgbClr>
                </a:solidFill>
                <a:effectLst/>
                <a:uLnTx/>
                <a:uFillTx/>
                <a:latin typeface="Arial Narrow" panose="020B0606020202030204" pitchFamily="34" charset="0"/>
                <a:ea typeface="+mn-ea"/>
                <a:cs typeface="+mn-cs"/>
              </a:rPr>
              <a:t>9.9’ (FEMA; 0.2% / 500-Yr)</a:t>
            </a:r>
          </a:p>
        </p:txBody>
      </p:sp>
      <p:sp>
        <p:nvSpPr>
          <p:cNvPr id="40" name="Rectangle 39">
            <a:extLst>
              <a:ext uri="{FF2B5EF4-FFF2-40B4-BE49-F238E27FC236}">
                <a16:creationId xmlns:a16="http://schemas.microsoft.com/office/drawing/2014/main" id="{A2238AE5-4A9B-4BDB-A224-EDF1D0A8A9EB}"/>
              </a:ext>
            </a:extLst>
          </p:cNvPr>
          <p:cNvSpPr/>
          <p:nvPr/>
        </p:nvSpPr>
        <p:spPr>
          <a:xfrm>
            <a:off x="1755152" y="3905478"/>
            <a:ext cx="6617426" cy="45719"/>
          </a:xfrm>
          <a:prstGeom prst="rect">
            <a:avLst/>
          </a:prstGeom>
          <a:solidFill>
            <a:schemeClr val="accent1">
              <a:lumMod val="50000"/>
            </a:schemeClr>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6957E0E-7230-4DF3-B7EC-3AAAD07E2571}"/>
              </a:ext>
            </a:extLst>
          </p:cNvPr>
          <p:cNvSpPr/>
          <p:nvPr/>
        </p:nvSpPr>
        <p:spPr>
          <a:xfrm>
            <a:off x="184706" y="3697787"/>
            <a:ext cx="2261655" cy="241767"/>
          </a:xfrm>
          <a:prstGeom prst="rect">
            <a:avLst/>
          </a:prstGeom>
          <a:solidFill>
            <a:schemeClr val="accent1">
              <a:lumMod val="50000"/>
            </a:schemeClr>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40000"/>
                    <a:lumOff val="60000"/>
                  </a:srgbClr>
                </a:solidFill>
                <a:effectLst/>
                <a:uLnTx/>
                <a:uFillTx/>
                <a:latin typeface="Arial Narrow" panose="020B0606020202030204" pitchFamily="34" charset="0"/>
                <a:ea typeface="+mn-ea"/>
                <a:cs typeface="+mn-cs"/>
              </a:rPr>
              <a:t>12.2’ (FSF 0.2% / 500-Yr )</a:t>
            </a:r>
          </a:p>
        </p:txBody>
      </p:sp>
      <p:sp>
        <p:nvSpPr>
          <p:cNvPr id="4" name="Rectangle 3">
            <a:extLst>
              <a:ext uri="{FF2B5EF4-FFF2-40B4-BE49-F238E27FC236}">
                <a16:creationId xmlns:a16="http://schemas.microsoft.com/office/drawing/2014/main" id="{E3A2CE9C-54CF-A7DA-2F13-FA9FE145E794}"/>
              </a:ext>
            </a:extLst>
          </p:cNvPr>
          <p:cNvSpPr/>
          <p:nvPr/>
        </p:nvSpPr>
        <p:spPr>
          <a:xfrm>
            <a:off x="9522447" y="2989364"/>
            <a:ext cx="30712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AF0666-50CF-C8EB-B329-5ADBAD319615}"/>
              </a:ext>
            </a:extLst>
          </p:cNvPr>
          <p:cNvSpPr txBox="1"/>
          <p:nvPr/>
        </p:nvSpPr>
        <p:spPr>
          <a:xfrm>
            <a:off x="9795632" y="2921169"/>
            <a:ext cx="206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First Street Foundation (FSF)</a:t>
            </a:r>
          </a:p>
        </p:txBody>
      </p:sp>
      <p:sp>
        <p:nvSpPr>
          <p:cNvPr id="7" name="Rectangle 6">
            <a:extLst>
              <a:ext uri="{FF2B5EF4-FFF2-40B4-BE49-F238E27FC236}">
                <a16:creationId xmlns:a16="http://schemas.microsoft.com/office/drawing/2014/main" id="{DDBB6F5A-CE02-4D47-6E25-5DDCABC41077}"/>
              </a:ext>
            </a:extLst>
          </p:cNvPr>
          <p:cNvSpPr/>
          <p:nvPr/>
        </p:nvSpPr>
        <p:spPr>
          <a:xfrm>
            <a:off x="9522447" y="2589347"/>
            <a:ext cx="30712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FF98115-BFEB-DBE4-91DF-14F87B62168E}"/>
              </a:ext>
            </a:extLst>
          </p:cNvPr>
          <p:cNvSpPr txBox="1"/>
          <p:nvPr/>
        </p:nvSpPr>
        <p:spPr>
          <a:xfrm>
            <a:off x="9795632" y="2513179"/>
            <a:ext cx="5704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FEMA</a:t>
            </a:r>
          </a:p>
        </p:txBody>
      </p:sp>
      <p:sp>
        <p:nvSpPr>
          <p:cNvPr id="9" name="Rectangle 8">
            <a:extLst>
              <a:ext uri="{FF2B5EF4-FFF2-40B4-BE49-F238E27FC236}">
                <a16:creationId xmlns:a16="http://schemas.microsoft.com/office/drawing/2014/main" id="{DED8054E-CFE9-84EB-60AB-2FF92C727D13}"/>
              </a:ext>
            </a:extLst>
          </p:cNvPr>
          <p:cNvSpPr/>
          <p:nvPr/>
        </p:nvSpPr>
        <p:spPr>
          <a:xfrm>
            <a:off x="9522447" y="3379087"/>
            <a:ext cx="307121" cy="155066"/>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07973F4-9EE7-D01F-0E83-7639B8AF4073}"/>
              </a:ext>
            </a:extLst>
          </p:cNvPr>
          <p:cNvSpPr txBox="1"/>
          <p:nvPr/>
        </p:nvSpPr>
        <p:spPr>
          <a:xfrm>
            <a:off x="9795632" y="3325701"/>
            <a:ext cx="24878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USGS 2016 Flood High Water Mark</a:t>
            </a:r>
          </a:p>
        </p:txBody>
      </p:sp>
      <p:pic>
        <p:nvPicPr>
          <p:cNvPr id="11" name="Picture 10">
            <a:extLst>
              <a:ext uri="{FF2B5EF4-FFF2-40B4-BE49-F238E27FC236}">
                <a16:creationId xmlns:a16="http://schemas.microsoft.com/office/drawing/2014/main" id="{F27588BA-638C-D033-C705-51C1EA605B19}"/>
              </a:ext>
            </a:extLst>
          </p:cNvPr>
          <p:cNvPicPr>
            <a:picLocks noChangeAspect="1"/>
          </p:cNvPicPr>
          <p:nvPr/>
        </p:nvPicPr>
        <p:blipFill>
          <a:blip r:embed="rId4"/>
          <a:stretch>
            <a:fillRect/>
          </a:stretch>
        </p:blipFill>
        <p:spPr>
          <a:xfrm>
            <a:off x="9523640" y="4513404"/>
            <a:ext cx="2603984" cy="1430611"/>
          </a:xfrm>
          <a:prstGeom prst="rect">
            <a:avLst/>
          </a:prstGeom>
        </p:spPr>
      </p:pic>
      <p:sp>
        <p:nvSpPr>
          <p:cNvPr id="12" name="TextBox 11">
            <a:extLst>
              <a:ext uri="{FF2B5EF4-FFF2-40B4-BE49-F238E27FC236}">
                <a16:creationId xmlns:a16="http://schemas.microsoft.com/office/drawing/2014/main" id="{6D24D00B-11C1-4941-6243-634985C05BBE}"/>
              </a:ext>
            </a:extLst>
          </p:cNvPr>
          <p:cNvSpPr txBox="1"/>
          <p:nvPr/>
        </p:nvSpPr>
        <p:spPr>
          <a:xfrm>
            <a:off x="9553813" y="5610322"/>
            <a:ext cx="26051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Flood Visualization (8 ft.)</a:t>
            </a:r>
          </a:p>
        </p:txBody>
      </p:sp>
      <p:sp>
        <p:nvSpPr>
          <p:cNvPr id="13" name="TextBox 12">
            <a:extLst>
              <a:ext uri="{FF2B5EF4-FFF2-40B4-BE49-F238E27FC236}">
                <a16:creationId xmlns:a16="http://schemas.microsoft.com/office/drawing/2014/main" id="{55936619-5F67-465C-80C2-3CB0614F6036}"/>
              </a:ext>
            </a:extLst>
          </p:cNvPr>
          <p:cNvSpPr txBox="1"/>
          <p:nvPr/>
        </p:nvSpPr>
        <p:spPr>
          <a:xfrm>
            <a:off x="9470430" y="1696949"/>
            <a:ext cx="2605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Flood Depths marked on Mitigated Structure </a:t>
            </a:r>
          </a:p>
        </p:txBody>
      </p:sp>
      <p:sp>
        <p:nvSpPr>
          <p:cNvPr id="27" name="TextBox 26"/>
          <p:cNvSpPr txBox="1"/>
          <p:nvPr/>
        </p:nvSpPr>
        <p:spPr>
          <a:xfrm>
            <a:off x="109210" y="1427369"/>
            <a:ext cx="8597312" cy="369332"/>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Floor Height BELOW:  FEMA/FSF 0.2-percent chance (500-yr) floods</a:t>
            </a:r>
            <a:endPar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862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34" grpId="0" animBg="1"/>
      <p:bldP spid="35" grpId="0" animBg="1"/>
      <p:bldP spid="38" grpId="0" animBg="1"/>
      <p:bldP spid="39" grpId="0" animBg="1"/>
      <p:bldP spid="40" grpId="0" animBg="1"/>
      <p:bldP spid="41"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208855" cy="6858000"/>
          </a:xfrm>
          <a:prstGeom prst="rect">
            <a:avLst/>
          </a:prstGeom>
        </p:spPr>
      </p:pic>
      <p:sp>
        <p:nvSpPr>
          <p:cNvPr id="5" name="Title 1"/>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Flood Visualization  4 feet</a:t>
            </a:r>
          </a:p>
        </p:txBody>
      </p:sp>
      <p:sp>
        <p:nvSpPr>
          <p:cNvPr id="2" name="TextBox 1">
            <a:extLst>
              <a:ext uri="{FF2B5EF4-FFF2-40B4-BE49-F238E27FC236}">
                <a16:creationId xmlns:a16="http://schemas.microsoft.com/office/drawing/2014/main" id="{2311E495-1BD0-F82E-3F1E-4F9D148E75ED}"/>
              </a:ext>
            </a:extLst>
          </p:cNvPr>
          <p:cNvSpPr txBox="1"/>
          <p:nvPr/>
        </p:nvSpPr>
        <p:spPr>
          <a:xfrm>
            <a:off x="0" y="6509982"/>
            <a:ext cx="12192000" cy="369332"/>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Floor Height ABOVE:  1% Chance (100-yr) flood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82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25</a:t>
            </a:fld>
            <a:endParaRPr lang="en-US" dirty="0"/>
          </a:p>
        </p:txBody>
      </p:sp>
      <p:sp>
        <p:nvSpPr>
          <p:cNvPr id="6" name="TextBox 5">
            <a:extLst>
              <a:ext uri="{FF2B5EF4-FFF2-40B4-BE49-F238E27FC236}">
                <a16:creationId xmlns:a16="http://schemas.microsoft.com/office/drawing/2014/main" id="{8F454536-18BA-DA66-86AD-9348ECDC99EC}"/>
              </a:ext>
            </a:extLst>
          </p:cNvPr>
          <p:cNvSpPr txBox="1"/>
          <p:nvPr/>
        </p:nvSpPr>
        <p:spPr>
          <a:xfrm>
            <a:off x="837397" y="538412"/>
            <a:ext cx="10346417"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accent1">
                    <a:lumMod val="75000"/>
                  </a:schemeClr>
                </a:solidFill>
                <a:effectLst/>
                <a:uLnTx/>
                <a:uFillTx/>
                <a:ea typeface="+mj-ea"/>
                <a:cs typeface="+mj-cs"/>
              </a:rPr>
              <a:t>Hazard Mitigation Grant Program (HMGP)</a:t>
            </a:r>
            <a:endParaRPr lang="en-US" sz="3200" b="1" dirty="0">
              <a:solidFill>
                <a:schemeClr val="accent1">
                  <a:lumMod val="75000"/>
                </a:schemeClr>
              </a:solidFill>
            </a:endParaRPr>
          </a:p>
        </p:txBody>
      </p:sp>
      <p:sp>
        <p:nvSpPr>
          <p:cNvPr id="8" name="TextBox 7">
            <a:extLst>
              <a:ext uri="{FF2B5EF4-FFF2-40B4-BE49-F238E27FC236}">
                <a16:creationId xmlns:a16="http://schemas.microsoft.com/office/drawing/2014/main" id="{11299955-4468-4D43-29AD-9389AD2D35DF}"/>
              </a:ext>
            </a:extLst>
          </p:cNvPr>
          <p:cNvSpPr txBox="1"/>
          <p:nvPr/>
        </p:nvSpPr>
        <p:spPr>
          <a:xfrm>
            <a:off x="837799" y="1473179"/>
            <a:ext cx="10516402" cy="3477875"/>
          </a:xfrm>
          <a:prstGeom prst="rect">
            <a:avLst/>
          </a:prstGeom>
          <a:noFill/>
        </p:spPr>
        <p:txBody>
          <a:bodyPr wrap="square">
            <a:spAutoFit/>
          </a:bodyPr>
          <a:lstStyle/>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This grant funding is available after a presidentially declared disaster and is 15% of the estimated </a:t>
            </a:r>
            <a:r>
              <a:rPr kumimoji="0" lang="en-US" sz="2400" b="0" i="0" u="none" strike="noStrike" kern="1200" cap="none" spc="0" normalizeH="0" baseline="0" noProof="0" dirty="0">
                <a:ln>
                  <a:noFill/>
                </a:ln>
                <a:solidFill>
                  <a:srgbClr val="000000"/>
                </a:solidFill>
                <a:effectLst/>
                <a:uLnTx/>
                <a:uFillTx/>
                <a:ea typeface="+mn-ea"/>
                <a:cs typeface="+mn-cs"/>
              </a:rPr>
              <a:t>aggregate amounts of disaster assistance.</a:t>
            </a:r>
          </a:p>
          <a:p>
            <a:pPr marL="342900" marR="0" lvl="0" indent="-342900"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State, local, tribal and territorial governments can use the grant to develop hazard mitigation plans or rebuild their communities in a way that reduces, or mitigates, future disaster losses.</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Homeowners and businesses cannot apply for a grant. However, a local community may apply for funding on their behalf.</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All state, local, tribal and territorial governments must develop and adopt hazard mitigation plans to receive hazard mitigation grant funding. </a:t>
            </a:r>
          </a:p>
        </p:txBody>
      </p:sp>
      <p:pic>
        <p:nvPicPr>
          <p:cNvPr id="3" name="Picture 2">
            <a:extLst>
              <a:ext uri="{FF2B5EF4-FFF2-40B4-BE49-F238E27FC236}">
                <a16:creationId xmlns:a16="http://schemas.microsoft.com/office/drawing/2014/main" id="{E0713BB2-AEC4-D611-4AAF-BA20C655C30A}"/>
              </a:ext>
            </a:extLst>
          </p:cNvPr>
          <p:cNvPicPr>
            <a:picLocks noChangeAspect="1"/>
          </p:cNvPicPr>
          <p:nvPr/>
        </p:nvPicPr>
        <p:blipFill>
          <a:blip r:embed="rId3"/>
          <a:stretch>
            <a:fillRect/>
          </a:stretch>
        </p:blipFill>
        <p:spPr>
          <a:xfrm>
            <a:off x="11051476" y="6099962"/>
            <a:ext cx="438950" cy="438950"/>
          </a:xfrm>
          <a:prstGeom prst="rect">
            <a:avLst/>
          </a:prstGeom>
        </p:spPr>
      </p:pic>
    </p:spTree>
    <p:extLst>
      <p:ext uri="{BB962C8B-B14F-4D97-AF65-F5344CB8AC3E}">
        <p14:creationId xmlns:p14="http://schemas.microsoft.com/office/powerpoint/2010/main" val="3732083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26</a:t>
            </a:fld>
            <a:endParaRPr lang="en-US" dirty="0"/>
          </a:p>
        </p:txBody>
      </p:sp>
      <p:sp>
        <p:nvSpPr>
          <p:cNvPr id="6" name="TextBox 5">
            <a:extLst>
              <a:ext uri="{FF2B5EF4-FFF2-40B4-BE49-F238E27FC236}">
                <a16:creationId xmlns:a16="http://schemas.microsoft.com/office/drawing/2014/main" id="{0A709B94-9769-71A0-3F06-93CF33AB6B68}"/>
              </a:ext>
            </a:extLst>
          </p:cNvPr>
          <p:cNvSpPr txBox="1"/>
          <p:nvPr/>
        </p:nvSpPr>
        <p:spPr>
          <a:xfrm>
            <a:off x="1174282" y="487196"/>
            <a:ext cx="10087276"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accent1">
                    <a:lumMod val="75000"/>
                  </a:schemeClr>
                </a:solidFill>
                <a:effectLst/>
                <a:uLnTx/>
                <a:uFillTx/>
                <a:ea typeface="+mj-ea"/>
                <a:cs typeface="+mj-cs"/>
              </a:rPr>
              <a:t>HMGP Project Examples </a:t>
            </a:r>
            <a:endParaRPr lang="en-US" sz="3200" b="1" dirty="0">
              <a:solidFill>
                <a:schemeClr val="accent1">
                  <a:lumMod val="75000"/>
                </a:schemeClr>
              </a:solidFill>
            </a:endParaRPr>
          </a:p>
        </p:txBody>
      </p:sp>
      <p:sp>
        <p:nvSpPr>
          <p:cNvPr id="8" name="TextBox 7">
            <a:extLst>
              <a:ext uri="{FF2B5EF4-FFF2-40B4-BE49-F238E27FC236}">
                <a16:creationId xmlns:a16="http://schemas.microsoft.com/office/drawing/2014/main" id="{DA1407AF-F16A-585F-7283-44B5E516DEB0}"/>
              </a:ext>
            </a:extLst>
          </p:cNvPr>
          <p:cNvSpPr txBox="1"/>
          <p:nvPr/>
        </p:nvSpPr>
        <p:spPr>
          <a:xfrm>
            <a:off x="1174282" y="1147698"/>
            <a:ext cx="10087276" cy="4529445"/>
          </a:xfrm>
          <a:prstGeom prst="rect">
            <a:avLst/>
          </a:prstGeom>
          <a:noFill/>
        </p:spPr>
        <p:txBody>
          <a:bodyPr wrap="square">
            <a:spAutoFit/>
          </a:bodyPr>
          <a:lstStyle/>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Developing or updating a FEMA approved state / local Mitigation Plan </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Retrofitting existing buildings to make them less susceptible to damage from a variety of natural hazards.</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Purchasing hazard prone property to remove people and structures from harm’s way. </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Utility and infrastructure retrofits to reduce risk of failure caused by natural hazards.</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Drainage improvements to reduce potential for flood damage.</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Slope stabilization projects.</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ea typeface="+mn-ea"/>
                <a:cs typeface="+mn-cs"/>
              </a:rPr>
              <a:t>Aquifer storage and recovery, floodplain and stream restoration, flood diversion and storage, or green infrastructure projects. </a:t>
            </a:r>
            <a:endParaRPr kumimoji="0" lang="en-US" sz="2400" b="0" i="0" u="none" strike="noStrike" kern="1200" cap="none" spc="0" normalizeH="0" baseline="0" noProof="0" dirty="0">
              <a:ln>
                <a:noFill/>
              </a:ln>
              <a:solidFill>
                <a:srgbClr val="000000"/>
              </a:solidFill>
              <a:effectLst/>
              <a:uLnTx/>
              <a:uFillTx/>
              <a:ea typeface="+mn-ea"/>
              <a:cs typeface="+mn-cs"/>
            </a:endParaRPr>
          </a:p>
        </p:txBody>
      </p:sp>
      <p:pic>
        <p:nvPicPr>
          <p:cNvPr id="3" name="Picture 2">
            <a:extLst>
              <a:ext uri="{FF2B5EF4-FFF2-40B4-BE49-F238E27FC236}">
                <a16:creationId xmlns:a16="http://schemas.microsoft.com/office/drawing/2014/main" id="{F67D9C61-DB3A-480A-6A44-3B19E19C0A2D}"/>
              </a:ext>
            </a:extLst>
          </p:cNvPr>
          <p:cNvPicPr>
            <a:picLocks noChangeAspect="1"/>
          </p:cNvPicPr>
          <p:nvPr/>
        </p:nvPicPr>
        <p:blipFill>
          <a:blip r:embed="rId3"/>
          <a:stretch>
            <a:fillRect/>
          </a:stretch>
        </p:blipFill>
        <p:spPr>
          <a:xfrm>
            <a:off x="10749578" y="6059231"/>
            <a:ext cx="438980" cy="438980"/>
          </a:xfrm>
          <a:prstGeom prst="rect">
            <a:avLst/>
          </a:prstGeom>
        </p:spPr>
      </p:pic>
    </p:spTree>
    <p:extLst>
      <p:ext uri="{BB962C8B-B14F-4D97-AF65-F5344CB8AC3E}">
        <p14:creationId xmlns:p14="http://schemas.microsoft.com/office/powerpoint/2010/main" val="2324119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69BB-0D91-0C6C-A723-47839371C09B}"/>
              </a:ext>
            </a:extLst>
          </p:cNvPr>
          <p:cNvSpPr>
            <a:spLocks noGrp="1"/>
          </p:cNvSpPr>
          <p:nvPr>
            <p:ph type="title"/>
          </p:nvPr>
        </p:nvSpPr>
        <p:spPr/>
        <p:txBody>
          <a:bodyPr>
            <a:normAutofit/>
          </a:bodyPr>
          <a:lstStyle/>
          <a:p>
            <a:pPr algn="ctr"/>
            <a:r>
              <a:rPr lang="en-US" sz="3600" b="1" dirty="0">
                <a:solidFill>
                  <a:schemeClr val="accent1"/>
                </a:solidFill>
                <a:latin typeface="+mn-lt"/>
              </a:rPr>
              <a:t>Hazard Mitigation Plans </a:t>
            </a:r>
          </a:p>
        </p:txBody>
      </p:sp>
      <p:sp>
        <p:nvSpPr>
          <p:cNvPr id="3" name="Content Placeholder 2">
            <a:extLst>
              <a:ext uri="{FF2B5EF4-FFF2-40B4-BE49-F238E27FC236}">
                <a16:creationId xmlns:a16="http://schemas.microsoft.com/office/drawing/2014/main" id="{9752555C-D416-BFD8-E731-5494B95610DC}"/>
              </a:ext>
            </a:extLst>
          </p:cNvPr>
          <p:cNvSpPr>
            <a:spLocks noGrp="1"/>
          </p:cNvSpPr>
          <p:nvPr>
            <p:ph idx="1"/>
          </p:nvPr>
        </p:nvSpPr>
        <p:spPr>
          <a:xfrm>
            <a:off x="551863" y="1717142"/>
            <a:ext cx="7325248" cy="4800339"/>
          </a:xfrm>
        </p:spPr>
        <p:txBody>
          <a:bodyPr>
            <a:normAutofit/>
          </a:bodyPr>
          <a:lstStyle/>
          <a:p>
            <a:r>
              <a:rPr lang="en-US" sz="2400" b="0" i="0" dirty="0">
                <a:solidFill>
                  <a:srgbClr val="1B1B1B"/>
                </a:solidFill>
                <a:effectLst/>
                <a:latin typeface="Source Sans Pro" panose="020B0503030403020204" pitchFamily="34" charset="0"/>
              </a:rPr>
              <a:t>Hazard mitigation planning reduces loss of life and property by minimizing the impact of disasters. </a:t>
            </a:r>
          </a:p>
          <a:p>
            <a:r>
              <a:rPr lang="en-US" sz="2400" b="0" i="0" dirty="0">
                <a:solidFill>
                  <a:srgbClr val="1B1B1B"/>
                </a:solidFill>
                <a:effectLst/>
                <a:latin typeface="Source Sans Pro" panose="020B0503030403020204" pitchFamily="34" charset="0"/>
              </a:rPr>
              <a:t>It begins with state, tribal and local governments identifying natural disaster risks and vulnerabilities that are common in their area. </a:t>
            </a:r>
          </a:p>
          <a:p>
            <a:r>
              <a:rPr lang="en-US" sz="2400" b="0" i="0" dirty="0">
                <a:solidFill>
                  <a:srgbClr val="1B1B1B"/>
                </a:solidFill>
                <a:effectLst/>
                <a:latin typeface="Source Sans Pro" panose="020B0503030403020204" pitchFamily="34" charset="0"/>
              </a:rPr>
              <a:t>After identifying these risks, they develop long-term strategies for protecting people and property from similar events. Mitigation plans are key to breaking the cycle of disaster damage and reconstruction.</a:t>
            </a:r>
          </a:p>
          <a:p>
            <a:r>
              <a:rPr lang="en-US" sz="2400" b="0" i="0" dirty="0">
                <a:solidFill>
                  <a:srgbClr val="1B1B1B"/>
                </a:solidFill>
                <a:effectLst/>
                <a:latin typeface="Source Sans Pro" panose="020B0503030403020204" pitchFamily="34" charset="0"/>
              </a:rPr>
              <a:t>Regional plan requirement to receive Stafford Act grant Funding. </a:t>
            </a:r>
          </a:p>
          <a:p>
            <a:pPr marL="0" indent="0">
              <a:buNone/>
            </a:pPr>
            <a:endParaRPr lang="en-US" dirty="0">
              <a:solidFill>
                <a:srgbClr val="1B1B1B"/>
              </a:solidFill>
              <a:latin typeface="Source Sans Pro" panose="020B0503030403020204" pitchFamily="34" charset="0"/>
            </a:endParaRPr>
          </a:p>
          <a:p>
            <a:endParaRPr lang="en-US" dirty="0"/>
          </a:p>
        </p:txBody>
      </p:sp>
      <p:pic>
        <p:nvPicPr>
          <p:cNvPr id="4" name="Picture 3">
            <a:extLst>
              <a:ext uri="{FF2B5EF4-FFF2-40B4-BE49-F238E27FC236}">
                <a16:creationId xmlns:a16="http://schemas.microsoft.com/office/drawing/2014/main" id="{EA0F7424-80A6-DDE1-672B-825C8DFAD6B0}"/>
              </a:ext>
            </a:extLst>
          </p:cNvPr>
          <p:cNvPicPr>
            <a:picLocks noChangeAspect="1"/>
          </p:cNvPicPr>
          <p:nvPr/>
        </p:nvPicPr>
        <p:blipFill>
          <a:blip r:embed="rId2"/>
          <a:stretch>
            <a:fillRect/>
          </a:stretch>
        </p:blipFill>
        <p:spPr>
          <a:xfrm>
            <a:off x="7590773" y="1376624"/>
            <a:ext cx="4291638" cy="5481376"/>
          </a:xfrm>
          <a:prstGeom prst="rect">
            <a:avLst/>
          </a:prstGeom>
        </p:spPr>
      </p:pic>
    </p:spTree>
    <p:extLst>
      <p:ext uri="{BB962C8B-B14F-4D97-AF65-F5344CB8AC3E}">
        <p14:creationId xmlns:p14="http://schemas.microsoft.com/office/powerpoint/2010/main" val="341446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D079-2B32-4E5E-042A-3D21A4F430CF}"/>
              </a:ext>
            </a:extLst>
          </p:cNvPr>
          <p:cNvSpPr>
            <a:spLocks noGrp="1"/>
          </p:cNvSpPr>
          <p:nvPr>
            <p:ph type="title"/>
          </p:nvPr>
        </p:nvSpPr>
        <p:spPr/>
        <p:txBody>
          <a:bodyPr/>
          <a:lstStyle/>
          <a:p>
            <a:pPr algn="ctr"/>
            <a:r>
              <a:rPr lang="en-US" sz="3600" b="1" dirty="0">
                <a:solidFill>
                  <a:schemeClr val="accent1"/>
                </a:solidFill>
                <a:latin typeface="+mn-lt"/>
              </a:rPr>
              <a:t>Generator (Microgrid) Projects </a:t>
            </a:r>
            <a:br>
              <a:rPr lang="en-US" dirty="0"/>
            </a:br>
            <a:endParaRPr lang="en-US" dirty="0"/>
          </a:p>
        </p:txBody>
      </p:sp>
      <p:sp>
        <p:nvSpPr>
          <p:cNvPr id="12" name="TextBox 11">
            <a:extLst>
              <a:ext uri="{FF2B5EF4-FFF2-40B4-BE49-F238E27FC236}">
                <a16:creationId xmlns:a16="http://schemas.microsoft.com/office/drawing/2014/main" id="{FF64468F-D4C9-DE96-70BE-ABF19EE982B3}"/>
              </a:ext>
            </a:extLst>
          </p:cNvPr>
          <p:cNvSpPr txBox="1"/>
          <p:nvPr/>
        </p:nvSpPr>
        <p:spPr>
          <a:xfrm>
            <a:off x="725466" y="915172"/>
            <a:ext cx="10972800" cy="627864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Generators are eligible Critical infrastructure provided that they are cost effective, contribute to a long-term solution to the problem they are intended to address, and meet all other program eligibility criteria. (Must pass a BCA) </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Critical facilities: include police and fire stations, hospitals, and water and sewer treatment facilities.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A generator that is a component of a larger project (e.g. elevation of a lift station) is also eligible for regular HMGP funding and the use of aggregation is permitted.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Portable generators are eligible provided that they meet all HMGP requirements as described in 44 CFR Section 206.434.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DR 4678 -4679 Generators applications will follow 2020 Guidance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mn-ea"/>
                <a:cs typeface="+mn-cs"/>
              </a:rPr>
              <a:t>Looking to diversify </a:t>
            </a:r>
            <a:r>
              <a:rPr lang="en-US" sz="2400" dirty="0">
                <a:solidFill>
                  <a:prstClr val="black"/>
                </a:solidFill>
              </a:rPr>
              <a:t>to microgrid resilience projects ( Partnership with WV DOE)</a:t>
            </a:r>
            <a:endParaRPr kumimoji="0" lang="en-US" sz="2400"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422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8A9D-00B4-4EF3-48C6-67E59E91FB7A}"/>
              </a:ext>
            </a:extLst>
          </p:cNvPr>
          <p:cNvSpPr>
            <a:spLocks noGrp="1"/>
          </p:cNvSpPr>
          <p:nvPr>
            <p:ph type="title"/>
          </p:nvPr>
        </p:nvSpPr>
        <p:spPr>
          <a:xfrm>
            <a:off x="838200" y="365125"/>
            <a:ext cx="10515600" cy="730145"/>
          </a:xfrm>
        </p:spPr>
        <p:txBody>
          <a:bodyPr>
            <a:normAutofit fontScale="90000"/>
          </a:bodyPr>
          <a:lstStyle/>
          <a:p>
            <a:pPr algn="ctr"/>
            <a:br>
              <a:rPr lang="en-US" dirty="0"/>
            </a:br>
            <a:r>
              <a:rPr lang="en-US" sz="3600" b="1" dirty="0">
                <a:solidFill>
                  <a:schemeClr val="accent1"/>
                </a:solidFill>
                <a:latin typeface="+mn-lt"/>
              </a:rPr>
              <a:t>Project Scoping </a:t>
            </a:r>
            <a:br>
              <a:rPr lang="en-US" dirty="0"/>
            </a:br>
            <a:endParaRPr lang="en-US" dirty="0"/>
          </a:p>
        </p:txBody>
      </p:sp>
      <p:sp>
        <p:nvSpPr>
          <p:cNvPr id="3" name="Content Placeholder 2">
            <a:extLst>
              <a:ext uri="{FF2B5EF4-FFF2-40B4-BE49-F238E27FC236}">
                <a16:creationId xmlns:a16="http://schemas.microsoft.com/office/drawing/2014/main" id="{1B406620-E721-0F8D-D81B-9FF76FD02161}"/>
              </a:ext>
            </a:extLst>
          </p:cNvPr>
          <p:cNvSpPr>
            <a:spLocks noGrp="1"/>
          </p:cNvSpPr>
          <p:nvPr>
            <p:ph idx="1"/>
          </p:nvPr>
        </p:nvSpPr>
        <p:spPr>
          <a:xfrm>
            <a:off x="838200" y="1253331"/>
            <a:ext cx="10515600" cy="4351338"/>
          </a:xfrm>
        </p:spPr>
        <p:txBody>
          <a:bodyPr>
            <a:normAutofit/>
          </a:bodyPr>
          <a:lstStyle/>
          <a:p>
            <a:r>
              <a:rPr lang="en-US" sz="2400" dirty="0"/>
              <a:t>Engineering Assessments : (Engineering, Environmental, Feasibility, and/or Benefit-Cost Analysis)</a:t>
            </a:r>
            <a:br>
              <a:rPr lang="en-US" sz="2400" dirty="0"/>
            </a:br>
            <a:r>
              <a:rPr lang="en-US" sz="2400" b="0" i="0" dirty="0">
                <a:solidFill>
                  <a:srgbClr val="1B1B1B"/>
                </a:solidFill>
                <a:effectLst/>
              </a:rPr>
              <a:t>Projects that include environmental analysis and cost determination of future risk reduction benefits of a hazard mitigation project.</a:t>
            </a:r>
          </a:p>
          <a:p>
            <a:r>
              <a:rPr lang="en-US" sz="2400" b="0" i="0" dirty="0">
                <a:solidFill>
                  <a:srgbClr val="1B1B1B"/>
                </a:solidFill>
                <a:effectLst/>
              </a:rPr>
              <a:t>Activities designed to develop mitigation strategies and obtain data to prioritize, select, and develop complete applications in a timely manner that result in either an improvement in the capability to identify appropriate mitigation projects or in the development of an application-ready mitigation project.</a:t>
            </a:r>
          </a:p>
          <a:p>
            <a:r>
              <a:rPr lang="en-US" sz="2400" dirty="0">
                <a:solidFill>
                  <a:srgbClr val="1B1B1B"/>
                </a:solidFill>
              </a:rPr>
              <a:t>Size up and develop future mitigation project applications </a:t>
            </a:r>
          </a:p>
        </p:txBody>
      </p:sp>
    </p:spTree>
    <p:extLst>
      <p:ext uri="{BB962C8B-B14F-4D97-AF65-F5344CB8AC3E}">
        <p14:creationId xmlns:p14="http://schemas.microsoft.com/office/powerpoint/2010/main" val="18788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11199" y="5962544"/>
            <a:ext cx="1174931" cy="418684"/>
          </a:xfrm>
          <a:prstGeom prst="rect">
            <a:avLst/>
          </a:prstGeom>
        </p:spPr>
      </p:pic>
      <p:sp>
        <p:nvSpPr>
          <p:cNvPr id="2" name="Slide Number Placeholder 1">
            <a:extLst>
              <a:ext uri="{FF2B5EF4-FFF2-40B4-BE49-F238E27FC236}">
                <a16:creationId xmlns:a16="http://schemas.microsoft.com/office/drawing/2014/main" id="{E3EF5918-F979-8B4E-0232-E3D937F81BA8}"/>
              </a:ext>
            </a:extLst>
          </p:cNvPr>
          <p:cNvSpPr>
            <a:spLocks noGrp="1"/>
          </p:cNvSpPr>
          <p:nvPr>
            <p:ph type="sldNum" sz="quarter" idx="12"/>
          </p:nvPr>
        </p:nvSpPr>
        <p:spPr/>
        <p:txBody>
          <a:bodyPr/>
          <a:lstStyle/>
          <a:p>
            <a:endParaRPr lang="en-US" dirty="0"/>
          </a:p>
        </p:txBody>
      </p:sp>
      <p:pic>
        <p:nvPicPr>
          <p:cNvPr id="3" name="Picture 2" descr="Map&#10;&#10;Description automatically generated">
            <a:extLst>
              <a:ext uri="{FF2B5EF4-FFF2-40B4-BE49-F238E27FC236}">
                <a16:creationId xmlns:a16="http://schemas.microsoft.com/office/drawing/2014/main" id="{44506311-56F5-D229-8B7D-B70398E8B391}"/>
              </a:ext>
            </a:extLst>
          </p:cNvPr>
          <p:cNvPicPr>
            <a:picLocks noChangeAspect="1"/>
          </p:cNvPicPr>
          <p:nvPr/>
        </p:nvPicPr>
        <p:blipFill>
          <a:blip r:embed="rId3"/>
          <a:stretch>
            <a:fillRect/>
          </a:stretch>
        </p:blipFill>
        <p:spPr>
          <a:xfrm>
            <a:off x="402771" y="232694"/>
            <a:ext cx="7826829" cy="5660142"/>
          </a:xfrm>
          <a:prstGeom prst="rect">
            <a:avLst/>
          </a:prstGeom>
        </p:spPr>
      </p:pic>
      <p:sp>
        <p:nvSpPr>
          <p:cNvPr id="6" name="TextBox 5">
            <a:extLst>
              <a:ext uri="{FF2B5EF4-FFF2-40B4-BE49-F238E27FC236}">
                <a16:creationId xmlns:a16="http://schemas.microsoft.com/office/drawing/2014/main" id="{3E9F33BF-9D84-7E88-464D-2B847AEAE2CD}"/>
              </a:ext>
            </a:extLst>
          </p:cNvPr>
          <p:cNvSpPr txBox="1"/>
          <p:nvPr/>
        </p:nvSpPr>
        <p:spPr>
          <a:xfrm>
            <a:off x="8392885" y="232694"/>
            <a:ext cx="3156857" cy="646331"/>
          </a:xfrm>
          <a:prstGeom prst="rect">
            <a:avLst/>
          </a:prstGeom>
          <a:noFill/>
        </p:spPr>
        <p:txBody>
          <a:bodyPr wrap="square" rtlCol="0">
            <a:spAutoFit/>
          </a:bodyPr>
          <a:lstStyle/>
          <a:p>
            <a:r>
              <a:rPr lang="en-US" b="1" dirty="0">
                <a:solidFill>
                  <a:schemeClr val="accent1">
                    <a:lumMod val="75000"/>
                  </a:schemeClr>
                </a:solidFill>
              </a:rPr>
              <a:t>WV Top 10 Disaster Counties</a:t>
            </a:r>
          </a:p>
          <a:p>
            <a:endParaRPr lang="en-US" dirty="0"/>
          </a:p>
        </p:txBody>
      </p:sp>
      <p:graphicFrame>
        <p:nvGraphicFramePr>
          <p:cNvPr id="7" name="Table 12">
            <a:extLst>
              <a:ext uri="{FF2B5EF4-FFF2-40B4-BE49-F238E27FC236}">
                <a16:creationId xmlns:a16="http://schemas.microsoft.com/office/drawing/2014/main" id="{69C4156E-9429-454F-D2D2-02FFA2AE12BE}"/>
              </a:ext>
            </a:extLst>
          </p:cNvPr>
          <p:cNvGraphicFramePr>
            <a:graphicFrameLocks noGrp="1"/>
          </p:cNvGraphicFramePr>
          <p:nvPr>
            <p:extLst>
              <p:ext uri="{D42A27DB-BD31-4B8C-83A1-F6EECF244321}">
                <p14:modId xmlns:p14="http://schemas.microsoft.com/office/powerpoint/2010/main" val="166907976"/>
              </p:ext>
            </p:extLst>
          </p:nvPr>
        </p:nvGraphicFramePr>
        <p:xfrm>
          <a:off x="8436657" y="690635"/>
          <a:ext cx="2917144" cy="5131860"/>
        </p:xfrm>
        <a:graphic>
          <a:graphicData uri="http://schemas.openxmlformats.org/drawingml/2006/table">
            <a:tbl>
              <a:tblPr firstRow="1" bandRow="1">
                <a:tableStyleId>{5C22544A-7EE6-4342-B048-85BDC9FD1C3A}</a:tableStyleId>
              </a:tblPr>
              <a:tblGrid>
                <a:gridCol w="1458572">
                  <a:extLst>
                    <a:ext uri="{9D8B030D-6E8A-4147-A177-3AD203B41FA5}">
                      <a16:colId xmlns:a16="http://schemas.microsoft.com/office/drawing/2014/main" val="1738144824"/>
                    </a:ext>
                  </a:extLst>
                </a:gridCol>
                <a:gridCol w="1458572">
                  <a:extLst>
                    <a:ext uri="{9D8B030D-6E8A-4147-A177-3AD203B41FA5}">
                      <a16:colId xmlns:a16="http://schemas.microsoft.com/office/drawing/2014/main" val="2271993461"/>
                    </a:ext>
                  </a:extLst>
                </a:gridCol>
              </a:tblGrid>
              <a:tr h="560660">
                <a:tc>
                  <a:txBody>
                    <a:bodyPr/>
                    <a:lstStyle/>
                    <a:p>
                      <a:pPr algn="ctr"/>
                      <a:r>
                        <a:rPr lang="en-US" sz="1600" dirty="0">
                          <a:latin typeface="+mj-lt"/>
                        </a:rPr>
                        <a:t>County </a:t>
                      </a:r>
                    </a:p>
                  </a:txBody>
                  <a:tcPr/>
                </a:tc>
                <a:tc>
                  <a:txBody>
                    <a:bodyPr/>
                    <a:lstStyle/>
                    <a:p>
                      <a:pPr algn="ctr"/>
                      <a:r>
                        <a:rPr lang="en-US" sz="1600" dirty="0">
                          <a:latin typeface="+mj-lt"/>
                        </a:rPr>
                        <a:t>No. of Declarations</a:t>
                      </a:r>
                    </a:p>
                  </a:txBody>
                  <a:tcPr/>
                </a:tc>
                <a:extLst>
                  <a:ext uri="{0D108BD9-81ED-4DB2-BD59-A6C34878D82A}">
                    <a16:rowId xmlns:a16="http://schemas.microsoft.com/office/drawing/2014/main" val="2903557506"/>
                  </a:ext>
                </a:extLst>
              </a:tr>
              <a:tr h="455274">
                <a:tc>
                  <a:txBody>
                    <a:bodyPr/>
                    <a:lstStyle/>
                    <a:p>
                      <a:pPr algn="ctr"/>
                      <a:r>
                        <a:rPr lang="en-US" sz="1600" dirty="0">
                          <a:latin typeface="+mj-lt"/>
                        </a:rPr>
                        <a:t>Mingo</a:t>
                      </a:r>
                    </a:p>
                  </a:txBody>
                  <a:tcPr/>
                </a:tc>
                <a:tc>
                  <a:txBody>
                    <a:bodyPr/>
                    <a:lstStyle/>
                    <a:p>
                      <a:pPr algn="ctr" fontAlgn="b"/>
                      <a:r>
                        <a:rPr lang="en-US" sz="1600" b="1" i="0" u="none" strike="noStrike" dirty="0">
                          <a:solidFill>
                            <a:srgbClr val="000000"/>
                          </a:solidFill>
                          <a:effectLst/>
                          <a:latin typeface="+mj-lt"/>
                        </a:rPr>
                        <a:t>11</a:t>
                      </a:r>
                    </a:p>
                  </a:txBody>
                  <a:tcPr marL="7620" marR="7620" marT="7620" marB="0" anchor="b"/>
                </a:tc>
                <a:extLst>
                  <a:ext uri="{0D108BD9-81ED-4DB2-BD59-A6C34878D82A}">
                    <a16:rowId xmlns:a16="http://schemas.microsoft.com/office/drawing/2014/main" val="707486318"/>
                  </a:ext>
                </a:extLst>
              </a:tr>
              <a:tr h="455274">
                <a:tc>
                  <a:txBody>
                    <a:bodyPr/>
                    <a:lstStyle/>
                    <a:p>
                      <a:pPr algn="ctr"/>
                      <a:r>
                        <a:rPr lang="en-US" sz="1600" dirty="0">
                          <a:latin typeface="+mj-lt"/>
                        </a:rPr>
                        <a:t>Lincoln</a:t>
                      </a:r>
                    </a:p>
                  </a:txBody>
                  <a:tcPr/>
                </a:tc>
                <a:tc>
                  <a:txBody>
                    <a:bodyPr/>
                    <a:lstStyle/>
                    <a:p>
                      <a:pPr algn="ctr" fontAlgn="b"/>
                      <a:r>
                        <a:rPr lang="en-US" sz="1600" b="1" i="0" u="none" strike="noStrike" dirty="0">
                          <a:solidFill>
                            <a:srgbClr val="000000"/>
                          </a:solidFill>
                          <a:effectLst/>
                          <a:latin typeface="+mj-lt"/>
                        </a:rPr>
                        <a:t>10</a:t>
                      </a:r>
                    </a:p>
                  </a:txBody>
                  <a:tcPr marL="7620" marR="7620" marT="7620" marB="0" anchor="b"/>
                </a:tc>
                <a:extLst>
                  <a:ext uri="{0D108BD9-81ED-4DB2-BD59-A6C34878D82A}">
                    <a16:rowId xmlns:a16="http://schemas.microsoft.com/office/drawing/2014/main" val="1937148784"/>
                  </a:ext>
                </a:extLst>
              </a:tr>
              <a:tr h="455274">
                <a:tc>
                  <a:txBody>
                    <a:bodyPr/>
                    <a:lstStyle/>
                    <a:p>
                      <a:pPr algn="ctr"/>
                      <a:r>
                        <a:rPr lang="en-US" sz="1600" dirty="0">
                          <a:latin typeface="+mj-lt"/>
                        </a:rPr>
                        <a:t>Logan</a:t>
                      </a:r>
                    </a:p>
                  </a:txBody>
                  <a:tcPr/>
                </a:tc>
                <a:tc>
                  <a:txBody>
                    <a:bodyPr/>
                    <a:lstStyle/>
                    <a:p>
                      <a:pPr algn="ctr" fontAlgn="b"/>
                      <a:r>
                        <a:rPr lang="en-US" sz="1600" b="1" i="0" u="none" strike="noStrike" dirty="0">
                          <a:solidFill>
                            <a:srgbClr val="000000"/>
                          </a:solidFill>
                          <a:effectLst/>
                          <a:latin typeface="+mj-lt"/>
                        </a:rPr>
                        <a:t>10</a:t>
                      </a:r>
                    </a:p>
                  </a:txBody>
                  <a:tcPr marL="7620" marR="7620" marT="7620" marB="0" anchor="b"/>
                </a:tc>
                <a:extLst>
                  <a:ext uri="{0D108BD9-81ED-4DB2-BD59-A6C34878D82A}">
                    <a16:rowId xmlns:a16="http://schemas.microsoft.com/office/drawing/2014/main" val="3979303619"/>
                  </a:ext>
                </a:extLst>
              </a:tr>
              <a:tr h="455274">
                <a:tc>
                  <a:txBody>
                    <a:bodyPr/>
                    <a:lstStyle/>
                    <a:p>
                      <a:pPr algn="ctr"/>
                      <a:r>
                        <a:rPr lang="en-US" sz="1600" dirty="0">
                          <a:latin typeface="+mj-lt"/>
                        </a:rPr>
                        <a:t>Wayne</a:t>
                      </a:r>
                    </a:p>
                  </a:txBody>
                  <a:tcPr/>
                </a:tc>
                <a:tc>
                  <a:txBody>
                    <a:bodyPr/>
                    <a:lstStyle/>
                    <a:p>
                      <a:pPr algn="ctr" fontAlgn="b"/>
                      <a:r>
                        <a:rPr lang="en-US" sz="1600" b="1" i="0" u="none" strike="noStrike" dirty="0">
                          <a:solidFill>
                            <a:srgbClr val="000000"/>
                          </a:solidFill>
                          <a:effectLst/>
                          <a:latin typeface="+mj-lt"/>
                        </a:rPr>
                        <a:t>9</a:t>
                      </a:r>
                    </a:p>
                  </a:txBody>
                  <a:tcPr marL="7620" marR="7620" marT="7620" marB="0" anchor="b"/>
                </a:tc>
                <a:extLst>
                  <a:ext uri="{0D108BD9-81ED-4DB2-BD59-A6C34878D82A}">
                    <a16:rowId xmlns:a16="http://schemas.microsoft.com/office/drawing/2014/main" val="979558606"/>
                  </a:ext>
                </a:extLst>
              </a:tr>
              <a:tr h="455274">
                <a:tc>
                  <a:txBody>
                    <a:bodyPr/>
                    <a:lstStyle/>
                    <a:p>
                      <a:pPr algn="ctr"/>
                      <a:r>
                        <a:rPr lang="en-US" sz="1600" dirty="0">
                          <a:latin typeface="+mj-lt"/>
                        </a:rPr>
                        <a:t>Greenbrier</a:t>
                      </a:r>
                    </a:p>
                  </a:txBody>
                  <a:tcPr/>
                </a:tc>
                <a:tc>
                  <a:txBody>
                    <a:bodyPr/>
                    <a:lstStyle/>
                    <a:p>
                      <a:pPr algn="ctr" fontAlgn="b"/>
                      <a:r>
                        <a:rPr lang="en-US" sz="1600" b="1" i="0" u="none" strike="noStrike" dirty="0">
                          <a:solidFill>
                            <a:srgbClr val="000000"/>
                          </a:solidFill>
                          <a:effectLst/>
                          <a:latin typeface="+mj-lt"/>
                        </a:rPr>
                        <a:t>9</a:t>
                      </a:r>
                    </a:p>
                  </a:txBody>
                  <a:tcPr marL="7620" marR="7620" marT="7620" marB="0" anchor="b"/>
                </a:tc>
                <a:extLst>
                  <a:ext uri="{0D108BD9-81ED-4DB2-BD59-A6C34878D82A}">
                    <a16:rowId xmlns:a16="http://schemas.microsoft.com/office/drawing/2014/main" val="937551519"/>
                  </a:ext>
                </a:extLst>
              </a:tr>
              <a:tr h="455274">
                <a:tc>
                  <a:txBody>
                    <a:bodyPr/>
                    <a:lstStyle/>
                    <a:p>
                      <a:pPr algn="ctr"/>
                      <a:r>
                        <a:rPr lang="en-US" sz="1600" dirty="0">
                          <a:latin typeface="+mj-lt"/>
                        </a:rPr>
                        <a:t>Kanawha</a:t>
                      </a:r>
                    </a:p>
                  </a:txBody>
                  <a:tcPr/>
                </a:tc>
                <a:tc>
                  <a:txBody>
                    <a:bodyPr/>
                    <a:lstStyle/>
                    <a:p>
                      <a:pPr algn="ctr" fontAlgn="b"/>
                      <a:r>
                        <a:rPr lang="en-US" sz="1600" b="1" i="0" u="none" strike="noStrike" dirty="0">
                          <a:solidFill>
                            <a:srgbClr val="000000"/>
                          </a:solidFill>
                          <a:effectLst/>
                          <a:latin typeface="+mj-lt"/>
                        </a:rPr>
                        <a:t>8</a:t>
                      </a:r>
                    </a:p>
                  </a:txBody>
                  <a:tcPr marL="7620" marR="7620" marT="7620" marB="0" anchor="b"/>
                </a:tc>
                <a:extLst>
                  <a:ext uri="{0D108BD9-81ED-4DB2-BD59-A6C34878D82A}">
                    <a16:rowId xmlns:a16="http://schemas.microsoft.com/office/drawing/2014/main" val="3847461460"/>
                  </a:ext>
                </a:extLst>
              </a:tr>
              <a:tr h="455274">
                <a:tc>
                  <a:txBody>
                    <a:bodyPr/>
                    <a:lstStyle/>
                    <a:p>
                      <a:pPr algn="ctr"/>
                      <a:r>
                        <a:rPr lang="en-US" sz="1600" dirty="0">
                          <a:latin typeface="+mj-lt"/>
                        </a:rPr>
                        <a:t>Jackson</a:t>
                      </a:r>
                    </a:p>
                  </a:txBody>
                  <a:tcPr/>
                </a:tc>
                <a:tc>
                  <a:txBody>
                    <a:bodyPr/>
                    <a:lstStyle/>
                    <a:p>
                      <a:pPr algn="ctr" fontAlgn="b"/>
                      <a:r>
                        <a:rPr lang="en-US" sz="1600" b="1" i="0" u="none" strike="noStrike" dirty="0">
                          <a:solidFill>
                            <a:srgbClr val="000000"/>
                          </a:solidFill>
                          <a:effectLst/>
                          <a:latin typeface="+mj-lt"/>
                        </a:rPr>
                        <a:t>8</a:t>
                      </a:r>
                    </a:p>
                  </a:txBody>
                  <a:tcPr marL="7620" marR="7620" marT="7620" marB="0" anchor="b"/>
                </a:tc>
                <a:extLst>
                  <a:ext uri="{0D108BD9-81ED-4DB2-BD59-A6C34878D82A}">
                    <a16:rowId xmlns:a16="http://schemas.microsoft.com/office/drawing/2014/main" val="835798553"/>
                  </a:ext>
                </a:extLst>
              </a:tr>
              <a:tr h="455274">
                <a:tc>
                  <a:txBody>
                    <a:bodyPr/>
                    <a:lstStyle/>
                    <a:p>
                      <a:pPr algn="ctr"/>
                      <a:r>
                        <a:rPr lang="en-US" sz="1600" dirty="0">
                          <a:latin typeface="+mj-lt"/>
                        </a:rPr>
                        <a:t>Cabell</a:t>
                      </a:r>
                    </a:p>
                  </a:txBody>
                  <a:tcPr/>
                </a:tc>
                <a:tc>
                  <a:txBody>
                    <a:bodyPr/>
                    <a:lstStyle/>
                    <a:p>
                      <a:pPr algn="ctr" fontAlgn="b"/>
                      <a:r>
                        <a:rPr lang="en-US" sz="1600" b="1" i="0" u="none" strike="noStrike" dirty="0">
                          <a:solidFill>
                            <a:srgbClr val="000000"/>
                          </a:solidFill>
                          <a:effectLst/>
                          <a:latin typeface="+mj-lt"/>
                        </a:rPr>
                        <a:t>7</a:t>
                      </a:r>
                    </a:p>
                  </a:txBody>
                  <a:tcPr marL="7620" marR="7620" marT="7620" marB="0" anchor="b"/>
                </a:tc>
                <a:extLst>
                  <a:ext uri="{0D108BD9-81ED-4DB2-BD59-A6C34878D82A}">
                    <a16:rowId xmlns:a16="http://schemas.microsoft.com/office/drawing/2014/main" val="3683431816"/>
                  </a:ext>
                </a:extLst>
              </a:tr>
              <a:tr h="455274">
                <a:tc>
                  <a:txBody>
                    <a:bodyPr/>
                    <a:lstStyle/>
                    <a:p>
                      <a:pPr algn="ctr"/>
                      <a:r>
                        <a:rPr lang="en-US" sz="1600" dirty="0">
                          <a:latin typeface="+mj-lt"/>
                        </a:rPr>
                        <a:t>Randolph</a:t>
                      </a:r>
                    </a:p>
                  </a:txBody>
                  <a:tcPr/>
                </a:tc>
                <a:tc>
                  <a:txBody>
                    <a:bodyPr/>
                    <a:lstStyle/>
                    <a:p>
                      <a:pPr algn="ctr" fontAlgn="b"/>
                      <a:r>
                        <a:rPr lang="en-US" sz="1600" b="1" i="0" u="none" strike="noStrike" dirty="0">
                          <a:solidFill>
                            <a:srgbClr val="000000"/>
                          </a:solidFill>
                          <a:effectLst/>
                          <a:latin typeface="+mj-lt"/>
                        </a:rPr>
                        <a:t>7</a:t>
                      </a:r>
                    </a:p>
                  </a:txBody>
                  <a:tcPr marL="7620" marR="7620" marT="7620" marB="0" anchor="b"/>
                </a:tc>
                <a:extLst>
                  <a:ext uri="{0D108BD9-81ED-4DB2-BD59-A6C34878D82A}">
                    <a16:rowId xmlns:a16="http://schemas.microsoft.com/office/drawing/2014/main" val="2056598758"/>
                  </a:ext>
                </a:extLst>
              </a:tr>
              <a:tr h="455274">
                <a:tc>
                  <a:txBody>
                    <a:bodyPr/>
                    <a:lstStyle/>
                    <a:p>
                      <a:pPr algn="ctr"/>
                      <a:r>
                        <a:rPr lang="en-US" sz="1600" dirty="0">
                          <a:latin typeface="+mj-lt"/>
                        </a:rPr>
                        <a:t>Wyoming</a:t>
                      </a:r>
                    </a:p>
                  </a:txBody>
                  <a:tcPr/>
                </a:tc>
                <a:tc>
                  <a:txBody>
                    <a:bodyPr/>
                    <a:lstStyle/>
                    <a:p>
                      <a:pPr algn="ctr" fontAlgn="b"/>
                      <a:r>
                        <a:rPr lang="en-US" sz="1600" b="1" i="0" u="none" strike="noStrike" dirty="0">
                          <a:solidFill>
                            <a:srgbClr val="000000"/>
                          </a:solidFill>
                          <a:effectLst/>
                          <a:latin typeface="+mj-lt"/>
                        </a:rPr>
                        <a:t>7</a:t>
                      </a:r>
                    </a:p>
                  </a:txBody>
                  <a:tcPr marL="7620" marR="7620" marT="7620" marB="0" anchor="b"/>
                </a:tc>
                <a:extLst>
                  <a:ext uri="{0D108BD9-81ED-4DB2-BD59-A6C34878D82A}">
                    <a16:rowId xmlns:a16="http://schemas.microsoft.com/office/drawing/2014/main" val="1531295418"/>
                  </a:ext>
                </a:extLst>
              </a:tr>
            </a:tbl>
          </a:graphicData>
        </a:graphic>
      </p:graphicFrame>
      <p:pic>
        <p:nvPicPr>
          <p:cNvPr id="8" name="Picture 7">
            <a:extLst>
              <a:ext uri="{FF2B5EF4-FFF2-40B4-BE49-F238E27FC236}">
                <a16:creationId xmlns:a16="http://schemas.microsoft.com/office/drawing/2014/main" id="{0DDDA345-F8B0-7836-799C-B447A7F99750}"/>
              </a:ext>
            </a:extLst>
          </p:cNvPr>
          <p:cNvPicPr>
            <a:picLocks noChangeAspect="1"/>
          </p:cNvPicPr>
          <p:nvPr/>
        </p:nvPicPr>
        <p:blipFill>
          <a:blip r:embed="rId4"/>
          <a:stretch>
            <a:fillRect/>
          </a:stretch>
        </p:blipFill>
        <p:spPr>
          <a:xfrm>
            <a:off x="10749578" y="6059231"/>
            <a:ext cx="438980" cy="438980"/>
          </a:xfrm>
          <a:prstGeom prst="rect">
            <a:avLst/>
          </a:prstGeom>
        </p:spPr>
      </p:pic>
    </p:spTree>
    <p:extLst>
      <p:ext uri="{BB962C8B-B14F-4D97-AF65-F5344CB8AC3E}">
        <p14:creationId xmlns:p14="http://schemas.microsoft.com/office/powerpoint/2010/main" val="3755043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30</a:t>
            </a:fld>
            <a:endParaRPr lang="en-US" dirty="0"/>
          </a:p>
        </p:txBody>
      </p:sp>
      <p:sp>
        <p:nvSpPr>
          <p:cNvPr id="6" name="TextBox 5">
            <a:extLst>
              <a:ext uri="{FF2B5EF4-FFF2-40B4-BE49-F238E27FC236}">
                <a16:creationId xmlns:a16="http://schemas.microsoft.com/office/drawing/2014/main" id="{0646BC3C-9F83-7AE3-04EF-FB9C9C35D8C1}"/>
              </a:ext>
            </a:extLst>
          </p:cNvPr>
          <p:cNvSpPr txBox="1"/>
          <p:nvPr/>
        </p:nvSpPr>
        <p:spPr>
          <a:xfrm>
            <a:off x="1875461" y="467764"/>
            <a:ext cx="8662737"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1">
                    <a:lumMod val="75000"/>
                  </a:schemeClr>
                </a:solidFill>
                <a:effectLst/>
                <a:uLnTx/>
                <a:uFillTx/>
                <a:ea typeface="+mj-ea"/>
                <a:cs typeface="+mj-cs"/>
              </a:rPr>
              <a:t>Annual FEMA Grant Funding Opportunities </a:t>
            </a:r>
            <a:endParaRPr lang="en-US" b="1" dirty="0">
              <a:solidFill>
                <a:schemeClr val="accent1">
                  <a:lumMod val="75000"/>
                </a:schemeClr>
              </a:solidFill>
            </a:endParaRPr>
          </a:p>
        </p:txBody>
      </p:sp>
      <p:sp>
        <p:nvSpPr>
          <p:cNvPr id="8" name="TextBox 7">
            <a:extLst>
              <a:ext uri="{FF2B5EF4-FFF2-40B4-BE49-F238E27FC236}">
                <a16:creationId xmlns:a16="http://schemas.microsoft.com/office/drawing/2014/main" id="{A31DED4C-5568-C8B0-A1F3-BFAFD34F96B9}"/>
              </a:ext>
            </a:extLst>
          </p:cNvPr>
          <p:cNvSpPr txBox="1"/>
          <p:nvPr/>
        </p:nvSpPr>
        <p:spPr>
          <a:xfrm>
            <a:off x="769887" y="1258327"/>
            <a:ext cx="10652226" cy="451816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Building Resilient Infrastructure and Communities (BRIC)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FY 2023 $2 million state set aside, $2 million plus up building codes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Larger projects submitted Competitive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Pre- Disaster Mitigation Congressionally Directed Spending (CDS)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FY 2023  $17.8 Million awarded   ( submitted -&gt;congressional districts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Flood Management Assistance (FMA)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$1 million state set aside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Larger projects submitted for competition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Sub-applicants must be National Floodplain Insurance Plan (NFIP) holders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1" u="sng" strike="noStrike" kern="1200" cap="none" spc="0" normalizeH="0" baseline="0" noProof="0" dirty="0">
                <a:ln>
                  <a:noFill/>
                </a:ln>
                <a:solidFill>
                  <a:schemeClr val="accent1">
                    <a:lumMod val="75000"/>
                  </a:schemeClr>
                </a:solidFill>
                <a:effectLst/>
                <a:uLnTx/>
                <a:uFillTx/>
                <a:latin typeface="Franklin Gothic Book" panose="020B0503020102020204" pitchFamily="34" charset="0"/>
              </a:rPr>
              <a:t>Notification of Funding Opportunity (NOFO) found: Grants.gov</a:t>
            </a:r>
          </a:p>
        </p:txBody>
      </p:sp>
    </p:spTree>
    <p:extLst>
      <p:ext uri="{BB962C8B-B14F-4D97-AF65-F5344CB8AC3E}">
        <p14:creationId xmlns:p14="http://schemas.microsoft.com/office/powerpoint/2010/main" val="3481735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endParaRPr lang="en-US" dirty="0"/>
          </a:p>
        </p:txBody>
      </p:sp>
      <p:sp>
        <p:nvSpPr>
          <p:cNvPr id="6" name="TextBox 5">
            <a:extLst>
              <a:ext uri="{FF2B5EF4-FFF2-40B4-BE49-F238E27FC236}">
                <a16:creationId xmlns:a16="http://schemas.microsoft.com/office/drawing/2014/main" id="{623434CF-140E-CCE4-B708-CC25E65354A6}"/>
              </a:ext>
            </a:extLst>
          </p:cNvPr>
          <p:cNvSpPr txBox="1"/>
          <p:nvPr/>
        </p:nvSpPr>
        <p:spPr>
          <a:xfrm>
            <a:off x="1537368" y="467147"/>
            <a:ext cx="8444832"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accent1">
                    <a:lumMod val="75000"/>
                  </a:schemeClr>
                </a:solidFill>
                <a:effectLst/>
                <a:uLnTx/>
                <a:uFillTx/>
                <a:ea typeface="+mj-ea"/>
                <a:cs typeface="+mj-cs"/>
              </a:rPr>
              <a:t>Post Disaster FEMA Grants </a:t>
            </a:r>
            <a:endParaRPr lang="en-US" sz="3200" b="1" dirty="0">
              <a:solidFill>
                <a:schemeClr val="accent1">
                  <a:lumMod val="75000"/>
                </a:schemeClr>
              </a:solidFill>
            </a:endParaRPr>
          </a:p>
        </p:txBody>
      </p:sp>
      <p:sp>
        <p:nvSpPr>
          <p:cNvPr id="8" name="TextBox 7">
            <a:extLst>
              <a:ext uri="{FF2B5EF4-FFF2-40B4-BE49-F238E27FC236}">
                <a16:creationId xmlns:a16="http://schemas.microsoft.com/office/drawing/2014/main" id="{8DAA4BF5-14BE-CC21-4CFB-B41D4DE0DE2B}"/>
              </a:ext>
            </a:extLst>
          </p:cNvPr>
          <p:cNvSpPr txBox="1"/>
          <p:nvPr/>
        </p:nvSpPr>
        <p:spPr>
          <a:xfrm>
            <a:off x="784191" y="1174524"/>
            <a:ext cx="10569609" cy="359688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Hazard Mitigation Grant Program (HMGP)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Percentage of FEMA Public Assistance, or Individual Assistance post disaster presidential declaration grant award.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Can be used anywhere in the state, Ad Hoc projects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Flood Mitigation Assistance (FMA) Swift current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New to West Virginia.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prstClr val="black"/>
                </a:solidFill>
              </a:rPr>
              <a:t>T</a:t>
            </a:r>
            <a:r>
              <a:rPr kumimoji="0" lang="en-US" sz="2400" b="0" i="0" u="none" strike="noStrike" kern="1200" cap="none" spc="0" normalizeH="0" baseline="0" noProof="0" dirty="0" err="1">
                <a:ln>
                  <a:noFill/>
                </a:ln>
                <a:solidFill>
                  <a:prstClr val="black"/>
                </a:solidFill>
                <a:effectLst/>
                <a:uLnTx/>
                <a:uFillTx/>
              </a:rPr>
              <a:t>riggered</a:t>
            </a:r>
            <a:r>
              <a:rPr kumimoji="0" lang="en-US" sz="2400" b="0" i="0" u="none" strike="noStrike" kern="1200" cap="none" spc="0" normalizeH="0" baseline="0" noProof="0" dirty="0">
                <a:ln>
                  <a:noFill/>
                </a:ln>
                <a:solidFill>
                  <a:prstClr val="black"/>
                </a:solidFill>
                <a:effectLst/>
                <a:uLnTx/>
                <a:uFillTx/>
              </a:rPr>
              <a:t> by disaster reporting metrics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State set aside 10 million, applicants must be NFIP policy holders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rPr>
              <a:t>Accepting applications, state deadline: May 1, 2024</a:t>
            </a:r>
          </a:p>
        </p:txBody>
      </p:sp>
      <p:pic>
        <p:nvPicPr>
          <p:cNvPr id="3" name="Picture 2">
            <a:extLst>
              <a:ext uri="{FF2B5EF4-FFF2-40B4-BE49-F238E27FC236}">
                <a16:creationId xmlns:a16="http://schemas.microsoft.com/office/drawing/2014/main" id="{2FDC0183-F725-28C9-A061-508E2248EAC7}"/>
              </a:ext>
            </a:extLst>
          </p:cNvPr>
          <p:cNvPicPr>
            <a:picLocks noChangeAspect="1"/>
          </p:cNvPicPr>
          <p:nvPr/>
        </p:nvPicPr>
        <p:blipFill>
          <a:blip r:embed="rId3"/>
          <a:stretch>
            <a:fillRect/>
          </a:stretch>
        </p:blipFill>
        <p:spPr>
          <a:xfrm>
            <a:off x="11134310" y="6099932"/>
            <a:ext cx="438980" cy="438980"/>
          </a:xfrm>
          <a:prstGeom prst="rect">
            <a:avLst/>
          </a:prstGeom>
        </p:spPr>
      </p:pic>
    </p:spTree>
    <p:extLst>
      <p:ext uri="{BB962C8B-B14F-4D97-AF65-F5344CB8AC3E}">
        <p14:creationId xmlns:p14="http://schemas.microsoft.com/office/powerpoint/2010/main" val="3446163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6" name="TextBox 5">
            <a:extLst>
              <a:ext uri="{FF2B5EF4-FFF2-40B4-BE49-F238E27FC236}">
                <a16:creationId xmlns:a16="http://schemas.microsoft.com/office/drawing/2014/main" id="{3B5D3F3A-BFCD-3F14-5CE7-3DC382439E31}"/>
              </a:ext>
            </a:extLst>
          </p:cNvPr>
          <p:cNvSpPr txBox="1"/>
          <p:nvPr/>
        </p:nvSpPr>
        <p:spPr>
          <a:xfrm>
            <a:off x="993944" y="467147"/>
            <a:ext cx="8923690"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1">
                    <a:lumMod val="75000"/>
                  </a:schemeClr>
                </a:solidFill>
                <a:effectLst/>
                <a:uLnTx/>
                <a:uFillTx/>
                <a:ea typeface="+mj-ea"/>
                <a:cs typeface="+mj-cs"/>
              </a:rPr>
              <a:t>HMA Grants </a:t>
            </a:r>
            <a:r>
              <a:rPr lang="en-US" sz="3200" b="1" dirty="0">
                <a:solidFill>
                  <a:schemeClr val="accent1">
                    <a:lumMod val="75000"/>
                  </a:schemeClr>
                </a:solidFill>
                <a:ea typeface="+mj-ea"/>
                <a:cs typeface="+mj-cs"/>
              </a:rPr>
              <a:t>a</a:t>
            </a:r>
            <a:r>
              <a:rPr kumimoji="0" lang="en-US" sz="3200" b="1" i="0" u="none" strike="noStrike" kern="1200" cap="none" spc="0" normalizeH="0" baseline="0" noProof="0" dirty="0" err="1">
                <a:ln>
                  <a:noFill/>
                </a:ln>
                <a:solidFill>
                  <a:schemeClr val="accent1">
                    <a:lumMod val="75000"/>
                  </a:schemeClr>
                </a:solidFill>
                <a:effectLst/>
                <a:uLnTx/>
                <a:uFillTx/>
                <a:ea typeface="+mj-ea"/>
                <a:cs typeface="+mj-cs"/>
              </a:rPr>
              <a:t>llowable</a:t>
            </a:r>
            <a:r>
              <a:rPr kumimoji="0" lang="en-US" sz="3200" b="1" i="0" u="none" strike="noStrike" kern="1200" cap="none" spc="0" normalizeH="0" baseline="0" noProof="0" dirty="0">
                <a:ln>
                  <a:noFill/>
                </a:ln>
                <a:solidFill>
                  <a:schemeClr val="accent1">
                    <a:lumMod val="75000"/>
                  </a:schemeClr>
                </a:solidFill>
                <a:effectLst/>
                <a:uLnTx/>
                <a:uFillTx/>
                <a:ea typeface="+mj-ea"/>
                <a:cs typeface="+mj-cs"/>
              </a:rPr>
              <a:t> Hazard Mitigation Projects </a:t>
            </a:r>
            <a:endParaRPr lang="en-US" b="1" dirty="0">
              <a:solidFill>
                <a:schemeClr val="accent1">
                  <a:lumMod val="75000"/>
                </a:schemeClr>
              </a:solidFill>
            </a:endParaRPr>
          </a:p>
        </p:txBody>
      </p:sp>
      <p:sp>
        <p:nvSpPr>
          <p:cNvPr id="8" name="TextBox 7">
            <a:extLst>
              <a:ext uri="{FF2B5EF4-FFF2-40B4-BE49-F238E27FC236}">
                <a16:creationId xmlns:a16="http://schemas.microsoft.com/office/drawing/2014/main" id="{761E7A54-1CA0-EE54-A83F-B7354A5792CC}"/>
              </a:ext>
            </a:extLst>
          </p:cNvPr>
          <p:cNvSpPr txBox="1"/>
          <p:nvPr/>
        </p:nvSpPr>
        <p:spPr>
          <a:xfrm>
            <a:off x="1058510" y="1399200"/>
            <a:ext cx="8923690" cy="344709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Hazard Mitigation Plans / Warning systems</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Engineer Studies / Scoping Projects</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Acquisition Demolition ( Structure)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Mitigation Reconstruction / Elevation / relocation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Generators ( Micro-grids ) systems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Large Scale infrastructure: ( storm water, sewer, flood management) </a:t>
            </a:r>
          </a:p>
        </p:txBody>
      </p:sp>
      <p:pic>
        <p:nvPicPr>
          <p:cNvPr id="3" name="Picture 2">
            <a:extLst>
              <a:ext uri="{FF2B5EF4-FFF2-40B4-BE49-F238E27FC236}">
                <a16:creationId xmlns:a16="http://schemas.microsoft.com/office/drawing/2014/main" id="{71A758BB-F904-854B-E6E2-44381C7BA6CC}"/>
              </a:ext>
            </a:extLst>
          </p:cNvPr>
          <p:cNvPicPr>
            <a:picLocks noChangeAspect="1"/>
          </p:cNvPicPr>
          <p:nvPr/>
        </p:nvPicPr>
        <p:blipFill>
          <a:blip r:embed="rId3"/>
          <a:stretch>
            <a:fillRect/>
          </a:stretch>
        </p:blipFill>
        <p:spPr>
          <a:xfrm>
            <a:off x="11151684" y="6171378"/>
            <a:ext cx="438950" cy="438950"/>
          </a:xfrm>
          <a:prstGeom prst="rect">
            <a:avLst/>
          </a:prstGeom>
        </p:spPr>
      </p:pic>
    </p:spTree>
    <p:extLst>
      <p:ext uri="{BB962C8B-B14F-4D97-AF65-F5344CB8AC3E}">
        <p14:creationId xmlns:p14="http://schemas.microsoft.com/office/powerpoint/2010/main" val="3496512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11F2-7251-2437-C635-EAD7F8A14B4E}"/>
              </a:ext>
            </a:extLst>
          </p:cNvPr>
          <p:cNvSpPr>
            <a:spLocks noGrp="1"/>
          </p:cNvSpPr>
          <p:nvPr>
            <p:ph type="title"/>
          </p:nvPr>
        </p:nvSpPr>
        <p:spPr>
          <a:xfrm>
            <a:off x="3706661" y="365125"/>
            <a:ext cx="10515600" cy="1325563"/>
          </a:xfrm>
        </p:spPr>
        <p:txBody>
          <a:bodyPr>
            <a:normAutofit/>
          </a:bodyPr>
          <a:lstStyle/>
          <a:p>
            <a:r>
              <a:rPr lang="en-US" sz="3600" b="1" dirty="0">
                <a:solidFill>
                  <a:schemeClr val="accent1"/>
                </a:solidFill>
                <a:latin typeface="+mn-lt"/>
              </a:rPr>
              <a:t>HMA Applications </a:t>
            </a:r>
          </a:p>
        </p:txBody>
      </p:sp>
      <p:sp>
        <p:nvSpPr>
          <p:cNvPr id="3" name="Content Placeholder 2">
            <a:extLst>
              <a:ext uri="{FF2B5EF4-FFF2-40B4-BE49-F238E27FC236}">
                <a16:creationId xmlns:a16="http://schemas.microsoft.com/office/drawing/2014/main" id="{F69E6F23-FABA-AFD2-FF23-98BD8D744991}"/>
              </a:ext>
            </a:extLst>
          </p:cNvPr>
          <p:cNvSpPr>
            <a:spLocks noGrp="1"/>
          </p:cNvSpPr>
          <p:nvPr>
            <p:ph idx="1"/>
          </p:nvPr>
        </p:nvSpPr>
        <p:spPr>
          <a:xfrm>
            <a:off x="838200" y="1690688"/>
            <a:ext cx="6004727" cy="4351338"/>
          </a:xfrm>
        </p:spPr>
        <p:txBody>
          <a:bodyPr>
            <a:normAutofit fontScale="85000" lnSpcReduction="20000"/>
          </a:bodyPr>
          <a:lstStyle/>
          <a:p>
            <a:pPr marL="0" indent="0">
              <a:buNone/>
            </a:pPr>
            <a:r>
              <a:rPr lang="en-US" b="1" u="sng" dirty="0"/>
              <a:t>Basic components </a:t>
            </a:r>
          </a:p>
          <a:p>
            <a:r>
              <a:rPr lang="en-US" dirty="0"/>
              <a:t>Applicant information: UEI </a:t>
            </a:r>
          </a:p>
          <a:p>
            <a:r>
              <a:rPr lang="en-US" dirty="0"/>
              <a:t>Problem description</a:t>
            </a:r>
          </a:p>
          <a:p>
            <a:r>
              <a:rPr lang="en-US" dirty="0"/>
              <a:t>Summary project information</a:t>
            </a:r>
          </a:p>
          <a:p>
            <a:r>
              <a:rPr lang="en-US" dirty="0"/>
              <a:t>Scope of work</a:t>
            </a:r>
          </a:p>
          <a:p>
            <a:r>
              <a:rPr lang="en-US" dirty="0"/>
              <a:t>Schedule: </a:t>
            </a:r>
          </a:p>
          <a:p>
            <a:r>
              <a:rPr lang="en-US" dirty="0"/>
              <a:t>Cost estimate: A budget for the project</a:t>
            </a:r>
          </a:p>
          <a:p>
            <a:r>
              <a:rPr lang="en-US" dirty="0"/>
              <a:t>Cost-effectiveness: BCA if Required</a:t>
            </a:r>
          </a:p>
          <a:p>
            <a:r>
              <a:rPr lang="en-US" dirty="0"/>
              <a:t>Environmental and historical considerations </a:t>
            </a:r>
          </a:p>
          <a:p>
            <a:r>
              <a:rPr lang="en-US" dirty="0"/>
              <a:t>Supporting documentation:</a:t>
            </a:r>
          </a:p>
          <a:p>
            <a:r>
              <a:rPr lang="en-US" dirty="0"/>
              <a:t>NFS worksheet </a:t>
            </a:r>
          </a:p>
        </p:txBody>
      </p:sp>
      <p:sp>
        <p:nvSpPr>
          <p:cNvPr id="4" name="Slide Number Placeholder 3">
            <a:extLst>
              <a:ext uri="{FF2B5EF4-FFF2-40B4-BE49-F238E27FC236}">
                <a16:creationId xmlns:a16="http://schemas.microsoft.com/office/drawing/2014/main" id="{EA5B50FC-82D0-6118-78B6-27D61D9C1846}"/>
              </a:ext>
            </a:extLst>
          </p:cNvPr>
          <p:cNvSpPr>
            <a:spLocks noGrp="1"/>
          </p:cNvSpPr>
          <p:nvPr>
            <p:ph type="sldNum" sz="quarter" idx="12"/>
          </p:nvPr>
        </p:nvSpPr>
        <p:spPr/>
        <p:txBody>
          <a:bodyPr/>
          <a:lstStyle/>
          <a:p>
            <a:fld id="{6419472E-0FDD-4047-83EF-3D77A9D21403}" type="slidenum">
              <a:rPr lang="en-US" smtClean="0"/>
              <a:t>33</a:t>
            </a:fld>
            <a:endParaRPr lang="en-US" dirty="0"/>
          </a:p>
        </p:txBody>
      </p:sp>
      <p:pic>
        <p:nvPicPr>
          <p:cNvPr id="6" name="Picture 5">
            <a:extLst>
              <a:ext uri="{FF2B5EF4-FFF2-40B4-BE49-F238E27FC236}">
                <a16:creationId xmlns:a16="http://schemas.microsoft.com/office/drawing/2014/main" id="{6B6501EA-3AD8-4B4D-88F0-2A3077E8BE6E}"/>
              </a:ext>
            </a:extLst>
          </p:cNvPr>
          <p:cNvPicPr>
            <a:picLocks noChangeAspect="1"/>
          </p:cNvPicPr>
          <p:nvPr/>
        </p:nvPicPr>
        <p:blipFill>
          <a:blip r:embed="rId2"/>
          <a:stretch>
            <a:fillRect/>
          </a:stretch>
        </p:blipFill>
        <p:spPr>
          <a:xfrm>
            <a:off x="6955665" y="1539857"/>
            <a:ext cx="4843854" cy="4999055"/>
          </a:xfrm>
          <a:prstGeom prst="rect">
            <a:avLst/>
          </a:prstGeom>
        </p:spPr>
      </p:pic>
    </p:spTree>
    <p:extLst>
      <p:ext uri="{BB962C8B-B14F-4D97-AF65-F5344CB8AC3E}">
        <p14:creationId xmlns:p14="http://schemas.microsoft.com/office/powerpoint/2010/main" val="1378295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34</a:t>
            </a:fld>
            <a:endParaRPr lang="en-US" dirty="0"/>
          </a:p>
        </p:txBody>
      </p:sp>
      <p:sp>
        <p:nvSpPr>
          <p:cNvPr id="6" name="TextBox 5">
            <a:extLst>
              <a:ext uri="{FF2B5EF4-FFF2-40B4-BE49-F238E27FC236}">
                <a16:creationId xmlns:a16="http://schemas.microsoft.com/office/drawing/2014/main" id="{410FB1C8-3AC6-F82C-35A4-0DF50482F4D7}"/>
              </a:ext>
            </a:extLst>
          </p:cNvPr>
          <p:cNvSpPr txBox="1"/>
          <p:nvPr/>
        </p:nvSpPr>
        <p:spPr>
          <a:xfrm>
            <a:off x="645695" y="439781"/>
            <a:ext cx="9336505" cy="584775"/>
          </a:xfrm>
          <a:prstGeom prst="rect">
            <a:avLst/>
          </a:prstGeom>
          <a:noFill/>
        </p:spPr>
        <p:txBody>
          <a:bodyPr wrap="square">
            <a:spAutoFit/>
          </a:bodyPr>
          <a:lstStyle/>
          <a:p>
            <a:r>
              <a:rPr kumimoji="0" lang="en-US" sz="3200" b="0" i="0" u="none" strike="noStrike" kern="1200" cap="none" spc="0" normalizeH="0" baseline="0" noProof="0" dirty="0">
                <a:ln>
                  <a:noFill/>
                </a:ln>
                <a:solidFill>
                  <a:schemeClr val="accent1">
                    <a:lumMod val="75000"/>
                  </a:schemeClr>
                </a:solidFill>
                <a:effectLst/>
                <a:uLnTx/>
                <a:uFillTx/>
                <a:ea typeface="+mj-ea"/>
                <a:cs typeface="+mj-cs"/>
              </a:rPr>
              <a:t>HMA application flow process </a:t>
            </a:r>
            <a:endParaRPr lang="en-US" sz="3200" dirty="0">
              <a:solidFill>
                <a:schemeClr val="accent1">
                  <a:lumMod val="75000"/>
                </a:schemeClr>
              </a:solidFill>
            </a:endParaRPr>
          </a:p>
        </p:txBody>
      </p:sp>
      <p:pic>
        <p:nvPicPr>
          <p:cNvPr id="13" name="Picture 12" descr="Diagram&#10;&#10;Description automatically generated">
            <a:extLst>
              <a:ext uri="{FF2B5EF4-FFF2-40B4-BE49-F238E27FC236}">
                <a16:creationId xmlns:a16="http://schemas.microsoft.com/office/drawing/2014/main" id="{C6660AF8-2555-D1A3-DFD6-8F4F0AC7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65" y="984726"/>
            <a:ext cx="11251934" cy="4888548"/>
          </a:xfrm>
          <a:prstGeom prst="rect">
            <a:avLst/>
          </a:prstGeom>
        </p:spPr>
      </p:pic>
      <p:pic>
        <p:nvPicPr>
          <p:cNvPr id="3" name="Picture 2">
            <a:extLst>
              <a:ext uri="{FF2B5EF4-FFF2-40B4-BE49-F238E27FC236}">
                <a16:creationId xmlns:a16="http://schemas.microsoft.com/office/drawing/2014/main" id="{2C106776-72B9-0808-7E80-B93B43FF685F}"/>
              </a:ext>
            </a:extLst>
          </p:cNvPr>
          <p:cNvPicPr>
            <a:picLocks noChangeAspect="1"/>
          </p:cNvPicPr>
          <p:nvPr/>
        </p:nvPicPr>
        <p:blipFill>
          <a:blip r:embed="rId4"/>
          <a:stretch>
            <a:fillRect/>
          </a:stretch>
        </p:blipFill>
        <p:spPr>
          <a:xfrm>
            <a:off x="11051476" y="5972169"/>
            <a:ext cx="438950" cy="438950"/>
          </a:xfrm>
          <a:prstGeom prst="rect">
            <a:avLst/>
          </a:prstGeom>
        </p:spPr>
      </p:pic>
    </p:spTree>
    <p:extLst>
      <p:ext uri="{BB962C8B-B14F-4D97-AF65-F5344CB8AC3E}">
        <p14:creationId xmlns:p14="http://schemas.microsoft.com/office/powerpoint/2010/main" val="1941699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BD37A0E-E79F-8F3C-6B3F-1E421B493A00}"/>
              </a:ext>
            </a:extLst>
          </p:cNvPr>
          <p:cNvPicPr>
            <a:picLocks noChangeAspect="1"/>
          </p:cNvPicPr>
          <p:nvPr/>
        </p:nvPicPr>
        <p:blipFill rotWithShape="1">
          <a:blip r:embed="rId2"/>
          <a:srcRect l="3478" t="9114" r="18159" b="3042"/>
          <a:stretch/>
        </p:blipFill>
        <p:spPr>
          <a:xfrm>
            <a:off x="3248888" y="1349975"/>
            <a:ext cx="5694219" cy="3200401"/>
          </a:xfrm>
          <a:prstGeom prst="rect">
            <a:avLst/>
          </a:prstGeom>
        </p:spPr>
      </p:pic>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3"/>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35</a:t>
            </a:fld>
            <a:endParaRPr lang="en-US" dirty="0"/>
          </a:p>
        </p:txBody>
      </p:sp>
      <p:sp>
        <p:nvSpPr>
          <p:cNvPr id="6" name="TextBox 5">
            <a:extLst>
              <a:ext uri="{FF2B5EF4-FFF2-40B4-BE49-F238E27FC236}">
                <a16:creationId xmlns:a16="http://schemas.microsoft.com/office/drawing/2014/main" id="{ADDF5124-45D2-C8FF-991E-2C46DA5231B8}"/>
              </a:ext>
            </a:extLst>
          </p:cNvPr>
          <p:cNvSpPr txBox="1"/>
          <p:nvPr/>
        </p:nvSpPr>
        <p:spPr>
          <a:xfrm>
            <a:off x="557195" y="369192"/>
            <a:ext cx="10652226"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accent1">
                    <a:lumMod val="75000"/>
                  </a:schemeClr>
                </a:solidFill>
                <a:effectLst/>
                <a:uLnTx/>
                <a:uFillTx/>
                <a:ea typeface="+mj-ea"/>
                <a:cs typeface="+mj-cs"/>
              </a:rPr>
              <a:t>25 % Non-Federal Share Cost Share Requirement</a:t>
            </a:r>
            <a:endParaRPr lang="en-US" sz="3200" b="1" dirty="0">
              <a:solidFill>
                <a:schemeClr val="accent1">
                  <a:lumMod val="75000"/>
                </a:schemeClr>
              </a:solidFill>
            </a:endParaRPr>
          </a:p>
        </p:txBody>
      </p:sp>
      <p:sp>
        <p:nvSpPr>
          <p:cNvPr id="8" name="TextBox 7">
            <a:extLst>
              <a:ext uri="{FF2B5EF4-FFF2-40B4-BE49-F238E27FC236}">
                <a16:creationId xmlns:a16="http://schemas.microsoft.com/office/drawing/2014/main" id="{704FFD20-E650-1752-8EFE-73E66DEE9B7E}"/>
              </a:ext>
            </a:extLst>
          </p:cNvPr>
          <p:cNvSpPr txBox="1"/>
          <p:nvPr/>
        </p:nvSpPr>
        <p:spPr>
          <a:xfrm>
            <a:off x="609600" y="1967346"/>
            <a:ext cx="3463636" cy="1754326"/>
          </a:xfrm>
          <a:prstGeom prst="rect">
            <a:avLst/>
          </a:prstGeom>
          <a:noFill/>
        </p:spPr>
        <p:txBody>
          <a:bodyPr wrap="square" rtlCol="0">
            <a:spAutoFit/>
          </a:bodyPr>
          <a:lstStyle/>
          <a:p>
            <a:r>
              <a:rPr lang="en-US" dirty="0">
                <a:solidFill>
                  <a:prstClr val="black"/>
                </a:solidFill>
                <a:latin typeface="Aptos" panose="02110004020202020204"/>
              </a:rPr>
              <a:t>Sub-Applicant </a:t>
            </a:r>
          </a:p>
          <a:p>
            <a:r>
              <a:rPr lang="en-US" dirty="0">
                <a:solidFill>
                  <a:prstClr val="black"/>
                </a:solidFill>
                <a:latin typeface="Aptos" panose="02110004020202020204"/>
              </a:rPr>
              <a:t>Community Investment</a:t>
            </a:r>
            <a:r>
              <a:rPr lang="en-US" dirty="0">
                <a:solidFill>
                  <a:prstClr val="black"/>
                </a:solidFill>
                <a:latin typeface="Aptos" panose="02110004020202020204"/>
                <a:sym typeface="Wingdings" panose="05000000000000000000" pitchFamily="2" charset="2"/>
              </a:rPr>
              <a:t></a:t>
            </a:r>
            <a:endParaRPr lang="en-US" dirty="0">
              <a:solidFill>
                <a:prstClr val="black"/>
              </a:solidFill>
              <a:latin typeface="Aptos" panose="02110004020202020204"/>
            </a:endParaRPr>
          </a:p>
          <a:p>
            <a:r>
              <a:rPr lang="en-US" dirty="0">
                <a:solidFill>
                  <a:prstClr val="black"/>
                </a:solidFill>
                <a:latin typeface="Aptos" panose="02110004020202020204"/>
              </a:rPr>
              <a:t>Cash / or cash value</a:t>
            </a:r>
          </a:p>
          <a:p>
            <a:r>
              <a:rPr lang="en-US" dirty="0">
                <a:solidFill>
                  <a:prstClr val="black"/>
                </a:solidFill>
                <a:latin typeface="Aptos" panose="02110004020202020204"/>
              </a:rPr>
              <a:t> of In-kind services </a:t>
            </a:r>
          </a:p>
          <a:p>
            <a:endParaRPr lang="en-US" dirty="0">
              <a:solidFill>
                <a:prstClr val="black"/>
              </a:solidFill>
              <a:latin typeface="Aptos" panose="02110004020202020204"/>
            </a:endParaRPr>
          </a:p>
          <a:p>
            <a:endParaRPr lang="en-US" dirty="0">
              <a:solidFill>
                <a:prstClr val="black"/>
              </a:solidFill>
              <a:latin typeface="Aptos" panose="02110004020202020204"/>
            </a:endParaRPr>
          </a:p>
        </p:txBody>
      </p:sp>
      <p:sp>
        <p:nvSpPr>
          <p:cNvPr id="9" name="TextBox 8">
            <a:extLst>
              <a:ext uri="{FF2B5EF4-FFF2-40B4-BE49-F238E27FC236}">
                <a16:creationId xmlns:a16="http://schemas.microsoft.com/office/drawing/2014/main" id="{2DA1F6D2-72BD-533D-D186-55BA0DC8E38B}"/>
              </a:ext>
            </a:extLst>
          </p:cNvPr>
          <p:cNvSpPr txBox="1"/>
          <p:nvPr/>
        </p:nvSpPr>
        <p:spPr>
          <a:xfrm>
            <a:off x="9067799" y="2521343"/>
            <a:ext cx="2187037" cy="1200329"/>
          </a:xfrm>
          <a:prstGeom prst="rect">
            <a:avLst/>
          </a:prstGeom>
          <a:noFill/>
        </p:spPr>
        <p:txBody>
          <a:bodyPr wrap="square" rtlCol="0">
            <a:spAutoFit/>
          </a:bodyPr>
          <a:lstStyle/>
          <a:p>
            <a:r>
              <a:rPr lang="en-US" dirty="0">
                <a:solidFill>
                  <a:prstClr val="black"/>
                </a:solidFill>
                <a:latin typeface="Aptos" panose="02110004020202020204"/>
              </a:rPr>
              <a:t>Unlocks 75% Federal funding </a:t>
            </a:r>
          </a:p>
          <a:p>
            <a:r>
              <a:rPr lang="en-US" dirty="0">
                <a:solidFill>
                  <a:prstClr val="black"/>
                </a:solidFill>
                <a:latin typeface="Aptos" panose="02110004020202020204"/>
              </a:rPr>
              <a:t>Return on Investment (ROI) </a:t>
            </a:r>
          </a:p>
        </p:txBody>
      </p:sp>
      <p:sp>
        <p:nvSpPr>
          <p:cNvPr id="10" name="Oval 9">
            <a:extLst>
              <a:ext uri="{FF2B5EF4-FFF2-40B4-BE49-F238E27FC236}">
                <a16:creationId xmlns:a16="http://schemas.microsoft.com/office/drawing/2014/main" id="{08F37082-B310-31FE-1A86-153EFFCF9AA9}"/>
              </a:ext>
            </a:extLst>
          </p:cNvPr>
          <p:cNvSpPr/>
          <p:nvPr/>
        </p:nvSpPr>
        <p:spPr>
          <a:xfrm>
            <a:off x="773875" y="3893812"/>
            <a:ext cx="1567543" cy="1239981"/>
          </a:xfrm>
          <a:prstGeom prst="ellipse">
            <a:avLst/>
          </a:prstGeom>
          <a:solidFill>
            <a:srgbClr val="4EA72E">
              <a:lumMod val="50000"/>
            </a:srgbClr>
          </a:solidFill>
          <a:ln w="1905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ptos" panose="02110004020202020204"/>
                <a:ea typeface="+mn-ea"/>
                <a:cs typeface="+mn-cs"/>
              </a:rPr>
              <a:t>5 % </a:t>
            </a:r>
          </a:p>
        </p:txBody>
      </p:sp>
      <p:sp>
        <p:nvSpPr>
          <p:cNvPr id="11" name="TextBox 10">
            <a:extLst>
              <a:ext uri="{FF2B5EF4-FFF2-40B4-BE49-F238E27FC236}">
                <a16:creationId xmlns:a16="http://schemas.microsoft.com/office/drawing/2014/main" id="{EE8062BB-C357-6E70-635A-164E11E86343}"/>
              </a:ext>
            </a:extLst>
          </p:cNvPr>
          <p:cNvSpPr txBox="1"/>
          <p:nvPr/>
        </p:nvSpPr>
        <p:spPr>
          <a:xfrm>
            <a:off x="2777923" y="4528981"/>
            <a:ext cx="6936771" cy="923330"/>
          </a:xfrm>
          <a:prstGeom prst="rect">
            <a:avLst/>
          </a:prstGeom>
          <a:noFill/>
        </p:spPr>
        <p:txBody>
          <a:bodyPr wrap="none" rtlCol="0">
            <a:spAutoFit/>
          </a:bodyPr>
          <a:lstStyle/>
          <a:p>
            <a:r>
              <a:rPr lang="en-US" b="1" dirty="0">
                <a:solidFill>
                  <a:prstClr val="black"/>
                </a:solidFill>
                <a:latin typeface="Aptos" panose="02110004020202020204"/>
              </a:rPr>
              <a:t>Sub-Recipient Management Costs: </a:t>
            </a:r>
            <a:r>
              <a:rPr lang="en-US" dirty="0">
                <a:solidFill>
                  <a:prstClr val="black"/>
                </a:solidFill>
                <a:latin typeface="Aptos" panose="02110004020202020204"/>
              </a:rPr>
              <a:t>(SRMC) 100% Federally Funded</a:t>
            </a:r>
          </a:p>
          <a:p>
            <a:r>
              <a:rPr lang="en-US" dirty="0">
                <a:solidFill>
                  <a:prstClr val="black"/>
                </a:solidFill>
                <a:latin typeface="Aptos" panose="02110004020202020204"/>
              </a:rPr>
              <a:t>The SMRC is 5% of the total project award provided externally  of the </a:t>
            </a:r>
          </a:p>
          <a:p>
            <a:r>
              <a:rPr lang="en-US" dirty="0">
                <a:solidFill>
                  <a:prstClr val="black"/>
                </a:solidFill>
                <a:latin typeface="Aptos" panose="02110004020202020204"/>
              </a:rPr>
              <a:t>project budget us for sub-recipient management activities </a:t>
            </a:r>
          </a:p>
        </p:txBody>
      </p:sp>
      <p:sp>
        <p:nvSpPr>
          <p:cNvPr id="12" name="TextBox 11">
            <a:extLst>
              <a:ext uri="{FF2B5EF4-FFF2-40B4-BE49-F238E27FC236}">
                <a16:creationId xmlns:a16="http://schemas.microsoft.com/office/drawing/2014/main" id="{0E6C85F2-98CA-7B90-1A10-C80BDFBF3DEA}"/>
              </a:ext>
            </a:extLst>
          </p:cNvPr>
          <p:cNvSpPr txBox="1"/>
          <p:nvPr/>
        </p:nvSpPr>
        <p:spPr>
          <a:xfrm>
            <a:off x="898315" y="5438138"/>
            <a:ext cx="10395361" cy="369332"/>
          </a:xfrm>
          <a:prstGeom prst="rect">
            <a:avLst/>
          </a:prstGeom>
          <a:noFill/>
        </p:spPr>
        <p:txBody>
          <a:bodyPr wrap="square" rtlCol="0">
            <a:spAutoFit/>
          </a:bodyPr>
          <a:lstStyle/>
          <a:p>
            <a:r>
              <a:rPr lang="en-US" dirty="0">
                <a:solidFill>
                  <a:prstClr val="black"/>
                </a:solidFill>
                <a:latin typeface="Aptos" panose="02110004020202020204"/>
              </a:rPr>
              <a:t>COST SHARE Example:  Total project Award $250k  ( $62,500 NFS + 187,500 Fed ROI)-</a:t>
            </a:r>
            <a:r>
              <a:rPr lang="en-US" dirty="0">
                <a:solidFill>
                  <a:prstClr val="black"/>
                </a:solidFill>
                <a:latin typeface="Aptos" panose="02110004020202020204"/>
                <a:sym typeface="Wingdings" panose="05000000000000000000" pitchFamily="2" charset="2"/>
              </a:rPr>
              <a:t></a:t>
            </a:r>
            <a:r>
              <a:rPr lang="en-US" dirty="0">
                <a:solidFill>
                  <a:prstClr val="black"/>
                </a:solidFill>
                <a:latin typeface="Aptos" panose="02110004020202020204"/>
              </a:rPr>
              <a:t> SMRC $</a:t>
            </a:r>
            <a:r>
              <a:rPr lang="en-US" b="1" dirty="0">
                <a:solidFill>
                  <a:prstClr val="black"/>
                </a:solidFill>
                <a:latin typeface="Aptos" panose="02110004020202020204"/>
              </a:rPr>
              <a:t>12,500</a:t>
            </a:r>
          </a:p>
        </p:txBody>
      </p:sp>
      <p:sp>
        <p:nvSpPr>
          <p:cNvPr id="13" name="TextBox 12">
            <a:extLst>
              <a:ext uri="{FF2B5EF4-FFF2-40B4-BE49-F238E27FC236}">
                <a16:creationId xmlns:a16="http://schemas.microsoft.com/office/drawing/2014/main" id="{D5A38B07-5790-3382-EE10-07A34076B6C8}"/>
              </a:ext>
            </a:extLst>
          </p:cNvPr>
          <p:cNvSpPr txBox="1"/>
          <p:nvPr/>
        </p:nvSpPr>
        <p:spPr>
          <a:xfrm>
            <a:off x="4588429" y="1998123"/>
            <a:ext cx="862737" cy="523220"/>
          </a:xfrm>
          <a:prstGeom prst="rect">
            <a:avLst/>
          </a:prstGeom>
          <a:noFill/>
        </p:spPr>
        <p:txBody>
          <a:bodyPr wrap="none" rtlCol="0">
            <a:spAutoFit/>
          </a:bodyPr>
          <a:lstStyle/>
          <a:p>
            <a:r>
              <a:rPr lang="en-US" sz="2800" b="1" dirty="0">
                <a:solidFill>
                  <a:schemeClr val="bg1"/>
                </a:solidFill>
                <a:latin typeface="Franklin Gothic Book" panose="020B0503020102020204" pitchFamily="34" charset="0"/>
              </a:rPr>
              <a:t>25%</a:t>
            </a:r>
          </a:p>
        </p:txBody>
      </p:sp>
      <p:sp>
        <p:nvSpPr>
          <p:cNvPr id="14" name="TextBox 13">
            <a:extLst>
              <a:ext uri="{FF2B5EF4-FFF2-40B4-BE49-F238E27FC236}">
                <a16:creationId xmlns:a16="http://schemas.microsoft.com/office/drawing/2014/main" id="{D9C325A1-386B-4714-4342-E8780C051628}"/>
              </a:ext>
            </a:extLst>
          </p:cNvPr>
          <p:cNvSpPr txBox="1"/>
          <p:nvPr/>
        </p:nvSpPr>
        <p:spPr>
          <a:xfrm>
            <a:off x="6740836" y="2521343"/>
            <a:ext cx="862737" cy="523220"/>
          </a:xfrm>
          <a:prstGeom prst="rect">
            <a:avLst/>
          </a:prstGeom>
          <a:noFill/>
        </p:spPr>
        <p:txBody>
          <a:bodyPr wrap="none" rtlCol="0">
            <a:spAutoFit/>
          </a:bodyPr>
          <a:lstStyle/>
          <a:p>
            <a:r>
              <a:rPr lang="en-US" sz="2800" b="1" dirty="0">
                <a:solidFill>
                  <a:schemeClr val="bg1"/>
                </a:solidFill>
                <a:latin typeface="Franklin Gothic Book" panose="020B0503020102020204" pitchFamily="34" charset="0"/>
              </a:rPr>
              <a:t>75%</a:t>
            </a:r>
          </a:p>
        </p:txBody>
      </p:sp>
      <p:pic>
        <p:nvPicPr>
          <p:cNvPr id="3" name="Picture 2">
            <a:extLst>
              <a:ext uri="{FF2B5EF4-FFF2-40B4-BE49-F238E27FC236}">
                <a16:creationId xmlns:a16="http://schemas.microsoft.com/office/drawing/2014/main" id="{815DBB10-5A6A-80C3-1DB8-6F0CE162E7E5}"/>
              </a:ext>
            </a:extLst>
          </p:cNvPr>
          <p:cNvPicPr>
            <a:picLocks noChangeAspect="1"/>
          </p:cNvPicPr>
          <p:nvPr/>
        </p:nvPicPr>
        <p:blipFill>
          <a:blip r:embed="rId4"/>
          <a:stretch>
            <a:fillRect/>
          </a:stretch>
        </p:blipFill>
        <p:spPr>
          <a:xfrm>
            <a:off x="11051476" y="5972169"/>
            <a:ext cx="438950" cy="438950"/>
          </a:xfrm>
          <a:prstGeom prst="rect">
            <a:avLst/>
          </a:prstGeom>
        </p:spPr>
      </p:pic>
    </p:spTree>
    <p:extLst>
      <p:ext uri="{BB962C8B-B14F-4D97-AF65-F5344CB8AC3E}">
        <p14:creationId xmlns:p14="http://schemas.microsoft.com/office/powerpoint/2010/main" val="303514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36</a:t>
            </a:fld>
            <a:endParaRPr lang="en-US" dirty="0"/>
          </a:p>
        </p:txBody>
      </p:sp>
      <p:sp>
        <p:nvSpPr>
          <p:cNvPr id="9" name="TextBox 8">
            <a:extLst>
              <a:ext uri="{FF2B5EF4-FFF2-40B4-BE49-F238E27FC236}">
                <a16:creationId xmlns:a16="http://schemas.microsoft.com/office/drawing/2014/main" id="{411180B0-BA74-3E99-8D96-AE49B165A528}"/>
              </a:ext>
            </a:extLst>
          </p:cNvPr>
          <p:cNvSpPr txBox="1"/>
          <p:nvPr/>
        </p:nvSpPr>
        <p:spPr>
          <a:xfrm>
            <a:off x="3821988" y="561798"/>
            <a:ext cx="1067062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ea typeface="+mn-ea"/>
                <a:cs typeface="+mn-cs"/>
              </a:rPr>
              <a:t>Cash vs In-Kind Services</a:t>
            </a:r>
          </a:p>
        </p:txBody>
      </p:sp>
      <p:sp>
        <p:nvSpPr>
          <p:cNvPr id="11" name="TextBox 10">
            <a:extLst>
              <a:ext uri="{FF2B5EF4-FFF2-40B4-BE49-F238E27FC236}">
                <a16:creationId xmlns:a16="http://schemas.microsoft.com/office/drawing/2014/main" id="{5791A319-7372-DED8-E0D2-E2575DB554CC}"/>
              </a:ext>
            </a:extLst>
          </p:cNvPr>
          <p:cNvSpPr txBox="1"/>
          <p:nvPr/>
        </p:nvSpPr>
        <p:spPr>
          <a:xfrm>
            <a:off x="815741" y="1378248"/>
            <a:ext cx="9983804" cy="445404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Cash ( Non-federal Identity)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General or Special Levy Tax Revenue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Community Fund Raising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Private Donations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In-Kind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Engineering / Labor / Admin services ( Hourly + rate)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Equipment resources ( operating costs)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Materials and Supplies ( Cash value)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400" dirty="0">
              <a:solidFill>
                <a:prstClr val="black"/>
              </a:solidFill>
              <a:latin typeface="Franklin Gothic Book" panose="020B0503020102020204" pitchFamily="34" charset="0"/>
            </a:endParaRP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 Federal Funds, or Fed funded resources cannot be used as match</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	</a:t>
            </a:r>
          </a:p>
        </p:txBody>
      </p:sp>
      <p:pic>
        <p:nvPicPr>
          <p:cNvPr id="3" name="Picture 2">
            <a:extLst>
              <a:ext uri="{FF2B5EF4-FFF2-40B4-BE49-F238E27FC236}">
                <a16:creationId xmlns:a16="http://schemas.microsoft.com/office/drawing/2014/main" id="{BD2B4B58-AE05-F3BC-004F-4FA9A049A7AA}"/>
              </a:ext>
            </a:extLst>
          </p:cNvPr>
          <p:cNvPicPr>
            <a:picLocks noChangeAspect="1"/>
          </p:cNvPicPr>
          <p:nvPr/>
        </p:nvPicPr>
        <p:blipFill>
          <a:blip r:embed="rId3"/>
          <a:stretch>
            <a:fillRect/>
          </a:stretch>
        </p:blipFill>
        <p:spPr>
          <a:xfrm>
            <a:off x="11051476" y="5972169"/>
            <a:ext cx="438950" cy="438950"/>
          </a:xfrm>
          <a:prstGeom prst="rect">
            <a:avLst/>
          </a:prstGeom>
        </p:spPr>
      </p:pic>
    </p:spTree>
    <p:extLst>
      <p:ext uri="{BB962C8B-B14F-4D97-AF65-F5344CB8AC3E}">
        <p14:creationId xmlns:p14="http://schemas.microsoft.com/office/powerpoint/2010/main" val="74139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37</a:t>
            </a:fld>
            <a:endParaRPr lang="en-US" dirty="0"/>
          </a:p>
        </p:txBody>
      </p:sp>
      <p:pic>
        <p:nvPicPr>
          <p:cNvPr id="3" name="Content Placeholder 4" descr="A group of blue and white labels with icons&#10;&#10;Description automatically generated with medium confidence">
            <a:extLst>
              <a:ext uri="{FF2B5EF4-FFF2-40B4-BE49-F238E27FC236}">
                <a16:creationId xmlns:a16="http://schemas.microsoft.com/office/drawing/2014/main" id="{56FEA23A-CBFA-1A6A-9318-A490A93C5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 y="1416412"/>
            <a:ext cx="11658600" cy="4322618"/>
          </a:xfrm>
          <a:prstGeom prst="rect">
            <a:avLst/>
          </a:prstGeom>
        </p:spPr>
      </p:pic>
      <p:sp>
        <p:nvSpPr>
          <p:cNvPr id="7" name="TextBox 6">
            <a:extLst>
              <a:ext uri="{FF2B5EF4-FFF2-40B4-BE49-F238E27FC236}">
                <a16:creationId xmlns:a16="http://schemas.microsoft.com/office/drawing/2014/main" id="{F76BA87B-5506-435C-3BEA-819A756FEA66}"/>
              </a:ext>
            </a:extLst>
          </p:cNvPr>
          <p:cNvSpPr txBox="1"/>
          <p:nvPr/>
        </p:nvSpPr>
        <p:spPr>
          <a:xfrm>
            <a:off x="564682" y="309035"/>
            <a:ext cx="10648749" cy="584775"/>
          </a:xfrm>
          <a:prstGeom prst="rect">
            <a:avLst/>
          </a:prstGeom>
          <a:noFill/>
        </p:spPr>
        <p:txBody>
          <a:bodyPr wrap="square">
            <a:spAutoFit/>
          </a:bodyPr>
          <a:lstStyle/>
          <a:p>
            <a:pPr algn="ctr"/>
            <a:r>
              <a:rPr kumimoji="0" lang="en-US" sz="3200" b="1" i="0" u="none" strike="noStrike" kern="1200" cap="none" spc="0" normalizeH="0" baseline="0" noProof="0" dirty="0">
                <a:ln>
                  <a:noFill/>
                </a:ln>
                <a:solidFill>
                  <a:schemeClr val="accent1">
                    <a:lumMod val="75000"/>
                  </a:schemeClr>
                </a:solidFill>
                <a:effectLst/>
                <a:uLnTx/>
                <a:uFillTx/>
                <a:ea typeface="+mj-ea"/>
                <a:cs typeface="+mj-cs"/>
              </a:rPr>
              <a:t>HMA Grant Award Life Cycle </a:t>
            </a:r>
            <a:endParaRPr lang="en-US" sz="3200" b="1" dirty="0">
              <a:solidFill>
                <a:schemeClr val="accent1">
                  <a:lumMod val="75000"/>
                </a:schemeClr>
              </a:solidFill>
            </a:endParaRPr>
          </a:p>
        </p:txBody>
      </p:sp>
      <p:pic>
        <p:nvPicPr>
          <p:cNvPr id="6" name="Picture 5">
            <a:extLst>
              <a:ext uri="{FF2B5EF4-FFF2-40B4-BE49-F238E27FC236}">
                <a16:creationId xmlns:a16="http://schemas.microsoft.com/office/drawing/2014/main" id="{E38E92B6-828C-2366-7EFA-70AEACC5DD13}"/>
              </a:ext>
            </a:extLst>
          </p:cNvPr>
          <p:cNvPicPr>
            <a:picLocks noChangeAspect="1"/>
          </p:cNvPicPr>
          <p:nvPr/>
        </p:nvPicPr>
        <p:blipFill>
          <a:blip r:embed="rId4"/>
          <a:stretch>
            <a:fillRect/>
          </a:stretch>
        </p:blipFill>
        <p:spPr>
          <a:xfrm>
            <a:off x="11134325" y="6136875"/>
            <a:ext cx="438950" cy="438950"/>
          </a:xfrm>
          <a:prstGeom prst="rect">
            <a:avLst/>
          </a:prstGeom>
        </p:spPr>
      </p:pic>
    </p:spTree>
    <p:extLst>
      <p:ext uri="{BB962C8B-B14F-4D97-AF65-F5344CB8AC3E}">
        <p14:creationId xmlns:p14="http://schemas.microsoft.com/office/powerpoint/2010/main" val="1724232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5A7A-D4C5-4D59-9CCC-16A3682694DE}"/>
              </a:ext>
            </a:extLst>
          </p:cNvPr>
          <p:cNvSpPr>
            <a:spLocks noGrp="1"/>
          </p:cNvSpPr>
          <p:nvPr>
            <p:ph type="title"/>
          </p:nvPr>
        </p:nvSpPr>
        <p:spPr>
          <a:xfrm>
            <a:off x="-18001" y="2384034"/>
            <a:ext cx="12192000" cy="2454442"/>
          </a:xfrm>
          <a:ln>
            <a:noFill/>
          </a:ln>
        </p:spPr>
        <p:txBody>
          <a:bodyPr>
            <a:normAutofit/>
          </a:bodyPr>
          <a:lstStyle/>
          <a:p>
            <a:pPr algn="ctr"/>
            <a:r>
              <a:rPr lang="en-US" sz="2200" b="1" u="sng" kern="0" dirty="0">
                <a:cs typeface="Calibri" panose="020F0502020204030204" pitchFamily="34" charset="0"/>
              </a:rPr>
              <a:t>Contact Information</a:t>
            </a:r>
            <a:br>
              <a:rPr lang="en-US" sz="2200" b="1" u="sng" kern="0" dirty="0">
                <a:cs typeface="Calibri" panose="020F0502020204030204" pitchFamily="34" charset="0"/>
              </a:rPr>
            </a:br>
            <a:r>
              <a:rPr lang="en-US" sz="2200" b="1" kern="0" dirty="0">
                <a:cs typeface="Calibri" panose="020F0502020204030204" pitchFamily="34" charset="0"/>
              </a:rPr>
              <a:t>Gabriel A. Reed</a:t>
            </a:r>
            <a:br>
              <a:rPr lang="en-US" sz="2200" b="1" kern="0" dirty="0">
                <a:cs typeface="Calibri" panose="020F0502020204030204" pitchFamily="34" charset="0"/>
              </a:rPr>
            </a:br>
            <a:r>
              <a:rPr lang="en-US" sz="2200" b="1" kern="0" dirty="0">
                <a:cs typeface="Calibri" panose="020F0502020204030204" pitchFamily="34" charset="0"/>
              </a:rPr>
              <a:t>State Hazard Mitigation Officer</a:t>
            </a:r>
            <a:br>
              <a:rPr lang="en-US" sz="2200" b="1" kern="0" dirty="0">
                <a:cs typeface="Calibri" panose="020F0502020204030204" pitchFamily="34" charset="0"/>
              </a:rPr>
            </a:br>
            <a:r>
              <a:rPr lang="en-US" sz="2200" b="1" kern="0" dirty="0">
                <a:cs typeface="Calibri" panose="020F0502020204030204" pitchFamily="34" charset="0"/>
              </a:rPr>
              <a:t>WV Emergency Management Division</a:t>
            </a:r>
            <a:br>
              <a:rPr lang="en-US" sz="2200" b="1" kern="0" dirty="0">
                <a:cs typeface="Calibri" panose="020F0502020204030204" pitchFamily="34" charset="0"/>
              </a:rPr>
            </a:br>
            <a:r>
              <a:rPr lang="en-US" sz="2200" b="1" kern="0" dirty="0">
                <a:cs typeface="Calibri" panose="020F0502020204030204" pitchFamily="34" charset="0"/>
              </a:rPr>
              <a:t> </a:t>
            </a:r>
            <a:r>
              <a:rPr lang="en-US" sz="2200" b="1" u="sng" kern="0" dirty="0">
                <a:cs typeface="Calibri" panose="020F0502020204030204" pitchFamily="34" charset="0"/>
                <a:hlinkClick r:id="rId2"/>
              </a:rPr>
              <a:t>.</a:t>
            </a:r>
            <a:r>
              <a:rPr lang="en-US" sz="2200" dirty="0"/>
              <a:t> WVHMGP@wv.gov​  </a:t>
            </a:r>
            <a:br>
              <a:rPr lang="en-US" sz="2200" dirty="0"/>
            </a:br>
            <a:r>
              <a:rPr lang="en-US" sz="2200" dirty="0"/>
              <a:t>​304-558-5380​</a:t>
            </a:r>
            <a:br>
              <a:rPr lang="en-US" sz="2200" kern="0" dirty="0">
                <a:cs typeface="Calibri" panose="020F0502020204030204" pitchFamily="34" charset="0"/>
              </a:rPr>
            </a:br>
            <a:endParaRPr lang="en-US" sz="2200" dirty="0"/>
          </a:p>
        </p:txBody>
      </p:sp>
      <p:pic>
        <p:nvPicPr>
          <p:cNvPr id="3" name="Picture 2" descr="Federal Emergency Management Agency (FEMA) Seal">
            <a:extLst>
              <a:ext uri="{FF2B5EF4-FFF2-40B4-BE49-F238E27FC236}">
                <a16:creationId xmlns:a16="http://schemas.microsoft.com/office/drawing/2014/main" id="{9D83FCD6-7A58-4BCA-99A7-DF0E0B040178}"/>
              </a:ext>
            </a:extLst>
          </p:cNvPr>
          <p:cNvPicPr>
            <a:picLocks noChangeAspect="1"/>
          </p:cNvPicPr>
          <p:nvPr/>
        </p:nvPicPr>
        <p:blipFill>
          <a:blip r:embed="rId3"/>
          <a:stretch>
            <a:fillRect/>
          </a:stretch>
        </p:blipFill>
        <p:spPr>
          <a:xfrm>
            <a:off x="1203158" y="5603995"/>
            <a:ext cx="2213437" cy="664633"/>
          </a:xfrm>
          <a:prstGeom prst="rect">
            <a:avLst/>
          </a:prstGeom>
        </p:spPr>
      </p:pic>
      <p:sp>
        <p:nvSpPr>
          <p:cNvPr id="8" name="TextBox 7">
            <a:extLst>
              <a:ext uri="{FF2B5EF4-FFF2-40B4-BE49-F238E27FC236}">
                <a16:creationId xmlns:a16="http://schemas.microsoft.com/office/drawing/2014/main" id="{988535C2-C66C-47E5-9550-500EB645250B}"/>
              </a:ext>
            </a:extLst>
          </p:cNvPr>
          <p:cNvSpPr txBox="1"/>
          <p:nvPr/>
        </p:nvSpPr>
        <p:spPr>
          <a:xfrm>
            <a:off x="4205868" y="390584"/>
            <a:ext cx="378026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lumMod val="95000"/>
                  </a:srgbClr>
                </a:solidFill>
                <a:effectLst/>
                <a:uLnTx/>
                <a:uFillTx/>
                <a:latin typeface="Franklin Gothic Medium" panose="020B0603020102020204"/>
                <a:ea typeface="+mn-ea"/>
                <a:cs typeface="+mn-cs"/>
              </a:rPr>
              <a:t>Questions?</a:t>
            </a:r>
          </a:p>
        </p:txBody>
      </p:sp>
      <p:pic>
        <p:nvPicPr>
          <p:cNvPr id="5" name="Picture 4">
            <a:extLst>
              <a:ext uri="{FF2B5EF4-FFF2-40B4-BE49-F238E27FC236}">
                <a16:creationId xmlns:a16="http://schemas.microsoft.com/office/drawing/2014/main" id="{7D094773-D560-09C7-251F-67DD9691098B}"/>
              </a:ext>
            </a:extLst>
          </p:cNvPr>
          <p:cNvPicPr>
            <a:picLocks noChangeAspect="1"/>
          </p:cNvPicPr>
          <p:nvPr/>
        </p:nvPicPr>
        <p:blipFill>
          <a:blip r:embed="rId4"/>
          <a:stretch>
            <a:fillRect/>
          </a:stretch>
        </p:blipFill>
        <p:spPr>
          <a:xfrm>
            <a:off x="10596246" y="5603995"/>
            <a:ext cx="785192" cy="785192"/>
          </a:xfrm>
          <a:prstGeom prst="rect">
            <a:avLst/>
          </a:prstGeom>
        </p:spPr>
      </p:pic>
    </p:spTree>
    <p:extLst>
      <p:ext uri="{BB962C8B-B14F-4D97-AF65-F5344CB8AC3E}">
        <p14:creationId xmlns:p14="http://schemas.microsoft.com/office/powerpoint/2010/main" val="428726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539015" y="6120228"/>
            <a:ext cx="1174931" cy="418684"/>
          </a:xfrm>
          <a:prstGeom prst="rect">
            <a:avLst/>
          </a:prstGeom>
        </p:spPr>
      </p:pic>
      <p:sp>
        <p:nvSpPr>
          <p:cNvPr id="2" name="Slide Number Placeholder 1">
            <a:extLst>
              <a:ext uri="{FF2B5EF4-FFF2-40B4-BE49-F238E27FC236}">
                <a16:creationId xmlns:a16="http://schemas.microsoft.com/office/drawing/2014/main" id="{A74DE164-02B2-9BD8-D3E5-A2BB599B2232}"/>
              </a:ext>
            </a:extLst>
          </p:cNvPr>
          <p:cNvSpPr>
            <a:spLocks noGrp="1"/>
          </p:cNvSpPr>
          <p:nvPr>
            <p:ph type="sldNum" sz="quarter" idx="12"/>
          </p:nvPr>
        </p:nvSpPr>
        <p:spPr/>
        <p:txBody>
          <a:bodyPr/>
          <a:lstStyle/>
          <a:p>
            <a:fld id="{6419472E-0FDD-4047-83EF-3D77A9D21403}" type="slidenum">
              <a:rPr lang="en-US" smtClean="0"/>
              <a:t>4</a:t>
            </a:fld>
            <a:endParaRPr lang="en-US" dirty="0"/>
          </a:p>
        </p:txBody>
      </p:sp>
      <p:sp>
        <p:nvSpPr>
          <p:cNvPr id="3" name="Title 1">
            <a:extLst>
              <a:ext uri="{FF2B5EF4-FFF2-40B4-BE49-F238E27FC236}">
                <a16:creationId xmlns:a16="http://schemas.microsoft.com/office/drawing/2014/main" id="{E9A49309-07E5-FCF8-220C-41032EB07F6F}"/>
              </a:ext>
            </a:extLst>
          </p:cNvPr>
          <p:cNvSpPr txBox="1">
            <a:spLocks/>
          </p:cNvSpPr>
          <p:nvPr/>
        </p:nvSpPr>
        <p:spPr>
          <a:xfrm>
            <a:off x="847025" y="236302"/>
            <a:ext cx="10019898" cy="6817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latin typeface="Franklin Gothic Book" panose="020B0503020102020204" pitchFamily="34" charset="0"/>
              </a:rPr>
              <a:t>Presidential Declarations in WV (</a:t>
            </a:r>
            <a:r>
              <a:rPr lang="en-US" sz="3200" i="1" dirty="0">
                <a:solidFill>
                  <a:schemeClr val="accent1">
                    <a:lumMod val="75000"/>
                  </a:schemeClr>
                </a:solidFill>
                <a:latin typeface="Franklin Gothic Book" panose="020B0503020102020204" pitchFamily="34" charset="0"/>
              </a:rPr>
              <a:t>2016-Present</a:t>
            </a:r>
            <a:r>
              <a:rPr lang="en-US" sz="3200" dirty="0">
                <a:solidFill>
                  <a:schemeClr val="accent1">
                    <a:lumMod val="75000"/>
                  </a:schemeClr>
                </a:solidFill>
                <a:latin typeface="Franklin Gothic Book" panose="020B0503020102020204" pitchFamily="34" charset="0"/>
              </a:rPr>
              <a:t>)</a:t>
            </a:r>
          </a:p>
        </p:txBody>
      </p:sp>
      <p:graphicFrame>
        <p:nvGraphicFramePr>
          <p:cNvPr id="6" name="Table 7">
            <a:extLst>
              <a:ext uri="{FF2B5EF4-FFF2-40B4-BE49-F238E27FC236}">
                <a16:creationId xmlns:a16="http://schemas.microsoft.com/office/drawing/2014/main" id="{50B1E3E9-DDF9-3039-27E9-B6C138DCCFD2}"/>
              </a:ext>
            </a:extLst>
          </p:cNvPr>
          <p:cNvGraphicFramePr>
            <a:graphicFrameLocks noGrp="1"/>
          </p:cNvGraphicFramePr>
          <p:nvPr>
            <p:extLst>
              <p:ext uri="{D42A27DB-BD31-4B8C-83A1-F6EECF244321}">
                <p14:modId xmlns:p14="http://schemas.microsoft.com/office/powerpoint/2010/main" val="1029527598"/>
              </p:ext>
            </p:extLst>
          </p:nvPr>
        </p:nvGraphicFramePr>
        <p:xfrm>
          <a:off x="539015" y="236302"/>
          <a:ext cx="10805960" cy="5767530"/>
        </p:xfrm>
        <a:graphic>
          <a:graphicData uri="http://schemas.openxmlformats.org/drawingml/2006/table">
            <a:tbl>
              <a:tblPr firstRow="1" bandRow="1">
                <a:tableStyleId>{5C22544A-7EE6-4342-B048-85BDC9FD1C3A}</a:tableStyleId>
              </a:tblPr>
              <a:tblGrid>
                <a:gridCol w="2703998">
                  <a:extLst>
                    <a:ext uri="{9D8B030D-6E8A-4147-A177-3AD203B41FA5}">
                      <a16:colId xmlns:a16="http://schemas.microsoft.com/office/drawing/2014/main" val="46568261"/>
                    </a:ext>
                  </a:extLst>
                </a:gridCol>
                <a:gridCol w="2708339">
                  <a:extLst>
                    <a:ext uri="{9D8B030D-6E8A-4147-A177-3AD203B41FA5}">
                      <a16:colId xmlns:a16="http://schemas.microsoft.com/office/drawing/2014/main" val="56695825"/>
                    </a:ext>
                  </a:extLst>
                </a:gridCol>
                <a:gridCol w="2794204">
                  <a:extLst>
                    <a:ext uri="{9D8B030D-6E8A-4147-A177-3AD203B41FA5}">
                      <a16:colId xmlns:a16="http://schemas.microsoft.com/office/drawing/2014/main" val="899473614"/>
                    </a:ext>
                  </a:extLst>
                </a:gridCol>
                <a:gridCol w="2599419">
                  <a:extLst>
                    <a:ext uri="{9D8B030D-6E8A-4147-A177-3AD203B41FA5}">
                      <a16:colId xmlns:a16="http://schemas.microsoft.com/office/drawing/2014/main" val="3014134605"/>
                    </a:ext>
                  </a:extLst>
                </a:gridCol>
              </a:tblGrid>
              <a:tr h="413810">
                <a:tc>
                  <a:txBody>
                    <a:bodyPr/>
                    <a:lstStyle/>
                    <a:p>
                      <a:pPr algn="ctr"/>
                      <a:r>
                        <a:rPr lang="en-US" sz="1800" dirty="0"/>
                        <a:t>Disaster #</a:t>
                      </a:r>
                    </a:p>
                  </a:txBody>
                  <a:tcPr/>
                </a:tc>
                <a:tc>
                  <a:txBody>
                    <a:bodyPr/>
                    <a:lstStyle/>
                    <a:p>
                      <a:pPr algn="ctr"/>
                      <a:r>
                        <a:rPr lang="en-US" sz="1800" dirty="0"/>
                        <a:t>Declaration Date</a:t>
                      </a:r>
                    </a:p>
                  </a:txBody>
                  <a:tcPr/>
                </a:tc>
                <a:tc>
                  <a:txBody>
                    <a:bodyPr/>
                    <a:lstStyle/>
                    <a:p>
                      <a:pPr algn="ctr"/>
                      <a:r>
                        <a:rPr lang="en-US" sz="1800" dirty="0"/>
                        <a:t>PA Obligation</a:t>
                      </a:r>
                    </a:p>
                  </a:txBody>
                  <a:tcPr/>
                </a:tc>
                <a:tc>
                  <a:txBody>
                    <a:bodyPr/>
                    <a:lstStyle/>
                    <a:p>
                      <a:pPr algn="ctr"/>
                      <a:r>
                        <a:rPr lang="en-US" sz="1800" dirty="0"/>
                        <a:t>MIT Obligation</a:t>
                      </a:r>
                    </a:p>
                  </a:txBody>
                  <a:tcPr/>
                </a:tc>
                <a:extLst>
                  <a:ext uri="{0D108BD9-81ED-4DB2-BD59-A6C34878D82A}">
                    <a16:rowId xmlns:a16="http://schemas.microsoft.com/office/drawing/2014/main" val="1812506634"/>
                  </a:ext>
                </a:extLst>
              </a:tr>
              <a:tr h="398212">
                <a:tc>
                  <a:txBody>
                    <a:bodyPr/>
                    <a:lstStyle/>
                    <a:p>
                      <a:pPr algn="ctr"/>
                      <a:r>
                        <a:rPr lang="en-US" sz="1600" b="1" dirty="0"/>
                        <a:t>DR-4273</a:t>
                      </a:r>
                    </a:p>
                  </a:txBody>
                  <a:tcPr anchor="ctr"/>
                </a:tc>
                <a:tc>
                  <a:txBody>
                    <a:bodyPr/>
                    <a:lstStyle/>
                    <a:p>
                      <a:pPr algn="ctr"/>
                      <a:r>
                        <a:rPr lang="en-US" sz="1600" dirty="0"/>
                        <a:t>June 25, 2016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t>$436,610,902.00</a:t>
                      </a:r>
                    </a:p>
                  </a:txBody>
                  <a:tcPr anchor="ctr"/>
                </a:tc>
                <a:tc>
                  <a:txBody>
                    <a:bodyPr/>
                    <a:lstStyle/>
                    <a:p>
                      <a:pPr algn="ctr" fontAlgn="ctr"/>
                      <a:r>
                        <a:rPr lang="en-US" sz="1600" b="0" u="none" strike="noStrike" dirty="0">
                          <a:solidFill>
                            <a:srgbClr val="000000"/>
                          </a:solidFill>
                          <a:effectLst/>
                        </a:rPr>
                        <a:t>$35,675,205.16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588861559"/>
                  </a:ext>
                </a:extLst>
              </a:tr>
              <a:tr h="398212">
                <a:tc>
                  <a:txBody>
                    <a:bodyPr/>
                    <a:lstStyle/>
                    <a:p>
                      <a:pPr algn="ctr"/>
                      <a:r>
                        <a:rPr lang="en-US" sz="1600" b="1" dirty="0"/>
                        <a:t>DR-4331</a:t>
                      </a:r>
                    </a:p>
                  </a:txBody>
                  <a:tcPr anchor="ctr"/>
                </a:tc>
                <a:tc>
                  <a:txBody>
                    <a:bodyPr/>
                    <a:lstStyle/>
                    <a:p>
                      <a:pPr algn="ctr"/>
                      <a:r>
                        <a:rPr lang="en-US" sz="1600" dirty="0"/>
                        <a:t>August 18, 2017</a:t>
                      </a:r>
                    </a:p>
                  </a:txBody>
                  <a:tcPr anchor="ctr"/>
                </a:tc>
                <a:tc>
                  <a:txBody>
                    <a:bodyPr/>
                    <a:lstStyle/>
                    <a:p>
                      <a:pPr algn="ctr"/>
                      <a:r>
                        <a:rPr lang="en-US" sz="1600" kern="1200" dirty="0">
                          <a:solidFill>
                            <a:schemeClr val="tx1"/>
                          </a:solidFill>
                          <a:effectLst/>
                        </a:rPr>
                        <a:t> $11,790,234.45</a:t>
                      </a:r>
                      <a:endParaRPr lang="en-US" sz="1600" dirty="0">
                        <a:solidFill>
                          <a:schemeClr val="tx1"/>
                        </a:solidFill>
                        <a:highlight>
                          <a:srgbClr val="FFFF00"/>
                        </a:highlight>
                      </a:endParaRPr>
                    </a:p>
                  </a:txBody>
                  <a:tcPr anchor="ctr"/>
                </a:tc>
                <a:tc>
                  <a:txBody>
                    <a:bodyPr/>
                    <a:lstStyle/>
                    <a:p>
                      <a:pPr algn="ctr" fontAlgn="ctr"/>
                      <a:r>
                        <a:rPr lang="en-US" sz="1600" b="0" u="none" strike="noStrike" dirty="0">
                          <a:solidFill>
                            <a:srgbClr val="000000"/>
                          </a:solidFill>
                          <a:effectLst/>
                        </a:rPr>
                        <a:t>$2,682,701.63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200160948"/>
                  </a:ext>
                </a:extLst>
              </a:tr>
              <a:tr h="398212">
                <a:tc>
                  <a:txBody>
                    <a:bodyPr/>
                    <a:lstStyle/>
                    <a:p>
                      <a:pPr algn="ctr"/>
                      <a:r>
                        <a:rPr lang="en-US" sz="1600" b="1" dirty="0"/>
                        <a:t>DR-4359</a:t>
                      </a:r>
                    </a:p>
                  </a:txBody>
                  <a:tcPr anchor="ctr"/>
                </a:tc>
                <a:tc>
                  <a:txBody>
                    <a:bodyPr/>
                    <a:lstStyle/>
                    <a:p>
                      <a:pPr algn="ctr"/>
                      <a:r>
                        <a:rPr lang="en-US" sz="1600" dirty="0"/>
                        <a:t>April 17, 2018</a:t>
                      </a:r>
                    </a:p>
                  </a:txBody>
                  <a:tcPr anchor="ctr"/>
                </a:tc>
                <a:tc>
                  <a:txBody>
                    <a:bodyPr/>
                    <a:lstStyle/>
                    <a:p>
                      <a:pPr marL="0" marR="0" algn="ctr">
                        <a:lnSpc>
                          <a:spcPct val="120000"/>
                        </a:lnSpc>
                        <a:spcBef>
                          <a:spcPts val="0"/>
                        </a:spcBef>
                        <a:spcAft>
                          <a:spcPts val="0"/>
                        </a:spcAft>
                      </a:pPr>
                      <a:r>
                        <a:rPr lang="en-US" sz="1600" dirty="0">
                          <a:solidFill>
                            <a:schemeClr val="tx1"/>
                          </a:solidFill>
                        </a:rPr>
                        <a:t>$33,863,253.66</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0" u="none" strike="noStrike" dirty="0">
                          <a:solidFill>
                            <a:srgbClr val="000000"/>
                          </a:solidFill>
                          <a:effectLst/>
                        </a:rPr>
                        <a:t>$2,813,086.31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058151630"/>
                  </a:ext>
                </a:extLst>
              </a:tr>
              <a:tr h="398212">
                <a:tc>
                  <a:txBody>
                    <a:bodyPr/>
                    <a:lstStyle/>
                    <a:p>
                      <a:pPr algn="ctr"/>
                      <a:r>
                        <a:rPr lang="en-US" sz="1600" b="1" dirty="0"/>
                        <a:t>DR-4378</a:t>
                      </a:r>
                    </a:p>
                  </a:txBody>
                  <a:tcPr anchor="ctr"/>
                </a:tc>
                <a:tc>
                  <a:txBody>
                    <a:bodyPr/>
                    <a:lstStyle/>
                    <a:p>
                      <a:pPr algn="ctr"/>
                      <a:r>
                        <a:rPr lang="en-US" sz="1600" dirty="0"/>
                        <a:t>July 12, 2018</a:t>
                      </a:r>
                    </a:p>
                  </a:txBody>
                  <a:tcPr anchor="ctr"/>
                </a:tc>
                <a:tc>
                  <a:txBody>
                    <a:bodyPr/>
                    <a:lstStyle/>
                    <a:p>
                      <a:pPr marL="0" marR="0" algn="ctr">
                        <a:lnSpc>
                          <a:spcPct val="120000"/>
                        </a:lnSpc>
                        <a:spcBef>
                          <a:spcPts val="0"/>
                        </a:spcBef>
                        <a:spcAft>
                          <a:spcPts val="0"/>
                        </a:spcAft>
                      </a:pPr>
                      <a:r>
                        <a:rPr lang="en-US" sz="1600" dirty="0">
                          <a:solidFill>
                            <a:schemeClr val="tx1"/>
                          </a:solidFill>
                        </a:rPr>
                        <a:t>$2,225,874.68</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0" u="none" strike="noStrike" dirty="0">
                          <a:solidFill>
                            <a:srgbClr val="000000"/>
                          </a:solidFill>
                          <a:effectLst/>
                        </a:rPr>
                        <a:t>$162,949.00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33857200"/>
                  </a:ext>
                </a:extLst>
              </a:tr>
              <a:tr h="398212">
                <a:tc>
                  <a:txBody>
                    <a:bodyPr/>
                    <a:lstStyle/>
                    <a:p>
                      <a:pPr algn="ctr"/>
                      <a:r>
                        <a:rPr lang="en-US" sz="1600" b="1" dirty="0"/>
                        <a:t>DR-4455</a:t>
                      </a:r>
                    </a:p>
                  </a:txBody>
                  <a:tcPr anchor="ctr"/>
                </a:tc>
                <a:tc>
                  <a:txBody>
                    <a:bodyPr/>
                    <a:lstStyle/>
                    <a:p>
                      <a:pPr algn="ctr"/>
                      <a:r>
                        <a:rPr lang="en-US" sz="1600" dirty="0"/>
                        <a:t>August 3, 2019</a:t>
                      </a:r>
                    </a:p>
                  </a:txBody>
                  <a:tcPr anchor="ctr"/>
                </a:tc>
                <a:tc>
                  <a:txBody>
                    <a:bodyPr/>
                    <a:lstStyle/>
                    <a:p>
                      <a:pPr marL="0" marR="0" algn="ctr">
                        <a:lnSpc>
                          <a:spcPct val="120000"/>
                        </a:lnSpc>
                        <a:spcBef>
                          <a:spcPts val="0"/>
                        </a:spcBef>
                        <a:spcAft>
                          <a:spcPts val="0"/>
                        </a:spcAft>
                      </a:pPr>
                      <a:r>
                        <a:rPr lang="en-US" sz="1600" dirty="0">
                          <a:solidFill>
                            <a:schemeClr val="tx1"/>
                          </a:solidFill>
                        </a:rPr>
                        <a:t>4,660,343.13</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0" u="none" strike="noStrike" dirty="0">
                          <a:solidFill>
                            <a:srgbClr val="000000"/>
                          </a:solidFill>
                          <a:effectLst/>
                        </a:rPr>
                        <a:t>$393,248.75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424517950"/>
                  </a:ext>
                </a:extLst>
              </a:tr>
              <a:tr h="398212">
                <a:tc>
                  <a:txBody>
                    <a:bodyPr/>
                    <a:lstStyle/>
                    <a:p>
                      <a:pPr algn="ctr"/>
                      <a:r>
                        <a:rPr lang="en-US" sz="1600" b="1" dirty="0"/>
                        <a:t>DR-4517 (COVID)</a:t>
                      </a:r>
                    </a:p>
                  </a:txBody>
                  <a:tcPr anchor="ctr"/>
                </a:tc>
                <a:tc>
                  <a:txBody>
                    <a:bodyPr/>
                    <a:lstStyle/>
                    <a:p>
                      <a:pPr algn="ctr"/>
                      <a:r>
                        <a:rPr lang="en-US" sz="1600" dirty="0"/>
                        <a:t>April 3, 2020</a:t>
                      </a:r>
                    </a:p>
                  </a:txBody>
                  <a:tcPr anchor="ctr"/>
                </a:tc>
                <a:tc>
                  <a:txBody>
                    <a:bodyPr/>
                    <a:lstStyle/>
                    <a:p>
                      <a:pPr marL="0" marR="0" algn="ctr">
                        <a:lnSpc>
                          <a:spcPct val="120000"/>
                        </a:lnSpc>
                        <a:spcBef>
                          <a:spcPts val="0"/>
                        </a:spcBef>
                        <a:spcAft>
                          <a:spcPts val="0"/>
                        </a:spcAft>
                      </a:pPr>
                      <a:r>
                        <a:rPr lang="en-US" sz="1600" dirty="0">
                          <a:solidFill>
                            <a:schemeClr val="tx1"/>
                          </a:solidFill>
                          <a:effectLst/>
                        </a:rPr>
                        <a:t>$163,810,376.05</a:t>
                      </a:r>
                      <a:endParaRPr lang="en-US" sz="1600" dirty="0">
                        <a:solidFill>
                          <a:schemeClr val="tx1"/>
                        </a:solidFill>
                        <a:effectLst/>
                        <a:highlight>
                          <a:srgbClr val="FFFF00"/>
                        </a:highligh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0" u="none" strike="noStrike" dirty="0">
                          <a:solidFill>
                            <a:srgbClr val="000000"/>
                          </a:solidFill>
                          <a:effectLst/>
                        </a:rPr>
                        <a:t>$646,452.00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52612377"/>
                  </a:ext>
                </a:extLst>
              </a:tr>
              <a:tr h="398212">
                <a:tc>
                  <a:txBody>
                    <a:bodyPr/>
                    <a:lstStyle/>
                    <a:p>
                      <a:pPr algn="ctr"/>
                      <a:r>
                        <a:rPr lang="en-US" sz="1600" b="1" dirty="0"/>
                        <a:t>DR-4603</a:t>
                      </a:r>
                    </a:p>
                  </a:txBody>
                  <a:tcPr anchor="ctr"/>
                </a:tc>
                <a:tc>
                  <a:txBody>
                    <a:bodyPr/>
                    <a:lstStyle/>
                    <a:p>
                      <a:pPr algn="ctr"/>
                      <a:r>
                        <a:rPr lang="en-US" sz="1600" dirty="0"/>
                        <a:t>May 13, 2021</a:t>
                      </a:r>
                    </a:p>
                  </a:txBody>
                  <a:tcPr anchor="ctr"/>
                </a:tc>
                <a:tc>
                  <a:txBody>
                    <a:bodyPr/>
                    <a:lstStyle/>
                    <a:p>
                      <a:pPr marL="0" marR="0" algn="ctr">
                        <a:lnSpc>
                          <a:spcPct val="120000"/>
                        </a:lnSpc>
                        <a:spcBef>
                          <a:spcPts val="0"/>
                        </a:spcBef>
                        <a:spcAft>
                          <a:spcPts val="0"/>
                        </a:spcAft>
                      </a:pPr>
                      <a:r>
                        <a:rPr lang="en-US" sz="1600" dirty="0">
                          <a:solidFill>
                            <a:schemeClr val="tx1"/>
                          </a:solidFill>
                        </a:rPr>
                        <a:t>  $5,867,014.41</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0" u="none" strike="noStrike" dirty="0">
                          <a:solidFill>
                            <a:srgbClr val="000000"/>
                          </a:solidFill>
                          <a:effectLst/>
                        </a:rPr>
                        <a:t>$700,100.00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677876040"/>
                  </a:ext>
                </a:extLst>
              </a:tr>
              <a:tr h="398212">
                <a:tc>
                  <a:txBody>
                    <a:bodyPr/>
                    <a:lstStyle/>
                    <a:p>
                      <a:pPr algn="ctr"/>
                      <a:r>
                        <a:rPr lang="en-US" sz="1600" b="1" dirty="0"/>
                        <a:t>DR-4605</a:t>
                      </a:r>
                    </a:p>
                  </a:txBody>
                  <a:tcPr anchor="ctr"/>
                </a:tc>
                <a:tc>
                  <a:txBody>
                    <a:bodyPr/>
                    <a:lstStyle/>
                    <a:p>
                      <a:pPr algn="ctr"/>
                      <a:r>
                        <a:rPr lang="en-US" sz="1600" dirty="0"/>
                        <a:t>May 20, 2021</a:t>
                      </a:r>
                    </a:p>
                  </a:txBody>
                  <a:tcPr anchor="ctr"/>
                </a:tc>
                <a:tc>
                  <a:txBody>
                    <a:bodyPr/>
                    <a:lstStyle/>
                    <a:p>
                      <a:pPr marL="0" marR="0" algn="ctr">
                        <a:lnSpc>
                          <a:spcPct val="120000"/>
                        </a:lnSpc>
                        <a:spcBef>
                          <a:spcPts val="0"/>
                        </a:spcBef>
                        <a:spcAft>
                          <a:spcPts val="0"/>
                        </a:spcAft>
                      </a:pPr>
                      <a:r>
                        <a:rPr lang="en-US" sz="1600" dirty="0">
                          <a:solidFill>
                            <a:schemeClr val="tx1"/>
                          </a:solidFill>
                        </a:rPr>
                        <a:t>  $5,688,807.38</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0" u="none" strike="noStrike" dirty="0">
                          <a:solidFill>
                            <a:srgbClr val="000000"/>
                          </a:solidFill>
                          <a:effectLst/>
                        </a:rPr>
                        <a:t>$114,953.00 </a:t>
                      </a:r>
                      <a:endParaRPr lang="en-US"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599444252"/>
                  </a:ext>
                </a:extLst>
              </a:tr>
              <a:tr h="398212">
                <a:tc>
                  <a:txBody>
                    <a:bodyPr/>
                    <a:lstStyle/>
                    <a:p>
                      <a:pPr algn="ctr"/>
                      <a:r>
                        <a:rPr lang="en-US" sz="1600" b="1" dirty="0"/>
                        <a:t>DR-4678</a:t>
                      </a:r>
                    </a:p>
                  </a:txBody>
                  <a:tcPr anchor="ctr"/>
                </a:tc>
                <a:tc>
                  <a:txBody>
                    <a:bodyPr/>
                    <a:lstStyle/>
                    <a:p>
                      <a:pPr algn="ctr"/>
                      <a:r>
                        <a:rPr lang="en-US" sz="1600" dirty="0"/>
                        <a:t>November 28, 2022</a:t>
                      </a:r>
                    </a:p>
                  </a:txBody>
                  <a:tcPr anchor="ctr"/>
                </a:tc>
                <a:tc>
                  <a:txBody>
                    <a:bodyPr/>
                    <a:lstStyle/>
                    <a:p>
                      <a:pPr algn="ctr"/>
                      <a:r>
                        <a:rPr lang="en-US" sz="1600" dirty="0">
                          <a:solidFill>
                            <a:schemeClr val="tx1"/>
                          </a:solidFill>
                        </a:rPr>
                        <a:t>$945,006.33</a:t>
                      </a:r>
                      <a:endParaRPr lang="en-US" sz="1600" dirty="0">
                        <a:solidFill>
                          <a:schemeClr val="tx1"/>
                        </a:solidFill>
                        <a:effectLst/>
                        <a:latin typeface="+mn-lt"/>
                      </a:endParaRPr>
                    </a:p>
                  </a:txBody>
                  <a:tcPr marL="28575" marR="28575" marT="28575" marB="28575" anchor="ctr"/>
                </a:tc>
                <a:tc>
                  <a:txBody>
                    <a:bodyPr/>
                    <a:lstStyle/>
                    <a:p>
                      <a:pPr algn="ctr"/>
                      <a:r>
                        <a:rPr lang="en-US" sz="1600" dirty="0">
                          <a:solidFill>
                            <a:schemeClr val="tx1"/>
                          </a:solidFill>
                          <a:effectLst/>
                        </a:rPr>
                        <a:t>TBD</a:t>
                      </a:r>
                      <a:endParaRPr lang="en-US" sz="1600" dirty="0">
                        <a:solidFill>
                          <a:schemeClr val="tx1"/>
                        </a:solidFill>
                        <a:effectLst/>
                        <a:latin typeface="+mn-lt"/>
                      </a:endParaRPr>
                    </a:p>
                  </a:txBody>
                  <a:tcPr marL="28575" marR="28575" marT="28575" marB="28575" anchor="ctr"/>
                </a:tc>
                <a:extLst>
                  <a:ext uri="{0D108BD9-81ED-4DB2-BD59-A6C34878D82A}">
                    <a16:rowId xmlns:a16="http://schemas.microsoft.com/office/drawing/2014/main" val="1092750359"/>
                  </a:ext>
                </a:extLst>
              </a:tr>
              <a:tr h="398212">
                <a:tc>
                  <a:txBody>
                    <a:bodyPr/>
                    <a:lstStyle/>
                    <a:p>
                      <a:pPr algn="ctr"/>
                      <a:r>
                        <a:rPr lang="en-US" sz="1600" b="1" dirty="0"/>
                        <a:t>DR-4679</a:t>
                      </a:r>
                    </a:p>
                  </a:txBody>
                  <a:tcPr anchor="ctr"/>
                </a:tc>
                <a:tc>
                  <a:txBody>
                    <a:bodyPr/>
                    <a:lstStyle/>
                    <a:p>
                      <a:pPr algn="ctr"/>
                      <a:r>
                        <a:rPr lang="en-US" sz="1600" dirty="0"/>
                        <a:t>November 28, 2022</a:t>
                      </a:r>
                    </a:p>
                  </a:txBody>
                  <a:tcPr anchor="ctr"/>
                </a:tc>
                <a:tc>
                  <a:txBody>
                    <a:bodyPr/>
                    <a:lstStyle/>
                    <a:p>
                      <a:pPr marL="0" marR="0" algn="ctr">
                        <a:lnSpc>
                          <a:spcPct val="120000"/>
                        </a:lnSpc>
                        <a:spcBef>
                          <a:spcPts val="0"/>
                        </a:spcBef>
                        <a:spcAft>
                          <a:spcPts val="0"/>
                        </a:spcAft>
                      </a:pPr>
                      <a:r>
                        <a:rPr lang="en-US" sz="1600" dirty="0">
                          <a:solidFill>
                            <a:schemeClr val="tx1"/>
                          </a:solidFill>
                        </a:rPr>
                        <a:t>$738,149.95 </a:t>
                      </a:r>
                      <a:endParaRPr lang="en-US" sz="1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600" dirty="0">
                          <a:solidFill>
                            <a:schemeClr val="tx1"/>
                          </a:solidFill>
                          <a:effectLst/>
                        </a:rPr>
                        <a:t>TBD</a:t>
                      </a:r>
                    </a:p>
                  </a:txBody>
                  <a:tcPr marL="68580" marR="68580" marT="0" marB="0" anchor="ctr"/>
                </a:tc>
                <a:extLst>
                  <a:ext uri="{0D108BD9-81ED-4DB2-BD59-A6C34878D82A}">
                    <a16:rowId xmlns:a16="http://schemas.microsoft.com/office/drawing/2014/main" val="2534705916"/>
                  </a:ext>
                </a:extLst>
              </a:tr>
              <a:tr h="310349">
                <a:tc>
                  <a:txBody>
                    <a:bodyPr/>
                    <a:lstStyle/>
                    <a:p>
                      <a:pPr algn="ctr"/>
                      <a:r>
                        <a:rPr lang="en-US" sz="1600" b="1" dirty="0"/>
                        <a:t>DR-4756</a:t>
                      </a:r>
                    </a:p>
                  </a:txBody>
                  <a:tcPr anchor="ctr"/>
                </a:tc>
                <a:tc>
                  <a:txBody>
                    <a:bodyPr/>
                    <a:lstStyle/>
                    <a:p>
                      <a:pPr algn="ctr"/>
                      <a:r>
                        <a:rPr lang="en-US" sz="1600" dirty="0"/>
                        <a:t>January 30, 2024</a:t>
                      </a:r>
                    </a:p>
                  </a:txBody>
                  <a:tcPr anchor="ctr"/>
                </a:tc>
                <a:tc>
                  <a:txBody>
                    <a:bodyPr/>
                    <a:lstStyle/>
                    <a:p>
                      <a:pPr marL="0" marR="0" algn="ctr">
                        <a:lnSpc>
                          <a:spcPct val="120000"/>
                        </a:lnSpc>
                        <a:spcBef>
                          <a:spcPts val="0"/>
                        </a:spcBef>
                        <a:spcAft>
                          <a:spcPts val="0"/>
                        </a:spcAft>
                      </a:pPr>
                      <a:r>
                        <a:rPr lang="en-US" sz="1600" dirty="0">
                          <a:solidFill>
                            <a:schemeClr val="tx1"/>
                          </a:solidFill>
                          <a:effectLst/>
                          <a:latin typeface="+mn-lt"/>
                          <a:ea typeface="Calibri" panose="020F0502020204030204" pitchFamily="34" charset="0"/>
                          <a:cs typeface="Times New Roman" panose="02020603050405020304" pitchFamily="18" charset="0"/>
                        </a:rPr>
                        <a:t>4-5 Million (</a:t>
                      </a:r>
                      <a:r>
                        <a:rPr lang="en-US" sz="1600" dirty="0" err="1">
                          <a:solidFill>
                            <a:schemeClr val="tx1"/>
                          </a:solidFill>
                          <a:effectLst/>
                          <a:latin typeface="+mn-lt"/>
                          <a:ea typeface="Calibri" panose="020F0502020204030204" pitchFamily="34" charset="0"/>
                          <a:cs typeface="Times New Roman" panose="02020603050405020304" pitchFamily="18" charset="0"/>
                        </a:rPr>
                        <a:t>est</a:t>
                      </a:r>
                      <a:r>
                        <a:rPr lang="en-US" sz="1600" dirty="0">
                          <a:solidFill>
                            <a:schemeClr val="tx1"/>
                          </a:solidFill>
                          <a:effectLst/>
                          <a:latin typeface="+mn-lt"/>
                          <a:ea typeface="Calibri" panose="020F0502020204030204" pitchFamily="34" charset="0"/>
                          <a:cs typeface="Times New Roman" panose="02020603050405020304" pitchFamily="18" charset="0"/>
                        </a:rPr>
                        <a:t>)</a:t>
                      </a:r>
                    </a:p>
                  </a:txBody>
                  <a:tcPr marL="68580" marR="68580" marT="0" marB="0" anchor="ctr"/>
                </a:tc>
                <a:tc>
                  <a:txBody>
                    <a:bodyPr/>
                    <a:lstStyle/>
                    <a:p>
                      <a:pPr marL="0" marR="0" algn="ctr">
                        <a:lnSpc>
                          <a:spcPct val="120000"/>
                        </a:lnSpc>
                        <a:spcBef>
                          <a:spcPts val="0"/>
                        </a:spcBef>
                        <a:spcAft>
                          <a:spcPts val="0"/>
                        </a:spcAft>
                      </a:pPr>
                      <a:r>
                        <a:rPr lang="en-US" sz="1600" dirty="0">
                          <a:solidFill>
                            <a:schemeClr val="tx1"/>
                          </a:solidFill>
                          <a:effectLst/>
                        </a:rPr>
                        <a:t>$1,141,371 (</a:t>
                      </a:r>
                      <a:r>
                        <a:rPr lang="en-US" sz="1600" dirty="0" err="1">
                          <a:solidFill>
                            <a:schemeClr val="tx1"/>
                          </a:solidFill>
                          <a:effectLst/>
                        </a:rPr>
                        <a:t>est</a:t>
                      </a:r>
                      <a:r>
                        <a:rPr lang="en-US" sz="1600" dirty="0">
                          <a:solidFill>
                            <a:schemeClr val="tx1"/>
                          </a:solidFill>
                          <a:effectLst/>
                        </a:rPr>
                        <a:t>)</a:t>
                      </a:r>
                    </a:p>
                  </a:txBody>
                  <a:tcPr marL="68580" marR="68580" marT="0" marB="0" anchor="ctr"/>
                </a:tc>
                <a:extLst>
                  <a:ext uri="{0D108BD9-81ED-4DB2-BD59-A6C34878D82A}">
                    <a16:rowId xmlns:a16="http://schemas.microsoft.com/office/drawing/2014/main" val="3613502343"/>
                  </a:ext>
                </a:extLst>
              </a:tr>
              <a:tr h="307655">
                <a:tc>
                  <a:txBody>
                    <a:bodyPr/>
                    <a:lstStyle/>
                    <a:p>
                      <a:pPr algn="ctr"/>
                      <a:r>
                        <a:rPr lang="en-US" sz="1600" b="1" dirty="0"/>
                        <a:t>DR- 4783</a:t>
                      </a:r>
                    </a:p>
                  </a:txBody>
                  <a:tcPr anchor="ctr"/>
                </a:tc>
                <a:tc>
                  <a:txBody>
                    <a:bodyPr/>
                    <a:lstStyle/>
                    <a:p>
                      <a:pPr algn="ctr"/>
                      <a:r>
                        <a:rPr lang="en-US" sz="1600" dirty="0"/>
                        <a:t>May 22, 2024</a:t>
                      </a:r>
                    </a:p>
                  </a:txBody>
                  <a:tcPr anchor="ctr"/>
                </a:tc>
                <a:tc>
                  <a:txBody>
                    <a:bodyPr/>
                    <a:lstStyle/>
                    <a:p>
                      <a:pPr marL="0" marR="0" algn="ctr">
                        <a:lnSpc>
                          <a:spcPct val="120000"/>
                        </a:lnSpc>
                        <a:spcBef>
                          <a:spcPts val="0"/>
                        </a:spcBef>
                        <a:spcAft>
                          <a:spcPts val="0"/>
                        </a:spcAft>
                      </a:pPr>
                      <a:r>
                        <a:rPr lang="en-US" sz="1600" dirty="0">
                          <a:solidFill>
                            <a:schemeClr val="tx1"/>
                          </a:solidFill>
                          <a:effectLst/>
                          <a:latin typeface="+mn-lt"/>
                          <a:ea typeface="Calibri" panose="020F0502020204030204" pitchFamily="34" charset="0"/>
                          <a:cs typeface="Times New Roman" panose="02020603050405020304" pitchFamily="18" charset="0"/>
                        </a:rPr>
                        <a:t>25-30 Million</a:t>
                      </a:r>
                    </a:p>
                  </a:txBody>
                  <a:tcPr marL="68580" marR="68580" marT="0" marB="0" anchor="ctr"/>
                </a:tc>
                <a:tc>
                  <a:txBody>
                    <a:bodyPr/>
                    <a:lstStyle/>
                    <a:p>
                      <a:pPr marL="0" marR="0" algn="ctr">
                        <a:lnSpc>
                          <a:spcPct val="120000"/>
                        </a:lnSpc>
                        <a:spcBef>
                          <a:spcPts val="0"/>
                        </a:spcBef>
                        <a:spcAft>
                          <a:spcPts val="0"/>
                        </a:spcAft>
                      </a:pPr>
                      <a:r>
                        <a:rPr lang="en-US" sz="1600" dirty="0">
                          <a:solidFill>
                            <a:schemeClr val="tx1"/>
                          </a:solidFill>
                          <a:effectLst/>
                        </a:rPr>
                        <a:t>TBD</a:t>
                      </a:r>
                    </a:p>
                  </a:txBody>
                  <a:tcPr marL="68580" marR="68580" marT="0" marB="0" anchor="ctr"/>
                </a:tc>
                <a:extLst>
                  <a:ext uri="{0D108BD9-81ED-4DB2-BD59-A6C34878D82A}">
                    <a16:rowId xmlns:a16="http://schemas.microsoft.com/office/drawing/2014/main" val="4132987257"/>
                  </a:ext>
                </a:extLst>
              </a:tr>
              <a:tr h="307655">
                <a:tc>
                  <a:txBody>
                    <a:bodyPr/>
                    <a:lstStyle/>
                    <a:p>
                      <a:pPr algn="ctr"/>
                      <a:r>
                        <a:rPr lang="en-US" sz="1600" b="1" dirty="0"/>
                        <a:t>DR-4787</a:t>
                      </a:r>
                    </a:p>
                  </a:txBody>
                  <a:tcPr anchor="ctr"/>
                </a:tc>
                <a:tc>
                  <a:txBody>
                    <a:bodyPr/>
                    <a:lstStyle/>
                    <a:p>
                      <a:pPr algn="ctr"/>
                      <a:r>
                        <a:rPr lang="en-US" sz="1600" dirty="0"/>
                        <a:t>May 24,2024</a:t>
                      </a:r>
                    </a:p>
                  </a:txBody>
                  <a:tcPr anchor="ctr"/>
                </a:tc>
                <a:tc>
                  <a:txBody>
                    <a:bodyPr/>
                    <a:lstStyle/>
                    <a:p>
                      <a:pPr marL="0" marR="0" algn="ctr">
                        <a:lnSpc>
                          <a:spcPct val="120000"/>
                        </a:lnSpc>
                        <a:spcBef>
                          <a:spcPts val="0"/>
                        </a:spcBef>
                        <a:spcAft>
                          <a:spcPts val="0"/>
                        </a:spcAft>
                      </a:pPr>
                      <a:r>
                        <a:rPr lang="en-US" sz="1600" dirty="0">
                          <a:solidFill>
                            <a:schemeClr val="tx1"/>
                          </a:solidFill>
                          <a:effectLst/>
                          <a:latin typeface="+mn-lt"/>
                          <a:ea typeface="Calibri" panose="020F0502020204030204" pitchFamily="34" charset="0"/>
                          <a:cs typeface="Times New Roman" panose="02020603050405020304" pitchFamily="18" charset="0"/>
                        </a:rPr>
                        <a:t>10 Million </a:t>
                      </a:r>
                    </a:p>
                  </a:txBody>
                  <a:tcPr marL="68580" marR="68580" marT="0" marB="0" anchor="ctr"/>
                </a:tc>
                <a:tc>
                  <a:txBody>
                    <a:bodyPr/>
                    <a:lstStyle/>
                    <a:p>
                      <a:pPr marL="0" marR="0" algn="ctr">
                        <a:lnSpc>
                          <a:spcPct val="120000"/>
                        </a:lnSpc>
                        <a:spcBef>
                          <a:spcPts val="0"/>
                        </a:spcBef>
                        <a:spcAft>
                          <a:spcPts val="0"/>
                        </a:spcAft>
                      </a:pPr>
                      <a:r>
                        <a:rPr lang="en-US" sz="1600" dirty="0">
                          <a:solidFill>
                            <a:schemeClr val="tx1"/>
                          </a:solidFill>
                          <a:effectLst/>
                        </a:rPr>
                        <a:t>TBD</a:t>
                      </a:r>
                    </a:p>
                  </a:txBody>
                  <a:tcPr marL="68580" marR="68580" marT="0" marB="0" anchor="ctr"/>
                </a:tc>
                <a:extLst>
                  <a:ext uri="{0D108BD9-81ED-4DB2-BD59-A6C34878D82A}">
                    <a16:rowId xmlns:a16="http://schemas.microsoft.com/office/drawing/2014/main" val="2240813519"/>
                  </a:ext>
                </a:extLst>
              </a:tr>
              <a:tr h="307655">
                <a:tc>
                  <a:txBody>
                    <a:bodyPr/>
                    <a:lstStyle/>
                    <a:p>
                      <a:endParaRPr lang="en-US" dirty="0"/>
                    </a:p>
                  </a:txBody>
                  <a:tcPr anchor="ctr"/>
                </a:tc>
                <a:tc>
                  <a:txBody>
                    <a:bodyPr/>
                    <a:lstStyle/>
                    <a:p>
                      <a:endParaRPr lang="en-US"/>
                    </a:p>
                  </a:txBody>
                  <a:tcPr anchor="ctr"/>
                </a:tc>
                <a:tc>
                  <a:txBody>
                    <a:bodyPr/>
                    <a:lstStyle/>
                    <a:p>
                      <a:endParaRPr lang="en-US"/>
                    </a:p>
                  </a:txBody>
                  <a:tcPr marL="68580" marR="68580" marT="0" marB="0" anchor="ctr"/>
                </a:tc>
                <a:tc>
                  <a:txBody>
                    <a:bodyPr/>
                    <a:lstStyle/>
                    <a:p>
                      <a:endParaRPr lang="en-US" dirty="0"/>
                    </a:p>
                  </a:txBody>
                  <a:tcPr marL="68580" marR="68580" marT="0" marB="0" anchor="ctr"/>
                </a:tc>
                <a:extLst>
                  <a:ext uri="{0D108BD9-81ED-4DB2-BD59-A6C34878D82A}">
                    <a16:rowId xmlns:a16="http://schemas.microsoft.com/office/drawing/2014/main" val="3674469405"/>
                  </a:ext>
                </a:extLst>
              </a:tr>
            </a:tbl>
          </a:graphicData>
        </a:graphic>
      </p:graphicFrame>
      <p:pic>
        <p:nvPicPr>
          <p:cNvPr id="7" name="Picture 6">
            <a:extLst>
              <a:ext uri="{FF2B5EF4-FFF2-40B4-BE49-F238E27FC236}">
                <a16:creationId xmlns:a16="http://schemas.microsoft.com/office/drawing/2014/main" id="{6B615E36-D2AD-A1DC-A0D8-A9F778CC2449}"/>
              </a:ext>
            </a:extLst>
          </p:cNvPr>
          <p:cNvPicPr>
            <a:picLocks noChangeAspect="1"/>
          </p:cNvPicPr>
          <p:nvPr/>
        </p:nvPicPr>
        <p:blipFill>
          <a:blip r:embed="rId3"/>
          <a:stretch>
            <a:fillRect/>
          </a:stretch>
        </p:blipFill>
        <p:spPr>
          <a:xfrm>
            <a:off x="10911444" y="6182748"/>
            <a:ext cx="438950" cy="438950"/>
          </a:xfrm>
          <a:prstGeom prst="rect">
            <a:avLst/>
          </a:prstGeom>
        </p:spPr>
      </p:pic>
    </p:spTree>
    <p:extLst>
      <p:ext uri="{BB962C8B-B14F-4D97-AF65-F5344CB8AC3E}">
        <p14:creationId xmlns:p14="http://schemas.microsoft.com/office/powerpoint/2010/main" val="208751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84AAAD-5718-C3AD-6D4D-8A5C992B8F37}"/>
              </a:ext>
            </a:extLst>
          </p:cNvPr>
          <p:cNvSpPr>
            <a:spLocks noGrp="1"/>
          </p:cNvSpPr>
          <p:nvPr>
            <p:ph type="sldNum" sz="quarter" idx="12"/>
          </p:nvPr>
        </p:nvSpPr>
        <p:spPr/>
        <p:txBody>
          <a:bodyPr/>
          <a:lstStyle/>
          <a:p>
            <a:fld id="{6419472E-0FDD-4047-83EF-3D77A9D21403}" type="slidenum">
              <a:rPr lang="en-US" smtClean="0"/>
              <a:t>5</a:t>
            </a:fld>
            <a:endParaRPr lang="en-US" dirty="0"/>
          </a:p>
        </p:txBody>
      </p:sp>
      <p:pic>
        <p:nvPicPr>
          <p:cNvPr id="6" name="Picture 5" descr="A map of the state of west virginia&#10;&#10;Description automatically generated">
            <a:extLst>
              <a:ext uri="{FF2B5EF4-FFF2-40B4-BE49-F238E27FC236}">
                <a16:creationId xmlns:a16="http://schemas.microsoft.com/office/drawing/2014/main" id="{16FE7A39-6D3B-114E-2143-7B6C822F3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62"/>
            <a:ext cx="12192000" cy="6721475"/>
          </a:xfrm>
          <a:prstGeom prst="rect">
            <a:avLst/>
          </a:prstGeom>
        </p:spPr>
      </p:pic>
    </p:spTree>
    <p:extLst>
      <p:ext uri="{BB962C8B-B14F-4D97-AF65-F5344CB8AC3E}">
        <p14:creationId xmlns:p14="http://schemas.microsoft.com/office/powerpoint/2010/main" val="213451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the state of west virginia&#10;&#10;Description automatically generated">
            <a:extLst>
              <a:ext uri="{FF2B5EF4-FFF2-40B4-BE49-F238E27FC236}">
                <a16:creationId xmlns:a16="http://schemas.microsoft.com/office/drawing/2014/main" id="{5F3F841B-D9B7-727A-0934-D13DBE8C0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67" y="136525"/>
            <a:ext cx="12099533" cy="6584950"/>
          </a:xfrm>
        </p:spPr>
      </p:pic>
      <p:sp>
        <p:nvSpPr>
          <p:cNvPr id="4" name="Slide Number Placeholder 3">
            <a:extLst>
              <a:ext uri="{FF2B5EF4-FFF2-40B4-BE49-F238E27FC236}">
                <a16:creationId xmlns:a16="http://schemas.microsoft.com/office/drawing/2014/main" id="{0F9A5EA5-47E9-5211-3293-2D23239A5051}"/>
              </a:ext>
            </a:extLst>
          </p:cNvPr>
          <p:cNvSpPr>
            <a:spLocks noGrp="1"/>
          </p:cNvSpPr>
          <p:nvPr>
            <p:ph type="sldNum" sz="quarter" idx="12"/>
          </p:nvPr>
        </p:nvSpPr>
        <p:spPr/>
        <p:txBody>
          <a:bodyPr/>
          <a:lstStyle/>
          <a:p>
            <a:fld id="{6419472E-0FDD-4047-83EF-3D77A9D21403}" type="slidenum">
              <a:rPr lang="en-US" smtClean="0"/>
              <a:t>6</a:t>
            </a:fld>
            <a:endParaRPr lang="en-US" dirty="0"/>
          </a:p>
        </p:txBody>
      </p:sp>
    </p:spTree>
    <p:extLst>
      <p:ext uri="{BB962C8B-B14F-4D97-AF65-F5344CB8AC3E}">
        <p14:creationId xmlns:p14="http://schemas.microsoft.com/office/powerpoint/2010/main" val="310640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E41F22-107A-97E6-BF6F-944CFD83C254}"/>
              </a:ext>
            </a:extLst>
          </p:cNvPr>
          <p:cNvSpPr>
            <a:spLocks noGrp="1"/>
          </p:cNvSpPr>
          <p:nvPr>
            <p:ph type="sldNum" sz="quarter" idx="12"/>
          </p:nvPr>
        </p:nvSpPr>
        <p:spPr/>
        <p:txBody>
          <a:bodyPr/>
          <a:lstStyle/>
          <a:p>
            <a:fld id="{6419472E-0FDD-4047-83EF-3D77A9D21403}" type="slidenum">
              <a:rPr lang="en-US" smtClean="0"/>
              <a:t>7</a:t>
            </a:fld>
            <a:endParaRPr lang="en-US" dirty="0"/>
          </a:p>
        </p:txBody>
      </p:sp>
      <p:pic>
        <p:nvPicPr>
          <p:cNvPr id="8" name="Picture 7" descr="A map of the state of west virginia&#10;&#10;Description automatically generated">
            <a:extLst>
              <a:ext uri="{FF2B5EF4-FFF2-40B4-BE49-F238E27FC236}">
                <a16:creationId xmlns:a16="http://schemas.microsoft.com/office/drawing/2014/main" id="{3CE0AE2E-F1AE-4DD7-A2D3-D5BACAF5E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136524"/>
            <a:ext cx="11967585" cy="6721475"/>
          </a:xfrm>
          <a:prstGeom prst="rect">
            <a:avLst/>
          </a:prstGeom>
        </p:spPr>
      </p:pic>
    </p:spTree>
    <p:extLst>
      <p:ext uri="{BB962C8B-B14F-4D97-AF65-F5344CB8AC3E}">
        <p14:creationId xmlns:p14="http://schemas.microsoft.com/office/powerpoint/2010/main" val="349125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8</a:t>
            </a:fld>
            <a:endParaRPr lang="en-US" dirty="0"/>
          </a:p>
        </p:txBody>
      </p:sp>
      <p:sp>
        <p:nvSpPr>
          <p:cNvPr id="6" name="TextBox 5">
            <a:extLst>
              <a:ext uri="{FF2B5EF4-FFF2-40B4-BE49-F238E27FC236}">
                <a16:creationId xmlns:a16="http://schemas.microsoft.com/office/drawing/2014/main" id="{8ED3E0A6-93AD-6DC2-5D43-CFA1A0253A3F}"/>
              </a:ext>
            </a:extLst>
          </p:cNvPr>
          <p:cNvSpPr txBox="1"/>
          <p:nvPr/>
        </p:nvSpPr>
        <p:spPr>
          <a:xfrm>
            <a:off x="581639" y="1405931"/>
            <a:ext cx="10733239" cy="4770537"/>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US" sz="2400" dirty="0"/>
              <a:t>FEMA's hazard mitigation assistance provides funding for eligible mitigation measures that reduce disaster losses.</a:t>
            </a:r>
          </a:p>
          <a:p>
            <a:pPr marL="342900" indent="-342900">
              <a:spcBef>
                <a:spcPts val="600"/>
              </a:spcBef>
              <a:spcAft>
                <a:spcPts val="600"/>
              </a:spcAft>
              <a:buFont typeface="Arial" panose="020B0604020202020204" pitchFamily="34" charset="0"/>
              <a:buChar char="•"/>
            </a:pPr>
            <a:r>
              <a:rPr lang="en-US" sz="2400" dirty="0"/>
              <a:t>"Hazard mitigation" is any sustainable action that reduces or eliminates long-term risk to people and property from future disasters.</a:t>
            </a:r>
          </a:p>
          <a:p>
            <a:pPr marL="342900" indent="-342900">
              <a:spcBef>
                <a:spcPts val="600"/>
              </a:spcBef>
              <a:spcAft>
                <a:spcPts val="600"/>
              </a:spcAft>
              <a:buFont typeface="Arial" panose="020B0604020202020204" pitchFamily="34" charset="0"/>
              <a:buChar char="•"/>
            </a:pPr>
            <a:r>
              <a:rPr lang="en-US" sz="2400" dirty="0"/>
              <a:t>Mitigation planning breaks the cycle of disaster damage, reconstruction and repeated damage. Hazard mitigation includes long-term solutions that reduce the impact of disasters in the future.</a:t>
            </a:r>
          </a:p>
          <a:p>
            <a:pPr marL="342900" indent="-342900">
              <a:spcBef>
                <a:spcPts val="600"/>
              </a:spcBef>
              <a:spcAft>
                <a:spcPts val="600"/>
              </a:spcAft>
              <a:buFont typeface="Arial" panose="020B0604020202020204" pitchFamily="34" charset="0"/>
              <a:buChar char="•"/>
            </a:pPr>
            <a:r>
              <a:rPr lang="en-US" sz="2400" dirty="0"/>
              <a:t>Natural hazard mitigation saves $6 on average for every $1 spent on federal mitigation grants, according to an analysis by the National Institute of Building Sciences. An earlier (2005) study by NIBS found a benefit-cost ratio (BCR) of 4:1.</a:t>
            </a:r>
          </a:p>
          <a:p>
            <a:pPr marL="342900" indent="-342900">
              <a:spcBef>
                <a:spcPts val="600"/>
              </a:spcBef>
              <a:spcAft>
                <a:spcPts val="600"/>
              </a:spcAft>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92EFE55F-A5D0-F833-8192-8274F5263021}"/>
              </a:ext>
            </a:extLst>
          </p:cNvPr>
          <p:cNvSpPr txBox="1"/>
          <p:nvPr/>
        </p:nvSpPr>
        <p:spPr>
          <a:xfrm>
            <a:off x="581638" y="619043"/>
            <a:ext cx="10054277" cy="584775"/>
          </a:xfrm>
          <a:prstGeom prst="rect">
            <a:avLst/>
          </a:prstGeom>
          <a:noFill/>
        </p:spPr>
        <p:txBody>
          <a:bodyPr wrap="square">
            <a:spAutoFit/>
          </a:bodyPr>
          <a:lstStyle/>
          <a:p>
            <a:pPr algn="ctr"/>
            <a:r>
              <a:rPr lang="en-US" sz="3200" b="1" dirty="0">
                <a:solidFill>
                  <a:schemeClr val="accent1">
                    <a:lumMod val="75000"/>
                  </a:schemeClr>
                </a:solidFill>
              </a:rPr>
              <a:t>FEMA Mitigation Quick Facts </a:t>
            </a:r>
          </a:p>
        </p:txBody>
      </p:sp>
      <p:pic>
        <p:nvPicPr>
          <p:cNvPr id="3" name="Picture 2">
            <a:extLst>
              <a:ext uri="{FF2B5EF4-FFF2-40B4-BE49-F238E27FC236}">
                <a16:creationId xmlns:a16="http://schemas.microsoft.com/office/drawing/2014/main" id="{6C68DBD1-B55D-6F6F-673E-0D84EA02BD20}"/>
              </a:ext>
            </a:extLst>
          </p:cNvPr>
          <p:cNvPicPr>
            <a:picLocks noChangeAspect="1"/>
          </p:cNvPicPr>
          <p:nvPr/>
        </p:nvPicPr>
        <p:blipFill>
          <a:blip r:embed="rId3"/>
          <a:stretch>
            <a:fillRect/>
          </a:stretch>
        </p:blipFill>
        <p:spPr>
          <a:xfrm>
            <a:off x="11016128" y="6181510"/>
            <a:ext cx="418685" cy="418685"/>
          </a:xfrm>
          <a:prstGeom prst="rect">
            <a:avLst/>
          </a:prstGeom>
        </p:spPr>
      </p:pic>
    </p:spTree>
    <p:extLst>
      <p:ext uri="{BB962C8B-B14F-4D97-AF65-F5344CB8AC3E}">
        <p14:creationId xmlns:p14="http://schemas.microsoft.com/office/powerpoint/2010/main" val="3152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A6BC-25FC-95C9-3289-E59B028C74D2}"/>
              </a:ext>
            </a:extLst>
          </p:cNvPr>
          <p:cNvPicPr>
            <a:picLocks noChangeAspect="1"/>
          </p:cNvPicPr>
          <p:nvPr/>
        </p:nvPicPr>
        <p:blipFill>
          <a:blip r:embed="rId2"/>
          <a:stretch>
            <a:fillRect/>
          </a:stretch>
        </p:blipFill>
        <p:spPr>
          <a:xfrm>
            <a:off x="701574" y="5972169"/>
            <a:ext cx="1174931" cy="418684"/>
          </a:xfrm>
          <a:prstGeom prst="rect">
            <a:avLst/>
          </a:prstGeom>
        </p:spPr>
      </p:pic>
      <p:sp>
        <p:nvSpPr>
          <p:cNvPr id="6" name="TextBox 5">
            <a:extLst>
              <a:ext uri="{FF2B5EF4-FFF2-40B4-BE49-F238E27FC236}">
                <a16:creationId xmlns:a16="http://schemas.microsoft.com/office/drawing/2014/main" id="{84BAC667-E5B0-4825-925F-B1775A1A694D}"/>
              </a:ext>
            </a:extLst>
          </p:cNvPr>
          <p:cNvSpPr txBox="1"/>
          <p:nvPr/>
        </p:nvSpPr>
        <p:spPr>
          <a:xfrm>
            <a:off x="1029903" y="1295759"/>
            <a:ext cx="10106526" cy="4524315"/>
          </a:xfrm>
          <a:prstGeom prst="rect">
            <a:avLst/>
          </a:prstGeom>
          <a:noFill/>
        </p:spPr>
        <p:txBody>
          <a:bodyPr wrap="square">
            <a:spAutoFit/>
          </a:bodyPr>
          <a:lstStyle/>
          <a:p>
            <a:pPr>
              <a:spcBef>
                <a:spcPts val="1200"/>
              </a:spcBef>
              <a:spcAft>
                <a:spcPts val="1200"/>
              </a:spcAft>
            </a:pPr>
            <a:r>
              <a:rPr lang="en-US" sz="2400" b="1" i="1" u="sng" dirty="0">
                <a:latin typeface="Franklin Gothic Book" panose="020B0503020102020204" pitchFamily="34" charset="0"/>
              </a:rPr>
              <a:t>Annual Mitigation Grants  </a:t>
            </a:r>
          </a:p>
          <a:p>
            <a:pPr marL="457200" indent="-457200">
              <a:spcBef>
                <a:spcPts val="1200"/>
              </a:spcBef>
              <a:spcAft>
                <a:spcPts val="1200"/>
              </a:spcAft>
              <a:buFont typeface="Arial" panose="020B0604020202020204" pitchFamily="34" charset="0"/>
              <a:buChar char="•"/>
            </a:pPr>
            <a:r>
              <a:rPr lang="en-US" sz="2400" dirty="0">
                <a:latin typeface="Franklin Gothic Book" panose="020B0503020102020204" pitchFamily="34" charset="0"/>
              </a:rPr>
              <a:t>Building Resilient Infrastructure &amp; Communities (BRIC)</a:t>
            </a:r>
          </a:p>
          <a:p>
            <a:pPr marL="457200" indent="-457200">
              <a:spcBef>
                <a:spcPts val="1200"/>
              </a:spcBef>
              <a:spcAft>
                <a:spcPts val="1200"/>
              </a:spcAft>
              <a:buFont typeface="Arial" panose="020B0604020202020204" pitchFamily="34" charset="0"/>
              <a:buChar char="•"/>
            </a:pPr>
            <a:r>
              <a:rPr lang="en-US" sz="2400" dirty="0">
                <a:solidFill>
                  <a:srgbClr val="1B1B1B"/>
                </a:solidFill>
                <a:latin typeface="Franklin Gothic Book" panose="020B0503020102020204" pitchFamily="34" charset="0"/>
              </a:rPr>
              <a:t>Flood Mitigation Assistance ( NFIP requirement ) </a:t>
            </a:r>
          </a:p>
          <a:p>
            <a:pPr marL="457200" indent="-457200">
              <a:spcBef>
                <a:spcPts val="1200"/>
              </a:spcBef>
              <a:spcAft>
                <a:spcPts val="1200"/>
              </a:spcAft>
              <a:buFont typeface="Arial" panose="020B0604020202020204" pitchFamily="34" charset="0"/>
              <a:buChar char="•"/>
            </a:pPr>
            <a:r>
              <a:rPr lang="en-US" sz="2400" dirty="0">
                <a:latin typeface="Franklin Gothic Book" panose="020B0503020102020204" pitchFamily="34" charset="0"/>
              </a:rPr>
              <a:t>Congressionally Delegated Spending (CDS) formally LPDM</a:t>
            </a:r>
          </a:p>
          <a:p>
            <a:pPr>
              <a:spcBef>
                <a:spcPts val="1200"/>
              </a:spcBef>
              <a:spcAft>
                <a:spcPts val="1200"/>
              </a:spcAft>
            </a:pPr>
            <a:r>
              <a:rPr lang="en-US" sz="2400" b="1" i="1" u="sng" dirty="0">
                <a:latin typeface="Franklin Gothic Book" panose="020B0503020102020204" pitchFamily="34" charset="0"/>
              </a:rPr>
              <a:t>Post Disaster Mitigation Grants </a:t>
            </a:r>
          </a:p>
          <a:p>
            <a:pPr marL="457200" indent="-457200">
              <a:spcBef>
                <a:spcPts val="1200"/>
              </a:spcBef>
              <a:spcAft>
                <a:spcPts val="1200"/>
              </a:spcAft>
              <a:buFont typeface="Arial" panose="020B0604020202020204" pitchFamily="34" charset="0"/>
              <a:buChar char="•"/>
            </a:pPr>
            <a:r>
              <a:rPr lang="en-US" sz="2400" dirty="0">
                <a:latin typeface="Franklin Gothic Book" panose="020B0503020102020204" pitchFamily="34" charset="0"/>
              </a:rPr>
              <a:t>Hazard Mitigation Grant Program (HMGP)</a:t>
            </a:r>
          </a:p>
          <a:p>
            <a:pPr marL="457200" indent="-457200">
              <a:spcBef>
                <a:spcPts val="1200"/>
              </a:spcBef>
              <a:spcAft>
                <a:spcPts val="1200"/>
              </a:spcAft>
              <a:buFont typeface="Arial" panose="020B0604020202020204" pitchFamily="34" charset="0"/>
              <a:buChar char="•"/>
            </a:pPr>
            <a:r>
              <a:rPr lang="en-US" sz="2400" dirty="0">
                <a:latin typeface="Franklin Gothic Book" panose="020B0503020102020204" pitchFamily="34" charset="0"/>
              </a:rPr>
              <a:t>DR Flood Mitigation Assistance “Swift Current” ( NFIP holders)  </a:t>
            </a:r>
          </a:p>
        </p:txBody>
      </p:sp>
      <p:sp>
        <p:nvSpPr>
          <p:cNvPr id="8" name="TextBox 7">
            <a:extLst>
              <a:ext uri="{FF2B5EF4-FFF2-40B4-BE49-F238E27FC236}">
                <a16:creationId xmlns:a16="http://schemas.microsoft.com/office/drawing/2014/main" id="{488E6707-E70F-7304-EAFF-C8AAF667BCA5}"/>
              </a:ext>
            </a:extLst>
          </p:cNvPr>
          <p:cNvSpPr txBox="1"/>
          <p:nvPr/>
        </p:nvSpPr>
        <p:spPr>
          <a:xfrm>
            <a:off x="917702" y="607038"/>
            <a:ext cx="9751978" cy="584775"/>
          </a:xfrm>
          <a:prstGeom prst="rect">
            <a:avLst/>
          </a:prstGeom>
          <a:noFill/>
        </p:spPr>
        <p:txBody>
          <a:bodyPr wrap="square">
            <a:spAutoFit/>
          </a:bodyPr>
          <a:lstStyle/>
          <a:p>
            <a:pPr algn="ctr"/>
            <a:r>
              <a:rPr lang="en-US" sz="3200" b="1" dirty="0">
                <a:solidFill>
                  <a:schemeClr val="accent1">
                    <a:lumMod val="75000"/>
                  </a:schemeClr>
                </a:solidFill>
              </a:rPr>
              <a:t>FEMA HMA  Grant Funding Types </a:t>
            </a:r>
          </a:p>
        </p:txBody>
      </p:sp>
      <p:pic>
        <p:nvPicPr>
          <p:cNvPr id="3" name="Picture 2">
            <a:extLst>
              <a:ext uri="{FF2B5EF4-FFF2-40B4-BE49-F238E27FC236}">
                <a16:creationId xmlns:a16="http://schemas.microsoft.com/office/drawing/2014/main" id="{72A8A552-19F3-B4BF-C888-7A4C1AE1172E}"/>
              </a:ext>
            </a:extLst>
          </p:cNvPr>
          <p:cNvPicPr>
            <a:picLocks noChangeAspect="1"/>
          </p:cNvPicPr>
          <p:nvPr/>
        </p:nvPicPr>
        <p:blipFill>
          <a:blip r:embed="rId3"/>
          <a:stretch>
            <a:fillRect/>
          </a:stretch>
        </p:blipFill>
        <p:spPr>
          <a:xfrm>
            <a:off x="11075821" y="6163771"/>
            <a:ext cx="454163" cy="454163"/>
          </a:xfrm>
          <a:prstGeom prst="rect">
            <a:avLst/>
          </a:prstGeom>
        </p:spPr>
      </p:pic>
    </p:spTree>
    <p:extLst>
      <p:ext uri="{BB962C8B-B14F-4D97-AF65-F5344CB8AC3E}">
        <p14:creationId xmlns:p14="http://schemas.microsoft.com/office/powerpoint/2010/main" val="248946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19183</TotalTime>
  <Words>2356</Words>
  <Application>Microsoft Office PowerPoint</Application>
  <PresentationFormat>Widescreen</PresentationFormat>
  <Paragraphs>283</Paragraphs>
  <Slides>38</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Aptos</vt:lpstr>
      <vt:lpstr>Arial</vt:lpstr>
      <vt:lpstr>Arial Narrow</vt:lpstr>
      <vt:lpstr>Calibri</vt:lpstr>
      <vt:lpstr>Calibri Light</vt:lpstr>
      <vt:lpstr>Courier New</vt:lpstr>
      <vt:lpstr>Franklin Gothic Book</vt:lpstr>
      <vt:lpstr>Franklin Gothic Medium</vt:lpstr>
      <vt:lpstr>Source Sans Pro</vt:lpstr>
      <vt:lpstr>Wingdings</vt:lpstr>
      <vt:lpstr>Office Theme</vt:lpstr>
      <vt:lpstr>1_Office Theme</vt:lpstr>
      <vt:lpstr>2_Office Theme</vt:lpstr>
      <vt:lpstr>FEMA/WVEMD Disaster  Recovery Opportunities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Mitigating Hazards to prevent SAR exposure</vt:lpstr>
      <vt:lpstr>PowerPoint Presentation</vt:lpstr>
      <vt:lpstr>PowerPoint Presentation</vt:lpstr>
      <vt:lpstr>Mitigation Reconstruction Elevation  </vt:lpstr>
      <vt:lpstr> </vt:lpstr>
      <vt:lpstr>PowerPoint Presentation</vt:lpstr>
      <vt:lpstr>PowerPoint Presentation</vt:lpstr>
      <vt:lpstr>PowerPoint Presentation</vt:lpstr>
      <vt:lpstr>PowerPoint Presentation</vt:lpstr>
      <vt:lpstr>Hazard Mitigation Plans </vt:lpstr>
      <vt:lpstr>Generator (Microgrid) Projects  </vt:lpstr>
      <vt:lpstr> Project Scoping  </vt:lpstr>
      <vt:lpstr>PowerPoint Presentation</vt:lpstr>
      <vt:lpstr>PowerPoint Presentation</vt:lpstr>
      <vt:lpstr>PowerPoint Presentation</vt:lpstr>
      <vt:lpstr>HMA Applications </vt:lpstr>
      <vt:lpstr>PowerPoint Presentation</vt:lpstr>
      <vt:lpstr>PowerPoint Presentation</vt:lpstr>
      <vt:lpstr>PowerPoint Presentation</vt:lpstr>
      <vt:lpstr>PowerPoint Presentation</vt:lpstr>
      <vt:lpstr>Contact Information Gabriel A. Reed State Hazard Mitigation Officer WV Emergency Management Division  . WVHMGP@wv.gov​   ​304-558-5380​ </vt:lpstr>
    </vt:vector>
  </TitlesOfParts>
  <Company>FEMA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FEMA/WVEMD Disaster  Recovery Opportunities</dc:title>
  <dc:creator>Farkas, Brian</dc:creator>
  <cp:lastModifiedBy>Reed, Gabriel A</cp:lastModifiedBy>
  <cp:revision>5</cp:revision>
  <dcterms:created xsi:type="dcterms:W3CDTF">2024-03-01T13:18:52Z</dcterms:created>
  <dcterms:modified xsi:type="dcterms:W3CDTF">2024-06-07T14:03:53Z</dcterms:modified>
</cp:coreProperties>
</file>