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66"/>
  </p:notesMasterIdLst>
  <p:sldIdLst>
    <p:sldId id="2145706429" r:id="rId2"/>
    <p:sldId id="293" r:id="rId3"/>
    <p:sldId id="864" r:id="rId4"/>
    <p:sldId id="294" r:id="rId5"/>
    <p:sldId id="260" r:id="rId6"/>
    <p:sldId id="891" r:id="rId7"/>
    <p:sldId id="2145706433" r:id="rId8"/>
    <p:sldId id="893" r:id="rId9"/>
    <p:sldId id="802" r:id="rId10"/>
    <p:sldId id="284" r:id="rId11"/>
    <p:sldId id="2145706426" r:id="rId12"/>
    <p:sldId id="943" r:id="rId13"/>
    <p:sldId id="2145706428" r:id="rId14"/>
    <p:sldId id="816" r:id="rId15"/>
    <p:sldId id="822" r:id="rId16"/>
    <p:sldId id="820" r:id="rId17"/>
    <p:sldId id="2145706425" r:id="rId18"/>
    <p:sldId id="265" r:id="rId19"/>
    <p:sldId id="940" r:id="rId20"/>
    <p:sldId id="848" r:id="rId21"/>
    <p:sldId id="862" r:id="rId22"/>
    <p:sldId id="297" r:id="rId23"/>
    <p:sldId id="302" r:id="rId24"/>
    <p:sldId id="263" r:id="rId25"/>
    <p:sldId id="849" r:id="rId26"/>
    <p:sldId id="289" r:id="rId27"/>
    <p:sldId id="2145706431" r:id="rId28"/>
    <p:sldId id="855" r:id="rId29"/>
    <p:sldId id="856" r:id="rId30"/>
    <p:sldId id="858" r:id="rId31"/>
    <p:sldId id="859" r:id="rId32"/>
    <p:sldId id="2145706435" r:id="rId33"/>
    <p:sldId id="2145706434" r:id="rId34"/>
    <p:sldId id="2145706432" r:id="rId35"/>
    <p:sldId id="920" r:id="rId36"/>
    <p:sldId id="922" r:id="rId37"/>
    <p:sldId id="919" r:id="rId38"/>
    <p:sldId id="921" r:id="rId39"/>
    <p:sldId id="923" r:id="rId40"/>
    <p:sldId id="924" r:id="rId41"/>
    <p:sldId id="320" r:id="rId42"/>
    <p:sldId id="911" r:id="rId43"/>
    <p:sldId id="912" r:id="rId44"/>
    <p:sldId id="2145706430" r:id="rId45"/>
    <p:sldId id="2145706423" r:id="rId46"/>
    <p:sldId id="257" r:id="rId47"/>
    <p:sldId id="266" r:id="rId48"/>
    <p:sldId id="267" r:id="rId49"/>
    <p:sldId id="268" r:id="rId50"/>
    <p:sldId id="269" r:id="rId51"/>
    <p:sldId id="271" r:id="rId52"/>
    <p:sldId id="2145706414" r:id="rId53"/>
    <p:sldId id="278" r:id="rId54"/>
    <p:sldId id="279" r:id="rId55"/>
    <p:sldId id="280" r:id="rId56"/>
    <p:sldId id="256" r:id="rId57"/>
    <p:sldId id="2145706415" r:id="rId58"/>
    <p:sldId id="258" r:id="rId59"/>
    <p:sldId id="2145706416" r:id="rId60"/>
    <p:sldId id="2145706417" r:id="rId61"/>
    <p:sldId id="2145706418" r:id="rId62"/>
    <p:sldId id="2145706419" r:id="rId63"/>
    <p:sldId id="926" r:id="rId64"/>
    <p:sldId id="262"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6ADE"/>
    <a:srgbClr val="765A52"/>
    <a:srgbClr val="DAE3F3"/>
    <a:srgbClr val="5B739B"/>
    <a:srgbClr val="B9AB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8" autoAdjust="0"/>
    <p:restoredTop sz="95577" autoAdjust="0"/>
  </p:normalViewPr>
  <p:slideViewPr>
    <p:cSldViewPr snapToGrid="0">
      <p:cViewPr varScale="1">
        <p:scale>
          <a:sx n="97" d="100"/>
          <a:sy n="97" d="100"/>
        </p:scale>
        <p:origin x="114" y="72"/>
      </p:cViewPr>
      <p:guideLst/>
    </p:cSldViewPr>
  </p:slideViewPr>
  <p:notesTextViewPr>
    <p:cViewPr>
      <p:scale>
        <a:sx n="1" d="1"/>
        <a:sy n="1" d="1"/>
      </p:scale>
      <p:origin x="0" y="0"/>
    </p:cViewPr>
  </p:notesTextViewPr>
  <p:sorterViewPr>
    <p:cViewPr>
      <p:scale>
        <a:sx n="84" d="100"/>
        <a:sy n="84" d="100"/>
      </p:scale>
      <p:origin x="0" y="-29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donalds\Desktop\NSF%20Docs\EXPOSURE\Building%20Values\Building%20value%20floodplain%20Rainelle-WSS%20chart%20and%20graph%2020221113.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Cumulative Building Values in Floodplain (2015-2022)</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Graph!$A$5</c:f>
              <c:strCache>
                <c:ptCount val="1"/>
                <c:pt idx="0">
                  <c:v>White Sulphur Springs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Graph!$B$4:$I$4</c:f>
              <c:numCache>
                <c:formatCode>General</c:formatCode>
                <c:ptCount val="8"/>
                <c:pt idx="0">
                  <c:v>2015</c:v>
                </c:pt>
                <c:pt idx="1">
                  <c:v>2016</c:v>
                </c:pt>
                <c:pt idx="2">
                  <c:v>2017</c:v>
                </c:pt>
                <c:pt idx="3">
                  <c:v>2018</c:v>
                </c:pt>
                <c:pt idx="4">
                  <c:v>2019</c:v>
                </c:pt>
                <c:pt idx="5">
                  <c:v>2020</c:v>
                </c:pt>
                <c:pt idx="6">
                  <c:v>2021</c:v>
                </c:pt>
                <c:pt idx="7">
                  <c:v>2022</c:v>
                </c:pt>
              </c:numCache>
            </c:numRef>
          </c:cat>
          <c:val>
            <c:numRef>
              <c:f>Graph!$B$5:$I$5</c:f>
              <c:numCache>
                <c:formatCode>#.0,,\ "Million"</c:formatCode>
                <c:ptCount val="8"/>
                <c:pt idx="0">
                  <c:v>22597283.333333328</c:v>
                </c:pt>
                <c:pt idx="1">
                  <c:v>23033150.000000004</c:v>
                </c:pt>
                <c:pt idx="2">
                  <c:v>13433616.666666668</c:v>
                </c:pt>
                <c:pt idx="3">
                  <c:v>21459933.333333332</c:v>
                </c:pt>
                <c:pt idx="4">
                  <c:v>22383366.666666668</c:v>
                </c:pt>
                <c:pt idx="5">
                  <c:v>22912900</c:v>
                </c:pt>
                <c:pt idx="6">
                  <c:v>26221233.333333332</c:v>
                </c:pt>
                <c:pt idx="7">
                  <c:v>29151350.000000004</c:v>
                </c:pt>
              </c:numCache>
            </c:numRef>
          </c:val>
          <c:smooth val="0"/>
          <c:extLst>
            <c:ext xmlns:c16="http://schemas.microsoft.com/office/drawing/2014/chart" uri="{C3380CC4-5D6E-409C-BE32-E72D297353CC}">
              <c16:uniqueId val="{00000000-7BA5-468D-A490-5F6D39755AD9}"/>
            </c:ext>
          </c:extLst>
        </c:ser>
        <c:ser>
          <c:idx val="1"/>
          <c:order val="1"/>
          <c:tx>
            <c:strRef>
              <c:f>Graph!$A$6</c:f>
              <c:strCache>
                <c:ptCount val="1"/>
                <c:pt idx="0">
                  <c:v>Rainelle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Graph!$B$4:$I$4</c:f>
              <c:numCache>
                <c:formatCode>General</c:formatCode>
                <c:ptCount val="8"/>
                <c:pt idx="0">
                  <c:v>2015</c:v>
                </c:pt>
                <c:pt idx="1">
                  <c:v>2016</c:v>
                </c:pt>
                <c:pt idx="2">
                  <c:v>2017</c:v>
                </c:pt>
                <c:pt idx="3">
                  <c:v>2018</c:v>
                </c:pt>
                <c:pt idx="4">
                  <c:v>2019</c:v>
                </c:pt>
                <c:pt idx="5">
                  <c:v>2020</c:v>
                </c:pt>
                <c:pt idx="6">
                  <c:v>2021</c:v>
                </c:pt>
                <c:pt idx="7">
                  <c:v>2022</c:v>
                </c:pt>
              </c:numCache>
            </c:numRef>
          </c:cat>
          <c:val>
            <c:numRef>
              <c:f>Graph!$B$6:$I$6</c:f>
              <c:numCache>
                <c:formatCode>#.0,,\ "Million"</c:formatCode>
                <c:ptCount val="8"/>
                <c:pt idx="0">
                  <c:v>13098033.333333336</c:v>
                </c:pt>
                <c:pt idx="1">
                  <c:v>13256766.666666666</c:v>
                </c:pt>
                <c:pt idx="2">
                  <c:v>5003433.333333334</c:v>
                </c:pt>
                <c:pt idx="3">
                  <c:v>9445883.3333333321</c:v>
                </c:pt>
                <c:pt idx="4">
                  <c:v>11004566.666666666</c:v>
                </c:pt>
                <c:pt idx="5">
                  <c:v>11092116.666666666</c:v>
                </c:pt>
                <c:pt idx="6">
                  <c:v>11349883.333333334</c:v>
                </c:pt>
                <c:pt idx="7">
                  <c:v>12304966.666666666</c:v>
                </c:pt>
              </c:numCache>
            </c:numRef>
          </c:val>
          <c:smooth val="0"/>
          <c:extLst>
            <c:ext xmlns:c16="http://schemas.microsoft.com/office/drawing/2014/chart" uri="{C3380CC4-5D6E-409C-BE32-E72D297353CC}">
              <c16:uniqueId val="{00000001-7BA5-468D-A490-5F6D39755AD9}"/>
            </c:ext>
          </c:extLst>
        </c:ser>
        <c:dLbls>
          <c:showLegendKey val="0"/>
          <c:showVal val="0"/>
          <c:showCatName val="0"/>
          <c:showSerName val="0"/>
          <c:showPercent val="0"/>
          <c:showBubbleSize val="0"/>
        </c:dLbls>
        <c:marker val="1"/>
        <c:smooth val="0"/>
        <c:axId val="404982992"/>
        <c:axId val="404983648"/>
      </c:lineChart>
      <c:catAx>
        <c:axId val="40498299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Tax Assessment Year</a:t>
                </a:r>
              </a:p>
            </c:rich>
          </c:tx>
          <c:layout>
            <c:manualLayout>
              <c:xMode val="edge"/>
              <c:yMode val="edge"/>
              <c:x val="0.39213173921115385"/>
              <c:y val="0.8884524904156806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04983648"/>
        <c:crosses val="autoZero"/>
        <c:auto val="1"/>
        <c:lblAlgn val="ctr"/>
        <c:lblOffset val="100"/>
        <c:noMultiLvlLbl val="0"/>
      </c:catAx>
      <c:valAx>
        <c:axId val="404983648"/>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Building Value</a:t>
                </a:r>
              </a:p>
            </c:rich>
          </c:tx>
          <c:layout>
            <c:manualLayout>
              <c:xMode val="edge"/>
              <c:yMode val="edge"/>
              <c:x val="1.2761552216331525E-2"/>
              <c:y val="0.372388670836310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quot;Million&quot;"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04982992"/>
        <c:crosses val="autoZero"/>
        <c:crossBetween val="between"/>
      </c:valAx>
      <c:spPr>
        <a:noFill/>
        <a:ln>
          <a:noFill/>
        </a:ln>
        <a:effectLst/>
      </c:spPr>
    </c:plotArea>
    <c:legend>
      <c:legendPos val="b"/>
      <c:layout>
        <c:manualLayout>
          <c:xMode val="edge"/>
          <c:yMode val="edge"/>
          <c:x val="0.64232316469613837"/>
          <c:y val="0.87864663224123718"/>
          <c:w val="0.34475140659253978"/>
          <c:h val="0.1209436743855881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lumMod val="95000"/>
      </a:schemeClr>
    </a:solidFill>
    <a:ln>
      <a:solidFill>
        <a:schemeClr val="tx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1473D-F9E2-4A15-995E-96C0A25CD962}"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678DFFBD-0D7E-444E-942F-B49E5F8005EC}">
      <dgm:prSet phldrT="[Text]" custT="1"/>
      <dgm:spPr/>
      <dgm:t>
        <a:bodyPr/>
        <a:lstStyle/>
        <a:p>
          <a:pPr algn="ctr"/>
          <a:r>
            <a:rPr lang="en-US" sz="1400" b="1" dirty="0"/>
            <a:t/>
          </a:r>
          <a:br>
            <a:rPr lang="en-US" sz="1400" b="1" dirty="0"/>
          </a:br>
          <a:r>
            <a:rPr lang="en-US" sz="1400" b="1" dirty="0"/>
            <a:t/>
          </a:r>
          <a:br>
            <a:rPr lang="en-US" sz="1400" b="1" dirty="0"/>
          </a:br>
          <a:r>
            <a:rPr lang="en-US" sz="1400" b="1" dirty="0"/>
            <a:t/>
          </a:r>
          <a:br>
            <a:rPr lang="en-US" sz="1400" b="1" dirty="0"/>
          </a:br>
          <a:r>
            <a:rPr lang="en-US" sz="1400" b="1" dirty="0"/>
            <a:t/>
          </a:r>
          <a:br>
            <a:rPr lang="en-US" sz="1400" b="1" dirty="0"/>
          </a:br>
          <a:r>
            <a:rPr lang="en-US" sz="1400" b="1" dirty="0"/>
            <a:t>BUILDING INVENTORY</a:t>
          </a:r>
          <a:endParaRPr lang="en-US" sz="1400" b="1" u="sng" dirty="0"/>
        </a:p>
        <a:p>
          <a:pPr algn="ctr"/>
          <a:r>
            <a:rPr lang="en-US" sz="1000" b="0" dirty="0"/>
            <a:t>Primary Building</a:t>
          </a:r>
          <a:br>
            <a:rPr lang="en-US" sz="1000" b="0" dirty="0"/>
          </a:br>
          <a:r>
            <a:rPr lang="en-US" sz="1000" b="0" dirty="0"/>
            <a:t> Identification &amp;</a:t>
          </a:r>
          <a:br>
            <a:rPr lang="en-US" sz="1000" b="0" dirty="0"/>
          </a:br>
          <a:r>
            <a:rPr lang="en-US" sz="1000" b="0" dirty="0"/>
            <a:t>Hazus Attributes</a:t>
          </a:r>
          <a:br>
            <a:rPr lang="en-US" sz="1000" b="0" dirty="0"/>
          </a:br>
          <a:r>
            <a:rPr lang="en-US" sz="1000" b="0" dirty="0"/>
            <a:t/>
          </a:r>
          <a:br>
            <a:rPr lang="en-US" sz="1000" b="0" dirty="0"/>
          </a:br>
          <a:r>
            <a:rPr lang="en-US" sz="1000" b="0" dirty="0"/>
            <a:t>Essential Facilities &amp; Community Assets</a:t>
          </a:r>
          <a:r>
            <a:rPr lang="en-US" sz="1050" b="0" dirty="0"/>
            <a:t/>
          </a:r>
          <a:br>
            <a:rPr lang="en-US" sz="1050" b="0" dirty="0"/>
          </a:br>
          <a:r>
            <a:rPr lang="en-US" sz="1100" b="0" dirty="0"/>
            <a:t/>
          </a:r>
          <a:br>
            <a:rPr lang="en-US" sz="1100" b="0" dirty="0"/>
          </a:br>
          <a:r>
            <a:rPr lang="en-US" sz="1100" b="0" dirty="0"/>
            <a:t/>
          </a:r>
          <a:br>
            <a:rPr lang="en-US" sz="1100" b="0" dirty="0"/>
          </a:br>
          <a:r>
            <a:rPr lang="en-US" sz="1100" b="0" i="1" dirty="0"/>
            <a:t/>
          </a:r>
          <a:br>
            <a:rPr lang="en-US" sz="1100" b="0" i="1" dirty="0"/>
          </a:br>
          <a:endParaRPr lang="en-US" sz="1100" b="0" dirty="0"/>
        </a:p>
      </dgm:t>
    </dgm:pt>
    <dgm:pt modelId="{300F7BB8-D09C-4ED5-BD2F-A3BF48B7B5E2}" type="parTrans" cxnId="{95D01EE1-A9F1-4E8C-B192-6C6242672857}">
      <dgm:prSet/>
      <dgm:spPr/>
      <dgm:t>
        <a:bodyPr/>
        <a:lstStyle/>
        <a:p>
          <a:endParaRPr lang="en-US"/>
        </a:p>
      </dgm:t>
    </dgm:pt>
    <dgm:pt modelId="{DA7B5C63-B22F-40E7-BB9B-92B50551D557}" type="sibTrans" cxnId="{95D01EE1-A9F1-4E8C-B192-6C6242672857}">
      <dgm:prSet/>
      <dgm:spPr/>
      <dgm:t>
        <a:bodyPr/>
        <a:lstStyle/>
        <a:p>
          <a:endParaRPr lang="en-US"/>
        </a:p>
      </dgm:t>
    </dgm:pt>
    <dgm:pt modelId="{F02D4C08-56FC-4760-BF3B-72D3F2350B6E}">
      <dgm:prSet phldrT="[Text]" custT="1"/>
      <dgm:spPr>
        <a:solidFill>
          <a:schemeClr val="accent1">
            <a:lumMod val="50000"/>
          </a:schemeClr>
        </a:solidFill>
      </dgm:spPr>
      <dgm:t>
        <a:bodyPr/>
        <a:lstStyle/>
        <a:p>
          <a:r>
            <a:rPr lang="en-US" sz="1400" b="1" dirty="0"/>
            <a:t/>
          </a:r>
          <a:br>
            <a:rPr lang="en-US" sz="1400" b="1" dirty="0"/>
          </a:br>
          <a:r>
            <a:rPr lang="en-US" sz="1400" b="1" dirty="0"/>
            <a:t/>
          </a:r>
          <a:br>
            <a:rPr lang="en-US" sz="1400" b="1" dirty="0"/>
          </a:br>
          <a:r>
            <a:rPr lang="en-US" sz="1400" b="1" dirty="0"/>
            <a:t>FLOOD LOSS MODELS</a:t>
          </a:r>
          <a:r>
            <a:rPr lang="en-US" sz="1100" b="1" dirty="0"/>
            <a:t/>
          </a:r>
          <a:br>
            <a:rPr lang="en-US" sz="1100" b="1" dirty="0"/>
          </a:br>
          <a:r>
            <a:rPr lang="en-US" sz="1100" b="1" dirty="0"/>
            <a:t/>
          </a:r>
          <a:br>
            <a:rPr lang="en-US" sz="1100" b="1" dirty="0"/>
          </a:br>
          <a:r>
            <a:rPr lang="en-US" sz="1000" b="0" dirty="0"/>
            <a:t>Open Hazus FAST</a:t>
          </a:r>
        </a:p>
        <a:p>
          <a:r>
            <a:rPr lang="en-US" sz="1000" b="0" dirty="0"/>
            <a:t/>
          </a:r>
          <a:br>
            <a:rPr lang="en-US" sz="1000" b="0" dirty="0"/>
          </a:br>
          <a:r>
            <a:rPr lang="en-US" sz="1000" b="0" dirty="0"/>
            <a:t>Flood Depths</a:t>
          </a:r>
          <a:br>
            <a:rPr lang="en-US" sz="1000" b="0" dirty="0"/>
          </a:br>
          <a:r>
            <a:rPr lang="en-US" sz="1000" b="0" dirty="0"/>
            <a:t/>
          </a:r>
          <a:br>
            <a:rPr lang="en-US" sz="1000" b="0" dirty="0"/>
          </a:br>
          <a:r>
            <a:rPr lang="en-US" sz="1000" b="0" dirty="0"/>
            <a:t>Building Damage Estimates </a:t>
          </a:r>
        </a:p>
        <a:p>
          <a:endParaRPr lang="en-US" sz="1000" b="0" dirty="0"/>
        </a:p>
      </dgm:t>
    </dgm:pt>
    <dgm:pt modelId="{312CB6A3-2971-4B44-9E19-08C4BA24DE3D}" type="parTrans" cxnId="{81C41306-EBBC-4CA1-855D-515496BE075F}">
      <dgm:prSet/>
      <dgm:spPr/>
      <dgm:t>
        <a:bodyPr/>
        <a:lstStyle/>
        <a:p>
          <a:endParaRPr lang="en-US"/>
        </a:p>
      </dgm:t>
    </dgm:pt>
    <dgm:pt modelId="{8CB5D809-C449-40F4-B154-F3EE97A430A1}" type="sibTrans" cxnId="{81C41306-EBBC-4CA1-855D-515496BE075F}">
      <dgm:prSet/>
      <dgm:spPr/>
      <dgm:t>
        <a:bodyPr/>
        <a:lstStyle/>
        <a:p>
          <a:endParaRPr lang="en-US"/>
        </a:p>
      </dgm:t>
    </dgm:pt>
    <dgm:pt modelId="{A181FAC5-20D2-4394-8C6F-6C96CE3700A0}">
      <dgm:prSet phldrT="[Text]" custT="1"/>
      <dgm:spPr>
        <a:solidFill>
          <a:srgbClr val="7030A0"/>
        </a:solidFill>
      </dgm:spPr>
      <dgm:t>
        <a:bodyPr/>
        <a:lstStyle/>
        <a:p>
          <a:r>
            <a:rPr lang="en-US" sz="1400" b="1" dirty="0"/>
            <a:t/>
          </a:r>
          <a:br>
            <a:rPr lang="en-US" sz="1400" b="1" dirty="0"/>
          </a:br>
          <a:r>
            <a:rPr lang="en-US" sz="1400" b="1" dirty="0"/>
            <a:t/>
          </a:r>
          <a:br>
            <a:rPr lang="en-US" sz="1400" b="1" dirty="0"/>
          </a:br>
          <a:r>
            <a:rPr lang="en-US" sz="1400" b="1" dirty="0"/>
            <a:t>COMMUNITY ENGAGEMENT</a:t>
          </a:r>
        </a:p>
        <a:p>
          <a:r>
            <a:rPr lang="en-US" sz="1000" dirty="0"/>
            <a:t>Risk Assessment</a:t>
          </a:r>
          <a:br>
            <a:rPr lang="en-US" sz="1000" dirty="0"/>
          </a:br>
          <a:r>
            <a:rPr lang="en-US" sz="1000" dirty="0"/>
            <a:t> Data Verification</a:t>
          </a:r>
          <a:br>
            <a:rPr lang="en-US" sz="1000" dirty="0"/>
          </a:br>
          <a:endParaRPr lang="en-US" sz="1000" dirty="0"/>
        </a:p>
        <a:p>
          <a:r>
            <a:rPr lang="en-US" sz="1000" dirty="0"/>
            <a:t>Mitigation Actions Identified </a:t>
          </a:r>
        </a:p>
        <a:p>
          <a:endParaRPr lang="en-US" sz="1100" dirty="0"/>
        </a:p>
      </dgm:t>
    </dgm:pt>
    <dgm:pt modelId="{9CFA1DDD-D4CC-454C-9F33-BD2252D084E0}" type="parTrans" cxnId="{F91C8AD1-589D-4961-8832-26F6C65D1C03}">
      <dgm:prSet/>
      <dgm:spPr/>
      <dgm:t>
        <a:bodyPr/>
        <a:lstStyle/>
        <a:p>
          <a:endParaRPr lang="en-US"/>
        </a:p>
      </dgm:t>
    </dgm:pt>
    <dgm:pt modelId="{C45563D0-A152-49F5-8637-E499FCEEE805}" type="sibTrans" cxnId="{F91C8AD1-589D-4961-8832-26F6C65D1C03}">
      <dgm:prSet/>
      <dgm:spPr/>
      <dgm:t>
        <a:bodyPr/>
        <a:lstStyle/>
        <a:p>
          <a:endParaRPr lang="en-US"/>
        </a:p>
      </dgm:t>
    </dgm:pt>
    <dgm:pt modelId="{694BCF86-BAF3-4894-BC6F-00746716E93B}">
      <dgm:prSet phldrT="[Text]" custT="1"/>
      <dgm:spPr>
        <a:solidFill>
          <a:srgbClr val="A50021"/>
        </a:solidFill>
      </dgm:spPr>
      <dgm:t>
        <a:bodyPr/>
        <a:lstStyle/>
        <a:p>
          <a:r>
            <a:rPr lang="en-US" sz="1400" b="1" dirty="0"/>
            <a:t/>
          </a:r>
          <a:br>
            <a:rPr lang="en-US" sz="1400" b="1" dirty="0"/>
          </a:br>
          <a:r>
            <a:rPr lang="en-US" sz="1400" b="1" dirty="0"/>
            <a:t>BLDG. LEVEL RISK ASSESSMENT (BLRA) DATABASE</a:t>
          </a:r>
        </a:p>
        <a:p>
          <a:r>
            <a:rPr lang="en-US" sz="1000" b="0" dirty="0"/>
            <a:t/>
          </a:r>
          <a:br>
            <a:rPr lang="en-US" sz="1000" b="0" dirty="0"/>
          </a:br>
          <a:r>
            <a:rPr lang="en-US" sz="1000" b="0" dirty="0"/>
            <a:t/>
          </a:r>
          <a:br>
            <a:rPr lang="en-US" sz="1000" b="0" dirty="0"/>
          </a:br>
          <a:r>
            <a:rPr lang="en-US" sz="1000" b="0" dirty="0"/>
            <a:t>Building Level &amp; Community Level Outputs</a:t>
          </a:r>
        </a:p>
      </dgm:t>
    </dgm:pt>
    <dgm:pt modelId="{436DCAD8-18E1-4745-8115-174893CE7639}" type="sibTrans" cxnId="{21793CA6-B570-4637-A6C2-BEAC1D3B68FC}">
      <dgm:prSet/>
      <dgm:spPr/>
      <dgm:t>
        <a:bodyPr/>
        <a:lstStyle/>
        <a:p>
          <a:endParaRPr lang="en-US"/>
        </a:p>
      </dgm:t>
    </dgm:pt>
    <dgm:pt modelId="{0501E75A-9694-4038-8897-1F0E2E9F4E94}" type="parTrans" cxnId="{21793CA6-B570-4637-A6C2-BEAC1D3B68FC}">
      <dgm:prSet/>
      <dgm:spPr/>
      <dgm:t>
        <a:bodyPr/>
        <a:lstStyle/>
        <a:p>
          <a:endParaRPr lang="en-US"/>
        </a:p>
      </dgm:t>
    </dgm:pt>
    <dgm:pt modelId="{1DEE2415-090A-446F-B542-F2CCEE16BCEC}" type="pres">
      <dgm:prSet presAssocID="{2F61473D-F9E2-4A15-995E-96C0A25CD962}" presName="cycle" presStyleCnt="0">
        <dgm:presLayoutVars>
          <dgm:dir/>
          <dgm:resizeHandles val="exact"/>
        </dgm:presLayoutVars>
      </dgm:prSet>
      <dgm:spPr/>
      <dgm:t>
        <a:bodyPr/>
        <a:lstStyle/>
        <a:p>
          <a:endParaRPr lang="en-US"/>
        </a:p>
      </dgm:t>
    </dgm:pt>
    <dgm:pt modelId="{06245900-9449-4828-857C-53809E2A5AD6}" type="pres">
      <dgm:prSet presAssocID="{678DFFBD-0D7E-444E-942F-B49E5F8005EC}" presName="node" presStyleLbl="node1" presStyleIdx="0" presStyleCnt="4">
        <dgm:presLayoutVars>
          <dgm:bulletEnabled val="1"/>
        </dgm:presLayoutVars>
      </dgm:prSet>
      <dgm:spPr/>
      <dgm:t>
        <a:bodyPr/>
        <a:lstStyle/>
        <a:p>
          <a:endParaRPr lang="en-US"/>
        </a:p>
      </dgm:t>
    </dgm:pt>
    <dgm:pt modelId="{E5B60405-850B-4F71-ABB5-8371E5DF8E08}" type="pres">
      <dgm:prSet presAssocID="{DA7B5C63-B22F-40E7-BB9B-92B50551D557}" presName="sibTrans" presStyleLbl="sibTrans2D1" presStyleIdx="0" presStyleCnt="4"/>
      <dgm:spPr/>
      <dgm:t>
        <a:bodyPr/>
        <a:lstStyle/>
        <a:p>
          <a:endParaRPr lang="en-US"/>
        </a:p>
      </dgm:t>
    </dgm:pt>
    <dgm:pt modelId="{A2802EF2-6880-4772-BA2B-16AF7673042C}" type="pres">
      <dgm:prSet presAssocID="{DA7B5C63-B22F-40E7-BB9B-92B50551D557}" presName="connectorText" presStyleLbl="sibTrans2D1" presStyleIdx="0" presStyleCnt="4"/>
      <dgm:spPr/>
      <dgm:t>
        <a:bodyPr/>
        <a:lstStyle/>
        <a:p>
          <a:endParaRPr lang="en-US"/>
        </a:p>
      </dgm:t>
    </dgm:pt>
    <dgm:pt modelId="{1C55C5ED-4E94-4142-ADFB-CFD1E6E0310D}" type="pres">
      <dgm:prSet presAssocID="{F02D4C08-56FC-4760-BF3B-72D3F2350B6E}" presName="node" presStyleLbl="node1" presStyleIdx="1" presStyleCnt="4" custRadScaleRad="99769" custRadScaleInc="5447">
        <dgm:presLayoutVars>
          <dgm:bulletEnabled val="1"/>
        </dgm:presLayoutVars>
      </dgm:prSet>
      <dgm:spPr/>
      <dgm:t>
        <a:bodyPr/>
        <a:lstStyle/>
        <a:p>
          <a:endParaRPr lang="en-US"/>
        </a:p>
      </dgm:t>
    </dgm:pt>
    <dgm:pt modelId="{D8C9C4BB-54CC-4167-926B-E358BF2A4D97}" type="pres">
      <dgm:prSet presAssocID="{8CB5D809-C449-40F4-B154-F3EE97A430A1}" presName="sibTrans" presStyleLbl="sibTrans2D1" presStyleIdx="1" presStyleCnt="4"/>
      <dgm:spPr/>
      <dgm:t>
        <a:bodyPr/>
        <a:lstStyle/>
        <a:p>
          <a:endParaRPr lang="en-US"/>
        </a:p>
      </dgm:t>
    </dgm:pt>
    <dgm:pt modelId="{795E6FF8-F6BA-44AC-B494-1F92DC0204D1}" type="pres">
      <dgm:prSet presAssocID="{8CB5D809-C449-40F4-B154-F3EE97A430A1}" presName="connectorText" presStyleLbl="sibTrans2D1" presStyleIdx="1" presStyleCnt="4"/>
      <dgm:spPr/>
      <dgm:t>
        <a:bodyPr/>
        <a:lstStyle/>
        <a:p>
          <a:endParaRPr lang="en-US"/>
        </a:p>
      </dgm:t>
    </dgm:pt>
    <dgm:pt modelId="{8C86ADF5-645A-404E-8D4A-AD301322C662}" type="pres">
      <dgm:prSet presAssocID="{694BCF86-BAF3-4894-BC6F-00746716E93B}" presName="node" presStyleLbl="node1" presStyleIdx="2" presStyleCnt="4" custScaleX="104534" custScaleY="109020" custRadScaleRad="97690" custRadScaleInc="119">
        <dgm:presLayoutVars>
          <dgm:bulletEnabled val="1"/>
        </dgm:presLayoutVars>
      </dgm:prSet>
      <dgm:spPr/>
      <dgm:t>
        <a:bodyPr/>
        <a:lstStyle/>
        <a:p>
          <a:endParaRPr lang="en-US"/>
        </a:p>
      </dgm:t>
    </dgm:pt>
    <dgm:pt modelId="{F1CC15DA-5D7C-4C5A-B73E-6788D5DBB780}" type="pres">
      <dgm:prSet presAssocID="{436DCAD8-18E1-4745-8115-174893CE7639}" presName="sibTrans" presStyleLbl="sibTrans2D1" presStyleIdx="2" presStyleCnt="4"/>
      <dgm:spPr/>
      <dgm:t>
        <a:bodyPr/>
        <a:lstStyle/>
        <a:p>
          <a:endParaRPr lang="en-US"/>
        </a:p>
      </dgm:t>
    </dgm:pt>
    <dgm:pt modelId="{C9B3C594-9993-4272-AFB0-E613CBEA6EB8}" type="pres">
      <dgm:prSet presAssocID="{436DCAD8-18E1-4745-8115-174893CE7639}" presName="connectorText" presStyleLbl="sibTrans2D1" presStyleIdx="2" presStyleCnt="4"/>
      <dgm:spPr/>
      <dgm:t>
        <a:bodyPr/>
        <a:lstStyle/>
        <a:p>
          <a:endParaRPr lang="en-US"/>
        </a:p>
      </dgm:t>
    </dgm:pt>
    <dgm:pt modelId="{C34C508D-41D8-4EAE-8D6A-1507C301F0BE}" type="pres">
      <dgm:prSet presAssocID="{A181FAC5-20D2-4394-8C6F-6C96CE3700A0}" presName="node" presStyleLbl="node1" presStyleIdx="3" presStyleCnt="4">
        <dgm:presLayoutVars>
          <dgm:bulletEnabled val="1"/>
        </dgm:presLayoutVars>
      </dgm:prSet>
      <dgm:spPr/>
      <dgm:t>
        <a:bodyPr/>
        <a:lstStyle/>
        <a:p>
          <a:endParaRPr lang="en-US"/>
        </a:p>
      </dgm:t>
    </dgm:pt>
    <dgm:pt modelId="{0ECB04CF-B769-4D2D-9C4D-491927806A79}" type="pres">
      <dgm:prSet presAssocID="{C45563D0-A152-49F5-8637-E499FCEEE805}" presName="sibTrans" presStyleLbl="sibTrans2D1" presStyleIdx="3" presStyleCnt="4"/>
      <dgm:spPr/>
      <dgm:t>
        <a:bodyPr/>
        <a:lstStyle/>
        <a:p>
          <a:endParaRPr lang="en-US"/>
        </a:p>
      </dgm:t>
    </dgm:pt>
    <dgm:pt modelId="{E5C34F58-A8C4-43DF-BD19-9EC01308B07B}" type="pres">
      <dgm:prSet presAssocID="{C45563D0-A152-49F5-8637-E499FCEEE805}" presName="connectorText" presStyleLbl="sibTrans2D1" presStyleIdx="3" presStyleCnt="4"/>
      <dgm:spPr/>
      <dgm:t>
        <a:bodyPr/>
        <a:lstStyle/>
        <a:p>
          <a:endParaRPr lang="en-US"/>
        </a:p>
      </dgm:t>
    </dgm:pt>
  </dgm:ptLst>
  <dgm:cxnLst>
    <dgm:cxn modelId="{5D4AA60F-9C16-4A3E-A57F-43165C704E85}" type="presOf" srcId="{678DFFBD-0D7E-444E-942F-B49E5F8005EC}" destId="{06245900-9449-4828-857C-53809E2A5AD6}" srcOrd="0" destOrd="0" presId="urn:microsoft.com/office/officeart/2005/8/layout/cycle2"/>
    <dgm:cxn modelId="{3272C56B-C45E-4B4A-9CC3-E8B1AB346AF4}" type="presOf" srcId="{436DCAD8-18E1-4745-8115-174893CE7639}" destId="{F1CC15DA-5D7C-4C5A-B73E-6788D5DBB780}" srcOrd="0" destOrd="0" presId="urn:microsoft.com/office/officeart/2005/8/layout/cycle2"/>
    <dgm:cxn modelId="{81C41306-EBBC-4CA1-855D-515496BE075F}" srcId="{2F61473D-F9E2-4A15-995E-96C0A25CD962}" destId="{F02D4C08-56FC-4760-BF3B-72D3F2350B6E}" srcOrd="1" destOrd="0" parTransId="{312CB6A3-2971-4B44-9E19-08C4BA24DE3D}" sibTransId="{8CB5D809-C449-40F4-B154-F3EE97A430A1}"/>
    <dgm:cxn modelId="{6C3C833E-9746-4FCE-9178-0E481CC2CBF6}" type="presOf" srcId="{DA7B5C63-B22F-40E7-BB9B-92B50551D557}" destId="{A2802EF2-6880-4772-BA2B-16AF7673042C}" srcOrd="1" destOrd="0" presId="urn:microsoft.com/office/officeart/2005/8/layout/cycle2"/>
    <dgm:cxn modelId="{B9F7F216-0A86-46F3-AC92-6FF67E97C14A}" type="presOf" srcId="{8CB5D809-C449-40F4-B154-F3EE97A430A1}" destId="{D8C9C4BB-54CC-4167-926B-E358BF2A4D97}" srcOrd="0" destOrd="0" presId="urn:microsoft.com/office/officeart/2005/8/layout/cycle2"/>
    <dgm:cxn modelId="{77E82E12-08C4-4EE8-91BD-39D6CD4D6B52}" type="presOf" srcId="{F02D4C08-56FC-4760-BF3B-72D3F2350B6E}" destId="{1C55C5ED-4E94-4142-ADFB-CFD1E6E0310D}" srcOrd="0" destOrd="0" presId="urn:microsoft.com/office/officeart/2005/8/layout/cycle2"/>
    <dgm:cxn modelId="{F91C8AD1-589D-4961-8832-26F6C65D1C03}" srcId="{2F61473D-F9E2-4A15-995E-96C0A25CD962}" destId="{A181FAC5-20D2-4394-8C6F-6C96CE3700A0}" srcOrd="3" destOrd="0" parTransId="{9CFA1DDD-D4CC-454C-9F33-BD2252D084E0}" sibTransId="{C45563D0-A152-49F5-8637-E499FCEEE805}"/>
    <dgm:cxn modelId="{BB951297-6293-46BA-B4DB-14B040B21DC2}" type="presOf" srcId="{C45563D0-A152-49F5-8637-E499FCEEE805}" destId="{E5C34F58-A8C4-43DF-BD19-9EC01308B07B}" srcOrd="1" destOrd="0" presId="urn:microsoft.com/office/officeart/2005/8/layout/cycle2"/>
    <dgm:cxn modelId="{373A6F73-A14A-4EA9-ACE3-D4699C30F9AB}" type="presOf" srcId="{C45563D0-A152-49F5-8637-E499FCEEE805}" destId="{0ECB04CF-B769-4D2D-9C4D-491927806A79}" srcOrd="0" destOrd="0" presId="urn:microsoft.com/office/officeart/2005/8/layout/cycle2"/>
    <dgm:cxn modelId="{ED82072E-D948-4DEA-B1B1-966136236A73}" type="presOf" srcId="{8CB5D809-C449-40F4-B154-F3EE97A430A1}" destId="{795E6FF8-F6BA-44AC-B494-1F92DC0204D1}" srcOrd="1" destOrd="0" presId="urn:microsoft.com/office/officeart/2005/8/layout/cycle2"/>
    <dgm:cxn modelId="{7C4D5F55-AC4E-4A76-9E30-350EDC11BFE6}" type="presOf" srcId="{436DCAD8-18E1-4745-8115-174893CE7639}" destId="{C9B3C594-9993-4272-AFB0-E613CBEA6EB8}" srcOrd="1" destOrd="0" presId="urn:microsoft.com/office/officeart/2005/8/layout/cycle2"/>
    <dgm:cxn modelId="{59379EBB-D410-4246-9670-E0F497476DCA}" type="presOf" srcId="{A181FAC5-20D2-4394-8C6F-6C96CE3700A0}" destId="{C34C508D-41D8-4EAE-8D6A-1507C301F0BE}" srcOrd="0" destOrd="0" presId="urn:microsoft.com/office/officeart/2005/8/layout/cycle2"/>
    <dgm:cxn modelId="{95D01EE1-A9F1-4E8C-B192-6C6242672857}" srcId="{2F61473D-F9E2-4A15-995E-96C0A25CD962}" destId="{678DFFBD-0D7E-444E-942F-B49E5F8005EC}" srcOrd="0" destOrd="0" parTransId="{300F7BB8-D09C-4ED5-BD2F-A3BF48B7B5E2}" sibTransId="{DA7B5C63-B22F-40E7-BB9B-92B50551D557}"/>
    <dgm:cxn modelId="{FA9BF8BF-488E-4B9D-A728-10696E140B07}" type="presOf" srcId="{DA7B5C63-B22F-40E7-BB9B-92B50551D557}" destId="{E5B60405-850B-4F71-ABB5-8371E5DF8E08}" srcOrd="0" destOrd="0" presId="urn:microsoft.com/office/officeart/2005/8/layout/cycle2"/>
    <dgm:cxn modelId="{E9E87F20-29AA-48BC-9256-93A5BD8DAC68}" type="presOf" srcId="{2F61473D-F9E2-4A15-995E-96C0A25CD962}" destId="{1DEE2415-090A-446F-B542-F2CCEE16BCEC}" srcOrd="0" destOrd="0" presId="urn:microsoft.com/office/officeart/2005/8/layout/cycle2"/>
    <dgm:cxn modelId="{D6996F46-266D-4168-9A63-BC9D1FE51195}" type="presOf" srcId="{694BCF86-BAF3-4894-BC6F-00746716E93B}" destId="{8C86ADF5-645A-404E-8D4A-AD301322C662}" srcOrd="0" destOrd="0" presId="urn:microsoft.com/office/officeart/2005/8/layout/cycle2"/>
    <dgm:cxn modelId="{21793CA6-B570-4637-A6C2-BEAC1D3B68FC}" srcId="{2F61473D-F9E2-4A15-995E-96C0A25CD962}" destId="{694BCF86-BAF3-4894-BC6F-00746716E93B}" srcOrd="2" destOrd="0" parTransId="{0501E75A-9694-4038-8897-1F0E2E9F4E94}" sibTransId="{436DCAD8-18E1-4745-8115-174893CE7639}"/>
    <dgm:cxn modelId="{7775C85F-BE50-4D3E-8F25-A9EE856AFC84}" type="presParOf" srcId="{1DEE2415-090A-446F-B542-F2CCEE16BCEC}" destId="{06245900-9449-4828-857C-53809E2A5AD6}" srcOrd="0" destOrd="0" presId="urn:microsoft.com/office/officeart/2005/8/layout/cycle2"/>
    <dgm:cxn modelId="{50716540-5EE7-41BF-BEB3-E4FA14DB6C22}" type="presParOf" srcId="{1DEE2415-090A-446F-B542-F2CCEE16BCEC}" destId="{E5B60405-850B-4F71-ABB5-8371E5DF8E08}" srcOrd="1" destOrd="0" presId="urn:microsoft.com/office/officeart/2005/8/layout/cycle2"/>
    <dgm:cxn modelId="{B53895A5-C2FC-4D5B-B0CD-C672216E2C04}" type="presParOf" srcId="{E5B60405-850B-4F71-ABB5-8371E5DF8E08}" destId="{A2802EF2-6880-4772-BA2B-16AF7673042C}" srcOrd="0" destOrd="0" presId="urn:microsoft.com/office/officeart/2005/8/layout/cycle2"/>
    <dgm:cxn modelId="{A1D6FF58-B0FA-4330-B2A5-4B9390ABA3E2}" type="presParOf" srcId="{1DEE2415-090A-446F-B542-F2CCEE16BCEC}" destId="{1C55C5ED-4E94-4142-ADFB-CFD1E6E0310D}" srcOrd="2" destOrd="0" presId="urn:microsoft.com/office/officeart/2005/8/layout/cycle2"/>
    <dgm:cxn modelId="{92BF1AD9-1B81-4CB7-B4D5-F5899AD1C430}" type="presParOf" srcId="{1DEE2415-090A-446F-B542-F2CCEE16BCEC}" destId="{D8C9C4BB-54CC-4167-926B-E358BF2A4D97}" srcOrd="3" destOrd="0" presId="urn:microsoft.com/office/officeart/2005/8/layout/cycle2"/>
    <dgm:cxn modelId="{3FCAA6B9-B621-49FB-8684-31A3357CA5E1}" type="presParOf" srcId="{D8C9C4BB-54CC-4167-926B-E358BF2A4D97}" destId="{795E6FF8-F6BA-44AC-B494-1F92DC0204D1}" srcOrd="0" destOrd="0" presId="urn:microsoft.com/office/officeart/2005/8/layout/cycle2"/>
    <dgm:cxn modelId="{E7AC59E5-B251-42C8-9ACD-D20693105000}" type="presParOf" srcId="{1DEE2415-090A-446F-B542-F2CCEE16BCEC}" destId="{8C86ADF5-645A-404E-8D4A-AD301322C662}" srcOrd="4" destOrd="0" presId="urn:microsoft.com/office/officeart/2005/8/layout/cycle2"/>
    <dgm:cxn modelId="{FB3D3396-01AE-4270-BC90-8B922FADFF51}" type="presParOf" srcId="{1DEE2415-090A-446F-B542-F2CCEE16BCEC}" destId="{F1CC15DA-5D7C-4C5A-B73E-6788D5DBB780}" srcOrd="5" destOrd="0" presId="urn:microsoft.com/office/officeart/2005/8/layout/cycle2"/>
    <dgm:cxn modelId="{6F477EB3-2A10-4E32-8CD4-CC96BCB77D75}" type="presParOf" srcId="{F1CC15DA-5D7C-4C5A-B73E-6788D5DBB780}" destId="{C9B3C594-9993-4272-AFB0-E613CBEA6EB8}" srcOrd="0" destOrd="0" presId="urn:microsoft.com/office/officeart/2005/8/layout/cycle2"/>
    <dgm:cxn modelId="{F96EE096-1212-4DAB-8690-8A28B7433782}" type="presParOf" srcId="{1DEE2415-090A-446F-B542-F2CCEE16BCEC}" destId="{C34C508D-41D8-4EAE-8D6A-1507C301F0BE}" srcOrd="6" destOrd="0" presId="urn:microsoft.com/office/officeart/2005/8/layout/cycle2"/>
    <dgm:cxn modelId="{366ABDCA-B95A-4A1C-8DF9-F97B721A66A4}" type="presParOf" srcId="{1DEE2415-090A-446F-B542-F2CCEE16BCEC}" destId="{0ECB04CF-B769-4D2D-9C4D-491927806A79}" srcOrd="7" destOrd="0" presId="urn:microsoft.com/office/officeart/2005/8/layout/cycle2"/>
    <dgm:cxn modelId="{B8B376BB-F491-43FA-A8D0-90C0DB612F2B}" type="presParOf" srcId="{0ECB04CF-B769-4D2D-9C4D-491927806A79}" destId="{E5C34F58-A8C4-43DF-BD19-9EC01308B07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45900-9449-4828-857C-53809E2A5AD6}">
      <dsp:nvSpPr>
        <dsp:cNvPr id="0" name=""/>
        <dsp:cNvSpPr/>
      </dsp:nvSpPr>
      <dsp:spPr>
        <a:xfrm>
          <a:off x="3232329" y="-39171"/>
          <a:ext cx="1833442" cy="183344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
          </a:r>
          <a:br>
            <a:rPr lang="en-US" sz="1400" b="1" kern="1200" dirty="0"/>
          </a:br>
          <a:r>
            <a:rPr lang="en-US" sz="1400" b="1" kern="1200" dirty="0"/>
            <a:t/>
          </a:r>
          <a:br>
            <a:rPr lang="en-US" sz="1400" b="1" kern="1200" dirty="0"/>
          </a:br>
          <a:r>
            <a:rPr lang="en-US" sz="1400" b="1" kern="1200" dirty="0"/>
            <a:t/>
          </a:r>
          <a:br>
            <a:rPr lang="en-US" sz="1400" b="1" kern="1200" dirty="0"/>
          </a:br>
          <a:r>
            <a:rPr lang="en-US" sz="1400" b="1" kern="1200" dirty="0"/>
            <a:t/>
          </a:r>
          <a:br>
            <a:rPr lang="en-US" sz="1400" b="1" kern="1200" dirty="0"/>
          </a:br>
          <a:r>
            <a:rPr lang="en-US" sz="1400" b="1" kern="1200" dirty="0"/>
            <a:t>BUILDING INVENTORY</a:t>
          </a:r>
          <a:endParaRPr lang="en-US" sz="1400" b="1" u="sng" kern="1200" dirty="0"/>
        </a:p>
        <a:p>
          <a:pPr lvl="0" algn="ctr" defTabSz="622300">
            <a:lnSpc>
              <a:spcPct val="90000"/>
            </a:lnSpc>
            <a:spcBef>
              <a:spcPct val="0"/>
            </a:spcBef>
            <a:spcAft>
              <a:spcPct val="35000"/>
            </a:spcAft>
          </a:pPr>
          <a:r>
            <a:rPr lang="en-US" sz="1000" b="0" kern="1200" dirty="0"/>
            <a:t>Primary Building</a:t>
          </a:r>
          <a:br>
            <a:rPr lang="en-US" sz="1000" b="0" kern="1200" dirty="0"/>
          </a:br>
          <a:r>
            <a:rPr lang="en-US" sz="1000" b="0" kern="1200" dirty="0"/>
            <a:t> Identification &amp;</a:t>
          </a:r>
          <a:br>
            <a:rPr lang="en-US" sz="1000" b="0" kern="1200" dirty="0"/>
          </a:br>
          <a:r>
            <a:rPr lang="en-US" sz="1000" b="0" kern="1200" dirty="0"/>
            <a:t>Hazus Attributes</a:t>
          </a:r>
          <a:br>
            <a:rPr lang="en-US" sz="1000" b="0" kern="1200" dirty="0"/>
          </a:br>
          <a:r>
            <a:rPr lang="en-US" sz="1000" b="0" kern="1200" dirty="0"/>
            <a:t/>
          </a:r>
          <a:br>
            <a:rPr lang="en-US" sz="1000" b="0" kern="1200" dirty="0"/>
          </a:br>
          <a:r>
            <a:rPr lang="en-US" sz="1000" b="0" kern="1200" dirty="0"/>
            <a:t>Essential Facilities &amp; Community Assets</a:t>
          </a:r>
          <a:r>
            <a:rPr lang="en-US" sz="1050" b="0" kern="1200" dirty="0"/>
            <a:t/>
          </a:r>
          <a:br>
            <a:rPr lang="en-US" sz="1050" b="0" kern="1200" dirty="0"/>
          </a:br>
          <a:r>
            <a:rPr lang="en-US" sz="1100" b="0" kern="1200" dirty="0"/>
            <a:t/>
          </a:r>
          <a:br>
            <a:rPr lang="en-US" sz="1100" b="0" kern="1200" dirty="0"/>
          </a:br>
          <a:r>
            <a:rPr lang="en-US" sz="1100" b="0" kern="1200" dirty="0"/>
            <a:t/>
          </a:r>
          <a:br>
            <a:rPr lang="en-US" sz="1100" b="0" kern="1200" dirty="0"/>
          </a:br>
          <a:r>
            <a:rPr lang="en-US" sz="1100" b="0" i="1" kern="1200" dirty="0"/>
            <a:t/>
          </a:r>
          <a:br>
            <a:rPr lang="en-US" sz="1100" b="0" i="1" kern="1200" dirty="0"/>
          </a:br>
          <a:endParaRPr lang="en-US" sz="1100" b="0" kern="1200" dirty="0"/>
        </a:p>
      </dsp:txBody>
      <dsp:txXfrm>
        <a:off x="3500830" y="229330"/>
        <a:ext cx="1296440" cy="1296440"/>
      </dsp:txXfrm>
    </dsp:sp>
    <dsp:sp modelId="{E5B60405-850B-4F71-ABB5-8371E5DF8E08}">
      <dsp:nvSpPr>
        <dsp:cNvPr id="0" name=""/>
        <dsp:cNvSpPr/>
      </dsp:nvSpPr>
      <dsp:spPr>
        <a:xfrm rot="2777343">
          <a:off x="4850783" y="1571943"/>
          <a:ext cx="515748" cy="6187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4874686" y="1639780"/>
        <a:ext cx="361024" cy="371272"/>
      </dsp:txXfrm>
    </dsp:sp>
    <dsp:sp modelId="{1C55C5ED-4E94-4142-ADFB-CFD1E6E0310D}">
      <dsp:nvSpPr>
        <dsp:cNvPr id="0" name=""/>
        <dsp:cNvSpPr/>
      </dsp:nvSpPr>
      <dsp:spPr>
        <a:xfrm>
          <a:off x="5171716" y="1989504"/>
          <a:ext cx="1833442" cy="1833442"/>
        </a:xfrm>
        <a:prstGeom prst="ellipse">
          <a:avLst/>
        </a:prstGeom>
        <a:solidFill>
          <a:schemeClr val="accent1">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
          </a:r>
          <a:br>
            <a:rPr lang="en-US" sz="1400" b="1" kern="1200" dirty="0"/>
          </a:br>
          <a:r>
            <a:rPr lang="en-US" sz="1400" b="1" kern="1200" dirty="0"/>
            <a:t/>
          </a:r>
          <a:br>
            <a:rPr lang="en-US" sz="1400" b="1" kern="1200" dirty="0"/>
          </a:br>
          <a:r>
            <a:rPr lang="en-US" sz="1400" b="1" kern="1200" dirty="0"/>
            <a:t>FLOOD LOSS MODELS</a:t>
          </a:r>
          <a:r>
            <a:rPr lang="en-US" sz="1100" b="1" kern="1200" dirty="0"/>
            <a:t/>
          </a:r>
          <a:br>
            <a:rPr lang="en-US" sz="1100" b="1" kern="1200" dirty="0"/>
          </a:br>
          <a:r>
            <a:rPr lang="en-US" sz="1100" b="1" kern="1200" dirty="0"/>
            <a:t/>
          </a:r>
          <a:br>
            <a:rPr lang="en-US" sz="1100" b="1" kern="1200" dirty="0"/>
          </a:br>
          <a:r>
            <a:rPr lang="en-US" sz="1000" b="0" kern="1200" dirty="0"/>
            <a:t>Open Hazus FAST</a:t>
          </a:r>
        </a:p>
        <a:p>
          <a:pPr lvl="0" algn="ctr" defTabSz="622300">
            <a:lnSpc>
              <a:spcPct val="90000"/>
            </a:lnSpc>
            <a:spcBef>
              <a:spcPct val="0"/>
            </a:spcBef>
            <a:spcAft>
              <a:spcPct val="35000"/>
            </a:spcAft>
          </a:pPr>
          <a:r>
            <a:rPr lang="en-US" sz="1000" b="0" kern="1200" dirty="0"/>
            <a:t/>
          </a:r>
          <a:br>
            <a:rPr lang="en-US" sz="1000" b="0" kern="1200" dirty="0"/>
          </a:br>
          <a:r>
            <a:rPr lang="en-US" sz="1000" b="0" kern="1200" dirty="0"/>
            <a:t>Flood Depths</a:t>
          </a:r>
          <a:br>
            <a:rPr lang="en-US" sz="1000" b="0" kern="1200" dirty="0"/>
          </a:br>
          <a:r>
            <a:rPr lang="en-US" sz="1000" b="0" kern="1200" dirty="0"/>
            <a:t/>
          </a:r>
          <a:br>
            <a:rPr lang="en-US" sz="1000" b="0" kern="1200" dirty="0"/>
          </a:br>
          <a:r>
            <a:rPr lang="en-US" sz="1000" b="0" kern="1200" dirty="0"/>
            <a:t>Building Damage Estimates </a:t>
          </a:r>
        </a:p>
        <a:p>
          <a:pPr lvl="0" algn="ctr" defTabSz="622300">
            <a:lnSpc>
              <a:spcPct val="90000"/>
            </a:lnSpc>
            <a:spcBef>
              <a:spcPct val="0"/>
            </a:spcBef>
            <a:spcAft>
              <a:spcPct val="35000"/>
            </a:spcAft>
          </a:pPr>
          <a:endParaRPr lang="en-US" sz="1000" b="0" kern="1200" dirty="0"/>
        </a:p>
      </dsp:txBody>
      <dsp:txXfrm>
        <a:off x="5440217" y="2258005"/>
        <a:ext cx="1296440" cy="1296440"/>
      </dsp:txXfrm>
    </dsp:sp>
    <dsp:sp modelId="{D8C9C4BB-54CC-4167-926B-E358BF2A4D97}">
      <dsp:nvSpPr>
        <dsp:cNvPr id="0" name=""/>
        <dsp:cNvSpPr/>
      </dsp:nvSpPr>
      <dsp:spPr>
        <a:xfrm rot="8212882">
          <a:off x="4945258" y="3477276"/>
          <a:ext cx="405857" cy="6187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rot="10800000">
        <a:off x="5050574" y="3559422"/>
        <a:ext cx="284100" cy="371272"/>
      </dsp:txXfrm>
    </dsp:sp>
    <dsp:sp modelId="{8C86ADF5-645A-404E-8D4A-AD301322C662}">
      <dsp:nvSpPr>
        <dsp:cNvPr id="0" name=""/>
        <dsp:cNvSpPr/>
      </dsp:nvSpPr>
      <dsp:spPr>
        <a:xfrm>
          <a:off x="3188988" y="3724509"/>
          <a:ext cx="1916571" cy="1998819"/>
        </a:xfrm>
        <a:prstGeom prst="ellipse">
          <a:avLst/>
        </a:prstGeom>
        <a:solidFill>
          <a:srgbClr val="A5002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
          </a:r>
          <a:br>
            <a:rPr lang="en-US" sz="1400" b="1" kern="1200" dirty="0"/>
          </a:br>
          <a:r>
            <a:rPr lang="en-US" sz="1400" b="1" kern="1200" dirty="0"/>
            <a:t>BLDG. LEVEL RISK ASSESSMENT (BLRA) DATABASE</a:t>
          </a:r>
        </a:p>
        <a:p>
          <a:pPr lvl="0" algn="ctr" defTabSz="622300">
            <a:lnSpc>
              <a:spcPct val="90000"/>
            </a:lnSpc>
            <a:spcBef>
              <a:spcPct val="0"/>
            </a:spcBef>
            <a:spcAft>
              <a:spcPct val="35000"/>
            </a:spcAft>
          </a:pPr>
          <a:r>
            <a:rPr lang="en-US" sz="1000" b="0" kern="1200" dirty="0"/>
            <a:t/>
          </a:r>
          <a:br>
            <a:rPr lang="en-US" sz="1000" b="0" kern="1200" dirty="0"/>
          </a:br>
          <a:r>
            <a:rPr lang="en-US" sz="1000" b="0" kern="1200" dirty="0"/>
            <a:t/>
          </a:r>
          <a:br>
            <a:rPr lang="en-US" sz="1000" b="0" kern="1200" dirty="0"/>
          </a:br>
          <a:r>
            <a:rPr lang="en-US" sz="1000" b="0" kern="1200" dirty="0"/>
            <a:t>Building Level &amp; Community Level Outputs</a:t>
          </a:r>
        </a:p>
      </dsp:txBody>
      <dsp:txXfrm>
        <a:off x="3469663" y="4017229"/>
        <a:ext cx="1355221" cy="1413379"/>
      </dsp:txXfrm>
    </dsp:sp>
    <dsp:sp modelId="{F1CC15DA-5D7C-4C5A-B73E-6788D5DBB780}">
      <dsp:nvSpPr>
        <dsp:cNvPr id="0" name=""/>
        <dsp:cNvSpPr/>
      </dsp:nvSpPr>
      <dsp:spPr>
        <a:xfrm rot="13461401">
          <a:off x="2943934" y="3451483"/>
          <a:ext cx="436851" cy="6187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rot="10800000">
        <a:off x="3056314" y="3621052"/>
        <a:ext cx="305796" cy="371272"/>
      </dsp:txXfrm>
    </dsp:sp>
    <dsp:sp modelId="{C34C508D-41D8-4EAE-8D6A-1507C301F0BE}">
      <dsp:nvSpPr>
        <dsp:cNvPr id="0" name=""/>
        <dsp:cNvSpPr/>
      </dsp:nvSpPr>
      <dsp:spPr>
        <a:xfrm>
          <a:off x="1286672" y="1906485"/>
          <a:ext cx="1833442" cy="1833442"/>
        </a:xfrm>
        <a:prstGeom prst="ellipse">
          <a:avLst/>
        </a:prstGeom>
        <a:solidFill>
          <a:srgbClr val="7030A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
          </a:r>
          <a:br>
            <a:rPr lang="en-US" sz="1400" b="1" kern="1200" dirty="0"/>
          </a:br>
          <a:r>
            <a:rPr lang="en-US" sz="1400" b="1" kern="1200" dirty="0"/>
            <a:t/>
          </a:r>
          <a:br>
            <a:rPr lang="en-US" sz="1400" b="1" kern="1200" dirty="0"/>
          </a:br>
          <a:r>
            <a:rPr lang="en-US" sz="1400" b="1" kern="1200" dirty="0"/>
            <a:t>COMMUNITY ENGAGEMENT</a:t>
          </a:r>
        </a:p>
        <a:p>
          <a:pPr lvl="0" algn="ctr" defTabSz="622300">
            <a:lnSpc>
              <a:spcPct val="90000"/>
            </a:lnSpc>
            <a:spcBef>
              <a:spcPct val="0"/>
            </a:spcBef>
            <a:spcAft>
              <a:spcPct val="35000"/>
            </a:spcAft>
          </a:pPr>
          <a:r>
            <a:rPr lang="en-US" sz="1000" kern="1200" dirty="0"/>
            <a:t>Risk Assessment</a:t>
          </a:r>
          <a:br>
            <a:rPr lang="en-US" sz="1000" kern="1200" dirty="0"/>
          </a:br>
          <a:r>
            <a:rPr lang="en-US" sz="1000" kern="1200" dirty="0"/>
            <a:t> Data Verification</a:t>
          </a:r>
          <a:br>
            <a:rPr lang="en-US" sz="1000" kern="1200" dirty="0"/>
          </a:br>
          <a:endParaRPr lang="en-US" sz="1000" kern="1200" dirty="0"/>
        </a:p>
        <a:p>
          <a:pPr lvl="0" algn="ctr" defTabSz="622300">
            <a:lnSpc>
              <a:spcPct val="90000"/>
            </a:lnSpc>
            <a:spcBef>
              <a:spcPct val="0"/>
            </a:spcBef>
            <a:spcAft>
              <a:spcPct val="35000"/>
            </a:spcAft>
          </a:pPr>
          <a:r>
            <a:rPr lang="en-US" sz="1000" kern="1200" dirty="0"/>
            <a:t>Mitigation Actions Identified </a:t>
          </a:r>
        </a:p>
        <a:p>
          <a:pPr lvl="0" algn="ctr" defTabSz="622300">
            <a:lnSpc>
              <a:spcPct val="90000"/>
            </a:lnSpc>
            <a:spcBef>
              <a:spcPct val="0"/>
            </a:spcBef>
            <a:spcAft>
              <a:spcPct val="35000"/>
            </a:spcAft>
          </a:pPr>
          <a:endParaRPr lang="en-US" sz="1100" kern="1200" dirty="0"/>
        </a:p>
      </dsp:txBody>
      <dsp:txXfrm>
        <a:off x="1555173" y="2174986"/>
        <a:ext cx="1296440" cy="1296440"/>
      </dsp:txXfrm>
    </dsp:sp>
    <dsp:sp modelId="{0ECB04CF-B769-4D2D-9C4D-491927806A79}">
      <dsp:nvSpPr>
        <dsp:cNvPr id="0" name=""/>
        <dsp:cNvSpPr/>
      </dsp:nvSpPr>
      <dsp:spPr>
        <a:xfrm rot="18900000">
          <a:off x="2923179" y="1550723"/>
          <a:ext cx="486609" cy="6187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2944558" y="1726093"/>
        <a:ext cx="340626" cy="37127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0.25706</cdr:x>
      <cdr:y>0.10228</cdr:y>
    </cdr:from>
    <cdr:to>
      <cdr:x>0.55236</cdr:x>
      <cdr:y>0.24931</cdr:y>
    </cdr:to>
    <cdr:sp macro="" textlink="">
      <cdr:nvSpPr>
        <cdr:cNvPr id="3" name="TextBox 2">
          <a:extLst xmlns:a="http://schemas.openxmlformats.org/drawingml/2006/main">
            <a:ext uri="{FF2B5EF4-FFF2-40B4-BE49-F238E27FC236}">
              <a16:creationId xmlns:a16="http://schemas.microsoft.com/office/drawing/2014/main" id="{AF9C2FEC-48D3-359D-817F-C3E73A946967}"/>
            </a:ext>
          </a:extLst>
        </cdr:cNvPr>
        <cdr:cNvSpPr txBox="1"/>
      </cdr:nvSpPr>
      <cdr:spPr>
        <a:xfrm xmlns:a="http://schemas.openxmlformats.org/drawingml/2006/main">
          <a:off x="2137888" y="508917"/>
          <a:ext cx="2455818" cy="7315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i="1" dirty="0">
              <a:solidFill>
                <a:srgbClr val="FF0000"/>
              </a:solidFill>
            </a:rPr>
            <a:t>Decreased Building Values from 2016 Flood</a:t>
          </a:r>
        </a:p>
      </cdr:txBody>
    </cdr:sp>
  </cdr:relSizeAnchor>
  <cdr:relSizeAnchor xmlns:cdr="http://schemas.openxmlformats.org/drawingml/2006/chartDrawing">
    <cdr:from>
      <cdr:x>0.38743</cdr:x>
      <cdr:y>0.25536</cdr:y>
    </cdr:from>
    <cdr:to>
      <cdr:x>0.42984</cdr:x>
      <cdr:y>0.4673</cdr:y>
    </cdr:to>
    <cdr:sp macro="" textlink="">
      <cdr:nvSpPr>
        <cdr:cNvPr id="2" name="Arrow: Down 1">
          <a:extLst xmlns:a="http://schemas.openxmlformats.org/drawingml/2006/main">
            <a:ext uri="{FF2B5EF4-FFF2-40B4-BE49-F238E27FC236}">
              <a16:creationId xmlns:a16="http://schemas.microsoft.com/office/drawing/2014/main" id="{EB108910-2498-FF95-BB40-25A3A31154D5}"/>
            </a:ext>
          </a:extLst>
        </cdr:cNvPr>
        <cdr:cNvSpPr/>
      </cdr:nvSpPr>
      <cdr:spPr>
        <a:xfrm xmlns:a="http://schemas.openxmlformats.org/drawingml/2006/main">
          <a:off x="3222104" y="1270559"/>
          <a:ext cx="352698" cy="1054520"/>
        </a:xfrm>
        <a:prstGeom xmlns:a="http://schemas.openxmlformats.org/drawingml/2006/main" prst="downArrow">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BDC6D4-F6D5-4FE4-8B90-6D72AAAABE98}" type="datetimeFigureOut">
              <a:rPr lang="en-US" smtClean="0"/>
              <a:t>7/23/2023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F1F862-4F65-4921-8157-1B3AE444A252}" type="slidenum">
              <a:rPr lang="en-US" smtClean="0"/>
              <a:t>‹#›</a:t>
            </a:fld>
            <a:endParaRPr lang="en-US"/>
          </a:p>
        </p:txBody>
      </p:sp>
    </p:spTree>
    <p:extLst>
      <p:ext uri="{BB962C8B-B14F-4D97-AF65-F5344CB8AC3E}">
        <p14:creationId xmlns:p14="http://schemas.microsoft.com/office/powerpoint/2010/main" val="2680987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a:t>
            </a:fld>
            <a:endParaRPr lang="en-US"/>
          </a:p>
        </p:txBody>
      </p:sp>
    </p:spTree>
    <p:extLst>
      <p:ext uri="{BB962C8B-B14F-4D97-AF65-F5344CB8AC3E}">
        <p14:creationId xmlns:p14="http://schemas.microsoft.com/office/powerpoint/2010/main" val="3782288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19</a:t>
            </a:fld>
            <a:endParaRPr lang="en-US"/>
          </a:p>
        </p:txBody>
      </p:sp>
    </p:spTree>
    <p:extLst>
      <p:ext uri="{BB962C8B-B14F-4D97-AF65-F5344CB8AC3E}">
        <p14:creationId xmlns:p14="http://schemas.microsoft.com/office/powerpoint/2010/main" val="691295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20</a:t>
            </a:fld>
            <a:endParaRPr lang="en-US"/>
          </a:p>
        </p:txBody>
      </p:sp>
    </p:spTree>
    <p:extLst>
      <p:ext uri="{BB962C8B-B14F-4D97-AF65-F5344CB8AC3E}">
        <p14:creationId xmlns:p14="http://schemas.microsoft.com/office/powerpoint/2010/main" val="4240236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21</a:t>
            </a:fld>
            <a:endParaRPr lang="en-US"/>
          </a:p>
        </p:txBody>
      </p:sp>
    </p:spTree>
    <p:extLst>
      <p:ext uri="{BB962C8B-B14F-4D97-AF65-F5344CB8AC3E}">
        <p14:creationId xmlns:p14="http://schemas.microsoft.com/office/powerpoint/2010/main" val="2090080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22</a:t>
            </a:fld>
            <a:endParaRPr lang="en-US"/>
          </a:p>
        </p:txBody>
      </p:sp>
    </p:spTree>
    <p:extLst>
      <p:ext uri="{BB962C8B-B14F-4D97-AF65-F5344CB8AC3E}">
        <p14:creationId xmlns:p14="http://schemas.microsoft.com/office/powerpoint/2010/main" val="3555959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23</a:t>
            </a:fld>
            <a:endParaRPr lang="en-US"/>
          </a:p>
        </p:txBody>
      </p:sp>
    </p:spTree>
    <p:extLst>
      <p:ext uri="{BB962C8B-B14F-4D97-AF65-F5344CB8AC3E}">
        <p14:creationId xmlns:p14="http://schemas.microsoft.com/office/powerpoint/2010/main" val="1650784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24</a:t>
            </a:fld>
            <a:endParaRPr lang="en-US"/>
          </a:p>
        </p:txBody>
      </p:sp>
    </p:spTree>
    <p:extLst>
      <p:ext uri="{BB962C8B-B14F-4D97-AF65-F5344CB8AC3E}">
        <p14:creationId xmlns:p14="http://schemas.microsoft.com/office/powerpoint/2010/main" val="2374878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25</a:t>
            </a:fld>
            <a:endParaRPr lang="en-US"/>
          </a:p>
        </p:txBody>
      </p:sp>
    </p:spTree>
    <p:extLst>
      <p:ext uri="{BB962C8B-B14F-4D97-AF65-F5344CB8AC3E}">
        <p14:creationId xmlns:p14="http://schemas.microsoft.com/office/powerpoint/2010/main" val="589536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26</a:t>
            </a:fld>
            <a:endParaRPr lang="en-US"/>
          </a:p>
        </p:txBody>
      </p:sp>
    </p:spTree>
    <p:extLst>
      <p:ext uri="{BB962C8B-B14F-4D97-AF65-F5344CB8AC3E}">
        <p14:creationId xmlns:p14="http://schemas.microsoft.com/office/powerpoint/2010/main" val="95408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27</a:t>
            </a:fld>
            <a:endParaRPr lang="en-US"/>
          </a:p>
        </p:txBody>
      </p:sp>
    </p:spTree>
    <p:extLst>
      <p:ext uri="{BB962C8B-B14F-4D97-AF65-F5344CB8AC3E}">
        <p14:creationId xmlns:p14="http://schemas.microsoft.com/office/powerpoint/2010/main" val="68971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28</a:t>
            </a:fld>
            <a:endParaRPr lang="en-US"/>
          </a:p>
        </p:txBody>
      </p:sp>
    </p:spTree>
    <p:extLst>
      <p:ext uri="{BB962C8B-B14F-4D97-AF65-F5344CB8AC3E}">
        <p14:creationId xmlns:p14="http://schemas.microsoft.com/office/powerpoint/2010/main" val="1249112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a:t>
            </a:fld>
            <a:endParaRPr lang="en-US"/>
          </a:p>
        </p:txBody>
      </p:sp>
    </p:spTree>
    <p:extLst>
      <p:ext uri="{BB962C8B-B14F-4D97-AF65-F5344CB8AC3E}">
        <p14:creationId xmlns:p14="http://schemas.microsoft.com/office/powerpoint/2010/main" val="3919171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29</a:t>
            </a:fld>
            <a:endParaRPr lang="en-US"/>
          </a:p>
        </p:txBody>
      </p:sp>
    </p:spTree>
    <p:extLst>
      <p:ext uri="{BB962C8B-B14F-4D97-AF65-F5344CB8AC3E}">
        <p14:creationId xmlns:p14="http://schemas.microsoft.com/office/powerpoint/2010/main" val="758857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30</a:t>
            </a:fld>
            <a:endParaRPr lang="en-US"/>
          </a:p>
        </p:txBody>
      </p:sp>
    </p:spTree>
    <p:extLst>
      <p:ext uri="{BB962C8B-B14F-4D97-AF65-F5344CB8AC3E}">
        <p14:creationId xmlns:p14="http://schemas.microsoft.com/office/powerpoint/2010/main" val="620424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31</a:t>
            </a:fld>
            <a:endParaRPr lang="en-US"/>
          </a:p>
        </p:txBody>
      </p:sp>
    </p:spTree>
    <p:extLst>
      <p:ext uri="{BB962C8B-B14F-4D97-AF65-F5344CB8AC3E}">
        <p14:creationId xmlns:p14="http://schemas.microsoft.com/office/powerpoint/2010/main" val="327603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32</a:t>
            </a:fld>
            <a:endParaRPr lang="en-US"/>
          </a:p>
        </p:txBody>
      </p:sp>
    </p:spTree>
    <p:extLst>
      <p:ext uri="{BB962C8B-B14F-4D97-AF65-F5344CB8AC3E}">
        <p14:creationId xmlns:p14="http://schemas.microsoft.com/office/powerpoint/2010/main" val="3846873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33</a:t>
            </a:fld>
            <a:endParaRPr lang="en-US"/>
          </a:p>
        </p:txBody>
      </p:sp>
    </p:spTree>
    <p:extLst>
      <p:ext uri="{BB962C8B-B14F-4D97-AF65-F5344CB8AC3E}">
        <p14:creationId xmlns:p14="http://schemas.microsoft.com/office/powerpoint/2010/main" val="2979388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34</a:t>
            </a:fld>
            <a:endParaRPr lang="en-US"/>
          </a:p>
        </p:txBody>
      </p:sp>
    </p:spTree>
    <p:extLst>
      <p:ext uri="{BB962C8B-B14F-4D97-AF65-F5344CB8AC3E}">
        <p14:creationId xmlns:p14="http://schemas.microsoft.com/office/powerpoint/2010/main" val="1330283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35</a:t>
            </a:fld>
            <a:endParaRPr lang="en-US"/>
          </a:p>
        </p:txBody>
      </p:sp>
    </p:spTree>
    <p:extLst>
      <p:ext uri="{BB962C8B-B14F-4D97-AF65-F5344CB8AC3E}">
        <p14:creationId xmlns:p14="http://schemas.microsoft.com/office/powerpoint/2010/main" val="624735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36</a:t>
            </a:fld>
            <a:endParaRPr lang="en-US"/>
          </a:p>
        </p:txBody>
      </p:sp>
    </p:spTree>
    <p:extLst>
      <p:ext uri="{BB962C8B-B14F-4D97-AF65-F5344CB8AC3E}">
        <p14:creationId xmlns:p14="http://schemas.microsoft.com/office/powerpoint/2010/main" val="686520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37</a:t>
            </a:fld>
            <a:endParaRPr lang="en-US"/>
          </a:p>
        </p:txBody>
      </p:sp>
    </p:spTree>
    <p:extLst>
      <p:ext uri="{BB962C8B-B14F-4D97-AF65-F5344CB8AC3E}">
        <p14:creationId xmlns:p14="http://schemas.microsoft.com/office/powerpoint/2010/main" val="879786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38</a:t>
            </a:fld>
            <a:endParaRPr lang="en-US"/>
          </a:p>
        </p:txBody>
      </p:sp>
    </p:spTree>
    <p:extLst>
      <p:ext uri="{BB962C8B-B14F-4D97-AF65-F5344CB8AC3E}">
        <p14:creationId xmlns:p14="http://schemas.microsoft.com/office/powerpoint/2010/main" val="1626547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a:t>
            </a:fld>
            <a:endParaRPr lang="en-US"/>
          </a:p>
        </p:txBody>
      </p:sp>
    </p:spTree>
    <p:extLst>
      <p:ext uri="{BB962C8B-B14F-4D97-AF65-F5344CB8AC3E}">
        <p14:creationId xmlns:p14="http://schemas.microsoft.com/office/powerpoint/2010/main" val="579171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39</a:t>
            </a:fld>
            <a:endParaRPr lang="en-US"/>
          </a:p>
        </p:txBody>
      </p:sp>
    </p:spTree>
    <p:extLst>
      <p:ext uri="{BB962C8B-B14F-4D97-AF65-F5344CB8AC3E}">
        <p14:creationId xmlns:p14="http://schemas.microsoft.com/office/powerpoint/2010/main" val="1792778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40</a:t>
            </a:fld>
            <a:endParaRPr lang="en-US"/>
          </a:p>
        </p:txBody>
      </p:sp>
    </p:spTree>
    <p:extLst>
      <p:ext uri="{BB962C8B-B14F-4D97-AF65-F5344CB8AC3E}">
        <p14:creationId xmlns:p14="http://schemas.microsoft.com/office/powerpoint/2010/main" val="1809504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41</a:t>
            </a:fld>
            <a:endParaRPr lang="en-US"/>
          </a:p>
        </p:txBody>
      </p:sp>
    </p:spTree>
    <p:extLst>
      <p:ext uri="{BB962C8B-B14F-4D97-AF65-F5344CB8AC3E}">
        <p14:creationId xmlns:p14="http://schemas.microsoft.com/office/powerpoint/2010/main" val="49101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42</a:t>
            </a:fld>
            <a:endParaRPr lang="en-US"/>
          </a:p>
        </p:txBody>
      </p:sp>
    </p:spTree>
    <p:extLst>
      <p:ext uri="{BB962C8B-B14F-4D97-AF65-F5344CB8AC3E}">
        <p14:creationId xmlns:p14="http://schemas.microsoft.com/office/powerpoint/2010/main" val="1366844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43</a:t>
            </a:fld>
            <a:endParaRPr lang="en-US"/>
          </a:p>
        </p:txBody>
      </p:sp>
    </p:spTree>
    <p:extLst>
      <p:ext uri="{BB962C8B-B14F-4D97-AF65-F5344CB8AC3E}">
        <p14:creationId xmlns:p14="http://schemas.microsoft.com/office/powerpoint/2010/main" val="42335249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44</a:t>
            </a:fld>
            <a:endParaRPr lang="en-US"/>
          </a:p>
        </p:txBody>
      </p:sp>
    </p:spTree>
    <p:extLst>
      <p:ext uri="{BB962C8B-B14F-4D97-AF65-F5344CB8AC3E}">
        <p14:creationId xmlns:p14="http://schemas.microsoft.com/office/powerpoint/2010/main" val="3614174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Segment 1. Visualizing flood risk and resiliency factors graphically on the WV Flood Tool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Study Teams analysis of flood risk and resiliency factors were presented for feedback at the Community Focus Group meetings in November, and these factors can be integrated into a suite of existing and forthcoming web-based tools for building community flood resilience.  Here are just a few examples of the tools we’ve been developing.   </a:t>
            </a:r>
          </a:p>
          <a:p>
            <a:r>
              <a:rPr lang="en-US" sz="1200" kern="1200" dirty="0">
                <a:solidFill>
                  <a:schemeClr val="tx1"/>
                </a:solidFill>
                <a:effectLst/>
                <a:latin typeface="+mn-lt"/>
                <a:ea typeface="+mn-ea"/>
                <a:cs typeface="+mn-cs"/>
              </a:rPr>
              <a:t>In this example, the public can view and visualize building damage estimates for unmitigated residential structures located in the floodway.  </a:t>
            </a:r>
          </a:p>
          <a:p>
            <a:r>
              <a:rPr lang="en-US" sz="1200" kern="1200" dirty="0">
                <a:solidFill>
                  <a:schemeClr val="tx1"/>
                </a:solidFill>
                <a:effectLst/>
                <a:latin typeface="+mn-lt"/>
                <a:ea typeface="+mn-ea"/>
                <a:cs typeface="+mn-cs"/>
              </a:rPr>
              <a:t>Flood risk information can be viewed interactively on the WV Flood Tool map at the </a:t>
            </a:r>
            <a:r>
              <a:rPr lang="en-US" sz="1200" i="1" kern="1200" dirty="0">
                <a:solidFill>
                  <a:schemeClr val="tx1"/>
                </a:solidFill>
                <a:effectLst/>
                <a:latin typeface="+mn-lt"/>
                <a:ea typeface="+mn-ea"/>
                <a:cs typeface="+mn-cs"/>
              </a:rPr>
              <a:t>building level</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311DBD47-1AA0-4509-BBD7-1D036EE8CA3E}" type="slidenum">
              <a:rPr lang="en-US" smtClean="0"/>
              <a:t>45</a:t>
            </a:fld>
            <a:endParaRPr lang="en-US"/>
          </a:p>
        </p:txBody>
      </p:sp>
    </p:spTree>
    <p:extLst>
      <p:ext uri="{BB962C8B-B14F-4D97-AF65-F5344CB8AC3E}">
        <p14:creationId xmlns:p14="http://schemas.microsoft.com/office/powerpoint/2010/main" val="4276373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Segment 2.  Flood risk factor statistics summarized by a Community Flood Risk Dashboard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 flood factors can be summarized statistically in a community risk dashboard that summarizes </a:t>
            </a:r>
            <a:r>
              <a:rPr lang="en-US" sz="1200" b="1" kern="1200" dirty="0">
                <a:solidFill>
                  <a:schemeClr val="tx1"/>
                </a:solidFill>
                <a:effectLst/>
                <a:latin typeface="+mn-lt"/>
                <a:ea typeface="+mn-ea"/>
                <a:cs typeface="+mn-cs"/>
              </a:rPr>
              <a:t>hazard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exposure</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vulnerability</a:t>
            </a:r>
            <a:r>
              <a:rPr lang="en-US" sz="1200" kern="1200" dirty="0">
                <a:solidFill>
                  <a:schemeClr val="tx1"/>
                </a:solidFill>
                <a:effectLst/>
                <a:latin typeface="+mn-lt"/>
                <a:ea typeface="+mn-ea"/>
                <a:cs typeface="+mn-cs"/>
              </a:rPr>
              <a:t> statistics for the built-environment and population in high-risk flood zones.  </a:t>
            </a:r>
          </a:p>
        </p:txBody>
      </p:sp>
      <p:sp>
        <p:nvSpPr>
          <p:cNvPr id="4" name="Slide Number Placeholder 3"/>
          <p:cNvSpPr>
            <a:spLocks noGrp="1"/>
          </p:cNvSpPr>
          <p:nvPr>
            <p:ph type="sldNum" sz="quarter" idx="10"/>
          </p:nvPr>
        </p:nvSpPr>
        <p:spPr/>
        <p:txBody>
          <a:bodyPr/>
          <a:lstStyle/>
          <a:p>
            <a:fld id="{1A96D2ED-501B-4749-A3F4-4AC2549A1557}" type="slidenum">
              <a:rPr lang="en-US" smtClean="0"/>
              <a:pPr/>
              <a:t>46</a:t>
            </a:fld>
            <a:endParaRPr lang="en-US"/>
          </a:p>
        </p:txBody>
      </p:sp>
    </p:spTree>
    <p:extLst>
      <p:ext uri="{BB962C8B-B14F-4D97-AF65-F5344CB8AC3E}">
        <p14:creationId xmlns:p14="http://schemas.microsoft.com/office/powerpoint/2010/main" val="2548865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FEMA</a:t>
            </a:r>
            <a:r>
              <a:rPr lang="en-US" baseline="0" dirty="0"/>
              <a:t> 10year Aerial.  </a:t>
            </a:r>
            <a:br>
              <a:rPr lang="en-US" baseline="0" dirty="0"/>
            </a:br>
            <a:r>
              <a:rPr lang="en-US" sz="1200" b="1" kern="1200" dirty="0">
                <a:solidFill>
                  <a:schemeClr val="tx1"/>
                </a:solidFill>
                <a:effectLst/>
                <a:latin typeface="+mn-lt"/>
                <a:ea typeface="+mn-ea"/>
                <a:cs typeface="+mn-cs"/>
              </a:rPr>
              <a:t>Segment 4.  Building-scale flood visualizations at different flood frequencies and magnitudes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 different flood depths can be visualized at the building level.  New flood models for the town of Rainelle reveal that the elevated structure shown here is still vulnerable to riverine flooding, such as a major 500-yr flood event or for flood models impacted by climate change. </a:t>
            </a:r>
          </a:p>
          <a:p>
            <a:r>
              <a:rPr lang="en-US" sz="1200" kern="1200" dirty="0">
                <a:solidFill>
                  <a:schemeClr val="tx1"/>
                </a:solidFill>
                <a:effectLst/>
                <a:latin typeface="+mn-lt"/>
                <a:ea typeface="+mn-ea"/>
                <a:cs typeface="+mn-cs"/>
              </a:rPr>
              <a:t>&lt;&lt; GROUP 4 Flood Visualization at Building Level (4 slides) &gt;&gt;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Segment 3.  Viewshed-scale flood visualizations at different flood frequencies and magnitudes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Flood visualization products effectively communicate various flood characteristics to the public.  Inundation maps at the viewshed or bird’s eye level portray riverine flood models of different flood frequencies and magnitudes.  Flood models can be visualized at the community or viewshed map scale as seen here…  </a:t>
            </a:r>
          </a:p>
          <a:p>
            <a:r>
              <a:rPr lang="en-US" sz="1200" kern="1200" dirty="0">
                <a:solidFill>
                  <a:schemeClr val="tx1"/>
                </a:solidFill>
                <a:effectLst/>
                <a:latin typeface="+mn-lt"/>
                <a:ea typeface="+mn-ea"/>
                <a:cs typeface="+mn-cs"/>
              </a:rPr>
              <a:t>&lt;&lt; GROUP 3: Flood Visualization at Viewshed Level (5 slides) &gt;&gt;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Flood Visualizations and movies are performed at different map scales from viewshed views seen here to the flood impacts at the building level. </a:t>
            </a:r>
          </a:p>
          <a:p>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47</a:t>
            </a:fld>
            <a:endParaRPr lang="en-US"/>
          </a:p>
        </p:txBody>
      </p:sp>
    </p:spTree>
    <p:extLst>
      <p:ext uri="{BB962C8B-B14F-4D97-AF65-F5344CB8AC3E}">
        <p14:creationId xmlns:p14="http://schemas.microsoft.com/office/powerpoint/2010/main" val="2301371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FEMA</a:t>
            </a:r>
            <a:r>
              <a:rPr lang="en-US" baseline="0" dirty="0"/>
              <a:t> 25year Aerial</a:t>
            </a:r>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48</a:t>
            </a:fld>
            <a:endParaRPr lang="en-US"/>
          </a:p>
        </p:txBody>
      </p:sp>
    </p:spTree>
    <p:extLst>
      <p:ext uri="{BB962C8B-B14F-4D97-AF65-F5344CB8AC3E}">
        <p14:creationId xmlns:p14="http://schemas.microsoft.com/office/powerpoint/2010/main" val="1640404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a:t>
            </a:fld>
            <a:endParaRPr lang="en-US"/>
          </a:p>
        </p:txBody>
      </p:sp>
    </p:spTree>
    <p:extLst>
      <p:ext uri="{BB962C8B-B14F-4D97-AF65-F5344CB8AC3E}">
        <p14:creationId xmlns:p14="http://schemas.microsoft.com/office/powerpoint/2010/main" val="10970997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FEMA</a:t>
            </a:r>
            <a:r>
              <a:rPr lang="en-US" baseline="0" dirty="0"/>
              <a:t> 50year Aerial</a:t>
            </a:r>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49</a:t>
            </a:fld>
            <a:endParaRPr lang="en-US"/>
          </a:p>
        </p:txBody>
      </p:sp>
    </p:spTree>
    <p:extLst>
      <p:ext uri="{BB962C8B-B14F-4D97-AF65-F5344CB8AC3E}">
        <p14:creationId xmlns:p14="http://schemas.microsoft.com/office/powerpoint/2010/main" val="750540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FEMA</a:t>
            </a:r>
            <a:r>
              <a:rPr lang="en-US" baseline="0" dirty="0"/>
              <a:t> 100year Aerial</a:t>
            </a:r>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50</a:t>
            </a:fld>
            <a:endParaRPr lang="en-US"/>
          </a:p>
        </p:txBody>
      </p:sp>
    </p:spTree>
    <p:extLst>
      <p:ext uri="{BB962C8B-B14F-4D97-AF65-F5344CB8AC3E}">
        <p14:creationId xmlns:p14="http://schemas.microsoft.com/office/powerpoint/2010/main" val="37918374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FEMA</a:t>
            </a:r>
            <a:r>
              <a:rPr lang="en-US" baseline="0" dirty="0"/>
              <a:t> 500year Aerial</a:t>
            </a:r>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51</a:t>
            </a:fld>
            <a:endParaRPr lang="en-US"/>
          </a:p>
        </p:txBody>
      </p:sp>
    </p:spTree>
    <p:extLst>
      <p:ext uri="{BB962C8B-B14F-4D97-AF65-F5344CB8AC3E}">
        <p14:creationId xmlns:p14="http://schemas.microsoft.com/office/powerpoint/2010/main" val="4630437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Segment 4.  Building-scale flood visualizations at different flood frequencies and magnitudes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 different flood depths or flood elevations can be visualized at the building level.  New FEMA flood maps for the town of Rainelle reveal that the mitigated structure above is a risk for the 1%+ (100-yr plus) and 0.2-percent chance (500-yr) floods.  Field verification of communities in Greenbrier County show that for most mitigation reconstruction implemented since the 2016 flood, residential structures - like this one in Rainelle shown here - were elevated to the proper design flood elevation in accordance with local floodplain management regulations.  However, flood models show that certain elevated structures are still vulnerable to riverine flooding, such as a major 500-yr flood event or for models impacted by climate change. </a:t>
            </a:r>
          </a:p>
          <a:p>
            <a:r>
              <a:rPr lang="en-US" sz="1200" kern="1200" dirty="0">
                <a:solidFill>
                  <a:schemeClr val="tx1"/>
                </a:solidFill>
                <a:effectLst/>
                <a:latin typeface="+mn-lt"/>
                <a:ea typeface="+mn-ea"/>
                <a:cs typeface="+mn-cs"/>
              </a:rPr>
              <a:t>&lt;&lt; GROUP 4 Flood Visualization at Building Level (3 slides) &gt;&gt;</a:t>
            </a:r>
          </a:p>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52</a:t>
            </a:fld>
            <a:endParaRPr lang="en-US"/>
          </a:p>
        </p:txBody>
      </p:sp>
    </p:spTree>
    <p:extLst>
      <p:ext uri="{BB962C8B-B14F-4D97-AF65-F5344CB8AC3E}">
        <p14:creationId xmlns:p14="http://schemas.microsoft.com/office/powerpoint/2010/main" val="9487871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53</a:t>
            </a:fld>
            <a:endParaRPr lang="en-US"/>
          </a:p>
        </p:txBody>
      </p:sp>
    </p:spTree>
    <p:extLst>
      <p:ext uri="{BB962C8B-B14F-4D97-AF65-F5344CB8AC3E}">
        <p14:creationId xmlns:p14="http://schemas.microsoft.com/office/powerpoint/2010/main" val="1944984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54</a:t>
            </a:fld>
            <a:endParaRPr lang="en-US"/>
          </a:p>
        </p:txBody>
      </p:sp>
    </p:spTree>
    <p:extLst>
      <p:ext uri="{BB962C8B-B14F-4D97-AF65-F5344CB8AC3E}">
        <p14:creationId xmlns:p14="http://schemas.microsoft.com/office/powerpoint/2010/main" val="23516101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55</a:t>
            </a:fld>
            <a:endParaRPr lang="en-US"/>
          </a:p>
        </p:txBody>
      </p:sp>
    </p:spTree>
    <p:extLst>
      <p:ext uri="{BB962C8B-B14F-4D97-AF65-F5344CB8AC3E}">
        <p14:creationId xmlns:p14="http://schemas.microsoft.com/office/powerpoint/2010/main" val="25751992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Segment 4.  Building-scale flood visualizations at different flood frequencies and magnitudes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 different flood depths can be visualized at the building level.  New flood models for the town of Rainelle reveal that the elevated structure shown here is still vulnerable to riverine flooding, such as a major 500-yr flood event or for flood models impacted by climate change. </a:t>
            </a:r>
          </a:p>
          <a:p>
            <a:r>
              <a:rPr lang="en-US" sz="1200" kern="1200" dirty="0">
                <a:solidFill>
                  <a:schemeClr val="tx1"/>
                </a:solidFill>
                <a:effectLst/>
                <a:latin typeface="+mn-lt"/>
                <a:ea typeface="+mn-ea"/>
                <a:cs typeface="+mn-cs"/>
              </a:rPr>
              <a:t>&lt;&lt; GROUP 4 Flood Visualization at Building Level (4 slides) &gt;&gt;</a:t>
            </a:r>
          </a:p>
          <a:p>
            <a:endParaRPr lang="en-US" dirty="0"/>
          </a:p>
        </p:txBody>
      </p:sp>
      <p:sp>
        <p:nvSpPr>
          <p:cNvPr id="4" name="Slide Number Placeholder 3"/>
          <p:cNvSpPr>
            <a:spLocks noGrp="1"/>
          </p:cNvSpPr>
          <p:nvPr>
            <p:ph type="sldNum" sz="quarter" idx="5"/>
          </p:nvPr>
        </p:nvSpPr>
        <p:spPr/>
        <p:txBody>
          <a:bodyPr/>
          <a:lstStyle/>
          <a:p>
            <a:fld id="{7BF1F862-4F65-4921-8157-1B3AE444A252}" type="slidenum">
              <a:rPr lang="en-US" smtClean="0"/>
              <a:t>56</a:t>
            </a:fld>
            <a:endParaRPr lang="en-US"/>
          </a:p>
        </p:txBody>
      </p:sp>
    </p:spTree>
    <p:extLst>
      <p:ext uri="{BB962C8B-B14F-4D97-AF65-F5344CB8AC3E}">
        <p14:creationId xmlns:p14="http://schemas.microsoft.com/office/powerpoint/2010/main" val="1824801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1F862-4F65-4921-8157-1B3AE444A252}" type="slidenum">
              <a:rPr lang="en-US" smtClean="0"/>
              <a:t>59</a:t>
            </a:fld>
            <a:endParaRPr lang="en-US"/>
          </a:p>
        </p:txBody>
      </p:sp>
    </p:spTree>
    <p:extLst>
      <p:ext uri="{BB962C8B-B14F-4D97-AF65-F5344CB8AC3E}">
        <p14:creationId xmlns:p14="http://schemas.microsoft.com/office/powerpoint/2010/main" val="19238695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1F862-4F65-4921-8157-1B3AE444A252}" type="slidenum">
              <a:rPr lang="en-US" smtClean="0"/>
              <a:t>60</a:t>
            </a:fld>
            <a:endParaRPr lang="en-US"/>
          </a:p>
        </p:txBody>
      </p:sp>
    </p:spTree>
    <p:extLst>
      <p:ext uri="{BB962C8B-B14F-4D97-AF65-F5344CB8AC3E}">
        <p14:creationId xmlns:p14="http://schemas.microsoft.com/office/powerpoint/2010/main" val="1273204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a:t>
            </a:fld>
            <a:endParaRPr lang="en-US"/>
          </a:p>
        </p:txBody>
      </p:sp>
    </p:spTree>
    <p:extLst>
      <p:ext uri="{BB962C8B-B14F-4D97-AF65-F5344CB8AC3E}">
        <p14:creationId xmlns:p14="http://schemas.microsoft.com/office/powerpoint/2010/main" val="2372046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Segment 5.  Measuring Flood Resiliency Factors.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t>
            </a:r>
            <a:r>
              <a:rPr lang="en-US" sz="1200" b="1" kern="1200" dirty="0">
                <a:solidFill>
                  <a:schemeClr val="tx1"/>
                </a:solidFill>
                <a:effectLst/>
                <a:latin typeface="+mn-lt"/>
                <a:ea typeface="+mn-ea"/>
                <a:cs typeface="+mn-cs"/>
              </a:rPr>
              <a:t>flood resiliency factor</a:t>
            </a:r>
            <a:r>
              <a:rPr lang="en-US" sz="1200" kern="1200" dirty="0">
                <a:solidFill>
                  <a:schemeClr val="tx1"/>
                </a:solidFill>
                <a:effectLst/>
                <a:latin typeface="+mn-lt"/>
                <a:ea typeface="+mn-ea"/>
                <a:cs typeface="+mn-cs"/>
              </a:rPr>
              <a:t>s, such as the net cumulative tax assessment of floodplain building values pre- and post-disaster, along with loss avoidance studies of elevated structures and property buyouts, were calculated.</a:t>
            </a:r>
            <a:endParaRPr lang="en-US" dirty="0"/>
          </a:p>
        </p:txBody>
      </p:sp>
      <p:sp>
        <p:nvSpPr>
          <p:cNvPr id="4" name="Slide Number Placeholder 3"/>
          <p:cNvSpPr>
            <a:spLocks noGrp="1"/>
          </p:cNvSpPr>
          <p:nvPr>
            <p:ph type="sldNum" sz="quarter" idx="5"/>
          </p:nvPr>
        </p:nvSpPr>
        <p:spPr/>
        <p:txBody>
          <a:bodyPr/>
          <a:lstStyle/>
          <a:p>
            <a:fld id="{7BF1F862-4F65-4921-8157-1B3AE444A252}" type="slidenum">
              <a:rPr lang="en-US" smtClean="0"/>
              <a:t>62</a:t>
            </a:fld>
            <a:endParaRPr lang="en-US"/>
          </a:p>
        </p:txBody>
      </p:sp>
    </p:spTree>
    <p:extLst>
      <p:ext uri="{BB962C8B-B14F-4D97-AF65-F5344CB8AC3E}">
        <p14:creationId xmlns:p14="http://schemas.microsoft.com/office/powerpoint/2010/main" val="16240081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63</a:t>
            </a:fld>
            <a:endParaRPr lang="en-US"/>
          </a:p>
        </p:txBody>
      </p:sp>
    </p:spTree>
    <p:extLst>
      <p:ext uri="{BB962C8B-B14F-4D97-AF65-F5344CB8AC3E}">
        <p14:creationId xmlns:p14="http://schemas.microsoft.com/office/powerpoint/2010/main" val="525703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64</a:t>
            </a:fld>
            <a:endParaRPr lang="en-US"/>
          </a:p>
        </p:txBody>
      </p:sp>
    </p:spTree>
    <p:extLst>
      <p:ext uri="{BB962C8B-B14F-4D97-AF65-F5344CB8AC3E}">
        <p14:creationId xmlns:p14="http://schemas.microsoft.com/office/powerpoint/2010/main" val="4045393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10</a:t>
            </a:fld>
            <a:endParaRPr lang="en-US"/>
          </a:p>
        </p:txBody>
      </p:sp>
    </p:spTree>
    <p:extLst>
      <p:ext uri="{BB962C8B-B14F-4D97-AF65-F5344CB8AC3E}">
        <p14:creationId xmlns:p14="http://schemas.microsoft.com/office/powerpoint/2010/main" val="984159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11</a:t>
            </a:fld>
            <a:endParaRPr lang="en-US"/>
          </a:p>
        </p:txBody>
      </p:sp>
    </p:spTree>
    <p:extLst>
      <p:ext uri="{BB962C8B-B14F-4D97-AF65-F5344CB8AC3E}">
        <p14:creationId xmlns:p14="http://schemas.microsoft.com/office/powerpoint/2010/main" val="1318452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13</a:t>
            </a:fld>
            <a:endParaRPr lang="en-US"/>
          </a:p>
        </p:txBody>
      </p:sp>
    </p:spTree>
    <p:extLst>
      <p:ext uri="{BB962C8B-B14F-4D97-AF65-F5344CB8AC3E}">
        <p14:creationId xmlns:p14="http://schemas.microsoft.com/office/powerpoint/2010/main" val="1457034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17</a:t>
            </a:fld>
            <a:endParaRPr lang="en-US"/>
          </a:p>
        </p:txBody>
      </p:sp>
    </p:spTree>
    <p:extLst>
      <p:ext uri="{BB962C8B-B14F-4D97-AF65-F5344CB8AC3E}">
        <p14:creationId xmlns:p14="http://schemas.microsoft.com/office/powerpoint/2010/main" val="11649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660585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854878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610951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271109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0791E1-4214-4A53-A041-ECA0A480359F}"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115439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791E1-4214-4A53-A041-ECA0A480359F}" type="datetimeFigureOut">
              <a:rPr lang="en-US" smtClean="0"/>
              <a:t>7/23/2023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34539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0791E1-4214-4A53-A041-ECA0A480359F}" type="datetimeFigureOut">
              <a:rPr lang="en-US" smtClean="0"/>
              <a:t>7/23/2023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565072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0791E1-4214-4A53-A041-ECA0A480359F}" type="datetimeFigureOut">
              <a:rPr lang="en-US" smtClean="0"/>
              <a:t>7/23/2023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531850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791E1-4214-4A53-A041-ECA0A480359F}" type="datetimeFigureOut">
              <a:rPr lang="en-US" smtClean="0"/>
              <a:t>7/23/2023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607503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7/23/2023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455668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7/23/2023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597189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791E1-4214-4A53-A041-ECA0A480359F}" type="datetimeFigureOut">
              <a:rPr lang="en-US" smtClean="0"/>
              <a:t>7/23/2023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0D75-3A3D-4E55-A76E-740D23178F2C}" type="slidenum">
              <a:rPr lang="en-US" smtClean="0"/>
              <a:t>‹#›</a:t>
            </a:fld>
            <a:endParaRPr lang="en-US"/>
          </a:p>
        </p:txBody>
      </p:sp>
    </p:spTree>
    <p:extLst>
      <p:ext uri="{BB962C8B-B14F-4D97-AF65-F5344CB8AC3E}">
        <p14:creationId xmlns:p14="http://schemas.microsoft.com/office/powerpoint/2010/main" val="9729173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mapwv.gov/flood/map/?wkid=102100&amp;x=-8971569&amp;y=4630931&amp;l=13&amp;v=2"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hyperlink" Target="https://data.wvgis.wvu.edu/pub/RA/_engage/_IndexDocs/BLRA_cycle/" TargetMode="External"/><Relationship Id="rId5" Type="http://schemas.openxmlformats.org/officeDocument/2006/relationships/diagramQuickStyle" Target="../diagrams/quickStyle1.xml"/><Relationship Id="rId10" Type="http://schemas.openxmlformats.org/officeDocument/2006/relationships/image" Target="../media/image20.png"/><Relationship Id="rId4" Type="http://schemas.openxmlformats.org/officeDocument/2006/relationships/diagramLayout" Target="../diagrams/layout1.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ata.wvgis.wvu.edu/pub/RA/_engage/_IndexDoc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mapwv.gov/flood" TargetMode="Externa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wvgis.wvu.edu/data/dataset.php?ID=230"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hyperlink" Target="https://www.mapwv.gov/flood/map/?wkid=102100&amp;x=-9070843&amp;y=4497058&amp;l=11&amp;v=2"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mapwv.gov/flood/map/?wkid=102100&amp;x=-9069713&amp;y=4496689&amp;l=10&amp;v=2"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data.wvgis.wvu.edu/pub/RA/_resources/status/Community_NFIP_Participation.pdf"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data.wvgis.wvu.edu/pub/RA/State/CL/Detailed_Flood_Zon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data.wvgis.wvu.edu/pub/RA/State/CL/Graphic/Bldg_Exposure_Damage_PDC_Regions.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data.wvgis.wvu.edu/pub/RA/State/CL/Graphic/Bldg_Type_Residential_Percent.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data.wvgis.wvu.edu/pub/RA/State/BL/Graphic/BL_Top_Bldg_Exposure.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data.wvgis.wvu.edu/pub/RA/State/BL/Graphic/BL_Top_RES1_Exposure.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data.wvgis.wvu.edu/pub/RA/_resources/status/WVFloodHazardZonesSummary.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data.wvgis.wvu.edu/pub/RA/State/FL/Watershed/Top_Risk_Watersheds_Bldg_Count.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data.wvgis.wvu.edu/pub/RA/State/FL/Stream_Name/" TargetMode="External"/><Relationship Id="rId4" Type="http://schemas.openxmlformats.org/officeDocument/2006/relationships/hyperlink" Target="https://data.wvgis.wvu.edu/pub/RA/State/FL/Stream_Name/graphics/Region4Communities.pdf"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data.wvgis.wvu.edu/pub/RA/State/CL/Stream_Name/Zone_A_Structure_Analysis/Zone_A_cluster_analysis_5-10-15ft_20220220.pdf"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data.wvgis.wvu.edu/pub/RA/State/CL/Stream_Name/Zone_A_Structure_Analysis/" TargetMode="External"/><Relationship Id="rId3" Type="http://schemas.openxmlformats.org/officeDocument/2006/relationships/hyperlink" Target="https://urldefense.us/v3/__https:/mapwv.gov/flood/map/?wkid=102100&amp;x=-8652935.8454796&amp;y=4767963.641709707&amp;l=13&amp;v=2__;!!BClRuOV5cvtbuNI!VNqiSc-N2iv0Rq67TeW1nzufYcH6laz1vHA98mTfRXzCrnmgBxFu5SyM6sokqA45K4N7aRcp$" TargetMode="External"/><Relationship Id="rId7" Type="http://schemas.openxmlformats.org/officeDocument/2006/relationships/hyperlink" Target="https://urldefense.us/v3/__https:/mapwv.gov/flood/map/?wkid=102100&amp;x=-9024699.365931472&amp;y=4572168.879808472&amp;l=13&amp;v=2__;!!BClRuOV5cvtbuNI!VNqiSc-N2iv0Rq67TeW1nzufYcH6laz1vHA98mTfRXzCrnmgBxFu5SyM6sokqA45Ky8Tjera$"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urldefense.us/v3/__https:/mapwv.gov/flood/map/?wkid=102100&amp;x=-9166763.28041233&amp;y=4623020.452776352&amp;l=13&amp;v=2__;!!BClRuOV5cvtbuNI!VNqiSc-N2iv0Rq67TeW1nzufYcH6laz1vHA98mTfRXzCrnmgBxFu5SyM6sokqA45KxzDpxZD$" TargetMode="External"/><Relationship Id="rId5" Type="http://schemas.openxmlformats.org/officeDocument/2006/relationships/hyperlink" Target="https://urldefense.us/v3/__https:/mapwv.gov/flood/map/?wkid=102100&amp;x=-9038315.154526219&amp;y=4606097.640697835&amp;l=13&amp;v=2__;!!BClRuOV5cvtbuNI!VNqiSc-N2iv0Rq67TeW1nzufYcH6laz1vHA98mTfRXzCrnmgBxFu5SyM6sokqA45KwhpUXMI$" TargetMode="External"/><Relationship Id="rId4" Type="http://schemas.openxmlformats.org/officeDocument/2006/relationships/hyperlink" Target="https://urldefense.us/v3/__https:/mapwv.gov/flood/map/?wkid=102100&amp;x=-8785456.370182324&amp;y=4743030.633409143&amp;l=13&amp;v=2__;!!BClRuOV5cvtbuNI!VNqiSc-N2iv0Rq67TeW1nzufYcH6laz1vHA98mTfRXzCrnmgBxFu5SyM6sokqA45K8_Fe1fZ$"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mapwv.gov/flood/map/?wkid=102100&amp;x=-8680577&amp;y=4786710&amp;l=3&amp;v=2" TargetMode="Externa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data.wvgis.wvu.edu/pub/RA/State/CL/Stream_Name/Zone_A_Structure_Analysi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data.wvgis.wvu.edu/pub/RA/State/CL/Stream_Name/Zone_A_Structure_Analysis/" TargetMode="External"/><Relationship Id="rId5" Type="http://schemas.openxmlformats.org/officeDocument/2006/relationships/hyperlink" Target="https://www.mapwv.gov/flood/map/?wkid=102100&amp;x=-8652936&amp;y=4767965&amp;l=11&amp;v=2" TargetMode="Externa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data.wvgis.wvu.edu/pub/RA/State/CL/Stream_Name/Zone_A_Structure_Analysis/Zone_A_cluster_analysis_5-10-15ft_20220220.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mapwv.gov/flood/map/?wkid=102100&amp;x=-8929946&amp;y=4721378&amp;l=10&amp;v=2"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s://mapwv.gov/flood/map/?wkid=102100&amp;x=-9039905&amp;y=4649258&amp;l=13&amp;v=2"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mapwv.gov/flood/map/?wkid=102100&amp;x=-9056061&amp;y=4648497&amp;l=12&amp;v=1"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data.wvgis.wvu.edu/pub/RA/State/BL/Graphic/BL_Mitigated_Potential_Structures.pdf"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mapwv.gov/flood/resources.html" TargetMode="External"/><Relationship Id="rId3" Type="http://schemas.openxmlformats.org/officeDocument/2006/relationships/hyperlink" Target="https://data.wvgis.wvu.edu/pub/RA/_resources/FloodTool/WV_Flood_Tool_Overview.pdf" TargetMode="External"/><Relationship Id="rId7" Type="http://schemas.openxmlformats.org/officeDocument/2006/relationships/hyperlink" Target="https://www.mapwv.gov/flood/map/?wkid=102100&amp;x=-8933389&amp;y=4714512&amp;l=1&amp;v=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mapwv.gov/flood/map/?wkid=102100&amp;x=-8985707&amp;y=4589317&amp;l=3&amp;v=2" TargetMode="External"/><Relationship Id="rId5"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hyperlink" Target="https://www.mapwv.gov/flood"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data.wvgis.wvu.edu/pub/RA/State/BL/Graphic/BL_Mitigated_Potential_Structures.pdf#page=3"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data.wvgis.wvu.edu/pub/RA/State/BL/BLRA/WV/" TargetMode="External"/><Relationship Id="rId7" Type="http://schemas.openxmlformats.org/officeDocument/2006/relationships/hyperlink" Target="https://data.wvgis.wvu.edu/pub/RA/State/CL/Matrix/"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data.wvgis.wvu.edu/pub/RA/State/BL/Top-List/Top100/" TargetMode="External"/><Relationship Id="rId5" Type="http://schemas.openxmlformats.org/officeDocument/2006/relationships/hyperlink" Target="https://data.wvgis.wvu.edu/pub/RA/State/BL/Extract/" TargetMode="External"/><Relationship Id="rId4" Type="http://schemas.openxmlformats.org/officeDocument/2006/relationships/hyperlink" Target="https://data.wvgis.wvu.edu/pub/RA/State/BL/BLRA/"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data.wvgis.wvu.edu/pub/RA/_engage/Local/SDE" TargetMode="External"/><Relationship Id="rId5" Type="http://schemas.openxmlformats.org/officeDocument/2006/relationships/image" Target="../media/image56.pn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data.wvgis.wvu.edu/pub/RA/_engage/Local/SFHA_Change" TargetMode="External"/><Relationship Id="rId5" Type="http://schemas.openxmlformats.org/officeDocument/2006/relationships/hyperlink" Target="https://data.wvgis.wvu.edu/pub/RA/_engage/Local/SFHA_Change/FEMA_R3_Local_Officials_Toolkit.pdf" TargetMode="Externa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hyperlink" Target="https://mapwv.gov/flood/map/?wkid=102100&amp;x=-8679568&amp;y=4788783&amp;l=7&amp;v=2" TargetMode="Externa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4.jpeg"/><Relationship Id="rId9"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mapwv.gov/flood/map/?wkid=102100&amp;x=-8938946&amp;y=4550516&amp;l=9&amp;v=2" TargetMode="Externa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5.jpeg"/><Relationship Id="rId1" Type="http://schemas.openxmlformats.org/officeDocument/2006/relationships/slideLayout" Target="../slideLayouts/slideLayout1.xml"/><Relationship Id="rId5" Type="http://schemas.openxmlformats.org/officeDocument/2006/relationships/image" Target="../media/image87.jpeg"/><Relationship Id="rId4" Type="http://schemas.openxmlformats.org/officeDocument/2006/relationships/image" Target="../media/image86.jpeg"/></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8.jpeg"/><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92.jpeg"/><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3" Type="http://schemas.openxmlformats.org/officeDocument/2006/relationships/hyperlink" Target="https://www.mapwv.gov/flood/map/?wkid=102100&amp;x=-8990469&amp;y=4575390&amp;l=9&amp;v=2"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jpg"/><Relationship Id="rId4" Type="http://schemas.openxmlformats.org/officeDocument/2006/relationships/image" Target="../media/image84.jpeg"/></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94.jpg"/><Relationship Id="rId2" Type="http://schemas.openxmlformats.org/officeDocument/2006/relationships/image" Target="../media/image96.jpeg"/><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89.jpeg"/><Relationship Id="rId4" Type="http://schemas.openxmlformats.org/officeDocument/2006/relationships/image" Target="../media/image86.jpeg"/></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hyperlink" Target="https://data.wvgis.wvu.edu/pub/RA/State/FL/Graphic/REG4_post-FIRM_water_depth_20211014.pdf"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mapwv.gov/flood/map/?wkid=102100&amp;x=-8990469&amp;y=4575390&amp;l=9&amp;v=2"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mapwv.gov/flood/map/?wkid=102100&amp;x=-8979629&amp;y=4541333&amp;l=10&amp;v=2"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ttps://data.wvgis.wvu.edu/pub/RA/_resources/FloodTool/WV_Flood_Tool_High-Risk_Advisory_Zones.pdf"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wv dam levee flood inundation maps">
            <a:extLst>
              <a:ext uri="{FF2B5EF4-FFF2-40B4-BE49-F238E27FC236}">
                <a16:creationId xmlns:a16="http://schemas.microsoft.com/office/drawing/2014/main" id="{8A4662D1-5EFD-4C42-8AB2-EE2AC0F23A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 r="6" b="133"/>
          <a:stretch/>
        </p:blipFill>
        <p:spPr bwMode="auto">
          <a:xfrm>
            <a:off x="1528782" y="6392"/>
            <a:ext cx="3048216" cy="22812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wv dam levee flood inundation maps">
            <a:extLst>
              <a:ext uri="{FF2B5EF4-FFF2-40B4-BE49-F238E27FC236}">
                <a16:creationId xmlns:a16="http://schemas.microsoft.com/office/drawing/2014/main" id="{15F198D9-E35A-43DC-B5DF-8A181A843F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80" r="6987" b="3"/>
          <a:stretch/>
        </p:blipFill>
        <p:spPr bwMode="auto">
          <a:xfrm>
            <a:off x="4574620" y="-1357"/>
            <a:ext cx="2964932" cy="22722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wv dam flood inundation">
            <a:extLst>
              <a:ext uri="{FF2B5EF4-FFF2-40B4-BE49-F238E27FC236}">
                <a16:creationId xmlns:a16="http://schemas.microsoft.com/office/drawing/2014/main" id="{D12C1E85-5DFA-4644-8E07-4E945E535C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13" r="2" b="2"/>
          <a:stretch/>
        </p:blipFill>
        <p:spPr bwMode="auto">
          <a:xfrm>
            <a:off x="7544317" y="-1356"/>
            <a:ext cx="3121397" cy="2272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AF01752-341A-4179-9B6F-A0CB8F556FC4}"/>
              </a:ext>
            </a:extLst>
          </p:cNvPr>
          <p:cNvPicPr>
            <a:picLocks noChangeAspect="1"/>
          </p:cNvPicPr>
          <p:nvPr/>
        </p:nvPicPr>
        <p:blipFill rotWithShape="1">
          <a:blip r:embed="rId6"/>
          <a:srcRect t="32445" r="-1" b="25831"/>
          <a:stretch/>
        </p:blipFill>
        <p:spPr>
          <a:xfrm>
            <a:off x="1524020" y="2292877"/>
            <a:ext cx="3048214" cy="2281271"/>
          </a:xfrm>
          <a:prstGeom prst="rect">
            <a:avLst/>
          </a:prstGeom>
        </p:spPr>
      </p:pic>
      <p:pic>
        <p:nvPicPr>
          <p:cNvPr id="6" name="Picture 12" descr="Related image">
            <a:extLst>
              <a:ext uri="{FF2B5EF4-FFF2-40B4-BE49-F238E27FC236}">
                <a16:creationId xmlns:a16="http://schemas.microsoft.com/office/drawing/2014/main" id="{DED64AB0-B48B-4EE4-9FA1-98A487E699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913" r="16769" b="-3"/>
          <a:stretch/>
        </p:blipFill>
        <p:spPr bwMode="auto">
          <a:xfrm>
            <a:off x="1524002" y="4585735"/>
            <a:ext cx="3045856" cy="227226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A21BBE38-D4F2-48E4-AA80-13BFE4CF5323}"/>
              </a:ext>
            </a:extLst>
          </p:cNvPr>
          <p:cNvSpPr txBox="1">
            <a:spLocks/>
          </p:cNvSpPr>
          <p:nvPr/>
        </p:nvSpPr>
        <p:spPr>
          <a:xfrm>
            <a:off x="4569859" y="2287678"/>
            <a:ext cx="6093360" cy="4570322"/>
          </a:xfrm>
          <a:prstGeom prst="rect">
            <a:avLst/>
          </a:prstGeom>
          <a:solidFill>
            <a:schemeClr val="accent5">
              <a:lumMod val="75000"/>
            </a:schemeClr>
          </a:solidFill>
        </p:spPr>
        <p:txBody>
          <a:bodyPr vert="horz" lIns="91440" tIns="45720" rIns="91440" bIns="45720" rtlCol="0" anchor="b">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a:pPr>
            <a:r>
              <a:rPr lang="en-US" sz="14400" b="1" dirty="0">
                <a:solidFill>
                  <a:srgbClr val="FFFFFF"/>
                </a:solidFill>
                <a:latin typeface="+mn-lt"/>
              </a:rPr>
              <a:t>Statewide Flood Risk Assessment &amp; WV Flood Tool – Community Engagement </a:t>
            </a:r>
          </a:p>
          <a:p>
            <a:pPr>
              <a:spcAft>
                <a:spcPts val="600"/>
              </a:spcAft>
              <a:defRPr/>
            </a:pPr>
            <a:r>
              <a:rPr lang="en-US" sz="4200" i="1" dirty="0">
                <a:solidFill>
                  <a:srgbClr val="FFFFFF"/>
                </a:solidFill>
                <a:latin typeface="Calibri Light" panose="020F0302020204030204"/>
              </a:rPr>
              <a:t>(TEIF – Total Exposure in Floodplain)</a:t>
            </a:r>
          </a:p>
          <a:p>
            <a:pPr>
              <a:spcAft>
                <a:spcPts val="600"/>
              </a:spcAft>
              <a:defRPr/>
            </a:pPr>
            <a:endParaRPr lang="en-US" sz="4200" i="1" dirty="0">
              <a:solidFill>
                <a:srgbClr val="FFFFFF"/>
              </a:solidFill>
              <a:latin typeface="Calibri Light" panose="020F0302020204030204"/>
            </a:endParaRPr>
          </a:p>
          <a:p>
            <a:pPr>
              <a:spcAft>
                <a:spcPts val="600"/>
              </a:spcAft>
              <a:defRPr/>
            </a:pPr>
            <a:endParaRPr lang="en-US" sz="4200" i="1" dirty="0">
              <a:solidFill>
                <a:srgbClr val="FFFFFF"/>
              </a:solidFill>
              <a:latin typeface="Calibri Light" panose="020F0302020204030204"/>
            </a:endParaRPr>
          </a:p>
          <a:p>
            <a:pPr>
              <a:spcAft>
                <a:spcPts val="600"/>
              </a:spcAft>
              <a:defRPr/>
            </a:pPr>
            <a:r>
              <a:rPr lang="en-US" sz="5600" i="1" dirty="0">
                <a:solidFill>
                  <a:srgbClr val="FFFFFF"/>
                </a:solidFill>
                <a:latin typeface="+mn-lt"/>
              </a:rPr>
              <a:t>Kurt Donaldson and Eric Hopkins</a:t>
            </a:r>
            <a:r>
              <a:rPr lang="en-US" sz="4900" i="1" dirty="0">
                <a:solidFill>
                  <a:srgbClr val="FFFFFF"/>
                </a:solidFill>
                <a:latin typeface="+mn-lt"/>
              </a:rPr>
              <a:t/>
            </a:r>
            <a:br>
              <a:rPr lang="en-US" sz="4900" i="1" dirty="0">
                <a:solidFill>
                  <a:srgbClr val="FFFFFF"/>
                </a:solidFill>
                <a:latin typeface="+mn-lt"/>
              </a:rPr>
            </a:br>
            <a:r>
              <a:rPr lang="en-US" sz="4900" i="1" dirty="0">
                <a:solidFill>
                  <a:srgbClr val="FFFFFF"/>
                </a:solidFill>
                <a:latin typeface="+mn-lt"/>
              </a:rPr>
              <a:t>WV GIS Technical Center</a:t>
            </a:r>
            <a:br>
              <a:rPr lang="en-US" sz="4900" i="1" dirty="0">
                <a:solidFill>
                  <a:srgbClr val="FFFFFF"/>
                </a:solidFill>
                <a:latin typeface="+mn-lt"/>
              </a:rPr>
            </a:br>
            <a:r>
              <a:rPr lang="en-US" sz="4900" i="1" dirty="0">
                <a:solidFill>
                  <a:srgbClr val="FFFFFF"/>
                </a:solidFill>
                <a:latin typeface="+mn-lt"/>
              </a:rPr>
              <a:t>West Virginia University</a:t>
            </a:r>
            <a:br>
              <a:rPr lang="en-US" sz="4900" i="1" dirty="0">
                <a:solidFill>
                  <a:srgbClr val="FFFFFF"/>
                </a:solidFill>
                <a:latin typeface="+mn-lt"/>
              </a:rPr>
            </a:br>
            <a:r>
              <a:rPr lang="en-US" sz="4900" i="1" dirty="0">
                <a:solidFill>
                  <a:srgbClr val="FFFFFF"/>
                </a:solidFill>
                <a:latin typeface="+mn-lt"/>
              </a:rPr>
              <a:t>kdonalds@wvu.edu</a:t>
            </a:r>
          </a:p>
          <a:p>
            <a:pPr>
              <a:spcAft>
                <a:spcPts val="600"/>
              </a:spcAft>
              <a:defRPr/>
            </a:pPr>
            <a:r>
              <a:rPr lang="en-US" sz="4900" i="1" dirty="0">
                <a:solidFill>
                  <a:srgbClr val="FFFFFF"/>
                </a:solidFill>
                <a:latin typeface="+mn-lt"/>
              </a:rPr>
              <a:t/>
            </a:r>
            <a:br>
              <a:rPr lang="en-US" sz="4900" i="1" dirty="0">
                <a:solidFill>
                  <a:srgbClr val="FFFFFF"/>
                </a:solidFill>
                <a:latin typeface="+mn-lt"/>
              </a:rPr>
            </a:br>
            <a:r>
              <a:rPr lang="en-US" sz="4900" i="1" dirty="0">
                <a:solidFill>
                  <a:srgbClr val="FFFFFF"/>
                </a:solidFill>
                <a:latin typeface="+mn-lt"/>
              </a:rPr>
              <a:t/>
            </a:r>
            <a:br>
              <a:rPr lang="en-US" sz="4900" i="1" dirty="0">
                <a:solidFill>
                  <a:srgbClr val="FFFFFF"/>
                </a:solidFill>
                <a:latin typeface="+mn-lt"/>
              </a:rPr>
            </a:br>
            <a:r>
              <a:rPr lang="en-US" sz="4900" i="1" dirty="0">
                <a:solidFill>
                  <a:srgbClr val="FFFFFF"/>
                </a:solidFill>
                <a:latin typeface="+mn-lt"/>
              </a:rPr>
              <a:t>May 15, 2023</a:t>
            </a:r>
            <a:br>
              <a:rPr lang="en-US" sz="4900" i="1" dirty="0">
                <a:solidFill>
                  <a:srgbClr val="FFFFFF"/>
                </a:solidFill>
                <a:latin typeface="+mn-lt"/>
              </a:rPr>
            </a:br>
            <a:r>
              <a:rPr lang="en-US" sz="4900" b="1" i="1" dirty="0">
                <a:solidFill>
                  <a:srgbClr val="FFFFFF"/>
                </a:solidFill>
                <a:latin typeface="+mn-lt"/>
              </a:rPr>
              <a:t>WV Floodplain Manager Conference</a:t>
            </a:r>
          </a:p>
          <a:p>
            <a:pPr>
              <a:spcAft>
                <a:spcPts val="600"/>
              </a:spcAft>
              <a:defRPr/>
            </a:pPr>
            <a:endParaRPr lang="en-US" sz="4200" i="1" dirty="0">
              <a:solidFill>
                <a:srgbClr val="FFFFFF"/>
              </a:solidFill>
              <a:latin typeface="Calibri Light" panose="020F0302020204030204"/>
            </a:endParaRPr>
          </a:p>
          <a:p>
            <a:pPr>
              <a:spcAft>
                <a:spcPts val="600"/>
              </a:spcAft>
              <a:defRPr/>
            </a:pPr>
            <a:endParaRPr lang="en-US" sz="4200" i="1" dirty="0">
              <a:solidFill>
                <a:srgbClr val="FFFFFF"/>
              </a:solidFill>
              <a:latin typeface="Calibri Light" panose="020F0302020204030204"/>
            </a:endParaRPr>
          </a:p>
          <a:p>
            <a:pPr>
              <a:spcAft>
                <a:spcPts val="600"/>
              </a:spcAft>
              <a:defRPr/>
            </a:pPr>
            <a:endParaRPr lang="en-US" sz="4200" i="1" dirty="0">
              <a:solidFill>
                <a:srgbClr val="FFFFFF"/>
              </a:solidFill>
              <a:latin typeface="Calibri Light" panose="020F0302020204030204"/>
            </a:endParaRPr>
          </a:p>
          <a:p>
            <a:pPr>
              <a:spcAft>
                <a:spcPts val="600"/>
              </a:spcAft>
              <a:defRPr/>
            </a:pPr>
            <a:endParaRPr lang="en-US" sz="4200" i="1" dirty="0">
              <a:solidFill>
                <a:srgbClr val="FFFFFF"/>
              </a:solidFill>
              <a:latin typeface="Calibri Light" panose="020F0302020204030204"/>
            </a:endParaRPr>
          </a:p>
          <a:p>
            <a:pPr>
              <a:spcAft>
                <a:spcPts val="600"/>
              </a:spcAft>
              <a:defRPr/>
            </a:pPr>
            <a:endParaRPr lang="en-US" sz="4200" i="1" dirty="0">
              <a:solidFill>
                <a:srgbClr val="FFFFFF"/>
              </a:solidFill>
              <a:latin typeface="Calibri Light" panose="020F0302020204030204"/>
            </a:endParaRPr>
          </a:p>
          <a:p>
            <a:pPr>
              <a:spcAft>
                <a:spcPts val="600"/>
              </a:spcAft>
              <a:defRPr/>
            </a:pPr>
            <a:r>
              <a:rPr lang="en-US" sz="4200" i="1" dirty="0">
                <a:solidFill>
                  <a:srgbClr val="FFFFFF"/>
                </a:solidFill>
                <a:latin typeface="Calibri Light" panose="020F0302020204030204"/>
                <a:sym typeface="Wingdings" panose="05000000000000000000" pitchFamily="2" charset="2"/>
              </a:rPr>
              <a:t> </a:t>
            </a:r>
            <a:r>
              <a:rPr lang="en-US" sz="4200" i="1" dirty="0">
                <a:solidFill>
                  <a:srgbClr val="FFFFFF"/>
                </a:solidFill>
                <a:latin typeface="Calibri Light" panose="020F0302020204030204"/>
              </a:rPr>
              <a:t>Devastating </a:t>
            </a:r>
            <a:r>
              <a:rPr lang="en-US" sz="4200" b="1" dirty="0">
                <a:solidFill>
                  <a:srgbClr val="FFFFFF"/>
                </a:solidFill>
                <a:latin typeface="Calibri Light" panose="020F0302020204030204"/>
              </a:rPr>
              <a:t>June 2016 Flood</a:t>
            </a:r>
            <a:endParaRPr lang="en-US" sz="4200" dirty="0">
              <a:solidFill>
                <a:srgbClr val="FFFFFF"/>
              </a:solidFill>
              <a:latin typeface="Calibri Light" panose="020F0302020204030204"/>
            </a:endParaRPr>
          </a:p>
        </p:txBody>
      </p:sp>
    </p:spTree>
    <p:extLst>
      <p:ext uri="{BB962C8B-B14F-4D97-AF65-F5344CB8AC3E}">
        <p14:creationId xmlns:p14="http://schemas.microsoft.com/office/powerpoint/2010/main" val="2286193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4247" y="938431"/>
            <a:ext cx="8663506" cy="5318345"/>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FEMA Flood Maps – BFE Change</a:t>
            </a:r>
          </a:p>
        </p:txBody>
      </p:sp>
      <p:sp>
        <p:nvSpPr>
          <p:cNvPr id="7" name="Rectangle 6"/>
          <p:cNvSpPr/>
          <p:nvPr/>
        </p:nvSpPr>
        <p:spPr>
          <a:xfrm>
            <a:off x="5671623" y="5894910"/>
            <a:ext cx="4645208" cy="830997"/>
          </a:xfrm>
          <a:prstGeom prst="rect">
            <a:avLst/>
          </a:prstGeom>
          <a:solidFill>
            <a:schemeClr val="accent4">
              <a:lumMod val="40000"/>
              <a:lumOff val="60000"/>
            </a:schemeClr>
          </a:solidFill>
        </p:spPr>
        <p:txBody>
          <a:bodyPr wrap="square">
            <a:spAutoFit/>
          </a:bodyPr>
          <a:lstStyle/>
          <a:p>
            <a:r>
              <a:rPr lang="en-US" sz="1200" dirty="0">
                <a:solidFill>
                  <a:srgbClr val="1F497D"/>
                </a:solidFill>
                <a:latin typeface="Calibri" panose="020F0502020204030204" pitchFamily="34" charset="0"/>
                <a:ea typeface="Calibri" panose="020F0502020204030204" pitchFamily="34" charset="0"/>
              </a:rPr>
              <a:t>The June 2016 Flood High-Water Mark was 9.1 feet for Building </a:t>
            </a:r>
            <a:r>
              <a:rPr lang="en-US" sz="1200" dirty="0">
                <a:solidFill>
                  <a:srgbClr val="1F497D"/>
                </a:solidFill>
                <a:latin typeface="Calibri" panose="020F0502020204030204" pitchFamily="34" charset="0"/>
                <a:ea typeface="Calibri" panose="020F0502020204030204" pitchFamily="34" charset="0"/>
                <a:hlinkClick r:id="rId4"/>
              </a:rPr>
              <a:t>51-04-0003-0007-0000_91</a:t>
            </a:r>
            <a:r>
              <a:rPr lang="en-US" sz="1200" dirty="0">
                <a:solidFill>
                  <a:srgbClr val="1F497D"/>
                </a:solidFill>
                <a:latin typeface="Calibri" panose="020F0502020204030204" pitchFamily="34" charset="0"/>
                <a:ea typeface="Calibri" panose="020F0502020204030204" pitchFamily="34" charset="0"/>
              </a:rPr>
              <a:t> located near the town Camden-On-Gauley (Webster County) on the Gauley River.  The Base Flood Elevation is increasing by 6 feet on the new FEMA flood maps for this location.</a:t>
            </a:r>
            <a:endParaRPr lang="en-US" sz="1200" dirty="0"/>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5286453" y="914400"/>
            <a:ext cx="2562147" cy="1238250"/>
          </a:xfrm>
          <a:prstGeom prst="wedgeRoundRectCallout">
            <a:avLst>
              <a:gd name="adj1" fmla="val 60110"/>
              <a:gd name="adj2" fmla="val 170939"/>
              <a:gd name="adj3" fmla="val 16667"/>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FEMA is creating new flood maps for select communities in Region 4 which will alter the floodplain boundaries and base flood elevations.  The new flood maps will affect the at-risk building inventories as well.  The BFE is increasing 6 feet at this location.</a:t>
            </a:r>
            <a:endParaRPr lang="en-US" sz="1100" dirty="0">
              <a:solidFill>
                <a:schemeClr val="bg1"/>
              </a:solidFill>
            </a:endParaRPr>
          </a:p>
        </p:txBody>
      </p:sp>
      <p:pic>
        <p:nvPicPr>
          <p:cNvPr id="3074" name="x_x_Picture 44"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309" y="4702033"/>
            <a:ext cx="3787252" cy="215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A6E2C2F-0E47-4E42-A56E-88688650F8AD}"/>
              </a:ext>
            </a:extLst>
          </p:cNvPr>
          <p:cNvSpPr txBox="1"/>
          <p:nvPr/>
        </p:nvSpPr>
        <p:spPr>
          <a:xfrm>
            <a:off x="8315326" y="2405360"/>
            <a:ext cx="1114425" cy="276999"/>
          </a:xfrm>
          <a:prstGeom prst="rect">
            <a:avLst/>
          </a:prstGeom>
          <a:solidFill>
            <a:srgbClr val="FFC7CE"/>
          </a:solidFill>
        </p:spPr>
        <p:txBody>
          <a:bodyPr wrap="square" rtlCol="0">
            <a:spAutoFit/>
          </a:bodyPr>
          <a:lstStyle/>
          <a:p>
            <a:r>
              <a:rPr lang="en-US" sz="1200" dirty="0"/>
              <a:t>Gauley River</a:t>
            </a:r>
          </a:p>
        </p:txBody>
      </p:sp>
    </p:spTree>
    <p:extLst>
      <p:ext uri="{BB962C8B-B14F-4D97-AF65-F5344CB8AC3E}">
        <p14:creationId xmlns:p14="http://schemas.microsoft.com/office/powerpoint/2010/main" val="26287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WV </a:t>
            </a:r>
            <a:r>
              <a:rPr lang="en-US" sz="3600" dirty="0">
                <a:solidFill>
                  <a:srgbClr val="FFFF00"/>
                </a:solidFill>
                <a:latin typeface="Arial" panose="020B0604020202020204" pitchFamily="34" charset="0"/>
                <a:cs typeface="Arial" panose="020B0604020202020204" pitchFamily="34" charset="0"/>
              </a:rPr>
              <a:t>Building-Level</a:t>
            </a:r>
            <a:r>
              <a:rPr lang="en-US" sz="3600" dirty="0">
                <a:solidFill>
                  <a:schemeClr val="bg1"/>
                </a:solidFill>
                <a:latin typeface="Arial" panose="020B0604020202020204" pitchFamily="34" charset="0"/>
                <a:cs typeface="Arial" panose="020B0604020202020204" pitchFamily="34" charset="0"/>
              </a:rPr>
              <a:t> Flood Risk Assessment</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2" name="Diagram 1"/>
          <p:cNvGraphicFramePr/>
          <p:nvPr/>
        </p:nvGraphicFramePr>
        <p:xfrm>
          <a:off x="3418113" y="1035592"/>
          <a:ext cx="8298102" cy="5729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389750" y="5301447"/>
            <a:ext cx="2556588" cy="1415772"/>
          </a:xfrm>
          <a:prstGeom prst="rect">
            <a:avLst/>
          </a:prstGeom>
          <a:solidFill>
            <a:schemeClr val="accent1">
              <a:lumMod val="40000"/>
              <a:lumOff val="60000"/>
            </a:schemeClr>
          </a:solidFill>
        </p:spPr>
        <p:txBody>
          <a:bodyPr wrap="square" rtlCol="0">
            <a:spAutoFit/>
          </a:bodyPr>
          <a:lstStyle/>
          <a:p>
            <a:r>
              <a:rPr lang="en-US" sz="1600" dirty="0"/>
              <a:t>Methodology</a:t>
            </a:r>
          </a:p>
          <a:p>
            <a:pPr marL="285750" indent="-285750">
              <a:buFont typeface="Wingdings" panose="05000000000000000000" pitchFamily="2" charset="2"/>
              <a:buChar char="§"/>
            </a:pPr>
            <a:r>
              <a:rPr lang="en-US" sz="1400" dirty="0"/>
              <a:t>Consistent methodology statewide</a:t>
            </a:r>
          </a:p>
          <a:p>
            <a:pPr marL="285750" indent="-285750">
              <a:buFont typeface="Wingdings" panose="05000000000000000000" pitchFamily="2" charset="2"/>
              <a:buChar char="§"/>
            </a:pPr>
            <a:r>
              <a:rPr lang="en-US" sz="1400" dirty="0"/>
              <a:t>Semi-automated workflows</a:t>
            </a:r>
          </a:p>
          <a:p>
            <a:pPr marL="285750" indent="-285750">
              <a:buFont typeface="Wingdings" panose="05000000000000000000" pitchFamily="2" charset="2"/>
              <a:buChar char="§"/>
            </a:pPr>
            <a:r>
              <a:rPr lang="en-US" sz="1400" dirty="0"/>
              <a:t>Continuous cycle to improve and update assessments</a:t>
            </a:r>
          </a:p>
        </p:txBody>
      </p:sp>
      <p:sp>
        <p:nvSpPr>
          <p:cNvPr id="7" name="TextBox 6"/>
          <p:cNvSpPr txBox="1"/>
          <p:nvPr/>
        </p:nvSpPr>
        <p:spPr>
          <a:xfrm>
            <a:off x="389750" y="1079477"/>
            <a:ext cx="2556588" cy="1446550"/>
          </a:xfrm>
          <a:prstGeom prst="rect">
            <a:avLst/>
          </a:prstGeom>
          <a:solidFill>
            <a:schemeClr val="accent1">
              <a:lumMod val="40000"/>
              <a:lumOff val="60000"/>
            </a:schemeClr>
          </a:solidFill>
        </p:spPr>
        <p:txBody>
          <a:bodyPr wrap="square" rtlCol="0">
            <a:spAutoFit/>
          </a:bodyPr>
          <a:lstStyle/>
          <a:p>
            <a:r>
              <a:rPr lang="en-US" sz="1600" dirty="0"/>
              <a:t>Building-Level Flood Risk Assessments support:</a:t>
            </a:r>
          </a:p>
          <a:p>
            <a:pPr marL="285750" indent="-285750">
              <a:buFont typeface="Wingdings" panose="05000000000000000000" pitchFamily="2" charset="2"/>
              <a:buChar char="§"/>
            </a:pPr>
            <a:r>
              <a:rPr lang="en-US" sz="1400" dirty="0"/>
              <a:t>Hazard Mitigation Plans </a:t>
            </a:r>
          </a:p>
          <a:p>
            <a:pPr marL="285750" indent="-285750">
              <a:buFont typeface="Wingdings" panose="05000000000000000000" pitchFamily="2" charset="2"/>
              <a:buChar char="§"/>
            </a:pPr>
            <a:r>
              <a:rPr lang="en-US" sz="1400" dirty="0"/>
              <a:t>Floodplain Management</a:t>
            </a:r>
          </a:p>
          <a:p>
            <a:pPr marL="285750" indent="-285750">
              <a:buFont typeface="Wingdings" panose="05000000000000000000" pitchFamily="2" charset="2"/>
              <a:buChar char="§"/>
            </a:pPr>
            <a:r>
              <a:rPr lang="en-US" sz="1400" dirty="0"/>
              <a:t>Community Assisted Visits </a:t>
            </a:r>
          </a:p>
          <a:p>
            <a:pPr marL="285750" indent="-285750">
              <a:buFont typeface="Wingdings" panose="05000000000000000000" pitchFamily="2" charset="2"/>
              <a:buChar char="§"/>
            </a:pPr>
            <a:r>
              <a:rPr lang="en-US" sz="1400" dirty="0"/>
              <a:t>Community Rating System</a:t>
            </a:r>
          </a:p>
        </p:txBody>
      </p:sp>
      <p:sp>
        <p:nvSpPr>
          <p:cNvPr id="9" name="TextBox 8"/>
          <p:cNvSpPr txBox="1"/>
          <p:nvPr/>
        </p:nvSpPr>
        <p:spPr>
          <a:xfrm>
            <a:off x="389750" y="2755889"/>
            <a:ext cx="2556588" cy="2277547"/>
          </a:xfrm>
          <a:prstGeom prst="rect">
            <a:avLst/>
          </a:prstGeom>
          <a:solidFill>
            <a:schemeClr val="accent1">
              <a:lumMod val="40000"/>
              <a:lumOff val="60000"/>
            </a:schemeClr>
          </a:solidFill>
        </p:spPr>
        <p:txBody>
          <a:bodyPr wrap="square" rtlCol="0">
            <a:spAutoFit/>
          </a:bodyPr>
          <a:lstStyle/>
          <a:p>
            <a:r>
              <a:rPr lang="en-US" sz="1600" dirty="0"/>
              <a:t>Benefits</a:t>
            </a:r>
          </a:p>
          <a:p>
            <a:pPr marL="285750" indent="-285750">
              <a:buFont typeface="Wingdings" panose="05000000000000000000" pitchFamily="2" charset="2"/>
              <a:buChar char="§"/>
            </a:pPr>
            <a:r>
              <a:rPr lang="en-US" sz="1400" dirty="0"/>
              <a:t>More detailed and accurate assessments</a:t>
            </a:r>
          </a:p>
          <a:p>
            <a:pPr marL="285750" indent="-285750">
              <a:buFont typeface="Wingdings" panose="05000000000000000000" pitchFamily="2" charset="2"/>
              <a:buChar char="§"/>
            </a:pPr>
            <a:r>
              <a:rPr lang="en-US" sz="1400" dirty="0"/>
              <a:t>Automated scripts generate outputs quickly </a:t>
            </a:r>
          </a:p>
          <a:p>
            <a:pPr marL="285750" indent="-285750">
              <a:buFont typeface="Wingdings" panose="05000000000000000000" pitchFamily="2" charset="2"/>
              <a:buChar char="§"/>
            </a:pPr>
            <a:r>
              <a:rPr lang="en-US" sz="1400" dirty="0"/>
              <a:t>Cost savings through efficiencies</a:t>
            </a:r>
          </a:p>
          <a:p>
            <a:pPr marL="285750" indent="-285750">
              <a:buFont typeface="Wingdings" panose="05000000000000000000" pitchFamily="2" charset="2"/>
              <a:buChar char="§"/>
            </a:pPr>
            <a:r>
              <a:rPr lang="en-US" sz="1400" dirty="0"/>
              <a:t>Helps multiple stakeholders</a:t>
            </a:r>
          </a:p>
          <a:p>
            <a:pPr marL="285750" indent="-285750">
              <a:buFont typeface="Wingdings" panose="05000000000000000000" pitchFamily="2" charset="2"/>
              <a:buChar char="§"/>
            </a:pPr>
            <a:r>
              <a:rPr lang="en-US" sz="1400" dirty="0"/>
              <a:t>Comprehensive Building Risk Spatial Database</a:t>
            </a:r>
          </a:p>
        </p:txBody>
      </p:sp>
      <p:sp>
        <p:nvSpPr>
          <p:cNvPr id="6" name="TextBox 5"/>
          <p:cNvSpPr txBox="1"/>
          <p:nvPr/>
        </p:nvSpPr>
        <p:spPr>
          <a:xfrm>
            <a:off x="6769341" y="3143572"/>
            <a:ext cx="1640438" cy="969496"/>
          </a:xfrm>
          <a:prstGeom prst="rect">
            <a:avLst/>
          </a:prstGeom>
          <a:noFill/>
        </p:spPr>
        <p:txBody>
          <a:bodyPr wrap="square" rtlCol="0">
            <a:spAutoFit/>
          </a:bodyPr>
          <a:lstStyle/>
          <a:p>
            <a:pPr algn="ctr"/>
            <a:r>
              <a:rPr lang="en-US" sz="1600" dirty="0"/>
              <a:t>Building-Level Risk Assessment (BLRA) Cycle</a:t>
            </a:r>
            <a:br>
              <a:rPr lang="en-US" sz="1600" dirty="0"/>
            </a:br>
            <a:endParaRPr lang="en-US" sz="900" dirty="0">
              <a:solidFill>
                <a:schemeClr val="bg2">
                  <a:lumMod val="50000"/>
                </a:schemeClr>
              </a:solidFill>
            </a:endParaRPr>
          </a:p>
        </p:txBody>
      </p:sp>
      <p:sp>
        <p:nvSpPr>
          <p:cNvPr id="12" name="TextBox 11"/>
          <p:cNvSpPr txBox="1"/>
          <p:nvPr/>
        </p:nvSpPr>
        <p:spPr>
          <a:xfrm>
            <a:off x="7425201" y="1035592"/>
            <a:ext cx="231408" cy="276999"/>
          </a:xfrm>
          <a:prstGeom prst="rect">
            <a:avLst/>
          </a:prstGeom>
          <a:solidFill>
            <a:schemeClr val="tx1"/>
          </a:solidFill>
        </p:spPr>
        <p:txBody>
          <a:bodyPr wrap="square" rtlCol="0">
            <a:spAutoFit/>
          </a:bodyPr>
          <a:lstStyle/>
          <a:p>
            <a:pPr algn="ctr"/>
            <a:r>
              <a:rPr lang="en-US" sz="1200" b="1" dirty="0">
                <a:solidFill>
                  <a:schemeClr val="bg1"/>
                </a:solidFill>
              </a:rPr>
              <a:t>1</a:t>
            </a:r>
          </a:p>
        </p:txBody>
      </p:sp>
      <p:sp>
        <p:nvSpPr>
          <p:cNvPr id="13" name="TextBox 12"/>
          <p:cNvSpPr txBox="1"/>
          <p:nvPr/>
        </p:nvSpPr>
        <p:spPr>
          <a:xfrm>
            <a:off x="9434030" y="3048255"/>
            <a:ext cx="231408" cy="276999"/>
          </a:xfrm>
          <a:prstGeom prst="rect">
            <a:avLst/>
          </a:prstGeom>
          <a:solidFill>
            <a:schemeClr val="tx1"/>
          </a:solidFill>
        </p:spPr>
        <p:txBody>
          <a:bodyPr wrap="square" rtlCol="0">
            <a:spAutoFit/>
          </a:bodyPr>
          <a:lstStyle/>
          <a:p>
            <a:pPr algn="ctr"/>
            <a:r>
              <a:rPr lang="en-US" sz="1200" b="1" dirty="0">
                <a:solidFill>
                  <a:schemeClr val="bg1"/>
                </a:solidFill>
              </a:rPr>
              <a:t>2</a:t>
            </a:r>
          </a:p>
        </p:txBody>
      </p:sp>
      <p:sp>
        <p:nvSpPr>
          <p:cNvPr id="14" name="TextBox 13"/>
          <p:cNvSpPr txBox="1"/>
          <p:nvPr/>
        </p:nvSpPr>
        <p:spPr>
          <a:xfrm>
            <a:off x="7436050" y="4812264"/>
            <a:ext cx="231408" cy="276999"/>
          </a:xfrm>
          <a:prstGeom prst="rect">
            <a:avLst/>
          </a:prstGeom>
          <a:solidFill>
            <a:schemeClr val="tx1"/>
          </a:solidFill>
        </p:spPr>
        <p:txBody>
          <a:bodyPr wrap="square" rtlCol="0">
            <a:spAutoFit/>
          </a:bodyPr>
          <a:lstStyle/>
          <a:p>
            <a:pPr algn="ctr"/>
            <a:r>
              <a:rPr lang="en-US" sz="1200" b="1" dirty="0">
                <a:solidFill>
                  <a:schemeClr val="bg1"/>
                </a:solidFill>
              </a:rPr>
              <a:t>3</a:t>
            </a:r>
          </a:p>
        </p:txBody>
      </p:sp>
      <p:sp>
        <p:nvSpPr>
          <p:cNvPr id="15" name="TextBox 14"/>
          <p:cNvSpPr txBox="1"/>
          <p:nvPr/>
        </p:nvSpPr>
        <p:spPr>
          <a:xfrm>
            <a:off x="5498021" y="3048255"/>
            <a:ext cx="231408" cy="276999"/>
          </a:xfrm>
          <a:prstGeom prst="rect">
            <a:avLst/>
          </a:prstGeom>
          <a:solidFill>
            <a:schemeClr val="tx1"/>
          </a:solidFill>
        </p:spPr>
        <p:txBody>
          <a:bodyPr wrap="square" rtlCol="0">
            <a:spAutoFit/>
          </a:bodyPr>
          <a:lstStyle/>
          <a:p>
            <a:pPr algn="ctr"/>
            <a:r>
              <a:rPr lang="en-US" sz="1200" b="1" dirty="0">
                <a:solidFill>
                  <a:schemeClr val="bg1"/>
                </a:solidFill>
              </a:rPr>
              <a:t>4</a:t>
            </a:r>
          </a:p>
        </p:txBody>
      </p:sp>
      <p:pic>
        <p:nvPicPr>
          <p:cNvPr id="5" name="Picture 4">
            <a:extLst>
              <a:ext uri="{FF2B5EF4-FFF2-40B4-BE49-F238E27FC236}">
                <a16:creationId xmlns:a16="http://schemas.microsoft.com/office/drawing/2014/main" id="{438815E4-ECE6-429B-A2D8-02B4A6FB213A}"/>
              </a:ext>
            </a:extLst>
          </p:cNvPr>
          <p:cNvPicPr>
            <a:picLocks noChangeAspect="1"/>
          </p:cNvPicPr>
          <p:nvPr/>
        </p:nvPicPr>
        <p:blipFill rotWithShape="1">
          <a:blip r:embed="rId8"/>
          <a:srcRect l="1965" t="5238" r="9886" b="3882"/>
          <a:stretch/>
        </p:blipFill>
        <p:spPr>
          <a:xfrm>
            <a:off x="8621074" y="5319970"/>
            <a:ext cx="1804331" cy="13142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 name="Picture 15">
            <a:extLst>
              <a:ext uri="{FF2B5EF4-FFF2-40B4-BE49-F238E27FC236}">
                <a16:creationId xmlns:a16="http://schemas.microsoft.com/office/drawing/2014/main" id="{D9607252-A067-43AF-83ED-75177EADFD18}"/>
              </a:ext>
            </a:extLst>
          </p:cNvPr>
          <p:cNvPicPr>
            <a:picLocks noChangeAspect="1"/>
          </p:cNvPicPr>
          <p:nvPr/>
        </p:nvPicPr>
        <p:blipFill>
          <a:blip r:embed="rId9"/>
          <a:stretch>
            <a:fillRect/>
          </a:stretch>
        </p:blipFill>
        <p:spPr>
          <a:xfrm>
            <a:off x="4487243" y="5393164"/>
            <a:ext cx="1954386" cy="138455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9" name="TextBox 18">
            <a:extLst>
              <a:ext uri="{FF2B5EF4-FFF2-40B4-BE49-F238E27FC236}">
                <a16:creationId xmlns:a16="http://schemas.microsoft.com/office/drawing/2014/main" id="{86A3AE2A-B197-4537-AAF4-6A311B3D3B9D}"/>
              </a:ext>
            </a:extLst>
          </p:cNvPr>
          <p:cNvSpPr txBox="1"/>
          <p:nvPr/>
        </p:nvSpPr>
        <p:spPr>
          <a:xfrm>
            <a:off x="4818382" y="5336217"/>
            <a:ext cx="1147864" cy="276999"/>
          </a:xfrm>
          <a:prstGeom prst="rect">
            <a:avLst/>
          </a:prstGeom>
          <a:noFill/>
        </p:spPr>
        <p:txBody>
          <a:bodyPr wrap="square" rtlCol="0">
            <a:spAutoFit/>
          </a:bodyPr>
          <a:lstStyle/>
          <a:p>
            <a:r>
              <a:rPr lang="en-US" sz="1200" dirty="0"/>
              <a:t>Tabular Output</a:t>
            </a:r>
          </a:p>
        </p:txBody>
      </p:sp>
      <p:sp>
        <p:nvSpPr>
          <p:cNvPr id="20" name="TextBox 19">
            <a:extLst>
              <a:ext uri="{FF2B5EF4-FFF2-40B4-BE49-F238E27FC236}">
                <a16:creationId xmlns:a16="http://schemas.microsoft.com/office/drawing/2014/main" id="{EC76B673-EB6A-4286-A005-1AE27455F917}"/>
              </a:ext>
            </a:extLst>
          </p:cNvPr>
          <p:cNvSpPr txBox="1"/>
          <p:nvPr/>
        </p:nvSpPr>
        <p:spPr>
          <a:xfrm>
            <a:off x="9216061" y="5235209"/>
            <a:ext cx="1147864" cy="276999"/>
          </a:xfrm>
          <a:prstGeom prst="rect">
            <a:avLst/>
          </a:prstGeom>
          <a:noFill/>
        </p:spPr>
        <p:txBody>
          <a:bodyPr wrap="square" rtlCol="0">
            <a:spAutoFit/>
          </a:bodyPr>
          <a:lstStyle/>
          <a:p>
            <a:r>
              <a:rPr lang="en-US" sz="1200" dirty="0"/>
              <a:t>Map Output</a:t>
            </a:r>
          </a:p>
        </p:txBody>
      </p:sp>
      <p:pic>
        <p:nvPicPr>
          <p:cNvPr id="18" name="Picture 17">
            <a:extLst>
              <a:ext uri="{FF2B5EF4-FFF2-40B4-BE49-F238E27FC236}">
                <a16:creationId xmlns:a16="http://schemas.microsoft.com/office/drawing/2014/main" id="{6C92D24A-4505-4BA2-95B6-000BC3B66BCB}"/>
              </a:ext>
            </a:extLst>
          </p:cNvPr>
          <p:cNvPicPr>
            <a:picLocks noChangeAspect="1"/>
          </p:cNvPicPr>
          <p:nvPr/>
        </p:nvPicPr>
        <p:blipFill>
          <a:blip r:embed="rId10"/>
          <a:stretch>
            <a:fillRect/>
          </a:stretch>
        </p:blipFill>
        <p:spPr>
          <a:xfrm>
            <a:off x="7272114" y="3998691"/>
            <a:ext cx="740683" cy="637674"/>
          </a:xfrm>
          <a:prstGeom prst="rect">
            <a:avLst/>
          </a:prstGeom>
        </p:spPr>
      </p:pic>
      <p:sp>
        <p:nvSpPr>
          <p:cNvPr id="22" name="TextBox 21"/>
          <p:cNvSpPr txBox="1"/>
          <p:nvPr/>
        </p:nvSpPr>
        <p:spPr>
          <a:xfrm>
            <a:off x="6716588" y="5861930"/>
            <a:ext cx="1851732" cy="261610"/>
          </a:xfrm>
          <a:prstGeom prst="rect">
            <a:avLst/>
          </a:prstGeom>
          <a:noFill/>
        </p:spPr>
        <p:txBody>
          <a:bodyPr wrap="square" rtlCol="0">
            <a:spAutoFit/>
          </a:bodyPr>
          <a:lstStyle/>
          <a:p>
            <a:r>
              <a:rPr lang="en-US" sz="1100" b="1" i="1" dirty="0">
                <a:solidFill>
                  <a:srgbClr val="FFFF00"/>
                </a:solidFill>
              </a:rPr>
              <a:t>Published to WV Flood Tool</a:t>
            </a:r>
          </a:p>
        </p:txBody>
      </p:sp>
      <p:sp>
        <p:nvSpPr>
          <p:cNvPr id="8" name="TextBox 7">
            <a:hlinkClick r:id="rId11"/>
          </p:cNvPr>
          <p:cNvSpPr txBox="1"/>
          <p:nvPr/>
        </p:nvSpPr>
        <p:spPr>
          <a:xfrm>
            <a:off x="4487243" y="1135051"/>
            <a:ext cx="2282098" cy="292388"/>
          </a:xfrm>
          <a:prstGeom prst="rect">
            <a:avLst/>
          </a:prstGeom>
          <a:noFill/>
        </p:spPr>
        <p:txBody>
          <a:bodyPr wrap="square" rtlCol="0">
            <a:spAutoFit/>
          </a:bodyPr>
          <a:lstStyle/>
          <a:p>
            <a:r>
              <a:rPr lang="en-US" sz="1300" dirty="0">
                <a:hlinkClick r:id="rId11"/>
              </a:rPr>
              <a:t>BLRA Cycle and Methodology</a:t>
            </a:r>
            <a:endParaRPr lang="en-US" sz="1300" dirty="0"/>
          </a:p>
        </p:txBody>
      </p:sp>
    </p:spTree>
    <p:extLst>
      <p:ext uri="{BB962C8B-B14F-4D97-AF65-F5344CB8AC3E}">
        <p14:creationId xmlns:p14="http://schemas.microsoft.com/office/powerpoint/2010/main" val="2339239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 y="2"/>
            <a:ext cx="12192001"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Inventory</a:t>
            </a:r>
          </a:p>
        </p:txBody>
      </p:sp>
      <p:pic>
        <p:nvPicPr>
          <p:cNvPr id="3074" name="Picture 2" descr="https://attachments.office.net/owa/Kurt.Donaldson%40mail.wvu.edu/service.svc/s/GetFileAttachment?id=AAMkADY2MzhlMGQ3LTg3ZTktNGE2OC1hYTBmLTJlNGNmYmYwZjM2ZgBGAAAAAADB5Gkc4M1ZTKfoqieABYNlBwDiZTkf0qJLQKYWTt2g0w7KAAAAAAENAAA%2BG9QRObJ4QqnrbdQj8gTBAAKbrKvCAAABEgAQAL3B0EVDkqBHteI44i1fEMY%3D&amp;X-OWA-CANARY=qozeZTmofkifVclAwUydAMBlKVNC7tYY_2dvMC1yBsBKZBSaxDvwpijzxTN-PkWisfevYOpdgCI.&amp;token=eyJhbGciOiJSUzI1NiIsImtpZCI6IjA2MDBGOUY2NzQ2MjA3MzdFNzM0MDRFMjg3QzQ1QTgxOENCN0NFQjgiLCJ4NXQiOiJCZ0Q1OW5SaUJ6Zm5OQVRpaDhSYWdZeTN6cmciLCJ0eXAiOiJKV1QifQ.eyJ2ZXIiOiJFeGNoYW5nZS5DYWxsYmFjay5WMSIsImFwcGN0eHNlbmRlciI6Ik93YURvd25sb2FkQGE3NTMxZTE4LTNlNWQtNDE0NS1hZTRjLTMzNmQzMjBjYTdlNCIsImFwcGN0eCI6IntcIm1zZXhjaHByb3RcIjpcIm93YVwiLFwicHJpbWFyeXNpZFwiOlwiUy0xLTUtMjEtMzU5MDg0MzgxOC0zMDA0OTYwMTYzLTQyMzMzNjYzMDktMTE1NTM0N1wiLFwicHVpZFwiOlwiMTE1MzgzNjI5NjIzOTI3MjA2OFwiLFwib2lkXCI6XCJmZTE0MWJhMi1iY2E4LTQ5NTktOTU2Ni1lMDBkNzhjZjExZGVcIixcInNjb3BlXCI6XCJPd2FEb3dubG9hZFwifSIsIm5iZiI6MTU2MDIzOTU2NiwiZXhwIjoxNTYwMjQwMTY2LCJpc3MiOiIwMDAwMDAwMi0wMDAwLTBmZjEtY2UwMC0wMDAwMDAwMDAwMDBAYTc1MzFlMTgtM2U1ZC00MTQ1LWFlNGMtMzM2ZDMyMGNhN2U0IiwiYXVkIjoiMDAwMDAwMDItMDAwMC0wZmYxLWNlMDAtMDAwMDAwMDAwMDAwL2F0dGFjaG1lbnRzLm9mZmljZS5uZXRAYTc1MzFlMTgtM2U1ZC00MTQ1LWFlNGMtMzM2ZDMyMGNhN2U0In0.WZWGhF_dSa3xxyVMnwOv6YN1zmzLU12gIRgeWCgZLDcaLTcrzAjUTcJj2rfWge7Zq--XCfvs36pE-Fiv4bQ_vFoMiod4tafHVepSgJuPMu8Slw0oI6b0EQ8k7lqrk09aD5BHkMLgMxB2sFTczLr8auvrdS93siS_6AG4QXafq6czPcTiChIcUCN2TabmdcPRg8q0tpXFiNkEyQnZ7snxO_gWl-8wktfdarTz60hN5QpakJejfxWaR4BBSXKsOyAJ50ciyHRlxahMlpHEfO9HWH7p5Z3rpZGC0HhFOEjgRnmjbxXDSfIC5BxFYlQzHNIENFPHlJ--h9S0L_1pQg3Uug&amp;owa=outlook.office.com&amp;isImagePreview=True">
            <a:extLst>
              <a:ext uri="{FF2B5EF4-FFF2-40B4-BE49-F238E27FC236}">
                <a16:creationId xmlns:a16="http://schemas.microsoft.com/office/drawing/2014/main" id="{922DAD41-FDD3-4044-88F0-4F7F80C0D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1012824"/>
            <a:ext cx="7505700" cy="5629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1617F0-91D1-4D09-933E-960DEAFA5260}"/>
              </a:ext>
            </a:extLst>
          </p:cNvPr>
          <p:cNvSpPr txBox="1"/>
          <p:nvPr/>
        </p:nvSpPr>
        <p:spPr>
          <a:xfrm>
            <a:off x="7107677" y="5914350"/>
            <a:ext cx="2597285" cy="646331"/>
          </a:xfrm>
          <a:prstGeom prst="rect">
            <a:avLst/>
          </a:prstGeom>
          <a:solidFill>
            <a:schemeClr val="tx1"/>
          </a:solidFill>
        </p:spPr>
        <p:txBody>
          <a:bodyPr wrap="square" rtlCol="0">
            <a:spAutoFit/>
          </a:bodyPr>
          <a:lstStyle/>
          <a:p>
            <a:pPr algn="ctr"/>
            <a:r>
              <a:rPr lang="en-US" b="1" dirty="0">
                <a:solidFill>
                  <a:srgbClr val="FFFF00"/>
                </a:solidFill>
              </a:rPr>
              <a:t>GIS Specialist conducting Building Inventory</a:t>
            </a:r>
          </a:p>
        </p:txBody>
      </p:sp>
    </p:spTree>
    <p:extLst>
      <p:ext uri="{BB962C8B-B14F-4D97-AF65-F5344CB8AC3E}">
        <p14:creationId xmlns:p14="http://schemas.microsoft.com/office/powerpoint/2010/main" val="2202872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Access</a:t>
            </a:r>
            <a:r>
              <a:rPr lang="en-US" dirty="0">
                <a:solidFill>
                  <a:schemeClr val="bg1"/>
                </a:solidFill>
                <a:latin typeface="Arial" panose="020B0604020202020204" pitchFamily="34" charset="0"/>
                <a:cs typeface="Arial" panose="020B0604020202020204" pitchFamily="34" charset="0"/>
              </a:rPr>
              <a:t> Risk Assessment Info</a:t>
            </a:r>
          </a:p>
        </p:txBody>
      </p:sp>
      <p:sp>
        <p:nvSpPr>
          <p:cNvPr id="6" name="TextBox 5"/>
          <p:cNvSpPr txBox="1"/>
          <p:nvPr/>
        </p:nvSpPr>
        <p:spPr>
          <a:xfrm>
            <a:off x="6687128" y="1881340"/>
            <a:ext cx="3663631" cy="4278094"/>
          </a:xfrm>
          <a:prstGeom prst="rect">
            <a:avLst/>
          </a:prstGeom>
          <a:solidFill>
            <a:schemeClr val="accent2">
              <a:lumMod val="20000"/>
              <a:lumOff val="80000"/>
            </a:schemeClr>
          </a:solidFill>
        </p:spPr>
        <p:txBody>
          <a:bodyPr wrap="square" rtlCol="0">
            <a:spAutoFit/>
          </a:bodyPr>
          <a:lstStyle/>
          <a:p>
            <a:pPr algn="ctr"/>
            <a:r>
              <a:rPr lang="en-US" sz="2000" dirty="0">
                <a:solidFill>
                  <a:srgbClr val="C00000"/>
                </a:solidFill>
              </a:rPr>
              <a:t>Building Level Risk Assessment (BLRA) Products</a:t>
            </a:r>
          </a:p>
          <a:p>
            <a:r>
              <a:rPr lang="en-US" u="sng" dirty="0"/>
              <a:t> </a:t>
            </a:r>
          </a:p>
          <a:p>
            <a:pPr marL="285750" indent="-285750">
              <a:buFont typeface="Arial" panose="020B0604020202020204" pitchFamily="34" charset="0"/>
              <a:buChar char="•"/>
            </a:pPr>
            <a:r>
              <a:rPr lang="en-US" b="1" dirty="0">
                <a:solidFill>
                  <a:schemeClr val="accent1">
                    <a:lumMod val="50000"/>
                  </a:schemeClr>
                </a:solidFill>
              </a:rPr>
              <a:t>GIS Files</a:t>
            </a:r>
          </a:p>
          <a:p>
            <a:pPr marL="285750" indent="-285750">
              <a:buFont typeface="Arial" panose="020B0604020202020204" pitchFamily="34" charset="0"/>
              <a:buChar char="•"/>
            </a:pPr>
            <a:r>
              <a:rPr lang="en-US" b="1" dirty="0">
                <a:solidFill>
                  <a:schemeClr val="accent1">
                    <a:lumMod val="50000"/>
                  </a:schemeClr>
                </a:solidFill>
              </a:rPr>
              <a:t>Tables</a:t>
            </a:r>
            <a:r>
              <a:rPr lang="en-US" dirty="0"/>
              <a:t> </a:t>
            </a:r>
            <a:r>
              <a:rPr lang="en-US" dirty="0">
                <a:solidFill>
                  <a:schemeClr val="tx1">
                    <a:lumMod val="85000"/>
                    <a:lumOff val="15000"/>
                  </a:schemeClr>
                </a:solidFill>
              </a:rPr>
              <a:t>(Excel)</a:t>
            </a:r>
          </a:p>
          <a:p>
            <a:pPr marL="742950" lvl="1" indent="-285750">
              <a:buFont typeface="Courier New" panose="02070309020205020404" pitchFamily="49" charset="0"/>
              <a:buChar char="o"/>
            </a:pPr>
            <a:r>
              <a:rPr lang="en-US" sz="1600" dirty="0">
                <a:solidFill>
                  <a:schemeClr val="tx1">
                    <a:lumMod val="85000"/>
                    <a:lumOff val="15000"/>
                  </a:schemeClr>
                </a:solidFill>
              </a:rPr>
              <a:t>Community Level (CL)</a:t>
            </a:r>
          </a:p>
          <a:p>
            <a:pPr marL="742950" lvl="1" indent="-285750">
              <a:buFont typeface="Courier New" panose="02070309020205020404" pitchFamily="49" charset="0"/>
              <a:buChar char="o"/>
            </a:pPr>
            <a:r>
              <a:rPr lang="en-US" sz="1600" dirty="0">
                <a:solidFill>
                  <a:schemeClr val="tx1">
                    <a:lumMod val="85000"/>
                    <a:lumOff val="15000"/>
                  </a:schemeClr>
                </a:solidFill>
              </a:rPr>
              <a:t>Building (or Feature) Level (BL) with links to online maps </a:t>
            </a:r>
          </a:p>
          <a:p>
            <a:pPr marL="1200150" lvl="2" indent="-285750">
              <a:buFont typeface="Wingdings" panose="05000000000000000000" pitchFamily="2" charset="2"/>
              <a:buChar char="§"/>
            </a:pPr>
            <a:r>
              <a:rPr lang="en-US" sz="1400" dirty="0">
                <a:solidFill>
                  <a:schemeClr val="tx1">
                    <a:lumMod val="85000"/>
                    <a:lumOff val="15000"/>
                  </a:schemeClr>
                </a:solidFill>
              </a:rPr>
              <a:t>Table Extracts</a:t>
            </a:r>
          </a:p>
          <a:p>
            <a:pPr marL="1200150" lvl="2" indent="-285750">
              <a:buFont typeface="Wingdings" panose="05000000000000000000" pitchFamily="2" charset="2"/>
              <a:buChar char="§"/>
            </a:pPr>
            <a:r>
              <a:rPr lang="en-US" sz="1400" dirty="0">
                <a:solidFill>
                  <a:schemeClr val="tx1">
                    <a:lumMod val="85000"/>
                    <a:lumOff val="15000"/>
                  </a:schemeClr>
                </a:solidFill>
              </a:rPr>
              <a:t>Top Lists </a:t>
            </a:r>
          </a:p>
          <a:p>
            <a:pPr marL="285750" indent="-285750">
              <a:buFont typeface="Arial" panose="020B0604020202020204" pitchFamily="34" charset="0"/>
              <a:buChar char="•"/>
            </a:pPr>
            <a:r>
              <a:rPr lang="en-US" b="1" dirty="0">
                <a:solidFill>
                  <a:schemeClr val="accent1">
                    <a:lumMod val="50000"/>
                  </a:schemeClr>
                </a:solidFill>
              </a:rPr>
              <a:t>Maps</a:t>
            </a:r>
          </a:p>
          <a:p>
            <a:pPr marL="742950" lvl="1" indent="-285750">
              <a:buFont typeface="Courier New" panose="02070309020205020404" pitchFamily="49" charset="0"/>
              <a:buChar char="o"/>
            </a:pPr>
            <a:r>
              <a:rPr lang="en-US" sz="1600" dirty="0">
                <a:solidFill>
                  <a:schemeClr val="tx1">
                    <a:lumMod val="85000"/>
                    <a:lumOff val="15000"/>
                  </a:schemeClr>
                </a:solidFill>
              </a:rPr>
              <a:t>Interactive Web Maps</a:t>
            </a:r>
          </a:p>
          <a:p>
            <a:pPr marL="742950" lvl="1" indent="-285750">
              <a:buFont typeface="Courier New" panose="02070309020205020404" pitchFamily="49" charset="0"/>
              <a:buChar char="o"/>
            </a:pPr>
            <a:r>
              <a:rPr lang="en-US" sz="1600" dirty="0">
                <a:solidFill>
                  <a:schemeClr val="tx1">
                    <a:lumMod val="85000"/>
                    <a:lumOff val="15000"/>
                  </a:schemeClr>
                </a:solidFill>
              </a:rPr>
              <a:t>Graphics and Maps</a:t>
            </a:r>
            <a:r>
              <a:rPr lang="en-US" sz="1600" dirty="0"/>
              <a:t/>
            </a:r>
            <a:br>
              <a:rPr lang="en-US" sz="1600" dirty="0"/>
            </a:br>
            <a:endParaRPr lang="en-US" sz="1600" dirty="0"/>
          </a:p>
          <a:p>
            <a:pPr marL="285750" indent="-285750">
              <a:buFont typeface="Arial" panose="020B0604020202020204" pitchFamily="34" charset="0"/>
              <a:buChar char="•"/>
            </a:pPr>
            <a:r>
              <a:rPr lang="en-US" b="1" dirty="0">
                <a:solidFill>
                  <a:schemeClr val="accent1">
                    <a:lumMod val="50000"/>
                  </a:schemeClr>
                </a:solidFill>
              </a:rPr>
              <a:t>Reports </a:t>
            </a:r>
            <a:r>
              <a:rPr lang="en-US" dirty="0">
                <a:solidFill>
                  <a:schemeClr val="tx1">
                    <a:lumMod val="85000"/>
                    <a:lumOff val="15000"/>
                  </a:schemeClr>
                </a:solidFill>
              </a:rPr>
              <a:t>(Word Docs)</a:t>
            </a:r>
          </a:p>
          <a:p>
            <a:pPr marL="285750" indent="-285750">
              <a:buFont typeface="Arial" panose="020B0604020202020204" pitchFamily="34" charset="0"/>
              <a:buChar char="•"/>
            </a:pPr>
            <a:r>
              <a:rPr lang="en-US" b="1" dirty="0">
                <a:solidFill>
                  <a:schemeClr val="accent1">
                    <a:lumMod val="50000"/>
                  </a:schemeClr>
                </a:solidFill>
              </a:rPr>
              <a:t>3D Flood Visualizations</a:t>
            </a:r>
          </a:p>
        </p:txBody>
      </p:sp>
      <p:cxnSp>
        <p:nvCxnSpPr>
          <p:cNvPr id="8" name="Straight Connector 7"/>
          <p:cNvCxnSpPr/>
          <p:nvPr/>
        </p:nvCxnSpPr>
        <p:spPr>
          <a:xfrm flipV="1">
            <a:off x="6898432" y="2572540"/>
            <a:ext cx="3461659" cy="933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44138" y="959982"/>
            <a:ext cx="5737212" cy="369332"/>
          </a:xfrm>
          <a:prstGeom prst="rect">
            <a:avLst/>
          </a:prstGeom>
          <a:noFill/>
        </p:spPr>
        <p:txBody>
          <a:bodyPr wrap="none" rtlCol="0">
            <a:spAutoFit/>
          </a:bodyPr>
          <a:lstStyle/>
          <a:p>
            <a:r>
              <a:rPr lang="en-US" dirty="0"/>
              <a:t>Use the </a:t>
            </a:r>
            <a:r>
              <a:rPr lang="en-US" dirty="0">
                <a:hlinkClick r:id="rId3"/>
              </a:rPr>
              <a:t>Risk Information Index</a:t>
            </a:r>
            <a:r>
              <a:rPr lang="en-US" dirty="0"/>
              <a:t> to access Data and Products</a:t>
            </a:r>
          </a:p>
        </p:txBody>
      </p:sp>
      <p:pic>
        <p:nvPicPr>
          <p:cNvPr id="16" name="Picture 15"/>
          <p:cNvPicPr>
            <a:picLocks noChangeAspect="1"/>
          </p:cNvPicPr>
          <p:nvPr/>
        </p:nvPicPr>
        <p:blipFill>
          <a:blip r:embed="rId4"/>
          <a:stretch>
            <a:fillRect/>
          </a:stretch>
        </p:blipFill>
        <p:spPr>
          <a:xfrm>
            <a:off x="1742784" y="1374897"/>
            <a:ext cx="4637185" cy="5371816"/>
          </a:xfrm>
          <a:prstGeom prst="rect">
            <a:avLst/>
          </a:prstGeom>
        </p:spPr>
      </p:pic>
      <p:sp>
        <p:nvSpPr>
          <p:cNvPr id="9" name="TextBox 8">
            <a:extLst>
              <a:ext uri="{FF2B5EF4-FFF2-40B4-BE49-F238E27FC236}">
                <a16:creationId xmlns:a16="http://schemas.microsoft.com/office/drawing/2014/main" id="{1FDE3F97-8171-47DF-B23A-68D3661A6684}"/>
              </a:ext>
            </a:extLst>
          </p:cNvPr>
          <p:cNvSpPr txBox="1"/>
          <p:nvPr/>
        </p:nvSpPr>
        <p:spPr>
          <a:xfrm>
            <a:off x="6844781" y="6235805"/>
            <a:ext cx="3568958" cy="510909"/>
          </a:xfrm>
          <a:prstGeom prst="rect">
            <a:avLst/>
          </a:prstGeom>
          <a:noFill/>
        </p:spPr>
        <p:txBody>
          <a:bodyPr wrap="square">
            <a:spAutoFit/>
          </a:bodyPr>
          <a:lstStyle/>
          <a:p>
            <a:pPr>
              <a:lnSpc>
                <a:spcPct val="107000"/>
              </a:lnSpc>
              <a:spcAft>
                <a:spcPts val="800"/>
              </a:spcAft>
            </a:pPr>
            <a:r>
              <a:rPr lang="en-US" sz="1300" dirty="0">
                <a:solidFill>
                  <a:schemeClr val="bg1"/>
                </a:solidFill>
                <a:latin typeface="Calibri" panose="020F0502020204030204" pitchFamily="34" charset="0"/>
                <a:ea typeface="Calibri" panose="020F0502020204030204" pitchFamily="34" charset="0"/>
                <a:cs typeface="Times New Roman" panose="02020603050405020304" pitchFamily="18" charset="0"/>
              </a:rPr>
              <a:t>Most of the risk assessment data can be viewed on the </a:t>
            </a:r>
            <a:r>
              <a:rPr lang="en-US" sz="13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RiskMAP View </a:t>
            </a:r>
            <a:r>
              <a:rPr lang="en-US" sz="1300" dirty="0">
                <a:solidFill>
                  <a:schemeClr val="bg1"/>
                </a:solidFill>
                <a:latin typeface="Calibri" panose="020F0502020204030204" pitchFamily="34" charset="0"/>
                <a:ea typeface="Calibri" panose="020F0502020204030204" pitchFamily="34" charset="0"/>
                <a:cs typeface="Times New Roman" panose="02020603050405020304" pitchFamily="18" charset="0"/>
              </a:rPr>
              <a:t>of the </a:t>
            </a:r>
            <a:r>
              <a:rPr lang="en-US" sz="1300" dirty="0">
                <a:latin typeface="Calibri" panose="020F0502020204030204" pitchFamily="34" charset="0"/>
                <a:ea typeface="Calibri" panose="020F0502020204030204" pitchFamily="34" charset="0"/>
                <a:cs typeface="Times New Roman" panose="02020603050405020304" pitchFamily="18" charset="0"/>
                <a:hlinkClick r:id="rId5"/>
              </a:rPr>
              <a:t>WV Flood Tool</a:t>
            </a:r>
            <a:endParaRPr lang="en-US" sz="13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2078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2002 USACE Building Inventory</a:t>
            </a:r>
          </a:p>
        </p:txBody>
      </p:sp>
      <p:sp>
        <p:nvSpPr>
          <p:cNvPr id="3" name="TextBox 2"/>
          <p:cNvSpPr txBox="1"/>
          <p:nvPr/>
        </p:nvSpPr>
        <p:spPr>
          <a:xfrm>
            <a:off x="2016252" y="1222139"/>
            <a:ext cx="8159497" cy="1015663"/>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 Inventories</a:t>
            </a:r>
            <a:endParaRPr lang="en-US" sz="4000" b="1" u="sng" dirty="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pic>
        <p:nvPicPr>
          <p:cNvPr id="8194" name="Picture 2" descr="Image result for Flood (At-Risk Floodplain Structures)">
            <a:extLst>
              <a:ext uri="{FF2B5EF4-FFF2-40B4-BE49-F238E27FC236}">
                <a16:creationId xmlns:a16="http://schemas.microsoft.com/office/drawing/2014/main" id="{CB97431F-08A2-4403-949C-D603EE0A0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801" y="2523089"/>
            <a:ext cx="4229911" cy="38069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C1D0ABA-2A16-4CAB-B07E-B21950B2133E}"/>
              </a:ext>
            </a:extLst>
          </p:cNvPr>
          <p:cNvSpPr/>
          <p:nvPr/>
        </p:nvSpPr>
        <p:spPr>
          <a:xfrm>
            <a:off x="6520158" y="5791510"/>
            <a:ext cx="4572000" cy="553998"/>
          </a:xfrm>
          <a:prstGeom prst="rect">
            <a:avLst/>
          </a:prstGeom>
        </p:spPr>
        <p:txBody>
          <a:bodyPr>
            <a:spAutoFit/>
          </a:bodyPr>
          <a:lstStyle/>
          <a:p>
            <a:r>
              <a:rPr lang="en-US" sz="1600" dirty="0">
                <a:solidFill>
                  <a:srgbClr val="1F497D"/>
                </a:solidFill>
                <a:latin typeface="Calibri" panose="020F0502020204030204" pitchFamily="34" charset="0"/>
              </a:rPr>
              <a:t>&lt;&lt; USACE Inventoried Floodplain Structures &gt;&gt;</a:t>
            </a:r>
            <a:endParaRPr lang="en-US" sz="1600" dirty="0">
              <a:solidFill>
                <a:srgbClr val="201F1E"/>
              </a:solidFill>
              <a:latin typeface="Calibri" panose="020F0502020204030204" pitchFamily="34" charset="0"/>
            </a:endParaRPr>
          </a:p>
          <a:p>
            <a:r>
              <a:rPr lang="en-US" sz="1400" u="sng" dirty="0">
                <a:solidFill>
                  <a:srgbClr val="954F72"/>
                </a:solidFill>
                <a:latin typeface="Calibri" panose="020F0502020204030204" pitchFamily="34" charset="0"/>
                <a:hlinkClick r:id="rId3"/>
              </a:rPr>
              <a:t>http://wvgis.wvu.edu/data/dataset.php?ID=230</a:t>
            </a:r>
            <a:endParaRPr lang="en-US" sz="1400" dirty="0">
              <a:solidFill>
                <a:srgbClr val="201F1E"/>
              </a:solidFill>
              <a:latin typeface="Calibri" panose="020F0502020204030204" pitchFamily="34" charset="0"/>
            </a:endParaRPr>
          </a:p>
        </p:txBody>
      </p:sp>
      <p:sp>
        <p:nvSpPr>
          <p:cNvPr id="8" name="Rectangle 7">
            <a:extLst>
              <a:ext uri="{FF2B5EF4-FFF2-40B4-BE49-F238E27FC236}">
                <a16:creationId xmlns:a16="http://schemas.microsoft.com/office/drawing/2014/main" id="{2B0E56E2-99E7-41A9-82CD-C88526BC9E66}"/>
              </a:ext>
            </a:extLst>
          </p:cNvPr>
          <p:cNvSpPr/>
          <p:nvPr/>
        </p:nvSpPr>
        <p:spPr>
          <a:xfrm>
            <a:off x="6592109" y="2523089"/>
            <a:ext cx="3696512" cy="2862322"/>
          </a:xfrm>
          <a:prstGeom prst="rect">
            <a:avLst/>
          </a:prstGeom>
          <a:solidFill>
            <a:schemeClr val="accent1">
              <a:lumMod val="20000"/>
              <a:lumOff val="80000"/>
            </a:schemeClr>
          </a:solidFill>
        </p:spPr>
        <p:txBody>
          <a:bodyPr wrap="square">
            <a:spAutoFit/>
          </a:bodyPr>
          <a:lstStyle/>
          <a:p>
            <a:r>
              <a:rPr lang="en-US" dirty="0"/>
              <a:t>Nearly 20 years ago more than </a:t>
            </a:r>
            <a:r>
              <a:rPr lang="en-US" b="1" dirty="0"/>
              <a:t>80,000 structures </a:t>
            </a:r>
            <a:r>
              <a:rPr lang="en-US" dirty="0"/>
              <a:t>in the floodplain were inventoried by the </a:t>
            </a:r>
            <a:r>
              <a:rPr lang="en-US" b="1" dirty="0"/>
              <a:t>Pittsburgh District Army Corps of Engineers </a:t>
            </a:r>
            <a:r>
              <a:rPr lang="en-US" dirty="0"/>
              <a:t>using statewide 1996-99 1-meter resolution Digital Orthophoto Quarter Quads.  A combination of FEMA's Q3 and DFIRM floodplain data (available for 37 of the 55 counties) was overlaid onto DOQQ's. </a:t>
            </a:r>
          </a:p>
        </p:txBody>
      </p:sp>
    </p:spTree>
    <p:extLst>
      <p:ext uri="{BB962C8B-B14F-4D97-AF65-F5344CB8AC3E}">
        <p14:creationId xmlns:p14="http://schemas.microsoft.com/office/powerpoint/2010/main" val="3872493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rug&#10;&#10;Description automatically generated">
            <a:extLst>
              <a:ext uri="{FF2B5EF4-FFF2-40B4-BE49-F238E27FC236}">
                <a16:creationId xmlns:a16="http://schemas.microsoft.com/office/drawing/2014/main" id="{009EE6DF-083A-4ED9-AD8D-B4CC35797F3F}"/>
              </a:ext>
            </a:extLst>
          </p:cNvPr>
          <p:cNvPicPr>
            <a:picLocks noChangeAspect="1"/>
          </p:cNvPicPr>
          <p:nvPr/>
        </p:nvPicPr>
        <p:blipFill rotWithShape="1">
          <a:blip r:embed="rId2">
            <a:extLst>
              <a:ext uri="{28A0092B-C50C-407E-A947-70E740481C1C}">
                <a14:useLocalDpi xmlns:a14="http://schemas.microsoft.com/office/drawing/2010/main" val="0"/>
              </a:ext>
            </a:extLst>
          </a:blip>
          <a:srcRect l="21380" t="4541" r="26598" b="3291"/>
          <a:stretch/>
        </p:blipFill>
        <p:spPr>
          <a:xfrm>
            <a:off x="5919200" y="846305"/>
            <a:ext cx="4756828" cy="6011694"/>
          </a:xfrm>
          <a:prstGeom prst="rect">
            <a:avLst/>
          </a:prstGeom>
        </p:spPr>
      </p:pic>
      <p:pic>
        <p:nvPicPr>
          <p:cNvPr id="10" name="Picture 9" descr="A picture containing table, cake, sitting, food&#10;&#10;Description automatically generated">
            <a:extLst>
              <a:ext uri="{FF2B5EF4-FFF2-40B4-BE49-F238E27FC236}">
                <a16:creationId xmlns:a16="http://schemas.microsoft.com/office/drawing/2014/main" id="{EB6E9FF2-60FD-4E81-B3C5-CC08C2CC1D61}"/>
              </a:ext>
            </a:extLst>
          </p:cNvPr>
          <p:cNvPicPr>
            <a:picLocks noChangeAspect="1"/>
          </p:cNvPicPr>
          <p:nvPr/>
        </p:nvPicPr>
        <p:blipFill rotWithShape="1">
          <a:blip r:embed="rId3">
            <a:extLst>
              <a:ext uri="{28A0092B-C50C-407E-A947-70E740481C1C}">
                <a14:useLocalDpi xmlns:a14="http://schemas.microsoft.com/office/drawing/2010/main" val="0"/>
              </a:ext>
            </a:extLst>
          </a:blip>
          <a:srcRect l="23775" t="2535" r="25160" b="3729"/>
          <a:stretch/>
        </p:blipFill>
        <p:spPr>
          <a:xfrm>
            <a:off x="1524001" y="744107"/>
            <a:ext cx="4669277" cy="6113892"/>
          </a:xfrm>
          <a:prstGeom prst="rect">
            <a:avLst/>
          </a:prstGeom>
        </p:spPr>
      </p:pic>
      <p:sp>
        <p:nvSpPr>
          <p:cNvPr id="5" name="Title 1"/>
          <p:cNvSpPr txBox="1">
            <a:spLocks/>
          </p:cNvSpPr>
          <p:nvPr/>
        </p:nvSpPr>
        <p:spPr>
          <a:xfrm>
            <a:off x="1524000" y="2"/>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Building Inventories</a:t>
            </a:r>
          </a:p>
        </p:txBody>
      </p:sp>
      <p:sp>
        <p:nvSpPr>
          <p:cNvPr id="2" name="Rectangle 1">
            <a:extLst>
              <a:ext uri="{FF2B5EF4-FFF2-40B4-BE49-F238E27FC236}">
                <a16:creationId xmlns:a16="http://schemas.microsoft.com/office/drawing/2014/main" id="{6A00822E-A5E5-45BF-9332-047E0CC43DA5}"/>
              </a:ext>
            </a:extLst>
          </p:cNvPr>
          <p:cNvSpPr/>
          <p:nvPr/>
        </p:nvSpPr>
        <p:spPr>
          <a:xfrm>
            <a:off x="3445820" y="673127"/>
            <a:ext cx="4834039" cy="246221"/>
          </a:xfrm>
          <a:prstGeom prst="rect">
            <a:avLst/>
          </a:prstGeom>
          <a:solidFill>
            <a:schemeClr val="accent1">
              <a:lumMod val="60000"/>
              <a:lumOff val="40000"/>
            </a:schemeClr>
          </a:solidFill>
        </p:spPr>
        <p:txBody>
          <a:bodyPr wrap="square">
            <a:spAutoFit/>
          </a:bodyPr>
          <a:lstStyle/>
          <a:p>
            <a:r>
              <a:rPr lang="en-US" sz="1000" dirty="0">
                <a:hlinkClick r:id="rId4"/>
              </a:rPr>
              <a:t>https://www.mapwv.gov/flood/map/?wkid=102100&amp;x=-9070843&amp;y=4497058&amp;l=11&amp;v=2</a:t>
            </a:r>
            <a:endParaRPr lang="en-US" sz="1000" dirty="0"/>
          </a:p>
        </p:txBody>
      </p:sp>
      <p:sp>
        <p:nvSpPr>
          <p:cNvPr id="9" name="TextBox 8">
            <a:extLst>
              <a:ext uri="{FF2B5EF4-FFF2-40B4-BE49-F238E27FC236}">
                <a16:creationId xmlns:a16="http://schemas.microsoft.com/office/drawing/2014/main" id="{CDCB7A49-0F48-4519-B9A7-4166B2B5C850}"/>
              </a:ext>
            </a:extLst>
          </p:cNvPr>
          <p:cNvSpPr txBox="1"/>
          <p:nvPr/>
        </p:nvSpPr>
        <p:spPr>
          <a:xfrm>
            <a:off x="2791965" y="962394"/>
            <a:ext cx="2270785" cy="369332"/>
          </a:xfrm>
          <a:prstGeom prst="rect">
            <a:avLst/>
          </a:prstGeom>
          <a:solidFill>
            <a:schemeClr val="tx1">
              <a:lumMod val="95000"/>
              <a:lumOff val="5000"/>
            </a:schemeClr>
          </a:solidFill>
        </p:spPr>
        <p:txBody>
          <a:bodyPr wrap="square" rtlCol="0">
            <a:spAutoFit/>
          </a:bodyPr>
          <a:lstStyle/>
          <a:p>
            <a:r>
              <a:rPr lang="en-US" b="1" dirty="0">
                <a:solidFill>
                  <a:schemeClr val="bg1"/>
                </a:solidFill>
              </a:rPr>
              <a:t>1998 Aerial Imagery</a:t>
            </a:r>
          </a:p>
        </p:txBody>
      </p:sp>
      <p:sp>
        <p:nvSpPr>
          <p:cNvPr id="11" name="TextBox 10">
            <a:extLst>
              <a:ext uri="{FF2B5EF4-FFF2-40B4-BE49-F238E27FC236}">
                <a16:creationId xmlns:a16="http://schemas.microsoft.com/office/drawing/2014/main" id="{8052E159-937E-4C1E-A720-52E34391B2AD}"/>
              </a:ext>
            </a:extLst>
          </p:cNvPr>
          <p:cNvSpPr txBox="1"/>
          <p:nvPr/>
        </p:nvSpPr>
        <p:spPr>
          <a:xfrm>
            <a:off x="7507572" y="962394"/>
            <a:ext cx="2215784" cy="369332"/>
          </a:xfrm>
          <a:prstGeom prst="rect">
            <a:avLst/>
          </a:prstGeom>
          <a:solidFill>
            <a:schemeClr val="tx1">
              <a:lumMod val="95000"/>
              <a:lumOff val="5000"/>
            </a:schemeClr>
          </a:solidFill>
        </p:spPr>
        <p:txBody>
          <a:bodyPr wrap="square" rtlCol="0">
            <a:spAutoFit/>
          </a:bodyPr>
          <a:lstStyle/>
          <a:p>
            <a:r>
              <a:rPr lang="en-US" b="1" dirty="0">
                <a:solidFill>
                  <a:schemeClr val="bg1"/>
                </a:solidFill>
              </a:rPr>
              <a:t>2018 Aerial Imagery</a:t>
            </a:r>
          </a:p>
        </p:txBody>
      </p:sp>
      <p:sp>
        <p:nvSpPr>
          <p:cNvPr id="14" name="TextBox 13">
            <a:extLst>
              <a:ext uri="{FF2B5EF4-FFF2-40B4-BE49-F238E27FC236}">
                <a16:creationId xmlns:a16="http://schemas.microsoft.com/office/drawing/2014/main" id="{DF445C1C-D4D0-4D2C-93FC-6DE657653BD7}"/>
              </a:ext>
            </a:extLst>
          </p:cNvPr>
          <p:cNvSpPr txBox="1"/>
          <p:nvPr/>
        </p:nvSpPr>
        <p:spPr>
          <a:xfrm>
            <a:off x="1954054" y="6273305"/>
            <a:ext cx="2549040" cy="369332"/>
          </a:xfrm>
          <a:prstGeom prst="rect">
            <a:avLst/>
          </a:prstGeom>
          <a:solidFill>
            <a:schemeClr val="accent1">
              <a:lumMod val="50000"/>
            </a:schemeClr>
          </a:solidFill>
        </p:spPr>
        <p:txBody>
          <a:bodyPr wrap="square" rtlCol="0">
            <a:spAutoFit/>
          </a:bodyPr>
          <a:lstStyle/>
          <a:p>
            <a:r>
              <a:rPr lang="en-US" dirty="0">
                <a:solidFill>
                  <a:schemeClr val="accent1">
                    <a:lumMod val="20000"/>
                    <a:lumOff val="80000"/>
                  </a:schemeClr>
                </a:solidFill>
              </a:rPr>
              <a:t>2002 USACE Inventory</a:t>
            </a:r>
          </a:p>
        </p:txBody>
      </p:sp>
      <p:sp>
        <p:nvSpPr>
          <p:cNvPr id="7" name="Oval 6">
            <a:extLst>
              <a:ext uri="{FF2B5EF4-FFF2-40B4-BE49-F238E27FC236}">
                <a16:creationId xmlns:a16="http://schemas.microsoft.com/office/drawing/2014/main" id="{4A4C4936-A83A-4230-A435-B6568CA42A6B}"/>
              </a:ext>
            </a:extLst>
          </p:cNvPr>
          <p:cNvSpPr/>
          <p:nvPr/>
        </p:nvSpPr>
        <p:spPr>
          <a:xfrm>
            <a:off x="1725850" y="6355182"/>
            <a:ext cx="186863" cy="205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2" name="TextBox 11">
            <a:extLst>
              <a:ext uri="{FF2B5EF4-FFF2-40B4-BE49-F238E27FC236}">
                <a16:creationId xmlns:a16="http://schemas.microsoft.com/office/drawing/2014/main" id="{9C0B0F08-37AE-4F18-9667-8D2A0B0BF6BA}"/>
              </a:ext>
            </a:extLst>
          </p:cNvPr>
          <p:cNvSpPr txBox="1"/>
          <p:nvPr/>
        </p:nvSpPr>
        <p:spPr>
          <a:xfrm>
            <a:off x="8478882" y="3390488"/>
            <a:ext cx="1858376" cy="646331"/>
          </a:xfrm>
          <a:prstGeom prst="rect">
            <a:avLst/>
          </a:prstGeom>
          <a:noFill/>
        </p:spPr>
        <p:txBody>
          <a:bodyPr wrap="square" rtlCol="0">
            <a:spAutoFit/>
          </a:bodyPr>
          <a:lstStyle/>
          <a:p>
            <a:r>
              <a:rPr lang="en-US" dirty="0">
                <a:solidFill>
                  <a:schemeClr val="bg1">
                    <a:lumMod val="95000"/>
                  </a:schemeClr>
                </a:solidFill>
              </a:rPr>
              <a:t>Elkhorn Creek, McDowell County</a:t>
            </a:r>
          </a:p>
        </p:txBody>
      </p:sp>
      <p:sp>
        <p:nvSpPr>
          <p:cNvPr id="13" name="TextBox 12">
            <a:extLst>
              <a:ext uri="{FF2B5EF4-FFF2-40B4-BE49-F238E27FC236}">
                <a16:creationId xmlns:a16="http://schemas.microsoft.com/office/drawing/2014/main" id="{DF445C1C-D4D0-4D2C-93FC-6DE657653BD7}"/>
              </a:ext>
            </a:extLst>
          </p:cNvPr>
          <p:cNvSpPr txBox="1"/>
          <p:nvPr/>
        </p:nvSpPr>
        <p:spPr>
          <a:xfrm>
            <a:off x="6395126" y="6273304"/>
            <a:ext cx="2196424" cy="369332"/>
          </a:xfrm>
          <a:prstGeom prst="rect">
            <a:avLst/>
          </a:prstGeom>
          <a:solidFill>
            <a:schemeClr val="accent1">
              <a:lumMod val="50000"/>
            </a:schemeClr>
          </a:solidFill>
        </p:spPr>
        <p:txBody>
          <a:bodyPr wrap="square" rtlCol="0">
            <a:spAutoFit/>
          </a:bodyPr>
          <a:lstStyle/>
          <a:p>
            <a:r>
              <a:rPr lang="en-US" dirty="0">
                <a:solidFill>
                  <a:schemeClr val="accent1">
                    <a:lumMod val="20000"/>
                    <a:lumOff val="80000"/>
                  </a:schemeClr>
                </a:solidFill>
              </a:rPr>
              <a:t>2021 WVU Inventory</a:t>
            </a:r>
          </a:p>
        </p:txBody>
      </p:sp>
    </p:spTree>
    <p:extLst>
      <p:ext uri="{BB962C8B-B14F-4D97-AF65-F5344CB8AC3E}">
        <p14:creationId xmlns:p14="http://schemas.microsoft.com/office/powerpoint/2010/main" val="90138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2"/>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USACE 2002 Building Inventory</a:t>
            </a:r>
          </a:p>
        </p:txBody>
      </p:sp>
      <p:pic>
        <p:nvPicPr>
          <p:cNvPr id="8" name="Picture 7" descr="A close up of a fish&#10;&#10;Description automatically generated">
            <a:extLst>
              <a:ext uri="{FF2B5EF4-FFF2-40B4-BE49-F238E27FC236}">
                <a16:creationId xmlns:a16="http://schemas.microsoft.com/office/drawing/2014/main" id="{32DA03E3-03DB-4D28-B6BF-5DE3DA2C5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14401"/>
            <a:ext cx="9144000" cy="6213513"/>
          </a:xfrm>
          <a:prstGeom prst="rect">
            <a:avLst/>
          </a:prstGeom>
        </p:spPr>
      </p:pic>
      <p:sp>
        <p:nvSpPr>
          <p:cNvPr id="13" name="TextBox 12">
            <a:extLst>
              <a:ext uri="{FF2B5EF4-FFF2-40B4-BE49-F238E27FC236}">
                <a16:creationId xmlns:a16="http://schemas.microsoft.com/office/drawing/2014/main" id="{9108C464-7F66-4097-9037-746382F7C85C}"/>
              </a:ext>
            </a:extLst>
          </p:cNvPr>
          <p:cNvSpPr txBox="1"/>
          <p:nvPr/>
        </p:nvSpPr>
        <p:spPr>
          <a:xfrm>
            <a:off x="1954054" y="6464223"/>
            <a:ext cx="2549040" cy="369332"/>
          </a:xfrm>
          <a:prstGeom prst="rect">
            <a:avLst/>
          </a:prstGeom>
          <a:noFill/>
        </p:spPr>
        <p:txBody>
          <a:bodyPr wrap="square" rtlCol="0">
            <a:spAutoFit/>
          </a:bodyPr>
          <a:lstStyle/>
          <a:p>
            <a:r>
              <a:rPr lang="en-US" dirty="0">
                <a:solidFill>
                  <a:schemeClr val="accent1">
                    <a:lumMod val="20000"/>
                    <a:lumOff val="80000"/>
                  </a:schemeClr>
                </a:solidFill>
              </a:rPr>
              <a:t>2002 USACE Inventory</a:t>
            </a:r>
          </a:p>
        </p:txBody>
      </p:sp>
      <p:sp>
        <p:nvSpPr>
          <p:cNvPr id="14" name="Oval 13">
            <a:extLst>
              <a:ext uri="{FF2B5EF4-FFF2-40B4-BE49-F238E27FC236}">
                <a16:creationId xmlns:a16="http://schemas.microsoft.com/office/drawing/2014/main" id="{E983A46A-BE2E-4654-8E37-9F8FFC8ADA5C}"/>
              </a:ext>
            </a:extLst>
          </p:cNvPr>
          <p:cNvSpPr/>
          <p:nvPr/>
        </p:nvSpPr>
        <p:spPr>
          <a:xfrm>
            <a:off x="1725850" y="6546100"/>
            <a:ext cx="186863" cy="205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5" name="TextBox 14">
            <a:extLst>
              <a:ext uri="{FF2B5EF4-FFF2-40B4-BE49-F238E27FC236}">
                <a16:creationId xmlns:a16="http://schemas.microsoft.com/office/drawing/2014/main" id="{086F699E-CE2D-4CF4-A279-EB58D4209AEC}"/>
              </a:ext>
            </a:extLst>
          </p:cNvPr>
          <p:cNvSpPr txBox="1"/>
          <p:nvPr/>
        </p:nvSpPr>
        <p:spPr>
          <a:xfrm>
            <a:off x="6858001" y="2679414"/>
            <a:ext cx="3542413" cy="646331"/>
          </a:xfrm>
          <a:prstGeom prst="rect">
            <a:avLst/>
          </a:prstGeom>
          <a:solidFill>
            <a:schemeClr val="accent6">
              <a:lumMod val="75000"/>
            </a:schemeClr>
          </a:solidFill>
          <a:effectLst>
            <a:glow rad="63500">
              <a:schemeClr val="accent4">
                <a:satMod val="175000"/>
                <a:alpha val="40000"/>
              </a:schemeClr>
            </a:glow>
          </a:effectLst>
        </p:spPr>
        <p:txBody>
          <a:bodyPr wrap="square" rtlCol="0">
            <a:spAutoFit/>
          </a:bodyPr>
          <a:lstStyle/>
          <a:p>
            <a:pPr algn="ctr"/>
            <a:r>
              <a:rPr lang="en-US" dirty="0">
                <a:solidFill>
                  <a:schemeClr val="bg1"/>
                </a:solidFill>
              </a:rPr>
              <a:t>Buyout Properties since</a:t>
            </a:r>
            <a:br>
              <a:rPr lang="en-US" dirty="0">
                <a:solidFill>
                  <a:schemeClr val="bg1"/>
                </a:solidFill>
              </a:rPr>
            </a:br>
            <a:r>
              <a:rPr lang="en-US" dirty="0">
                <a:solidFill>
                  <a:schemeClr val="bg1"/>
                </a:solidFill>
              </a:rPr>
              <a:t>2002 USACE Inventory</a:t>
            </a:r>
          </a:p>
        </p:txBody>
      </p:sp>
      <p:cxnSp>
        <p:nvCxnSpPr>
          <p:cNvPr id="19" name="Straight Arrow Connector 18">
            <a:extLst>
              <a:ext uri="{FF2B5EF4-FFF2-40B4-BE49-F238E27FC236}">
                <a16:creationId xmlns:a16="http://schemas.microsoft.com/office/drawing/2014/main" id="{1AAC29C1-E93E-42A5-9519-48A73CEB72C5}"/>
              </a:ext>
            </a:extLst>
          </p:cNvPr>
          <p:cNvCxnSpPr/>
          <p:nvPr/>
        </p:nvCxnSpPr>
        <p:spPr>
          <a:xfrm flipH="1">
            <a:off x="7905346" y="3429001"/>
            <a:ext cx="583659" cy="714983"/>
          </a:xfrm>
          <a:prstGeom prst="straightConnector1">
            <a:avLst/>
          </a:prstGeom>
          <a:ln w="38100">
            <a:solidFill>
              <a:schemeClr val="accent6">
                <a:lumMod val="75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8392934-47C9-4E95-A46B-262F93F57CA2}"/>
              </a:ext>
            </a:extLst>
          </p:cNvPr>
          <p:cNvSpPr/>
          <p:nvPr/>
        </p:nvSpPr>
        <p:spPr>
          <a:xfrm>
            <a:off x="3447211" y="962633"/>
            <a:ext cx="5306264" cy="261610"/>
          </a:xfrm>
          <a:prstGeom prst="rect">
            <a:avLst/>
          </a:prstGeom>
          <a:solidFill>
            <a:schemeClr val="bg2">
              <a:lumMod val="90000"/>
            </a:schemeClr>
          </a:solidFill>
        </p:spPr>
        <p:txBody>
          <a:bodyPr wrap="square">
            <a:spAutoFit/>
          </a:bodyPr>
          <a:lstStyle/>
          <a:p>
            <a:r>
              <a:rPr lang="en-US" sz="1100" dirty="0">
                <a:hlinkClick r:id="rId3"/>
              </a:rPr>
              <a:t>https://www.mapwv.gov/flood/map/?wkid=102100&amp;x=-9069713&amp;y=4496689&amp;l=10&amp;v=2</a:t>
            </a:r>
            <a:endParaRPr lang="en-US" sz="1100" dirty="0"/>
          </a:p>
        </p:txBody>
      </p:sp>
      <p:sp>
        <p:nvSpPr>
          <p:cNvPr id="21" name="TextBox 20">
            <a:extLst>
              <a:ext uri="{FF2B5EF4-FFF2-40B4-BE49-F238E27FC236}">
                <a16:creationId xmlns:a16="http://schemas.microsoft.com/office/drawing/2014/main" id="{0722EC7A-5FCA-44D4-B275-E76EDED7FF9B}"/>
              </a:ext>
            </a:extLst>
          </p:cNvPr>
          <p:cNvSpPr txBox="1"/>
          <p:nvPr/>
        </p:nvSpPr>
        <p:spPr>
          <a:xfrm>
            <a:off x="7058247" y="6488668"/>
            <a:ext cx="3342166" cy="369332"/>
          </a:xfrm>
          <a:prstGeom prst="rect">
            <a:avLst/>
          </a:prstGeom>
          <a:noFill/>
        </p:spPr>
        <p:txBody>
          <a:bodyPr wrap="square" rtlCol="0">
            <a:spAutoFit/>
          </a:bodyPr>
          <a:lstStyle/>
          <a:p>
            <a:r>
              <a:rPr lang="en-US" dirty="0">
                <a:solidFill>
                  <a:schemeClr val="bg1">
                    <a:lumMod val="95000"/>
                  </a:schemeClr>
                </a:solidFill>
              </a:rPr>
              <a:t>Elkhorn Creek, McDowell County</a:t>
            </a:r>
          </a:p>
        </p:txBody>
      </p:sp>
    </p:spTree>
    <p:extLst>
      <p:ext uri="{BB962C8B-B14F-4D97-AF65-F5344CB8AC3E}">
        <p14:creationId xmlns:p14="http://schemas.microsoft.com/office/powerpoint/2010/main" val="3612237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975579-F6BA-45E4-9D4F-21F2DEE78B2F}"/>
              </a:ext>
            </a:extLst>
          </p:cNvPr>
          <p:cNvPicPr>
            <a:picLocks noChangeAspect="1"/>
          </p:cNvPicPr>
          <p:nvPr/>
        </p:nvPicPr>
        <p:blipFill>
          <a:blip r:embed="rId3"/>
          <a:stretch>
            <a:fillRect/>
          </a:stretch>
        </p:blipFill>
        <p:spPr>
          <a:xfrm>
            <a:off x="2329039" y="914400"/>
            <a:ext cx="7546501" cy="5804452"/>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Statewide </a:t>
            </a:r>
            <a:r>
              <a:rPr lang="en-US" dirty="0">
                <a:solidFill>
                  <a:schemeClr val="bg1"/>
                </a:solidFill>
                <a:latin typeface="Arial" panose="020B0604020202020204" pitchFamily="34" charset="0"/>
                <a:cs typeface="Arial" panose="020B0604020202020204" pitchFamily="34" charset="0"/>
              </a:rPr>
              <a:t>Hazard Assessment</a:t>
            </a:r>
          </a:p>
        </p:txBody>
      </p:sp>
      <p:sp>
        <p:nvSpPr>
          <p:cNvPr id="7" name="TextBox 6"/>
          <p:cNvSpPr txBox="1"/>
          <p:nvPr/>
        </p:nvSpPr>
        <p:spPr>
          <a:xfrm>
            <a:off x="6410632" y="989253"/>
            <a:ext cx="3094490" cy="1169551"/>
          </a:xfrm>
          <a:prstGeom prst="rect">
            <a:avLst/>
          </a:prstGeom>
          <a:solidFill>
            <a:schemeClr val="tx2">
              <a:lumMod val="20000"/>
              <a:lumOff val="80000"/>
            </a:schemeClr>
          </a:solidFill>
        </p:spPr>
        <p:txBody>
          <a:bodyPr wrap="square" rtlCol="0">
            <a:spAutoFit/>
          </a:bodyPr>
          <a:lstStyle/>
          <a:p>
            <a:r>
              <a:rPr lang="en-US" sz="1400" b="1" dirty="0"/>
              <a:t>294 Statistical Geographies </a:t>
            </a:r>
            <a:r>
              <a:rPr lang="en-US" sz="1400" dirty="0"/>
              <a:t>form</a:t>
            </a:r>
            <a:br>
              <a:rPr lang="en-US" sz="1400" dirty="0"/>
            </a:br>
            <a:r>
              <a:rPr lang="en-US" sz="1400" b="1" dirty="0"/>
              <a:t>286 Communities </a:t>
            </a:r>
            <a:r>
              <a:rPr lang="en-US" sz="1400" dirty="0"/>
              <a:t>which form</a:t>
            </a:r>
          </a:p>
          <a:p>
            <a:r>
              <a:rPr lang="en-US" sz="1400" b="1" dirty="0"/>
              <a:t>55 Counties </a:t>
            </a:r>
            <a:r>
              <a:rPr lang="en-US" sz="1400" dirty="0"/>
              <a:t>which form</a:t>
            </a:r>
          </a:p>
          <a:p>
            <a:r>
              <a:rPr lang="en-US" sz="1400" b="1" dirty="0"/>
              <a:t>11 PDC Regions </a:t>
            </a:r>
            <a:r>
              <a:rPr lang="en-US" sz="1400" dirty="0"/>
              <a:t>which form</a:t>
            </a:r>
          </a:p>
          <a:p>
            <a:r>
              <a:rPr lang="en-US" sz="1400" b="1" dirty="0"/>
              <a:t>1 Statewide </a:t>
            </a:r>
            <a:r>
              <a:rPr lang="en-US" sz="1400" dirty="0"/>
              <a:t>Flood Risk Assessment</a:t>
            </a:r>
            <a:endParaRPr lang="en-US" sz="1600" dirty="0"/>
          </a:p>
        </p:txBody>
      </p:sp>
      <p:graphicFrame>
        <p:nvGraphicFramePr>
          <p:cNvPr id="4" name="Table 3"/>
          <p:cNvGraphicFramePr>
            <a:graphicFrameLocks noGrp="1"/>
          </p:cNvGraphicFramePr>
          <p:nvPr/>
        </p:nvGraphicFramePr>
        <p:xfrm>
          <a:off x="7040538" y="5475009"/>
          <a:ext cx="2464584" cy="1054840"/>
        </p:xfrm>
        <a:graphic>
          <a:graphicData uri="http://schemas.openxmlformats.org/drawingml/2006/table">
            <a:tbl>
              <a:tblPr>
                <a:tableStyleId>{5C22544A-7EE6-4342-B048-85BDC9FD1C3A}</a:tableStyleId>
              </a:tblPr>
              <a:tblGrid>
                <a:gridCol w="1098662">
                  <a:extLst>
                    <a:ext uri="{9D8B030D-6E8A-4147-A177-3AD203B41FA5}">
                      <a16:colId xmlns:a16="http://schemas.microsoft.com/office/drawing/2014/main" val="1034709628"/>
                    </a:ext>
                  </a:extLst>
                </a:gridCol>
                <a:gridCol w="607078">
                  <a:extLst>
                    <a:ext uri="{9D8B030D-6E8A-4147-A177-3AD203B41FA5}">
                      <a16:colId xmlns:a16="http://schemas.microsoft.com/office/drawing/2014/main" val="1970709682"/>
                    </a:ext>
                  </a:extLst>
                </a:gridCol>
                <a:gridCol w="758844">
                  <a:extLst>
                    <a:ext uri="{9D8B030D-6E8A-4147-A177-3AD203B41FA5}">
                      <a16:colId xmlns:a16="http://schemas.microsoft.com/office/drawing/2014/main" val="953797708"/>
                    </a:ext>
                  </a:extLst>
                </a:gridCol>
              </a:tblGrid>
              <a:tr h="145808">
                <a:tc>
                  <a:txBody>
                    <a:bodyPr/>
                    <a:lstStyle/>
                    <a:p>
                      <a:pPr algn="ctr" fontAlgn="b"/>
                      <a:r>
                        <a:rPr lang="en-US" sz="800" b="1" u="none" strike="noStrike" dirty="0">
                          <a:solidFill>
                            <a:srgbClr val="FF0000"/>
                          </a:solidFill>
                          <a:effectLst/>
                        </a:rPr>
                        <a:t>SPLIT COMMUNITY</a:t>
                      </a:r>
                      <a:endParaRPr lang="en-US" sz="800" b="1" i="0" u="none" strike="noStrike" dirty="0">
                        <a:solidFill>
                          <a:srgbClr val="FF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ctr" fontAlgn="b"/>
                      <a:r>
                        <a:rPr lang="en-US" sz="800" b="1" u="none" strike="noStrike" dirty="0">
                          <a:effectLst/>
                        </a:rPr>
                        <a:t>COUNTY 1</a:t>
                      </a:r>
                      <a:endParaRPr lang="en-US" sz="800" b="1"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ctr" fontAlgn="b"/>
                      <a:r>
                        <a:rPr lang="en-US" sz="800" b="1" u="none" strike="noStrike" dirty="0">
                          <a:effectLst/>
                        </a:rPr>
                        <a:t>COUNTY 2</a:t>
                      </a:r>
                      <a:endParaRPr lang="en-US" sz="800" b="1"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672212200"/>
                  </a:ext>
                </a:extLst>
              </a:tr>
              <a:tr h="90323">
                <a:tc>
                  <a:txBody>
                    <a:bodyPr/>
                    <a:lstStyle/>
                    <a:p>
                      <a:pPr algn="l" fontAlgn="b"/>
                      <a:r>
                        <a:rPr lang="en-US" sz="700" u="none" strike="noStrike" dirty="0">
                          <a:effectLst/>
                        </a:rPr>
                        <a:t>Alderson</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Greenbrier</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a:effectLst/>
                        </a:rPr>
                        <a:t>Monroe</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465829494"/>
                  </a:ext>
                </a:extLst>
              </a:tr>
              <a:tr h="90323">
                <a:tc>
                  <a:txBody>
                    <a:bodyPr/>
                    <a:lstStyle/>
                    <a:p>
                      <a:pPr algn="l" fontAlgn="b"/>
                      <a:r>
                        <a:rPr lang="en-US" sz="700" u="none" strike="noStrike" dirty="0">
                          <a:effectLst/>
                        </a:rPr>
                        <a:t>Huntington</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Cabell</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Wayne</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465024661"/>
                  </a:ext>
                </a:extLst>
              </a:tr>
              <a:tr h="90323">
                <a:tc>
                  <a:txBody>
                    <a:bodyPr/>
                    <a:lstStyle/>
                    <a:p>
                      <a:pPr algn="l" fontAlgn="b"/>
                      <a:r>
                        <a:rPr lang="en-US" sz="700" u="none" strike="noStrike" dirty="0">
                          <a:effectLst/>
                        </a:rPr>
                        <a:t>Montgomery</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Fayette</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Kanawha</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358738905"/>
                  </a:ext>
                </a:extLst>
              </a:tr>
              <a:tr h="90323">
                <a:tc>
                  <a:txBody>
                    <a:bodyPr/>
                    <a:lstStyle/>
                    <a:p>
                      <a:pPr algn="l" fontAlgn="b"/>
                      <a:r>
                        <a:rPr lang="en-US" sz="700" u="none" strike="noStrike" dirty="0">
                          <a:effectLst/>
                        </a:rPr>
                        <a:t>Nitro</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Kanawha</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Putnam</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462982332"/>
                  </a:ext>
                </a:extLst>
              </a:tr>
              <a:tr h="90323">
                <a:tc>
                  <a:txBody>
                    <a:bodyPr/>
                    <a:lstStyle/>
                    <a:p>
                      <a:pPr algn="l" fontAlgn="b"/>
                      <a:r>
                        <a:rPr lang="en-US" sz="700" u="none" strike="noStrike" dirty="0">
                          <a:effectLst/>
                        </a:rPr>
                        <a:t>Paden City</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Tyler</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Wetzel</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831682028"/>
                  </a:ext>
                </a:extLst>
              </a:tr>
              <a:tr h="90323">
                <a:tc>
                  <a:txBody>
                    <a:bodyPr/>
                    <a:lstStyle/>
                    <a:p>
                      <a:pPr algn="l" fontAlgn="b"/>
                      <a:r>
                        <a:rPr lang="en-US" sz="700" u="none" strike="noStrike" dirty="0">
                          <a:effectLst/>
                        </a:rPr>
                        <a:t>Smithers</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Fayette</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Kanawha</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701509620"/>
                  </a:ext>
                </a:extLst>
              </a:tr>
              <a:tr h="90323">
                <a:tc>
                  <a:txBody>
                    <a:bodyPr/>
                    <a:lstStyle/>
                    <a:p>
                      <a:pPr algn="l" fontAlgn="b"/>
                      <a:r>
                        <a:rPr lang="en-US" sz="700" u="none" strike="noStrike" dirty="0">
                          <a:effectLst/>
                        </a:rPr>
                        <a:t>Wheeling</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Marshall</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Ohio</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407900371"/>
                  </a:ext>
                </a:extLst>
              </a:tr>
              <a:tr h="90323">
                <a:tc>
                  <a:txBody>
                    <a:bodyPr/>
                    <a:lstStyle/>
                    <a:p>
                      <a:pPr algn="l" fontAlgn="b"/>
                      <a:r>
                        <a:rPr lang="en-US" sz="700" u="none" strike="noStrike" dirty="0">
                          <a:effectLst/>
                        </a:rPr>
                        <a:t>Weirton</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Brooke</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Hancock</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813778389"/>
                  </a:ext>
                </a:extLst>
              </a:tr>
            </a:tbl>
          </a:graphicData>
        </a:graphic>
      </p:graphicFrame>
      <p:sp>
        <p:nvSpPr>
          <p:cNvPr id="10" name="TextBox 9">
            <a:extLst>
              <a:ext uri="{FF2B5EF4-FFF2-40B4-BE49-F238E27FC236}">
                <a16:creationId xmlns:a16="http://schemas.microsoft.com/office/drawing/2014/main" id="{6EE35AB0-F3A4-47CB-A66F-0B4654F54EC3}"/>
              </a:ext>
            </a:extLst>
          </p:cNvPr>
          <p:cNvSpPr txBox="1"/>
          <p:nvPr/>
        </p:nvSpPr>
        <p:spPr>
          <a:xfrm>
            <a:off x="2161889" y="2579858"/>
            <a:ext cx="2512882" cy="784830"/>
          </a:xfrm>
          <a:prstGeom prst="rect">
            <a:avLst/>
          </a:prstGeom>
          <a:noFill/>
        </p:spPr>
        <p:txBody>
          <a:bodyPr wrap="square" rtlCol="0">
            <a:spAutoFit/>
          </a:bodyPr>
          <a:lstStyle/>
          <a:p>
            <a:pPr algn="ctr"/>
            <a:r>
              <a:rPr lang="en-US" sz="1500" dirty="0">
                <a:solidFill>
                  <a:srgbClr val="C00000"/>
                </a:solidFill>
              </a:rPr>
              <a:t>94% of WV Communities have Special Flood Hazard Areas (SFHA)</a:t>
            </a:r>
          </a:p>
        </p:txBody>
      </p:sp>
      <p:sp>
        <p:nvSpPr>
          <p:cNvPr id="3" name="Rectangle 2">
            <a:extLst>
              <a:ext uri="{FF2B5EF4-FFF2-40B4-BE49-F238E27FC236}">
                <a16:creationId xmlns:a16="http://schemas.microsoft.com/office/drawing/2014/main" id="{26A51261-D249-4F4E-8262-079FD8530AB7}"/>
              </a:ext>
            </a:extLst>
          </p:cNvPr>
          <p:cNvSpPr/>
          <p:nvPr/>
        </p:nvSpPr>
        <p:spPr>
          <a:xfrm>
            <a:off x="2686878" y="6349520"/>
            <a:ext cx="1298220" cy="369332"/>
          </a:xfrm>
          <a:prstGeom prst="rect">
            <a:avLst/>
          </a:prstGeom>
        </p:spPr>
        <p:txBody>
          <a:bodyPr wrap="square">
            <a:spAutoFit/>
          </a:bodyPr>
          <a:lstStyle/>
          <a:p>
            <a:r>
              <a:rPr lang="en-US" sz="900" dirty="0">
                <a:solidFill>
                  <a:schemeClr val="accent1">
                    <a:lumMod val="50000"/>
                  </a:schemeClr>
                </a:solidFill>
                <a:hlinkClick r:id="rId4"/>
              </a:rPr>
              <a:t>PDF Map</a:t>
            </a:r>
            <a:endParaRPr lang="en-US" sz="900" dirty="0">
              <a:solidFill>
                <a:schemeClr val="accent1">
                  <a:lumMod val="50000"/>
                </a:schemeClr>
              </a:solidFill>
            </a:endParaRPr>
          </a:p>
          <a:p>
            <a:endParaRPr lang="en-US" sz="900" dirty="0"/>
          </a:p>
        </p:txBody>
      </p:sp>
      <p:sp>
        <p:nvSpPr>
          <p:cNvPr id="8" name="TextBox 7">
            <a:extLst>
              <a:ext uri="{FF2B5EF4-FFF2-40B4-BE49-F238E27FC236}">
                <a16:creationId xmlns:a16="http://schemas.microsoft.com/office/drawing/2014/main" id="{8CB2CFAD-E91D-4B94-808E-8EB2968AFCF9}"/>
              </a:ext>
            </a:extLst>
          </p:cNvPr>
          <p:cNvSpPr txBox="1"/>
          <p:nvPr/>
        </p:nvSpPr>
        <p:spPr>
          <a:xfrm>
            <a:off x="2435219" y="989252"/>
            <a:ext cx="2564788" cy="1600438"/>
          </a:xfrm>
          <a:prstGeom prst="rect">
            <a:avLst/>
          </a:prstGeom>
          <a:solidFill>
            <a:schemeClr val="bg1">
              <a:lumMod val="95000"/>
            </a:schemeClr>
          </a:solidFill>
        </p:spPr>
        <p:txBody>
          <a:bodyPr wrap="square" rtlCol="0">
            <a:spAutoFit/>
          </a:bodyPr>
          <a:lstStyle/>
          <a:p>
            <a:r>
              <a:rPr lang="en-US" sz="1400" dirty="0"/>
              <a:t>213  incorporated areas</a:t>
            </a:r>
          </a:p>
          <a:p>
            <a:r>
              <a:rPr lang="en-US" sz="1400" u="sng" dirty="0"/>
              <a:t>+55  unincorporated areas</a:t>
            </a:r>
            <a:r>
              <a:rPr lang="en-US" sz="1400" dirty="0"/>
              <a:t/>
            </a:r>
            <a:br>
              <a:rPr lang="en-US" sz="1400" dirty="0"/>
            </a:br>
            <a:r>
              <a:rPr lang="en-US" sz="1400" b="1" dirty="0"/>
              <a:t>268  NFIP Communities</a:t>
            </a:r>
            <a:r>
              <a:rPr lang="en-US" sz="1400" dirty="0"/>
              <a:t/>
            </a:r>
            <a:br>
              <a:rPr lang="en-US" sz="1400" dirty="0"/>
            </a:br>
            <a:r>
              <a:rPr lang="en-US" sz="1400" u="sng" dirty="0"/>
              <a:t>+18  no SFHA communities</a:t>
            </a:r>
            <a:endParaRPr lang="en-US" sz="1400" dirty="0"/>
          </a:p>
          <a:p>
            <a:r>
              <a:rPr lang="en-US" sz="1400" b="1" dirty="0"/>
              <a:t>286  WV Communities</a:t>
            </a:r>
          </a:p>
          <a:p>
            <a:r>
              <a:rPr lang="en-US" sz="1400" u="sng" dirty="0"/>
              <a:t> + 8  split communities</a:t>
            </a:r>
          </a:p>
          <a:p>
            <a:r>
              <a:rPr lang="en-US" sz="1400" dirty="0"/>
              <a:t>294  </a:t>
            </a:r>
            <a:r>
              <a:rPr lang="en-US" sz="1400" b="1" dirty="0"/>
              <a:t>Statistical Geographies</a:t>
            </a:r>
            <a:endParaRPr lang="en-US" sz="1600" b="1" dirty="0"/>
          </a:p>
        </p:txBody>
      </p:sp>
      <p:sp>
        <p:nvSpPr>
          <p:cNvPr id="12" name="Speech Bubble: Rectangle with Corners Rounded 14">
            <a:extLst>
              <a:ext uri="{FF2B5EF4-FFF2-40B4-BE49-F238E27FC236}">
                <a16:creationId xmlns:a16="http://schemas.microsoft.com/office/drawing/2014/main" id="{0ED1C770-B1D6-4603-BB25-A749DDCA06CF}"/>
              </a:ext>
            </a:extLst>
          </p:cNvPr>
          <p:cNvSpPr/>
          <p:nvPr/>
        </p:nvSpPr>
        <p:spPr>
          <a:xfrm flipH="1">
            <a:off x="7957876" y="3364689"/>
            <a:ext cx="1614749" cy="1074139"/>
          </a:xfrm>
          <a:prstGeom prst="wedgeRoundRectCallout">
            <a:avLst>
              <a:gd name="adj1" fmla="val 148089"/>
              <a:gd name="adj2" fmla="val 91484"/>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268 Flood-Prone Communities</a:t>
            </a:r>
            <a:endParaRPr lang="en-US" sz="1600" dirty="0">
              <a:solidFill>
                <a:schemeClr val="bg1"/>
              </a:solidFill>
            </a:endParaRPr>
          </a:p>
        </p:txBody>
      </p:sp>
    </p:spTree>
    <p:extLst>
      <p:ext uri="{BB962C8B-B14F-4D97-AF65-F5344CB8AC3E}">
        <p14:creationId xmlns:p14="http://schemas.microsoft.com/office/powerpoint/2010/main" val="381296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74828" y="1162969"/>
            <a:ext cx="2654297" cy="4985980"/>
          </a:xfrm>
          <a:prstGeom prst="rect">
            <a:avLst/>
          </a:prstGeom>
          <a:solidFill>
            <a:schemeClr val="accent2">
              <a:lumMod val="20000"/>
              <a:lumOff val="80000"/>
            </a:schemeClr>
          </a:solidFill>
        </p:spPr>
        <p:txBody>
          <a:bodyPr wrap="square" rtlCol="0">
            <a:spAutoFit/>
          </a:bodyPr>
          <a:lstStyle/>
          <a:p>
            <a:pPr algn="ctr"/>
            <a:r>
              <a:rPr lang="en-US" u="sng" dirty="0"/>
              <a:t>Building Estimates</a:t>
            </a:r>
            <a:br>
              <a:rPr lang="en-US" u="sng" dirty="0"/>
            </a:br>
            <a:endParaRPr lang="en-US" u="sng" dirty="0"/>
          </a:p>
          <a:p>
            <a:pPr marL="285750" indent="-285750">
              <a:buFont typeface="Arial" panose="020B0604020202020204" pitchFamily="34" charset="0"/>
              <a:buChar char="•"/>
            </a:pPr>
            <a:r>
              <a:rPr lang="en-US" sz="1600" b="1" dirty="0"/>
              <a:t>84,351 structures </a:t>
            </a:r>
            <a:r>
              <a:rPr lang="en-US" sz="1600" dirty="0"/>
              <a:t>in </a:t>
            </a:r>
            <a:r>
              <a:rPr lang="en-US" sz="1600" b="1" dirty="0">
                <a:solidFill>
                  <a:schemeClr val="accent1">
                    <a:lumMod val="50000"/>
                  </a:schemeClr>
                </a:solidFill>
              </a:rPr>
              <a:t>SFHA</a:t>
            </a:r>
            <a:r>
              <a:rPr lang="en-US" sz="1600" dirty="0"/>
              <a:t/>
            </a:r>
            <a:br>
              <a:rPr lang="en-US" sz="1600" dirty="0"/>
            </a:br>
            <a:endParaRPr lang="en-US" sz="1600" dirty="0"/>
          </a:p>
          <a:p>
            <a:pPr marL="285750" indent="-285750">
              <a:buFont typeface="Arial" panose="020B0604020202020204" pitchFamily="34" charset="0"/>
              <a:buChar char="•"/>
            </a:pPr>
            <a:r>
              <a:rPr lang="en-US" sz="1600" b="1" dirty="0"/>
              <a:t>13,996 structures </a:t>
            </a:r>
            <a:r>
              <a:rPr lang="en-US" sz="1600" dirty="0"/>
              <a:t>in </a:t>
            </a:r>
            <a:r>
              <a:rPr lang="en-US" sz="1600" b="1" dirty="0">
                <a:solidFill>
                  <a:schemeClr val="accent1">
                    <a:lumMod val="50000"/>
                  </a:schemeClr>
                </a:solidFill>
              </a:rPr>
              <a:t>“High-Risk” Advisory </a:t>
            </a:r>
            <a:r>
              <a:rPr lang="en-US" sz="1600" dirty="0"/>
              <a:t>(Orange Zones)</a:t>
            </a:r>
            <a:br>
              <a:rPr lang="en-US" sz="1600" dirty="0"/>
            </a:br>
            <a:endParaRPr lang="en-US" sz="1600" dirty="0"/>
          </a:p>
          <a:p>
            <a:pPr marL="285750" indent="-285750">
              <a:buFont typeface="Arial" panose="020B0604020202020204" pitchFamily="34" charset="0"/>
              <a:buChar char="•"/>
            </a:pPr>
            <a:r>
              <a:rPr lang="en-US" sz="1600" b="1" dirty="0"/>
              <a:t>354 Essential Facilities </a:t>
            </a:r>
            <a:r>
              <a:rPr lang="en-US" sz="1600" dirty="0"/>
              <a:t>in </a:t>
            </a:r>
            <a:r>
              <a:rPr lang="en-US" sz="1600" b="1" dirty="0">
                <a:solidFill>
                  <a:schemeClr val="accent1">
                    <a:lumMod val="50000"/>
                  </a:schemeClr>
                </a:solidFill>
              </a:rPr>
              <a:t>High-Risk Flood Zones</a:t>
            </a:r>
            <a:br>
              <a:rPr lang="en-US" sz="1600" b="1" dirty="0">
                <a:solidFill>
                  <a:schemeClr val="accent1">
                    <a:lumMod val="50000"/>
                  </a:schemeClr>
                </a:solidFill>
              </a:rPr>
            </a:br>
            <a:r>
              <a:rPr lang="en-US" sz="1400" dirty="0"/>
              <a:t>(K-12 Schools, 911 Centers, Police/Fire Stations Depts., Hospitals, Nursing Homes)</a:t>
            </a:r>
            <a:r>
              <a:rPr lang="en-US" sz="1600" dirty="0"/>
              <a:t/>
            </a:r>
            <a:br>
              <a:rPr lang="en-US" sz="1600" dirty="0"/>
            </a:br>
            <a:r>
              <a:rPr lang="en-US" sz="1600" dirty="0"/>
              <a:t> </a:t>
            </a:r>
          </a:p>
          <a:p>
            <a:pPr marL="285750" indent="-285750">
              <a:buFont typeface="Arial" panose="020B0604020202020204" pitchFamily="34" charset="0"/>
              <a:buChar char="•"/>
            </a:pPr>
            <a:r>
              <a:rPr lang="en-US" sz="1600" b="1" dirty="0"/>
              <a:t>38 Essential Facilities </a:t>
            </a:r>
            <a:r>
              <a:rPr lang="en-US" sz="1600" dirty="0"/>
              <a:t>in </a:t>
            </a:r>
            <a:r>
              <a:rPr lang="en-US" sz="1600" b="1" dirty="0">
                <a:solidFill>
                  <a:schemeClr val="accent1">
                    <a:lumMod val="50000"/>
                  </a:schemeClr>
                </a:solidFill>
              </a:rPr>
              <a:t>Regulatory Floodway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a:t>503 Essential Facilities </a:t>
            </a:r>
            <a:r>
              <a:rPr lang="en-US" sz="1600" dirty="0"/>
              <a:t>total in both </a:t>
            </a:r>
            <a:r>
              <a:rPr lang="en-US" sz="1600" b="1" dirty="0">
                <a:solidFill>
                  <a:schemeClr val="accent1">
                    <a:lumMod val="50000"/>
                  </a:schemeClr>
                </a:solidFill>
              </a:rPr>
              <a:t>high and moderate risk floodplains</a:t>
            </a:r>
          </a:p>
        </p:txBody>
      </p:sp>
      <p:sp>
        <p:nvSpPr>
          <p:cNvPr id="7" name="TextBox 6"/>
          <p:cNvSpPr txBox="1"/>
          <p:nvPr/>
        </p:nvSpPr>
        <p:spPr>
          <a:xfrm>
            <a:off x="4810824" y="1162969"/>
            <a:ext cx="2339652" cy="3077766"/>
          </a:xfrm>
          <a:prstGeom prst="rect">
            <a:avLst/>
          </a:prstGeom>
          <a:solidFill>
            <a:schemeClr val="bg1">
              <a:lumMod val="95000"/>
            </a:schemeClr>
          </a:solidFill>
        </p:spPr>
        <p:txBody>
          <a:bodyPr wrap="square" rtlCol="0">
            <a:spAutoFit/>
          </a:bodyPr>
          <a:lstStyle/>
          <a:p>
            <a:pPr algn="ctr"/>
            <a:r>
              <a:rPr lang="en-US" u="sng" dirty="0"/>
              <a:t>Buildings</a:t>
            </a:r>
            <a:br>
              <a:rPr lang="en-US" u="sng" dirty="0"/>
            </a:br>
            <a:r>
              <a:rPr lang="en-US" u="sng" dirty="0"/>
              <a:t> Pre-FIRM/Post-FIRM</a:t>
            </a:r>
          </a:p>
          <a:p>
            <a:pPr algn="ctr"/>
            <a:endParaRPr lang="en-US" u="sng" dirty="0"/>
          </a:p>
          <a:p>
            <a:pPr marL="285750" indent="-285750">
              <a:buFont typeface="Arial" panose="020B0604020202020204" pitchFamily="34" charset="0"/>
              <a:buChar char="•"/>
            </a:pPr>
            <a:r>
              <a:rPr lang="en-US" sz="1600" b="1" dirty="0"/>
              <a:t>67% are Pre-FIRM (majority)</a:t>
            </a:r>
          </a:p>
          <a:p>
            <a:endParaRPr lang="en-US" sz="1600" dirty="0"/>
          </a:p>
          <a:p>
            <a:pPr marL="285750" indent="-285750">
              <a:buFont typeface="Arial" panose="020B0604020202020204" pitchFamily="34" charset="0"/>
              <a:buChar char="•"/>
            </a:pPr>
            <a:r>
              <a:rPr lang="en-US" sz="1600" dirty="0"/>
              <a:t>26% are Post-FIRM</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7% are unknown</a:t>
            </a:r>
            <a:br>
              <a:rPr lang="en-US" sz="1600" dirty="0"/>
            </a:br>
            <a:endParaRPr lang="en-US" sz="1600" dirty="0"/>
          </a:p>
          <a:p>
            <a:pPr algn="ctr"/>
            <a:r>
              <a:rPr lang="en-US" sz="1400" i="1" dirty="0"/>
              <a:t>Based on </a:t>
            </a:r>
            <a:r>
              <a:rPr lang="en-US" sz="1400" b="1" i="1" dirty="0"/>
              <a:t>Building Year </a:t>
            </a:r>
            <a:r>
              <a:rPr lang="en-US" sz="1400" i="1" dirty="0"/>
              <a:t>of assessment data</a:t>
            </a:r>
          </a:p>
        </p:txBody>
      </p:sp>
      <p:sp>
        <p:nvSpPr>
          <p:cNvPr id="8" name="Title 1">
            <a:extLst>
              <a:ext uri="{FF2B5EF4-FFF2-40B4-BE49-F238E27FC236}">
                <a16:creationId xmlns:a16="http://schemas.microsoft.com/office/drawing/2014/main" id="{CD340F2B-1A30-4358-8A11-504A93B07B97}"/>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Building Inventory</a:t>
            </a:r>
          </a:p>
        </p:txBody>
      </p:sp>
      <p:graphicFrame>
        <p:nvGraphicFramePr>
          <p:cNvPr id="9" name="Table 8">
            <a:extLst>
              <a:ext uri="{FF2B5EF4-FFF2-40B4-BE49-F238E27FC236}">
                <a16:creationId xmlns:a16="http://schemas.microsoft.com/office/drawing/2014/main" id="{D608E510-743D-4ADA-9815-367473FEC1D5}"/>
              </a:ext>
            </a:extLst>
          </p:cNvPr>
          <p:cNvGraphicFramePr>
            <a:graphicFrameLocks noGrp="1"/>
          </p:cNvGraphicFramePr>
          <p:nvPr/>
        </p:nvGraphicFramePr>
        <p:xfrm>
          <a:off x="7532177" y="1176764"/>
          <a:ext cx="2736337" cy="4828844"/>
        </p:xfrm>
        <a:graphic>
          <a:graphicData uri="http://schemas.openxmlformats.org/drawingml/2006/table">
            <a:tbl>
              <a:tblPr/>
              <a:tblGrid>
                <a:gridCol w="1738981">
                  <a:extLst>
                    <a:ext uri="{9D8B030D-6E8A-4147-A177-3AD203B41FA5}">
                      <a16:colId xmlns:a16="http://schemas.microsoft.com/office/drawing/2014/main" val="2706818897"/>
                    </a:ext>
                  </a:extLst>
                </a:gridCol>
                <a:gridCol w="997356">
                  <a:extLst>
                    <a:ext uri="{9D8B030D-6E8A-4147-A177-3AD203B41FA5}">
                      <a16:colId xmlns:a16="http://schemas.microsoft.com/office/drawing/2014/main" val="2209008092"/>
                    </a:ext>
                  </a:extLst>
                </a:gridCol>
              </a:tblGrid>
              <a:tr h="438984">
                <a:tc>
                  <a:txBody>
                    <a:bodyPr/>
                    <a:lstStyle/>
                    <a:p>
                      <a:pPr algn="ctr" fontAlgn="ctr"/>
                      <a:r>
                        <a:rPr lang="en-US" sz="1400" b="1" i="0" u="none" strike="noStrike">
                          <a:solidFill>
                            <a:srgbClr val="000000"/>
                          </a:solidFill>
                          <a:effectLst/>
                          <a:latin typeface="Calibri" panose="020F0502020204030204" pitchFamily="34" charset="0"/>
                        </a:rPr>
                        <a:t>Community</a:t>
                      </a:r>
                      <a:endParaRPr lang="en-US" sz="1400" b="1" i="0" u="none" strike="noStrike" dirty="0">
                        <a:solidFill>
                          <a:srgbClr val="000000"/>
                        </a:solidFill>
                        <a:effectLst/>
                        <a:latin typeface="Calibri" panose="020F0502020204030204" pitchFamily="34" charset="0"/>
                      </a:endParaRPr>
                    </a:p>
                  </a:txBody>
                  <a:tcPr marL="10975" marR="10975" marT="109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400" b="1" i="0" u="none" strike="noStrike" dirty="0">
                          <a:solidFill>
                            <a:srgbClr val="000000"/>
                          </a:solidFill>
                          <a:effectLst/>
                          <a:latin typeface="Calibri" panose="020F0502020204030204" pitchFamily="34" charset="0"/>
                        </a:rPr>
                        <a:t>Buildings in SFHA</a:t>
                      </a:r>
                    </a:p>
                  </a:txBody>
                  <a:tcPr marL="10975" marR="10975" marT="109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865059175"/>
                  </a:ext>
                </a:extLst>
              </a:tr>
              <a:tr h="219493">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Kanawha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8,890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62733171"/>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Logan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5,247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39680797"/>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Mingo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3,393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11580164"/>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Boone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3,313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56800087"/>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Wheeling**</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2,836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24596908"/>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Lincoln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2,563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85051734"/>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McDowell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2,408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99038203"/>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Raleigh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2,252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81130084"/>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Mercer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2,233</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23679623"/>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Wyoming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2,226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43167168"/>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Wayne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2,221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98108858"/>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Putnam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1,902</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30169688"/>
                  </a:ext>
                </a:extLst>
              </a:tr>
              <a:tr h="219493">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Cabell County*</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1,887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80753437"/>
                  </a:ext>
                </a:extLst>
              </a:tr>
              <a:tr h="219493">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Charleston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1,872</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4075001"/>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Wood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1,562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7637034"/>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1,528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44214105"/>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Randolph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1,268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67078469"/>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1,182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09561503"/>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Marion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1,162</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27332797"/>
                  </a:ext>
                </a:extLst>
              </a:tr>
              <a:tr h="219493">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Huntington**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5691206"/>
                  </a:ext>
                </a:extLst>
              </a:tr>
            </a:tbl>
          </a:graphicData>
        </a:graphic>
      </p:graphicFrame>
      <p:sp>
        <p:nvSpPr>
          <p:cNvPr id="10" name="TextBox 9">
            <a:extLst>
              <a:ext uri="{FF2B5EF4-FFF2-40B4-BE49-F238E27FC236}">
                <a16:creationId xmlns:a16="http://schemas.microsoft.com/office/drawing/2014/main" id="{E4936D29-4359-470C-8A44-30CFF49E1B1F}"/>
              </a:ext>
            </a:extLst>
          </p:cNvPr>
          <p:cNvSpPr txBox="1"/>
          <p:nvPr/>
        </p:nvSpPr>
        <p:spPr>
          <a:xfrm>
            <a:off x="8003944" y="6181408"/>
            <a:ext cx="2264569" cy="369332"/>
          </a:xfrm>
          <a:prstGeom prst="rect">
            <a:avLst/>
          </a:prstGeom>
          <a:noFill/>
        </p:spPr>
        <p:txBody>
          <a:bodyPr wrap="square" rtlCol="0">
            <a:spAutoFit/>
          </a:bodyPr>
          <a:lstStyle/>
          <a:p>
            <a:r>
              <a:rPr lang="en-US" dirty="0"/>
              <a:t>Top 20 Communities</a:t>
            </a:r>
          </a:p>
        </p:txBody>
      </p:sp>
      <p:sp>
        <p:nvSpPr>
          <p:cNvPr id="2" name="TextBox 1">
            <a:extLst>
              <a:ext uri="{FF2B5EF4-FFF2-40B4-BE49-F238E27FC236}">
                <a16:creationId xmlns:a16="http://schemas.microsoft.com/office/drawing/2014/main" id="{4C9C9838-6AD2-4969-A9D5-910558DC9EEB}"/>
              </a:ext>
            </a:extLst>
          </p:cNvPr>
          <p:cNvSpPr txBox="1"/>
          <p:nvPr/>
        </p:nvSpPr>
        <p:spPr>
          <a:xfrm>
            <a:off x="4810824" y="4856213"/>
            <a:ext cx="2339652" cy="923330"/>
          </a:xfrm>
          <a:prstGeom prst="rect">
            <a:avLst/>
          </a:prstGeom>
          <a:solidFill>
            <a:schemeClr val="accent1">
              <a:lumMod val="50000"/>
            </a:schemeClr>
          </a:solidFill>
        </p:spPr>
        <p:txBody>
          <a:bodyPr wrap="square" rtlCol="0">
            <a:spAutoFit/>
          </a:bodyPr>
          <a:lstStyle/>
          <a:p>
            <a:pPr algn="ctr"/>
            <a:r>
              <a:rPr lang="en-US" dirty="0">
                <a:solidFill>
                  <a:schemeClr val="bg1"/>
                </a:solidFill>
              </a:rPr>
              <a:t>All ESSENTIAL FACILITIES SHOULD BE FIELD VERIFIED</a:t>
            </a:r>
          </a:p>
        </p:txBody>
      </p:sp>
      <p:sp>
        <p:nvSpPr>
          <p:cNvPr id="3" name="TextBox 2">
            <a:extLst>
              <a:ext uri="{FF2B5EF4-FFF2-40B4-BE49-F238E27FC236}">
                <a16:creationId xmlns:a16="http://schemas.microsoft.com/office/drawing/2014/main" id="{DF1790D6-DF5B-4C41-A991-F1C541E9D4FA}"/>
              </a:ext>
            </a:extLst>
          </p:cNvPr>
          <p:cNvSpPr txBox="1"/>
          <p:nvPr/>
        </p:nvSpPr>
        <p:spPr>
          <a:xfrm>
            <a:off x="8003943" y="6449592"/>
            <a:ext cx="2264570" cy="276999"/>
          </a:xfrm>
          <a:prstGeom prst="rect">
            <a:avLst/>
          </a:prstGeom>
          <a:noFill/>
        </p:spPr>
        <p:txBody>
          <a:bodyPr wrap="square" rtlCol="0">
            <a:spAutoFit/>
          </a:bodyPr>
          <a:lstStyle/>
          <a:p>
            <a:r>
              <a:rPr lang="en-US" sz="1200" dirty="0">
                <a:hlinkClick r:id="rId2"/>
              </a:rPr>
              <a:t>Building Counts by Flood Zone</a:t>
            </a:r>
            <a:endParaRPr lang="en-US" sz="1200" dirty="0"/>
          </a:p>
        </p:txBody>
      </p:sp>
    </p:spTree>
    <p:extLst>
      <p:ext uri="{BB962C8B-B14F-4D97-AF65-F5344CB8AC3E}">
        <p14:creationId xmlns:p14="http://schemas.microsoft.com/office/powerpoint/2010/main" val="923569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0" y="2"/>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Countywide Building Counts (Top 20)</a:t>
            </a:r>
          </a:p>
        </p:txBody>
      </p:sp>
      <p:sp>
        <p:nvSpPr>
          <p:cNvPr id="2" name="Rectangle 1">
            <a:extLst>
              <a:ext uri="{FF2B5EF4-FFF2-40B4-BE49-F238E27FC236}">
                <a16:creationId xmlns:a16="http://schemas.microsoft.com/office/drawing/2014/main" id="{39D8BBB6-37F4-49B4-BAD5-C8E8F49696EB}"/>
              </a:ext>
            </a:extLst>
          </p:cNvPr>
          <p:cNvSpPr/>
          <p:nvPr/>
        </p:nvSpPr>
        <p:spPr>
          <a:xfrm>
            <a:off x="2670913" y="914401"/>
            <a:ext cx="7902494" cy="307777"/>
          </a:xfrm>
          <a:prstGeom prst="rect">
            <a:avLst/>
          </a:prstGeom>
        </p:spPr>
        <p:txBody>
          <a:bodyPr wrap="square">
            <a:spAutoFit/>
          </a:bodyPr>
          <a:lstStyle/>
          <a:p>
            <a:r>
              <a:rPr lang="en-US" sz="1400" dirty="0">
                <a:solidFill>
                  <a:srgbClr val="1F497D"/>
                </a:solidFill>
                <a:latin typeface="Calibri" panose="020F0502020204030204" pitchFamily="34" charset="0"/>
              </a:rPr>
              <a:t>Primary buildings in the </a:t>
            </a:r>
            <a:r>
              <a:rPr lang="en-US" sz="1400" b="1" dirty="0">
                <a:solidFill>
                  <a:srgbClr val="1F497D"/>
                </a:solidFill>
                <a:latin typeface="Calibri" panose="020F0502020204030204" pitchFamily="34" charset="0"/>
              </a:rPr>
              <a:t>High-Risk effective and advisory 1%-annual chance (100-yr) floodplains</a:t>
            </a:r>
            <a:r>
              <a:rPr lang="en-US" sz="1400" dirty="0">
                <a:solidFill>
                  <a:srgbClr val="1F497D"/>
                </a:solidFill>
                <a:latin typeface="Calibri" panose="020F0502020204030204" pitchFamily="34" charset="0"/>
              </a:rPr>
              <a:t>  </a:t>
            </a:r>
            <a:endParaRPr lang="en-US" sz="1400" dirty="0"/>
          </a:p>
        </p:txBody>
      </p:sp>
      <p:graphicFrame>
        <p:nvGraphicFramePr>
          <p:cNvPr id="19" name="Table 18"/>
          <p:cNvGraphicFramePr>
            <a:graphicFrameLocks noGrp="1"/>
          </p:cNvGraphicFramePr>
          <p:nvPr/>
        </p:nvGraphicFramePr>
        <p:xfrm>
          <a:off x="1933904" y="1222177"/>
          <a:ext cx="8534401" cy="4431030"/>
        </p:xfrm>
        <a:graphic>
          <a:graphicData uri="http://schemas.openxmlformats.org/drawingml/2006/table">
            <a:tbl>
              <a:tblPr/>
              <a:tblGrid>
                <a:gridCol w="601014">
                  <a:extLst>
                    <a:ext uri="{9D8B030D-6E8A-4147-A177-3AD203B41FA5}">
                      <a16:colId xmlns:a16="http://schemas.microsoft.com/office/drawing/2014/main" val="564774918"/>
                    </a:ext>
                  </a:extLst>
                </a:gridCol>
                <a:gridCol w="971304">
                  <a:extLst>
                    <a:ext uri="{9D8B030D-6E8A-4147-A177-3AD203B41FA5}">
                      <a16:colId xmlns:a16="http://schemas.microsoft.com/office/drawing/2014/main" val="428341211"/>
                    </a:ext>
                  </a:extLst>
                </a:gridCol>
                <a:gridCol w="574161">
                  <a:extLst>
                    <a:ext uri="{9D8B030D-6E8A-4147-A177-3AD203B41FA5}">
                      <a16:colId xmlns:a16="http://schemas.microsoft.com/office/drawing/2014/main" val="2009567786"/>
                    </a:ext>
                  </a:extLst>
                </a:gridCol>
                <a:gridCol w="618185">
                  <a:extLst>
                    <a:ext uri="{9D8B030D-6E8A-4147-A177-3AD203B41FA5}">
                      <a16:colId xmlns:a16="http://schemas.microsoft.com/office/drawing/2014/main" val="2542487311"/>
                    </a:ext>
                  </a:extLst>
                </a:gridCol>
                <a:gridCol w="618185">
                  <a:extLst>
                    <a:ext uri="{9D8B030D-6E8A-4147-A177-3AD203B41FA5}">
                      <a16:colId xmlns:a16="http://schemas.microsoft.com/office/drawing/2014/main" val="1319414615"/>
                    </a:ext>
                  </a:extLst>
                </a:gridCol>
                <a:gridCol w="755561">
                  <a:extLst>
                    <a:ext uri="{9D8B030D-6E8A-4147-A177-3AD203B41FA5}">
                      <a16:colId xmlns:a16="http://schemas.microsoft.com/office/drawing/2014/main" val="1867371926"/>
                    </a:ext>
                  </a:extLst>
                </a:gridCol>
                <a:gridCol w="746976">
                  <a:extLst>
                    <a:ext uri="{9D8B030D-6E8A-4147-A177-3AD203B41FA5}">
                      <a16:colId xmlns:a16="http://schemas.microsoft.com/office/drawing/2014/main" val="2250692749"/>
                    </a:ext>
                  </a:extLst>
                </a:gridCol>
                <a:gridCol w="824248">
                  <a:extLst>
                    <a:ext uri="{9D8B030D-6E8A-4147-A177-3AD203B41FA5}">
                      <a16:colId xmlns:a16="http://schemas.microsoft.com/office/drawing/2014/main" val="1796897615"/>
                    </a:ext>
                  </a:extLst>
                </a:gridCol>
                <a:gridCol w="961622">
                  <a:extLst>
                    <a:ext uri="{9D8B030D-6E8A-4147-A177-3AD203B41FA5}">
                      <a16:colId xmlns:a16="http://schemas.microsoft.com/office/drawing/2014/main" val="2203207074"/>
                    </a:ext>
                  </a:extLst>
                </a:gridCol>
                <a:gridCol w="953037">
                  <a:extLst>
                    <a:ext uri="{9D8B030D-6E8A-4147-A177-3AD203B41FA5}">
                      <a16:colId xmlns:a16="http://schemas.microsoft.com/office/drawing/2014/main" val="146489103"/>
                    </a:ext>
                  </a:extLst>
                </a:gridCol>
                <a:gridCol w="910108">
                  <a:extLst>
                    <a:ext uri="{9D8B030D-6E8A-4147-A177-3AD203B41FA5}">
                      <a16:colId xmlns:a16="http://schemas.microsoft.com/office/drawing/2014/main" val="1602786678"/>
                    </a:ext>
                  </a:extLst>
                </a:gridCol>
              </a:tblGrid>
              <a:tr h="200025">
                <a:tc rowSpan="2">
                  <a:txBody>
                    <a:bodyPr/>
                    <a:lstStyle/>
                    <a:p>
                      <a:pPr algn="ctr" fontAlgn="ctr"/>
                      <a:r>
                        <a:rPr lang="en-US" sz="1200" b="0" i="0" u="none" strike="noStrike" dirty="0">
                          <a:solidFill>
                            <a:srgbClr val="000000"/>
                          </a:solidFill>
                          <a:effectLst/>
                          <a:latin typeface="Calibri" panose="020F0502020204030204" pitchFamily="34" charset="0"/>
                        </a:rPr>
                        <a:t>Rank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en-US" sz="1200" b="0" i="0" u="none" strike="noStrike" dirty="0">
                          <a:solidFill>
                            <a:srgbClr val="000000"/>
                          </a:solidFill>
                          <a:effectLst/>
                          <a:latin typeface="Calibri" panose="020F0502020204030204" pitchFamily="34" charset="0"/>
                        </a:rPr>
                        <a:t>County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en-US" sz="1200" b="0" i="0" u="none" strike="noStrike">
                          <a:solidFill>
                            <a:srgbClr val="000000"/>
                          </a:solidFill>
                          <a:effectLst/>
                          <a:latin typeface="Calibri" panose="020F0502020204030204" pitchFamily="34" charset="0"/>
                        </a:rPr>
                        <a:t>Region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4">
                  <a:txBody>
                    <a:bodyPr/>
                    <a:lstStyle/>
                    <a:p>
                      <a:pPr algn="ctr" fontAlgn="ctr"/>
                      <a:r>
                        <a:rPr lang="en-US" sz="1200" b="1" i="0" u="none" strike="noStrike">
                          <a:solidFill>
                            <a:srgbClr val="000000"/>
                          </a:solidFill>
                          <a:effectLst/>
                          <a:latin typeface="Calibri" panose="020F0502020204030204" pitchFamily="34" charset="0"/>
                        </a:rPr>
                        <a:t>BUILDING TYPE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200" b="1" i="0" u="none" strike="noStrike">
                          <a:solidFill>
                            <a:srgbClr val="000000"/>
                          </a:solidFill>
                          <a:effectLst/>
                          <a:latin typeface="Calibri" panose="020F0502020204030204" pitchFamily="34" charset="0"/>
                        </a:rPr>
                        <a:t>HIGH-RISK FLOOD ZONES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hMerge="1">
                  <a:txBody>
                    <a:bodyPr/>
                    <a:lstStyle/>
                    <a:p>
                      <a:endParaRPr lang="en-US"/>
                    </a:p>
                  </a:txBody>
                  <a:tcPr/>
                </a:tc>
                <a:tc hMerge="1">
                  <a:txBody>
                    <a:bodyPr/>
                    <a:lstStyle/>
                    <a:p>
                      <a:endParaRPr lang="en-US"/>
                    </a:p>
                  </a:txBody>
                  <a:tcPr/>
                </a:tc>
                <a:tc rowSpan="2">
                  <a:txBody>
                    <a:bodyPr/>
                    <a:lstStyle/>
                    <a:p>
                      <a:pPr algn="ctr" fontAlgn="ctr"/>
                      <a:r>
                        <a:rPr lang="en-US" sz="1200" b="1" i="0" u="none" strike="noStrike" dirty="0">
                          <a:solidFill>
                            <a:srgbClr val="FFFFFF"/>
                          </a:solidFill>
                          <a:effectLst/>
                          <a:latin typeface="Calibri" panose="020F0502020204030204" pitchFamily="34" charset="0"/>
                        </a:rPr>
                        <a:t>Floodplain Building Ratio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234390012"/>
                  </a:ext>
                </a:extLst>
              </a:tr>
              <a:tr h="31432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0" i="0" u="none" strike="noStrike">
                          <a:solidFill>
                            <a:srgbClr val="000000"/>
                          </a:solidFill>
                          <a:effectLst/>
                          <a:latin typeface="Calibri" panose="020F0502020204030204" pitchFamily="34" charset="0"/>
                        </a:rPr>
                        <a:t>% Resi-dential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000000"/>
                          </a:solidFill>
                          <a:effectLst/>
                          <a:latin typeface="Calibri" panose="020F0502020204030204" pitchFamily="34" charset="0"/>
                        </a:rPr>
                        <a:t>% Com-mercial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000000"/>
                          </a:solidFill>
                          <a:effectLst/>
                          <a:latin typeface="Calibri" panose="020F0502020204030204" pitchFamily="34" charset="0"/>
                        </a:rPr>
                        <a:t>% Other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000000"/>
                          </a:solidFill>
                          <a:effectLst/>
                          <a:latin typeface="Calibri" panose="020F0502020204030204" pitchFamily="34" charset="0"/>
                        </a:rPr>
                        <a:t>% Unknown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C0006"/>
                          </a:solidFill>
                          <a:effectLst/>
                          <a:latin typeface="Calibri" panose="020F0502020204030204" pitchFamily="34" charset="0"/>
                        </a:rPr>
                        <a:t>Effective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000000"/>
                          </a:solidFill>
                          <a:effectLst/>
                          <a:latin typeface="Calibri" panose="020F0502020204030204" pitchFamily="34" charset="0"/>
                        </a:rPr>
                        <a:t>Advisory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200" b="1" i="0" u="none" strike="noStrike">
                          <a:solidFill>
                            <a:srgbClr val="000000"/>
                          </a:solidFill>
                          <a:effectLst/>
                          <a:latin typeface="Calibri" panose="020F0502020204030204" pitchFamily="34" charset="0"/>
                        </a:rPr>
                        <a:t>Total Bldg. Count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vMerge="1">
                  <a:txBody>
                    <a:bodyPr/>
                    <a:lstStyle/>
                    <a:p>
                      <a:endParaRPr lang="en-US"/>
                    </a:p>
                  </a:txBody>
                  <a:tcPr/>
                </a:tc>
                <a:extLst>
                  <a:ext uri="{0D108BD9-81ED-4DB2-BD59-A6C34878D82A}">
                    <a16:rowId xmlns:a16="http://schemas.microsoft.com/office/drawing/2014/main" val="1428507853"/>
                  </a:ext>
                </a:extLst>
              </a:tr>
              <a:tr h="190500">
                <a:tc>
                  <a:txBody>
                    <a:bodyPr/>
                    <a:lstStyle/>
                    <a:p>
                      <a:pPr algn="ctr" fontAlgn="ctr"/>
                      <a:r>
                        <a:rPr lang="en-US" sz="1200" b="0" i="0" u="none" strike="noStrike">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KANAWHA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12,847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2,071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14,918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786626088"/>
                  </a:ext>
                </a:extLst>
              </a:tr>
              <a:tr h="190500">
                <a:tc>
                  <a:txBody>
                    <a:bodyPr/>
                    <a:lstStyle/>
                    <a:p>
                      <a:pPr algn="ctr" fontAlgn="ctr"/>
                      <a:r>
                        <a:rPr lang="en-US" sz="1200" b="0" i="0" u="none" strike="noStrike">
                          <a:solidFill>
                            <a:srgbClr val="000000"/>
                          </a:solidFill>
                          <a:effectLst/>
                          <a:latin typeface="Calibri" panose="020F050202020403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LOGAN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87%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4,539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939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5,478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861030788"/>
                  </a:ext>
                </a:extLst>
              </a:tr>
              <a:tr h="190500">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MCDOWELL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87%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3,678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1,395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5,073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46997731"/>
                  </a:ext>
                </a:extLst>
              </a:tr>
              <a:tr h="190500">
                <a:tc>
                  <a:txBody>
                    <a:bodyPr/>
                    <a:lstStyle/>
                    <a:p>
                      <a:pPr algn="ctr" fontAlgn="ctr"/>
                      <a:r>
                        <a:rPr lang="en-US" sz="1200" b="0" i="0" u="none" strike="noStrike">
                          <a:solidFill>
                            <a:srgbClr val="000000"/>
                          </a:solidFill>
                          <a:effectLst/>
                          <a:latin typeface="Calibri" panose="020F050202020403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BOONE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78%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3,727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1,068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4,795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124029274"/>
                  </a:ext>
                </a:extLst>
              </a:tr>
              <a:tr h="190500">
                <a:tc>
                  <a:txBody>
                    <a:bodyPr/>
                    <a:lstStyle/>
                    <a:p>
                      <a:pPr algn="ctr" fontAlgn="ctr"/>
                      <a:r>
                        <a:rPr lang="en-US" sz="1200" b="0" i="0" u="none" strike="noStrike">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MINGO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3,114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749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3,863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237239473"/>
                  </a:ext>
                </a:extLst>
              </a:tr>
              <a:tr h="190500">
                <a:tc>
                  <a:txBody>
                    <a:bodyPr/>
                    <a:lstStyle/>
                    <a:p>
                      <a:pPr algn="ctr" fontAlgn="ctr"/>
                      <a:r>
                        <a:rPr lang="en-US" sz="1200" b="0" i="0" u="none" strike="noStrike">
                          <a:solidFill>
                            <a:srgbClr val="000000"/>
                          </a:solidFill>
                          <a:effectLst/>
                          <a:latin typeface="Calibri" panose="020F0502020204030204" pitchFamily="34" charset="0"/>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OHIO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3,142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3,317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521833758"/>
                  </a:ext>
                </a:extLst>
              </a:tr>
              <a:tr h="190500">
                <a:tc>
                  <a:txBody>
                    <a:bodyPr/>
                    <a:lstStyle/>
                    <a:p>
                      <a:pPr algn="ctr" fontAlgn="ctr"/>
                      <a:r>
                        <a:rPr lang="en-US" sz="1200" b="0" i="0" u="none" strike="noStrike">
                          <a:solidFill>
                            <a:srgbClr val="000000"/>
                          </a:solidFill>
                          <a:effectLst/>
                          <a:latin typeface="Calibri" panose="020F0502020204030204" pitchFamily="34" charset="0"/>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WYOMING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90%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2,019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1,145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3,164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855133053"/>
                  </a:ext>
                </a:extLst>
              </a:tr>
              <a:tr h="190500">
                <a:tc>
                  <a:txBody>
                    <a:bodyPr/>
                    <a:lstStyle/>
                    <a:p>
                      <a:pPr algn="ctr" fontAlgn="ctr"/>
                      <a:r>
                        <a:rPr lang="en-US" sz="1200" b="0" i="0" u="none" strike="noStrike">
                          <a:solidFill>
                            <a:srgbClr val="000000"/>
                          </a:solidFill>
                          <a:effectLst/>
                          <a:latin typeface="Calibri" panose="020F0502020204030204" pitchFamily="34" charset="0"/>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CABELL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2,368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518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2,886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170865172"/>
                  </a:ext>
                </a:extLst>
              </a:tr>
              <a:tr h="190500">
                <a:tc>
                  <a:txBody>
                    <a:bodyPr/>
                    <a:lstStyle/>
                    <a:p>
                      <a:pPr algn="ctr" fontAlgn="ctr"/>
                      <a:r>
                        <a:rPr lang="en-US" sz="1200" b="0" i="0" u="none" strike="noStrike" dirty="0">
                          <a:solidFill>
                            <a:srgbClr val="000000"/>
                          </a:solidFill>
                          <a:effectLst/>
                          <a:latin typeface="Calibri" panose="020F0502020204030204" pitchFamily="34" charset="0"/>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GREENBRIER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78%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1,714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dirty="0">
                          <a:solidFill>
                            <a:srgbClr val="000000"/>
                          </a:solidFill>
                          <a:effectLst/>
                          <a:latin typeface="Calibri" panose="020F0502020204030204" pitchFamily="34" charset="0"/>
                        </a:rPr>
                        <a:t>1,004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2,718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188672268"/>
                  </a:ext>
                </a:extLst>
              </a:tr>
              <a:tr h="190500">
                <a:tc>
                  <a:txBody>
                    <a:bodyPr/>
                    <a:lstStyle/>
                    <a:p>
                      <a:pPr algn="ctr" fontAlgn="ctr"/>
                      <a:r>
                        <a:rPr lang="en-US" sz="1200" b="0" i="0" u="none" strike="noStrike">
                          <a:solidFill>
                            <a:srgbClr val="000000"/>
                          </a:solidFill>
                          <a:effectLst/>
                          <a:latin typeface="Calibri" panose="020F0502020204030204" pitchFamily="34" charset="0"/>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RALEIGH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2,350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dirty="0">
                          <a:solidFill>
                            <a:srgbClr val="000000"/>
                          </a:solidFill>
                          <a:effectLst/>
                          <a:latin typeface="Calibri" panose="020F0502020204030204" pitchFamily="34" charset="0"/>
                        </a:rPr>
                        <a:t>363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2,713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450323541"/>
                  </a:ext>
                </a:extLst>
              </a:tr>
              <a:tr h="190500">
                <a:tc>
                  <a:txBody>
                    <a:bodyPr/>
                    <a:lstStyle/>
                    <a:p>
                      <a:pPr algn="ctr" fontAlgn="ctr"/>
                      <a:r>
                        <a:rPr lang="en-US" sz="1200" b="0" i="0" u="none" strike="noStrike">
                          <a:solidFill>
                            <a:srgbClr val="000000"/>
                          </a:solidFill>
                          <a:effectLst/>
                          <a:latin typeface="Calibri" panose="020F0502020204030204" pitchFamily="34" charset="0"/>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LINCOLN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2,555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dirty="0">
                          <a:solidFill>
                            <a:srgbClr val="000000"/>
                          </a:solidFill>
                          <a:effectLst/>
                          <a:latin typeface="Calibri" panose="020F0502020204030204" pitchFamily="34" charset="0"/>
                        </a:rPr>
                        <a:t>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2,646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168982426"/>
                  </a:ext>
                </a:extLst>
              </a:tr>
              <a:tr h="190500">
                <a:tc>
                  <a:txBody>
                    <a:bodyPr/>
                    <a:lstStyle/>
                    <a:p>
                      <a:pPr algn="ctr" fontAlgn="ctr"/>
                      <a:r>
                        <a:rPr lang="en-US" sz="1200" b="0" i="0" u="none" strike="noStrike">
                          <a:solidFill>
                            <a:srgbClr val="000000"/>
                          </a:solidFill>
                          <a:effectLst/>
                          <a:latin typeface="Calibri" panose="020F0502020204030204" pitchFamily="34" charset="0"/>
                        </a:rPr>
                        <a:t>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WAYNE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2,421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dirty="0">
                          <a:solidFill>
                            <a:srgbClr val="000000"/>
                          </a:solidFill>
                          <a:effectLst/>
                          <a:latin typeface="Calibri" panose="020F0502020204030204" pitchFamily="34" charset="0"/>
                        </a:rPr>
                        <a:t>219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2,640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326810623"/>
                  </a:ext>
                </a:extLst>
              </a:tr>
              <a:tr h="190500">
                <a:tc>
                  <a:txBody>
                    <a:bodyPr/>
                    <a:lstStyle/>
                    <a:p>
                      <a:pPr algn="ctr" fontAlgn="ctr"/>
                      <a:r>
                        <a:rPr lang="en-US" sz="1200" b="0" i="0" u="none" strike="noStrike">
                          <a:solidFill>
                            <a:srgbClr val="000000"/>
                          </a:solidFill>
                          <a:effectLst/>
                          <a:latin typeface="Calibri" panose="020F0502020204030204" pitchFamily="34" charset="0"/>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WOOD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2,463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dirty="0">
                          <a:solidFill>
                            <a:srgbClr val="000000"/>
                          </a:solidFill>
                          <a:effectLst/>
                          <a:latin typeface="Calibri" panose="020F0502020204030204" pitchFamily="34" charset="0"/>
                        </a:rPr>
                        <a:t>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2,566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1171851553"/>
                  </a:ext>
                </a:extLst>
              </a:tr>
              <a:tr h="190500">
                <a:tc>
                  <a:txBody>
                    <a:bodyPr/>
                    <a:lstStyle/>
                    <a:p>
                      <a:pPr algn="ctr" fontAlgn="ctr"/>
                      <a:r>
                        <a:rPr lang="en-US" sz="1200" b="0" i="0" u="none" strike="noStrike">
                          <a:solidFill>
                            <a:srgbClr val="000000"/>
                          </a:solidFill>
                          <a:effectLst/>
                          <a:latin typeface="Calibri" panose="020F0502020204030204" pitchFamily="34" charset="0"/>
                        </a:rPr>
                        <a:t>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MERCER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2,295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dirty="0">
                          <a:solidFill>
                            <a:srgbClr val="000000"/>
                          </a:solidFill>
                          <a:effectLst/>
                          <a:latin typeface="Calibri" panose="020F0502020204030204" pitchFamily="34" charset="0"/>
                        </a:rPr>
                        <a:t>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2,501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609344842"/>
                  </a:ext>
                </a:extLst>
              </a:tr>
              <a:tr h="190500">
                <a:tc>
                  <a:txBody>
                    <a:bodyPr/>
                    <a:lstStyle/>
                    <a:p>
                      <a:pPr algn="ctr" fontAlgn="ctr"/>
                      <a:r>
                        <a:rPr lang="en-US" sz="1200" b="0" i="0" u="none" strike="noStrike">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PUTNAM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2,066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dirty="0">
                          <a:solidFill>
                            <a:srgbClr val="000000"/>
                          </a:solidFill>
                          <a:effectLst/>
                          <a:latin typeface="Calibri" panose="020F0502020204030204" pitchFamily="34" charset="0"/>
                        </a:rPr>
                        <a:t>384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dirty="0">
                          <a:solidFill>
                            <a:srgbClr val="000000"/>
                          </a:solidFill>
                          <a:effectLst/>
                          <a:latin typeface="Calibri" panose="020F0502020204030204" pitchFamily="34" charset="0"/>
                        </a:rPr>
                        <a:t>2,450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987383112"/>
                  </a:ext>
                </a:extLst>
              </a:tr>
              <a:tr h="190500">
                <a:tc>
                  <a:txBody>
                    <a:bodyPr/>
                    <a:lstStyle/>
                    <a:p>
                      <a:pPr algn="ctr" fontAlgn="ctr"/>
                      <a:r>
                        <a:rPr lang="en-US" sz="1200" b="0" i="0" u="none" strike="noStrike">
                          <a:solidFill>
                            <a:srgbClr val="000000"/>
                          </a:solidFill>
                          <a:effectLst/>
                          <a:latin typeface="Calibri" panose="020F0502020204030204" pitchFamily="34" charset="0"/>
                        </a:rPr>
                        <a:t>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WETZEL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71%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2,006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dirty="0">
                          <a:solidFill>
                            <a:srgbClr val="000000"/>
                          </a:solidFill>
                          <a:effectLst/>
                          <a:latin typeface="Calibri" panose="020F0502020204030204" pitchFamily="34" charset="0"/>
                        </a:rPr>
                        <a:t>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dirty="0">
                          <a:solidFill>
                            <a:srgbClr val="000000"/>
                          </a:solidFill>
                          <a:effectLst/>
                          <a:latin typeface="Calibri" panose="020F0502020204030204" pitchFamily="34" charset="0"/>
                        </a:rPr>
                        <a:t>2,097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982133280"/>
                  </a:ext>
                </a:extLst>
              </a:tr>
              <a:tr h="190500">
                <a:tc>
                  <a:txBody>
                    <a:bodyPr/>
                    <a:lstStyle/>
                    <a:p>
                      <a:pPr algn="ctr" fontAlgn="ctr"/>
                      <a:r>
                        <a:rPr lang="en-US" sz="1200" b="0" i="0" u="none" strike="noStrike">
                          <a:solidFill>
                            <a:srgbClr val="000000"/>
                          </a:solidFill>
                          <a:effectLst/>
                          <a:latin typeface="Calibri" panose="020F0502020204030204" pitchFamily="34" charset="0"/>
                        </a:rPr>
                        <a:t>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MASON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67%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1,859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dirty="0">
                          <a:solidFill>
                            <a:srgbClr val="000000"/>
                          </a:solidFill>
                          <a:effectLst/>
                          <a:latin typeface="Calibri" panose="020F0502020204030204" pitchFamily="34" charset="0"/>
                        </a:rPr>
                        <a:t>1,954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1448926532"/>
                  </a:ext>
                </a:extLst>
              </a:tr>
              <a:tr h="190500">
                <a:tc>
                  <a:txBody>
                    <a:bodyPr/>
                    <a:lstStyle/>
                    <a:p>
                      <a:pPr algn="ctr" fontAlgn="ctr"/>
                      <a:r>
                        <a:rPr lang="en-US" sz="1200" b="0" i="0" u="none" strike="noStrike">
                          <a:solidFill>
                            <a:srgbClr val="000000"/>
                          </a:solidFill>
                          <a:effectLst/>
                          <a:latin typeface="Calibri" panose="020F0502020204030204" pitchFamily="34" charset="0"/>
                        </a:rPr>
                        <a:t>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RANDOLPH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78%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1,697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dirty="0">
                          <a:solidFill>
                            <a:srgbClr val="000000"/>
                          </a:solidFill>
                          <a:effectLst/>
                          <a:latin typeface="Calibri" panose="020F0502020204030204" pitchFamily="34" charset="0"/>
                        </a:rPr>
                        <a:t>1,922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131265811"/>
                  </a:ext>
                </a:extLst>
              </a:tr>
              <a:tr h="190500">
                <a:tc>
                  <a:txBody>
                    <a:bodyPr/>
                    <a:lstStyle/>
                    <a:p>
                      <a:pPr algn="ctr" fontAlgn="ctr"/>
                      <a:r>
                        <a:rPr lang="en-US" sz="1200" b="0" i="0" u="none" strike="noStrike">
                          <a:solidFill>
                            <a:srgbClr val="000000"/>
                          </a:solidFill>
                          <a:effectLst/>
                          <a:latin typeface="Calibri" panose="020F0502020204030204" pitchFamily="34" charset="0"/>
                        </a:rPr>
                        <a:t>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HARRISON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1,475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409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dirty="0">
                          <a:solidFill>
                            <a:srgbClr val="000000"/>
                          </a:solidFill>
                          <a:effectLst/>
                          <a:latin typeface="Calibri" panose="020F0502020204030204" pitchFamily="34" charset="0"/>
                        </a:rPr>
                        <a:t>1,884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dirty="0">
                          <a:solidFill>
                            <a:srgbClr val="FFFFFF"/>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288719591"/>
                  </a:ext>
                </a:extLst>
              </a:tr>
              <a:tr h="200025">
                <a:tc>
                  <a:txBody>
                    <a:bodyPr/>
                    <a:lstStyle/>
                    <a:p>
                      <a:pPr algn="ctr" fontAlgn="ctr"/>
                      <a:r>
                        <a:rPr lang="en-US" sz="1200" b="0" i="0" u="none" strike="noStrike">
                          <a:solidFill>
                            <a:srgbClr val="000000"/>
                          </a:solidFill>
                          <a:effectLst/>
                          <a:latin typeface="Calibri" panose="020F0502020204030204" pitchFamily="34" charset="0"/>
                        </a:rPr>
                        <a:t>20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FAYETTE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1,254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551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dirty="0">
                          <a:solidFill>
                            <a:srgbClr val="000000"/>
                          </a:solidFill>
                          <a:effectLst/>
                          <a:latin typeface="Calibri" panose="020F0502020204030204" pitchFamily="34" charset="0"/>
                        </a:rPr>
                        <a:t>1,805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dirty="0">
                          <a:solidFill>
                            <a:srgbClr val="FFFFFF"/>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487541773"/>
                  </a:ext>
                </a:extLst>
              </a:tr>
            </a:tbl>
          </a:graphicData>
        </a:graphic>
      </p:graphicFrame>
      <p:sp>
        <p:nvSpPr>
          <p:cNvPr id="20" name="TextBox 19"/>
          <p:cNvSpPr txBox="1"/>
          <p:nvPr/>
        </p:nvSpPr>
        <p:spPr>
          <a:xfrm>
            <a:off x="1818289" y="5721873"/>
            <a:ext cx="8755117" cy="523220"/>
          </a:xfrm>
          <a:prstGeom prst="rect">
            <a:avLst/>
          </a:prstGeom>
          <a:solidFill>
            <a:schemeClr val="accent2">
              <a:lumMod val="20000"/>
              <a:lumOff val="80000"/>
            </a:schemeClr>
          </a:solidFill>
        </p:spPr>
        <p:txBody>
          <a:bodyPr wrap="square" rtlCol="0">
            <a:spAutoFit/>
          </a:bodyPr>
          <a:lstStyle/>
          <a:p>
            <a:r>
              <a:rPr lang="en-US" sz="1400" dirty="0"/>
              <a:t>Top 5 Counties with </a:t>
            </a:r>
            <a:r>
              <a:rPr lang="en-US" sz="1400" b="1" dirty="0"/>
              <a:t>highest building counts</a:t>
            </a:r>
            <a:r>
              <a:rPr lang="en-US" sz="1400" dirty="0"/>
              <a:t>:  Kanawha (14,918), Logan (5,478), and McDowell (5,073), Boone (4,795), and Mingo (3,683)</a:t>
            </a:r>
          </a:p>
        </p:txBody>
      </p:sp>
      <p:sp>
        <p:nvSpPr>
          <p:cNvPr id="21" name="TextBox 20"/>
          <p:cNvSpPr txBox="1"/>
          <p:nvPr/>
        </p:nvSpPr>
        <p:spPr>
          <a:xfrm>
            <a:off x="1818288" y="6303249"/>
            <a:ext cx="8755117" cy="523220"/>
          </a:xfrm>
          <a:prstGeom prst="rect">
            <a:avLst/>
          </a:prstGeom>
          <a:solidFill>
            <a:schemeClr val="accent4">
              <a:lumMod val="20000"/>
              <a:lumOff val="80000"/>
            </a:schemeClr>
          </a:solidFill>
        </p:spPr>
        <p:txBody>
          <a:bodyPr wrap="square" rtlCol="0">
            <a:spAutoFit/>
          </a:bodyPr>
          <a:lstStyle/>
          <a:p>
            <a:r>
              <a:rPr lang="en-US" sz="1400" dirty="0"/>
              <a:t>Top 5 counties with </a:t>
            </a:r>
            <a:r>
              <a:rPr lang="en-US" sz="1400" b="1" dirty="0"/>
              <a:t>highest percentage of countywide buildings in the high-risk floodplains</a:t>
            </a:r>
            <a:r>
              <a:rPr lang="en-US" sz="1400" dirty="0"/>
              <a:t>:  Boone (39%), Logan (30%), McDowell (26%), Wyoming (24%), Mingo (24%), and Lincoln (22%)</a:t>
            </a:r>
          </a:p>
        </p:txBody>
      </p:sp>
    </p:spTree>
    <p:extLst>
      <p:ext uri="{BB962C8B-B14F-4D97-AF65-F5344CB8AC3E}">
        <p14:creationId xmlns:p14="http://schemas.microsoft.com/office/powerpoint/2010/main" val="215801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Statewide Risk Assessment</a:t>
            </a:r>
          </a:p>
        </p:txBody>
      </p:sp>
      <p:sp>
        <p:nvSpPr>
          <p:cNvPr id="3" name="TextBox 2"/>
          <p:cNvSpPr txBox="1"/>
          <p:nvPr/>
        </p:nvSpPr>
        <p:spPr>
          <a:xfrm>
            <a:off x="2795059" y="3253943"/>
            <a:ext cx="6432330" cy="1077218"/>
          </a:xfrm>
          <a:prstGeom prst="rect">
            <a:avLst/>
          </a:prstGeom>
          <a:solidFill>
            <a:schemeClr val="tx1"/>
          </a:solidFill>
        </p:spPr>
        <p:txBody>
          <a:bodyPr wrap="square" rtlCol="0">
            <a:spAutoFit/>
          </a:bodyPr>
          <a:lstStyle/>
          <a:p>
            <a:pPr algn="ctr"/>
            <a:r>
              <a:rPr lang="en-US" sz="3200" dirty="0">
                <a:solidFill>
                  <a:srgbClr val="FFFF00"/>
                </a:solidFill>
              </a:rPr>
              <a:t>Building Level Risk Assessment </a:t>
            </a:r>
            <a:br>
              <a:rPr lang="en-US" sz="3200" dirty="0">
                <a:solidFill>
                  <a:srgbClr val="FFFF00"/>
                </a:solidFill>
              </a:rPr>
            </a:br>
            <a:r>
              <a:rPr lang="en-US" sz="3200" dirty="0">
                <a:solidFill>
                  <a:srgbClr val="FFFF00"/>
                </a:solidFill>
              </a:rPr>
              <a:t>&amp; New Flood Maps</a:t>
            </a:r>
          </a:p>
        </p:txBody>
      </p:sp>
    </p:spTree>
    <p:extLst>
      <p:ext uri="{BB962C8B-B14F-4D97-AF65-F5344CB8AC3E}">
        <p14:creationId xmlns:p14="http://schemas.microsoft.com/office/powerpoint/2010/main" val="3344250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1048BD-CC86-46D3-A930-41A6CED38C38}"/>
              </a:ext>
            </a:extLst>
          </p:cNvPr>
          <p:cNvPicPr>
            <a:picLocks noChangeAspect="1"/>
          </p:cNvPicPr>
          <p:nvPr/>
        </p:nvPicPr>
        <p:blipFill>
          <a:blip r:embed="rId3"/>
          <a:stretch>
            <a:fillRect/>
          </a:stretch>
        </p:blipFill>
        <p:spPr>
          <a:xfrm>
            <a:off x="2341687" y="903111"/>
            <a:ext cx="7711833" cy="5954889"/>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Risk by Region</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1969153" y="3070579"/>
            <a:ext cx="1932868" cy="716843"/>
          </a:xfrm>
          <a:prstGeom prst="wedgeRoundRectCallout">
            <a:avLst>
              <a:gd name="adj1" fmla="val -49138"/>
              <a:gd name="adj2" fmla="val 138793"/>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Region 3 </a:t>
            </a:r>
            <a:br>
              <a:rPr lang="en-US" sz="1400" b="1" dirty="0">
                <a:solidFill>
                  <a:schemeClr val="bg1"/>
                </a:solidFill>
              </a:rPr>
            </a:br>
            <a:r>
              <a:rPr lang="en-US" sz="1400" b="1" dirty="0">
                <a:solidFill>
                  <a:schemeClr val="bg1"/>
                </a:solidFill>
              </a:rPr>
              <a:t>Highest % and Density</a:t>
            </a:r>
            <a:endParaRPr lang="en-US" sz="1400" dirty="0">
              <a:solidFill>
                <a:schemeClr val="bg1"/>
              </a:solidFill>
            </a:endParaRPr>
          </a:p>
        </p:txBody>
      </p:sp>
      <p:sp>
        <p:nvSpPr>
          <p:cNvPr id="9" name="Speech Bubble: Rectangle with Corners Rounded 14">
            <a:extLst>
              <a:ext uri="{FF2B5EF4-FFF2-40B4-BE49-F238E27FC236}">
                <a16:creationId xmlns:a16="http://schemas.microsoft.com/office/drawing/2014/main" id="{17F6F55F-FA08-4800-856B-63E3219150A6}"/>
              </a:ext>
            </a:extLst>
          </p:cNvPr>
          <p:cNvSpPr/>
          <p:nvPr/>
        </p:nvSpPr>
        <p:spPr>
          <a:xfrm flipH="1">
            <a:off x="1969153" y="6033913"/>
            <a:ext cx="1932868" cy="716843"/>
          </a:xfrm>
          <a:prstGeom prst="wedgeRoundRectCallout">
            <a:avLst>
              <a:gd name="adj1" fmla="val -60819"/>
              <a:gd name="adj2" fmla="val -122625"/>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Regions 1, 2, and 3 comprise 56% of flood-risk buildings</a:t>
            </a:r>
            <a:endParaRPr lang="en-US" sz="1400" dirty="0">
              <a:solidFill>
                <a:schemeClr val="bg1"/>
              </a:solidFill>
            </a:endParaRPr>
          </a:p>
        </p:txBody>
      </p:sp>
      <p:sp>
        <p:nvSpPr>
          <p:cNvPr id="10" name="Speech Bubble: Rectangle with Corners Rounded 14">
            <a:extLst>
              <a:ext uri="{FF2B5EF4-FFF2-40B4-BE49-F238E27FC236}">
                <a16:creationId xmlns:a16="http://schemas.microsoft.com/office/drawing/2014/main" id="{4AD03841-3BDF-4878-A6BD-606A24C89FB8}"/>
              </a:ext>
            </a:extLst>
          </p:cNvPr>
          <p:cNvSpPr/>
          <p:nvPr/>
        </p:nvSpPr>
        <p:spPr>
          <a:xfrm flipH="1">
            <a:off x="5756577" y="1952980"/>
            <a:ext cx="1660227" cy="716843"/>
          </a:xfrm>
          <a:prstGeom prst="wedgeRoundRectCallout">
            <a:avLst>
              <a:gd name="adj1" fmla="val 67111"/>
              <a:gd name="adj2" fmla="val -5490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Regions 10 and 11 high density</a:t>
            </a:r>
            <a:endParaRPr lang="en-US" sz="1400" dirty="0">
              <a:solidFill>
                <a:schemeClr val="bg1"/>
              </a:solidFill>
            </a:endParaRPr>
          </a:p>
        </p:txBody>
      </p:sp>
      <p:sp>
        <p:nvSpPr>
          <p:cNvPr id="2" name="TextBox 1"/>
          <p:cNvSpPr txBox="1"/>
          <p:nvPr/>
        </p:nvSpPr>
        <p:spPr>
          <a:xfrm>
            <a:off x="4937426" y="6473756"/>
            <a:ext cx="819150"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1952007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Residential % of Building Stock</a:t>
            </a:r>
          </a:p>
        </p:txBody>
      </p:sp>
      <p:pic>
        <p:nvPicPr>
          <p:cNvPr id="3" name="Picture 2">
            <a:extLst>
              <a:ext uri="{FF2B5EF4-FFF2-40B4-BE49-F238E27FC236}">
                <a16:creationId xmlns:a16="http://schemas.microsoft.com/office/drawing/2014/main" id="{56BAD6CB-4E12-48BB-A4AE-9597DCCA9377}"/>
              </a:ext>
            </a:extLst>
          </p:cNvPr>
          <p:cNvPicPr>
            <a:picLocks noChangeAspect="1"/>
          </p:cNvPicPr>
          <p:nvPr/>
        </p:nvPicPr>
        <p:blipFill>
          <a:blip r:embed="rId3"/>
          <a:stretch>
            <a:fillRect/>
          </a:stretch>
        </p:blipFill>
        <p:spPr>
          <a:xfrm>
            <a:off x="2300183" y="963561"/>
            <a:ext cx="7591635" cy="5830201"/>
          </a:xfrm>
          <a:prstGeom prst="rect">
            <a:avLst/>
          </a:prstGeom>
        </p:spPr>
      </p:pic>
      <p:sp>
        <p:nvSpPr>
          <p:cNvPr id="16" name="Speech Bubble: Rectangle with Corners Rounded 14">
            <a:extLst>
              <a:ext uri="{FF2B5EF4-FFF2-40B4-BE49-F238E27FC236}">
                <a16:creationId xmlns:a16="http://schemas.microsoft.com/office/drawing/2014/main" id="{4B37CA18-9E82-4CA7-9304-3E6D44BDFDE5}"/>
              </a:ext>
            </a:extLst>
          </p:cNvPr>
          <p:cNvSpPr/>
          <p:nvPr/>
        </p:nvSpPr>
        <p:spPr>
          <a:xfrm flipH="1">
            <a:off x="2478621" y="1108808"/>
            <a:ext cx="2565690" cy="1642312"/>
          </a:xfrm>
          <a:prstGeom prst="wedgeRoundRectCallout">
            <a:avLst>
              <a:gd name="adj1" fmla="val -20835"/>
              <a:gd name="adj2" fmla="val 4335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Majority of Building Stock is RESIDENTIAL.  </a:t>
            </a:r>
            <a:r>
              <a:rPr lang="en-US" sz="1400" dirty="0">
                <a:solidFill>
                  <a:schemeClr val="bg1"/>
                </a:solidFill>
              </a:rPr>
              <a:t>Unincorporated Areas typically have higher residential building counts than Incorporated Places.</a:t>
            </a:r>
            <a:endParaRPr lang="en-US" sz="1400" dirty="0">
              <a:solidFill>
                <a:srgbClr val="FFFF00"/>
              </a:solidFill>
            </a:endParaRPr>
          </a:p>
        </p:txBody>
      </p:sp>
      <p:sp>
        <p:nvSpPr>
          <p:cNvPr id="2" name="TextBox 1">
            <a:extLst>
              <a:ext uri="{FF2B5EF4-FFF2-40B4-BE49-F238E27FC236}">
                <a16:creationId xmlns:a16="http://schemas.microsoft.com/office/drawing/2014/main" id="{3D98472E-7FF8-491D-8288-787D279DD897}"/>
              </a:ext>
            </a:extLst>
          </p:cNvPr>
          <p:cNvSpPr txBox="1"/>
          <p:nvPr/>
        </p:nvSpPr>
        <p:spPr>
          <a:xfrm>
            <a:off x="2526323" y="6180992"/>
            <a:ext cx="817686"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247111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Non-Residential Building Exposure</a:t>
            </a:r>
          </a:p>
        </p:txBody>
      </p:sp>
      <p:pic>
        <p:nvPicPr>
          <p:cNvPr id="3" name="Picture 2"/>
          <p:cNvPicPr>
            <a:picLocks noChangeAspect="1"/>
          </p:cNvPicPr>
          <p:nvPr/>
        </p:nvPicPr>
        <p:blipFill>
          <a:blip r:embed="rId3"/>
          <a:stretch>
            <a:fillRect/>
          </a:stretch>
        </p:blipFill>
        <p:spPr>
          <a:xfrm>
            <a:off x="2991308" y="914400"/>
            <a:ext cx="7561551" cy="5815454"/>
          </a:xfrm>
          <a:prstGeom prst="rect">
            <a:avLst/>
          </a:prstGeom>
        </p:spPr>
      </p:pic>
      <p:sp>
        <p:nvSpPr>
          <p:cNvPr id="4" name="TextBox 3"/>
          <p:cNvSpPr txBox="1"/>
          <p:nvPr/>
        </p:nvSpPr>
        <p:spPr>
          <a:xfrm>
            <a:off x="4755453" y="6299245"/>
            <a:ext cx="801544" cy="261610"/>
          </a:xfrm>
          <a:prstGeom prst="rect">
            <a:avLst/>
          </a:prstGeom>
          <a:noFill/>
        </p:spPr>
        <p:txBody>
          <a:bodyPr wrap="square" rtlCol="0">
            <a:spAutoFit/>
          </a:bodyPr>
          <a:lstStyle/>
          <a:p>
            <a:r>
              <a:rPr lang="en-US" sz="1050" dirty="0">
                <a:hlinkClick r:id="rId4"/>
              </a:rPr>
              <a:t>PDF Map</a:t>
            </a:r>
            <a:endParaRPr lang="en-US" sz="1050" dirty="0"/>
          </a:p>
        </p:txBody>
      </p:sp>
      <p:sp>
        <p:nvSpPr>
          <p:cNvPr id="6" name="Speech Bubble: Rectangle with Corners Rounded 14">
            <a:extLst>
              <a:ext uri="{FF2B5EF4-FFF2-40B4-BE49-F238E27FC236}">
                <a16:creationId xmlns:a16="http://schemas.microsoft.com/office/drawing/2014/main" id="{0ED1C770-B1D6-4603-BB25-A749DDCA06CF}"/>
              </a:ext>
            </a:extLst>
          </p:cNvPr>
          <p:cNvSpPr/>
          <p:nvPr/>
        </p:nvSpPr>
        <p:spPr>
          <a:xfrm flipH="1">
            <a:off x="1590675" y="5476352"/>
            <a:ext cx="2565690" cy="1099892"/>
          </a:xfrm>
          <a:prstGeom prst="wedgeRoundRectCallout">
            <a:avLst>
              <a:gd name="adj1" fmla="val -110131"/>
              <a:gd name="adj2" fmla="val -47790"/>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Top non-residential structure in the 1%-annual-chance floodplain with the highest building value for REGION 4 is the </a:t>
            </a:r>
            <a:r>
              <a:rPr lang="en-US" sz="1100" b="1" dirty="0">
                <a:solidFill>
                  <a:srgbClr val="FFFF00"/>
                </a:solidFill>
              </a:rPr>
              <a:t>Ronceverte Wastewater Treatment Plant ($24M) </a:t>
            </a:r>
            <a:endParaRPr lang="en-US" sz="1100" dirty="0">
              <a:solidFill>
                <a:srgbClr val="FFFF00"/>
              </a:solidFill>
            </a:endParaRPr>
          </a:p>
        </p:txBody>
      </p:sp>
    </p:spTree>
    <p:extLst>
      <p:ext uri="{BB962C8B-B14F-4D97-AF65-F5344CB8AC3E}">
        <p14:creationId xmlns:p14="http://schemas.microsoft.com/office/powerpoint/2010/main" val="2144693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Residential: Top Single-Family $ Exposure</a:t>
            </a:r>
          </a:p>
        </p:txBody>
      </p:sp>
      <p:pic>
        <p:nvPicPr>
          <p:cNvPr id="3" name="Picture 2"/>
          <p:cNvPicPr>
            <a:picLocks noChangeAspect="1"/>
          </p:cNvPicPr>
          <p:nvPr/>
        </p:nvPicPr>
        <p:blipFill>
          <a:blip r:embed="rId3"/>
          <a:stretch>
            <a:fillRect/>
          </a:stretch>
        </p:blipFill>
        <p:spPr>
          <a:xfrm>
            <a:off x="2243193" y="1026496"/>
            <a:ext cx="7438489" cy="5711454"/>
          </a:xfrm>
          <a:prstGeom prst="rect">
            <a:avLst/>
          </a:prstGeom>
          <a:ln>
            <a:solidFill>
              <a:schemeClr val="tx1"/>
            </a:solidFill>
          </a:ln>
        </p:spPr>
      </p:pic>
      <p:sp>
        <p:nvSpPr>
          <p:cNvPr id="2" name="Rectangular Callout 1"/>
          <p:cNvSpPr/>
          <p:nvPr/>
        </p:nvSpPr>
        <p:spPr>
          <a:xfrm>
            <a:off x="7391400" y="5210176"/>
            <a:ext cx="1752600" cy="1343025"/>
          </a:xfrm>
          <a:prstGeom prst="wedgeRectCallout">
            <a:avLst>
              <a:gd name="adj1" fmla="val -159339"/>
              <a:gd name="adj2" fmla="val -15612"/>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74% of million-dollar RESIDENTIAL structures in State are located along </a:t>
            </a:r>
            <a:r>
              <a:rPr lang="en-US" sz="1400" b="1" dirty="0">
                <a:solidFill>
                  <a:srgbClr val="FFFF00"/>
                </a:solidFill>
              </a:rPr>
              <a:t>Howard Creek </a:t>
            </a:r>
            <a:r>
              <a:rPr lang="en-US" sz="1400" dirty="0"/>
              <a:t>in Greenbrier County</a:t>
            </a:r>
          </a:p>
        </p:txBody>
      </p:sp>
      <p:sp>
        <p:nvSpPr>
          <p:cNvPr id="6" name="TextBox 5"/>
          <p:cNvSpPr txBox="1"/>
          <p:nvPr/>
        </p:nvSpPr>
        <p:spPr>
          <a:xfrm>
            <a:off x="5629085" y="5743188"/>
            <a:ext cx="1129385" cy="276999"/>
          </a:xfrm>
          <a:prstGeom prst="rect">
            <a:avLst/>
          </a:prstGeom>
          <a:noFill/>
        </p:spPr>
        <p:txBody>
          <a:bodyPr wrap="square" rtlCol="0">
            <a:spAutoFit/>
          </a:bodyPr>
          <a:lstStyle/>
          <a:p>
            <a:r>
              <a:rPr lang="en-US" sz="1200" i="1" dirty="0">
                <a:solidFill>
                  <a:srgbClr val="0070C0"/>
                </a:solidFill>
              </a:rPr>
              <a:t>Howard Creek</a:t>
            </a:r>
          </a:p>
        </p:txBody>
      </p:sp>
      <p:sp>
        <p:nvSpPr>
          <p:cNvPr id="4" name="TextBox 3">
            <a:extLst>
              <a:ext uri="{FF2B5EF4-FFF2-40B4-BE49-F238E27FC236}">
                <a16:creationId xmlns:a16="http://schemas.microsoft.com/office/drawing/2014/main" id="{0FF750FB-FA42-46C1-87BA-BF2BECF65DA8}"/>
              </a:ext>
            </a:extLst>
          </p:cNvPr>
          <p:cNvSpPr txBox="1"/>
          <p:nvPr/>
        </p:nvSpPr>
        <p:spPr>
          <a:xfrm>
            <a:off x="2315309" y="6207369"/>
            <a:ext cx="844061"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1864146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Stock in Flood Zones</a:t>
            </a:r>
          </a:p>
        </p:txBody>
      </p:sp>
      <p:sp>
        <p:nvSpPr>
          <p:cNvPr id="21" name="TextBox 20"/>
          <p:cNvSpPr txBox="1"/>
          <p:nvPr/>
        </p:nvSpPr>
        <p:spPr>
          <a:xfrm>
            <a:off x="1648489" y="1002544"/>
            <a:ext cx="6179861" cy="738664"/>
          </a:xfrm>
          <a:prstGeom prst="rect">
            <a:avLst/>
          </a:prstGeom>
          <a:solidFill>
            <a:schemeClr val="accent1">
              <a:lumMod val="20000"/>
              <a:lumOff val="80000"/>
            </a:schemeClr>
          </a:solidFill>
        </p:spPr>
        <p:txBody>
          <a:bodyPr wrap="square" rtlCol="0">
            <a:spAutoFit/>
          </a:bodyPr>
          <a:lstStyle/>
          <a:p>
            <a:r>
              <a:rPr lang="en-US" sz="1400" i="1" dirty="0"/>
              <a:t>Although only 31% of the State has mapped </a:t>
            </a:r>
            <a:r>
              <a:rPr lang="en-US" sz="1400" i="1" dirty="0">
                <a:solidFill>
                  <a:srgbClr val="C00000"/>
                </a:solidFill>
              </a:rPr>
              <a:t>Detailed Flood Zones </a:t>
            </a:r>
            <a:r>
              <a:rPr lang="en-US" sz="1400" i="1" dirty="0"/>
              <a:t>(AE / AO / AH), the </a:t>
            </a:r>
            <a:r>
              <a:rPr lang="en-US" sz="1400" i="1" dirty="0">
                <a:solidFill>
                  <a:srgbClr val="C00000"/>
                </a:solidFill>
              </a:rPr>
              <a:t>Detailed Flood Zones </a:t>
            </a:r>
            <a:r>
              <a:rPr lang="en-US" sz="1400" i="1" dirty="0"/>
              <a:t>contain 65% of the Building Stock Located in SFHA.  Most of the buildings are in mapped </a:t>
            </a:r>
            <a:r>
              <a:rPr lang="en-US" sz="1400" i="1" dirty="0">
                <a:solidFill>
                  <a:srgbClr val="C00000"/>
                </a:solidFill>
              </a:rPr>
              <a:t>Detailed Flood Zones</a:t>
            </a:r>
            <a:r>
              <a:rPr lang="en-US" sz="1400" i="1" dirty="0"/>
              <a:t>.</a:t>
            </a:r>
          </a:p>
        </p:txBody>
      </p:sp>
      <p:sp>
        <p:nvSpPr>
          <p:cNvPr id="5" name="TextBox 4"/>
          <p:cNvSpPr txBox="1"/>
          <p:nvPr/>
        </p:nvSpPr>
        <p:spPr>
          <a:xfrm>
            <a:off x="7976896" y="1004090"/>
            <a:ext cx="2569806" cy="1000274"/>
          </a:xfrm>
          <a:prstGeom prst="rect">
            <a:avLst/>
          </a:prstGeom>
          <a:solidFill>
            <a:schemeClr val="accent2">
              <a:lumMod val="40000"/>
              <a:lumOff val="60000"/>
            </a:schemeClr>
          </a:solidFill>
        </p:spPr>
        <p:txBody>
          <a:bodyPr wrap="square" rtlCol="0">
            <a:spAutoFit/>
          </a:bodyPr>
          <a:lstStyle/>
          <a:p>
            <a:pPr algn="ctr"/>
            <a:r>
              <a:rPr lang="en-US" sz="1700" b="1" dirty="0"/>
              <a:t>FLOOD HAZARD ZONES</a:t>
            </a:r>
            <a:endParaRPr lang="en-US" sz="1600" dirty="0">
              <a:solidFill>
                <a:schemeClr val="tx1">
                  <a:lumMod val="95000"/>
                  <a:lumOff val="5000"/>
                </a:schemeClr>
              </a:solidFill>
            </a:endParaRPr>
          </a:p>
          <a:p>
            <a:pPr marL="285750" indent="-285750">
              <a:buFont typeface="Arial" panose="020B0604020202020204" pitchFamily="34" charset="0"/>
              <a:buChar char="•"/>
            </a:pPr>
            <a:r>
              <a:rPr lang="en-US" sz="1400" dirty="0">
                <a:solidFill>
                  <a:schemeClr val="tx1">
                    <a:lumMod val="65000"/>
                    <a:lumOff val="35000"/>
                  </a:schemeClr>
                </a:solidFill>
              </a:rPr>
              <a:t>Stream Miles Length</a:t>
            </a:r>
          </a:p>
          <a:p>
            <a:pPr marL="285750" indent="-285750">
              <a:buFont typeface="Arial" panose="020B0604020202020204" pitchFamily="34" charset="0"/>
              <a:buChar char="•"/>
            </a:pPr>
            <a:r>
              <a:rPr lang="en-US" sz="1400" dirty="0">
                <a:solidFill>
                  <a:schemeClr val="accent1">
                    <a:lumMod val="75000"/>
                  </a:schemeClr>
                </a:solidFill>
              </a:rPr>
              <a:t>69% Approximate A</a:t>
            </a:r>
            <a:endParaRPr lang="en-US" sz="1400" dirty="0"/>
          </a:p>
          <a:p>
            <a:pPr marL="285750" indent="-285750">
              <a:buFont typeface="Arial" panose="020B0604020202020204" pitchFamily="34" charset="0"/>
              <a:buChar char="•"/>
            </a:pPr>
            <a:r>
              <a:rPr lang="en-US" sz="1400" dirty="0">
                <a:solidFill>
                  <a:srgbClr val="C00000"/>
                </a:solidFill>
              </a:rPr>
              <a:t>31% Detailed Zones</a:t>
            </a:r>
          </a:p>
        </p:txBody>
      </p:sp>
      <p:sp>
        <p:nvSpPr>
          <p:cNvPr id="11" name="TextBox 10"/>
          <p:cNvSpPr txBox="1"/>
          <p:nvPr/>
        </p:nvSpPr>
        <p:spPr>
          <a:xfrm>
            <a:off x="7976896" y="2139247"/>
            <a:ext cx="2569806" cy="1215717"/>
          </a:xfrm>
          <a:prstGeom prst="rect">
            <a:avLst/>
          </a:prstGeom>
          <a:solidFill>
            <a:schemeClr val="accent2">
              <a:lumMod val="40000"/>
              <a:lumOff val="60000"/>
            </a:schemeClr>
          </a:solidFill>
        </p:spPr>
        <p:txBody>
          <a:bodyPr wrap="square" rtlCol="0">
            <a:spAutoFit/>
          </a:bodyPr>
          <a:lstStyle/>
          <a:p>
            <a:pPr algn="ctr"/>
            <a:r>
              <a:rPr lang="en-US" sz="1700" b="1" dirty="0"/>
              <a:t>Special Flood Hazard Area</a:t>
            </a:r>
          </a:p>
          <a:p>
            <a:pPr marL="285750" indent="-285750">
              <a:buFont typeface="Arial" panose="020B0604020202020204" pitchFamily="34" charset="0"/>
              <a:buChar char="•"/>
            </a:pPr>
            <a:r>
              <a:rPr lang="en-US" sz="1400" dirty="0">
                <a:solidFill>
                  <a:schemeClr val="tx1">
                    <a:lumMod val="65000"/>
                    <a:lumOff val="35000"/>
                  </a:schemeClr>
                </a:solidFill>
              </a:rPr>
              <a:t>84,351 buildings</a:t>
            </a:r>
          </a:p>
          <a:p>
            <a:pPr marL="285750" indent="-285750">
              <a:buFont typeface="Arial" panose="020B0604020202020204" pitchFamily="34" charset="0"/>
              <a:buChar char="•"/>
            </a:pPr>
            <a:r>
              <a:rPr lang="en-US" sz="1400" dirty="0">
                <a:solidFill>
                  <a:schemeClr val="accent1">
                    <a:lumMod val="75000"/>
                  </a:schemeClr>
                </a:solidFill>
              </a:rPr>
              <a:t>35% in Approximate Zone A</a:t>
            </a:r>
          </a:p>
          <a:p>
            <a:pPr marL="285750" indent="-285750">
              <a:buFont typeface="Arial" panose="020B0604020202020204" pitchFamily="34" charset="0"/>
              <a:buChar char="•"/>
            </a:pPr>
            <a:r>
              <a:rPr lang="en-US" sz="1400" dirty="0">
                <a:solidFill>
                  <a:srgbClr val="C00000"/>
                </a:solidFill>
              </a:rPr>
              <a:t>65%  in Detailed Zone AE (9% in Regulatory Floodway)</a:t>
            </a:r>
          </a:p>
        </p:txBody>
      </p:sp>
      <p:sp>
        <p:nvSpPr>
          <p:cNvPr id="13" name="TextBox 12"/>
          <p:cNvSpPr txBox="1"/>
          <p:nvPr/>
        </p:nvSpPr>
        <p:spPr>
          <a:xfrm>
            <a:off x="7976896" y="5131405"/>
            <a:ext cx="2569806" cy="1585049"/>
          </a:xfrm>
          <a:prstGeom prst="rect">
            <a:avLst/>
          </a:prstGeom>
          <a:solidFill>
            <a:srgbClr val="FBFEE6"/>
          </a:solidFill>
        </p:spPr>
        <p:txBody>
          <a:bodyPr wrap="square" rtlCol="0">
            <a:spAutoFit/>
          </a:bodyPr>
          <a:lstStyle/>
          <a:p>
            <a:pPr algn="ctr"/>
            <a:r>
              <a:rPr lang="en-US" sz="1700" b="1" dirty="0"/>
              <a:t>BUILDINGS IN SHADED X</a:t>
            </a:r>
            <a:endParaRPr lang="en-US" sz="1700" u="sng" dirty="0"/>
          </a:p>
          <a:p>
            <a:pPr marL="285750" indent="-285750">
              <a:buFont typeface="Arial" panose="020B0604020202020204" pitchFamily="34" charset="0"/>
              <a:buChar char="•"/>
            </a:pPr>
            <a:r>
              <a:rPr lang="en-US" sz="1600" dirty="0">
                <a:solidFill>
                  <a:schemeClr val="tx1">
                    <a:lumMod val="65000"/>
                    <a:lumOff val="35000"/>
                  </a:schemeClr>
                </a:solidFill>
              </a:rPr>
              <a:t>Moderate Risk</a:t>
            </a:r>
          </a:p>
          <a:p>
            <a:pPr marL="285750" indent="-285750">
              <a:buFont typeface="Arial" panose="020B0604020202020204" pitchFamily="34" charset="0"/>
              <a:buChar char="•"/>
            </a:pPr>
            <a:r>
              <a:rPr lang="en-US" sz="1600" dirty="0">
                <a:solidFill>
                  <a:schemeClr val="tx1">
                    <a:lumMod val="65000"/>
                    <a:lumOff val="35000"/>
                  </a:schemeClr>
                </a:solidFill>
              </a:rPr>
              <a:t>44,415 structures in 500-YR floodplains</a:t>
            </a:r>
          </a:p>
          <a:p>
            <a:pPr marL="285750" indent="-285750">
              <a:buFont typeface="Arial" panose="020B0604020202020204" pitchFamily="34" charset="0"/>
              <a:buChar char="•"/>
            </a:pPr>
            <a:r>
              <a:rPr lang="en-US" sz="1600" dirty="0">
                <a:solidFill>
                  <a:schemeClr val="tx1">
                    <a:lumMod val="65000"/>
                    <a:lumOff val="35000"/>
                  </a:schemeClr>
                </a:solidFill>
              </a:rPr>
              <a:t>9,718 structures in Levee Protected Zones</a:t>
            </a:r>
          </a:p>
        </p:txBody>
      </p:sp>
      <p:sp>
        <p:nvSpPr>
          <p:cNvPr id="19" name="TextBox 18"/>
          <p:cNvSpPr txBox="1"/>
          <p:nvPr/>
        </p:nvSpPr>
        <p:spPr>
          <a:xfrm>
            <a:off x="7976896" y="3577833"/>
            <a:ext cx="2569806" cy="1477328"/>
          </a:xfrm>
          <a:prstGeom prst="rect">
            <a:avLst/>
          </a:prstGeom>
          <a:solidFill>
            <a:schemeClr val="accent4">
              <a:lumMod val="40000"/>
              <a:lumOff val="60000"/>
            </a:schemeClr>
          </a:solidFill>
        </p:spPr>
        <p:txBody>
          <a:bodyPr wrap="square" rtlCol="0">
            <a:spAutoFit/>
          </a:bodyPr>
          <a:lstStyle/>
          <a:p>
            <a:pPr algn="ctr"/>
            <a:r>
              <a:rPr lang="en-US" sz="1700" b="1" dirty="0"/>
              <a:t>BUILDINGS IN NON-REGULATORY ZONES </a:t>
            </a:r>
          </a:p>
          <a:p>
            <a:pPr marL="285750" indent="-285750">
              <a:buFont typeface="Arial" panose="020B0604020202020204" pitchFamily="34" charset="0"/>
              <a:buChar char="•"/>
            </a:pPr>
            <a:r>
              <a:rPr lang="en-US" sz="1400" dirty="0">
                <a:solidFill>
                  <a:schemeClr val="tx1">
                    <a:lumMod val="65000"/>
                    <a:lumOff val="35000"/>
                  </a:schemeClr>
                </a:solidFill>
              </a:rPr>
              <a:t>13,966 Structures (14%) mapped in High-Risk Zone Advisory A / AE </a:t>
            </a:r>
          </a:p>
          <a:p>
            <a:pPr marL="285750" indent="-285750">
              <a:buFont typeface="Arial" panose="020B0604020202020204" pitchFamily="34" charset="0"/>
              <a:buChar char="•"/>
            </a:pPr>
            <a:r>
              <a:rPr lang="en-US" sz="1400" dirty="0">
                <a:solidFill>
                  <a:schemeClr val="tx1">
                    <a:lumMod val="65000"/>
                    <a:lumOff val="35000"/>
                  </a:schemeClr>
                </a:solidFill>
              </a:rPr>
              <a:t>98,317 Total High-Risk</a:t>
            </a:r>
          </a:p>
        </p:txBody>
      </p:sp>
      <p:pic>
        <p:nvPicPr>
          <p:cNvPr id="2" name="Picture 1"/>
          <p:cNvPicPr>
            <a:picLocks noChangeAspect="1"/>
          </p:cNvPicPr>
          <p:nvPr/>
        </p:nvPicPr>
        <p:blipFill>
          <a:blip r:embed="rId3"/>
          <a:stretch>
            <a:fillRect/>
          </a:stretch>
        </p:blipFill>
        <p:spPr>
          <a:xfrm>
            <a:off x="1648489" y="1892731"/>
            <a:ext cx="6145278" cy="4715585"/>
          </a:xfrm>
          <a:prstGeom prst="rect">
            <a:avLst/>
          </a:prstGeom>
        </p:spPr>
      </p:pic>
      <p:sp>
        <p:nvSpPr>
          <p:cNvPr id="4" name="TextBox 3">
            <a:hlinkClick r:id="rId4"/>
            <a:extLst>
              <a:ext uri="{FF2B5EF4-FFF2-40B4-BE49-F238E27FC236}">
                <a16:creationId xmlns:a16="http://schemas.microsoft.com/office/drawing/2014/main" id="{01DC8F0A-C38D-4905-A02C-2BFC216773A8}"/>
              </a:ext>
            </a:extLst>
          </p:cNvPr>
          <p:cNvSpPr txBox="1"/>
          <p:nvPr/>
        </p:nvSpPr>
        <p:spPr>
          <a:xfrm>
            <a:off x="1822939" y="6233746"/>
            <a:ext cx="923193"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161558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C70125-48F7-4757-9A7C-E653335F757D}"/>
              </a:ext>
            </a:extLst>
          </p:cNvPr>
          <p:cNvPicPr>
            <a:picLocks noChangeAspect="1"/>
          </p:cNvPicPr>
          <p:nvPr/>
        </p:nvPicPr>
        <p:blipFill>
          <a:blip r:embed="rId3"/>
          <a:stretch>
            <a:fillRect/>
          </a:stretch>
        </p:blipFill>
        <p:spPr>
          <a:xfrm>
            <a:off x="2154850" y="871712"/>
            <a:ext cx="7686758" cy="5926668"/>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Risk by Watershed</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2154850" y="1025880"/>
            <a:ext cx="2506049" cy="914398"/>
          </a:xfrm>
          <a:prstGeom prst="wedgeRoundRectCallout">
            <a:avLst>
              <a:gd name="adj1" fmla="val -39270"/>
              <a:gd name="adj2" fmla="val 306673"/>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Lower Kanawha Watershed</a:t>
            </a:r>
            <a:br>
              <a:rPr lang="en-US" sz="1400" b="1" dirty="0">
                <a:solidFill>
                  <a:schemeClr val="bg1"/>
                </a:solidFill>
              </a:rPr>
            </a:br>
            <a:r>
              <a:rPr lang="en-US" sz="1400" b="1" dirty="0">
                <a:solidFill>
                  <a:schemeClr val="bg1"/>
                </a:solidFill>
              </a:rPr>
              <a:t>has </a:t>
            </a:r>
            <a:r>
              <a:rPr lang="en-US" sz="1400" dirty="0">
                <a:solidFill>
                  <a:schemeClr val="bg1"/>
                </a:solidFill>
              </a:rPr>
              <a:t>highest building count, building exposure, and damage loss estimate </a:t>
            </a:r>
          </a:p>
        </p:txBody>
      </p:sp>
      <p:sp>
        <p:nvSpPr>
          <p:cNvPr id="2" name="TextBox 1"/>
          <p:cNvSpPr txBox="1"/>
          <p:nvPr/>
        </p:nvSpPr>
        <p:spPr>
          <a:xfrm>
            <a:off x="2352676" y="6276975"/>
            <a:ext cx="838200" cy="261610"/>
          </a:xfrm>
          <a:prstGeom prst="rect">
            <a:avLst/>
          </a:prstGeom>
          <a:noFill/>
        </p:spPr>
        <p:txBody>
          <a:bodyPr wrap="square" rtlCol="0">
            <a:spAutoFit/>
          </a:bodyPr>
          <a:lstStyle/>
          <a:p>
            <a:r>
              <a:rPr lang="en-US" sz="1100" dirty="0">
                <a:hlinkClick r:id="rId4"/>
              </a:rPr>
              <a:t>PDF Map</a:t>
            </a:r>
            <a:endParaRPr lang="en-US" sz="1100" dirty="0"/>
          </a:p>
        </p:txBody>
      </p:sp>
    </p:spTree>
    <p:extLst>
      <p:ext uri="{BB962C8B-B14F-4D97-AF65-F5344CB8AC3E}">
        <p14:creationId xmlns:p14="http://schemas.microsoft.com/office/powerpoint/2010/main" val="3317233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01629" y="2188412"/>
            <a:ext cx="5328347" cy="4088482"/>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R4 Building Risk by Flood Source</a:t>
            </a:r>
          </a:p>
        </p:txBody>
      </p:sp>
      <p:sp>
        <p:nvSpPr>
          <p:cNvPr id="9" name="TextBox 8"/>
          <p:cNvSpPr txBox="1"/>
          <p:nvPr/>
        </p:nvSpPr>
        <p:spPr>
          <a:xfrm>
            <a:off x="1679185" y="5433529"/>
            <a:ext cx="1990169" cy="230832"/>
          </a:xfrm>
          <a:prstGeom prst="rect">
            <a:avLst/>
          </a:prstGeom>
          <a:noFill/>
        </p:spPr>
        <p:txBody>
          <a:bodyPr wrap="square" rtlCol="0">
            <a:spAutoFit/>
          </a:bodyPr>
          <a:lstStyle/>
          <a:p>
            <a:r>
              <a:rPr lang="en-US" sz="900" dirty="0"/>
              <a:t>Computed for 1% (100-yr) floodplain</a:t>
            </a:r>
          </a:p>
        </p:txBody>
      </p:sp>
      <p:sp>
        <p:nvSpPr>
          <p:cNvPr id="13" name="Rectangle 12">
            <a:extLst>
              <a:ext uri="{FF2B5EF4-FFF2-40B4-BE49-F238E27FC236}">
                <a16:creationId xmlns:a16="http://schemas.microsoft.com/office/drawing/2014/main" id="{2B534BC2-7EDD-45A1-860F-FC44D849B3F3}"/>
              </a:ext>
            </a:extLst>
          </p:cNvPr>
          <p:cNvSpPr/>
          <p:nvPr/>
        </p:nvSpPr>
        <p:spPr>
          <a:xfrm>
            <a:off x="6688016" y="6369228"/>
            <a:ext cx="2804328" cy="276999"/>
          </a:xfrm>
          <a:prstGeom prst="rect">
            <a:avLst/>
          </a:prstGeom>
        </p:spPr>
        <p:txBody>
          <a:bodyPr wrap="square">
            <a:spAutoFit/>
          </a:bodyPr>
          <a:lstStyle/>
          <a:p>
            <a:r>
              <a:rPr lang="en-US" sz="1200" dirty="0">
                <a:solidFill>
                  <a:schemeClr val="accent1">
                    <a:lumMod val="75000"/>
                  </a:schemeClr>
                </a:solidFill>
                <a:latin typeface="Calibri" panose="020F0502020204030204" pitchFamily="34" charset="0"/>
                <a:hlinkClick r:id="rId4"/>
              </a:rPr>
              <a:t>Region 4 PDF Map</a:t>
            </a:r>
            <a:r>
              <a:rPr lang="en-US" sz="1200" dirty="0">
                <a:solidFill>
                  <a:schemeClr val="accent1">
                    <a:lumMod val="75000"/>
                  </a:schemeClr>
                </a:solidFill>
                <a:latin typeface="Calibri" panose="020F0502020204030204" pitchFamily="34" charset="0"/>
              </a:rPr>
              <a:t> </a:t>
            </a:r>
            <a:r>
              <a:rPr lang="en-US" sz="1200" dirty="0">
                <a:latin typeface="Calibri" panose="020F0502020204030204" pitchFamily="34" charset="0"/>
              </a:rPr>
              <a:t>Primary Flood Sources</a:t>
            </a:r>
            <a:endParaRPr lang="en-US" sz="1200" dirty="0"/>
          </a:p>
        </p:txBody>
      </p:sp>
      <p:graphicFrame>
        <p:nvGraphicFramePr>
          <p:cNvPr id="7" name="Table 6"/>
          <p:cNvGraphicFramePr>
            <a:graphicFrameLocks noGrp="1"/>
          </p:cNvGraphicFramePr>
          <p:nvPr/>
        </p:nvGraphicFramePr>
        <p:xfrm>
          <a:off x="1735459" y="1629612"/>
          <a:ext cx="3409894" cy="4135586"/>
        </p:xfrm>
        <a:graphic>
          <a:graphicData uri="http://schemas.openxmlformats.org/drawingml/2006/table">
            <a:tbl>
              <a:tblPr/>
              <a:tblGrid>
                <a:gridCol w="1411909">
                  <a:extLst>
                    <a:ext uri="{9D8B030D-6E8A-4147-A177-3AD203B41FA5}">
                      <a16:colId xmlns:a16="http://schemas.microsoft.com/office/drawing/2014/main" val="216835901"/>
                    </a:ext>
                  </a:extLst>
                </a:gridCol>
                <a:gridCol w="945713">
                  <a:extLst>
                    <a:ext uri="{9D8B030D-6E8A-4147-A177-3AD203B41FA5}">
                      <a16:colId xmlns:a16="http://schemas.microsoft.com/office/drawing/2014/main" val="1657548369"/>
                    </a:ext>
                  </a:extLst>
                </a:gridCol>
                <a:gridCol w="1052272">
                  <a:extLst>
                    <a:ext uri="{9D8B030D-6E8A-4147-A177-3AD203B41FA5}">
                      <a16:colId xmlns:a16="http://schemas.microsoft.com/office/drawing/2014/main" val="2551575026"/>
                    </a:ext>
                  </a:extLst>
                </a:gridCol>
              </a:tblGrid>
              <a:tr h="393603">
                <a:tc>
                  <a:txBody>
                    <a:bodyPr/>
                    <a:lstStyle/>
                    <a:p>
                      <a:pPr algn="ctr" fontAlgn="b"/>
                      <a:r>
                        <a:rPr lang="en-US" sz="1300" b="1" i="0" u="none" strike="noStrike" dirty="0">
                          <a:solidFill>
                            <a:srgbClr val="FFFFFF"/>
                          </a:solidFill>
                          <a:effectLst/>
                          <a:latin typeface="Calibri" panose="020F0502020204030204" pitchFamily="34" charset="0"/>
                        </a:rPr>
                        <a:t>Flood Sources</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300" b="1" i="0" u="none" strike="noStrike">
                          <a:solidFill>
                            <a:srgbClr val="FFFFFF"/>
                          </a:solidFill>
                          <a:effectLst/>
                          <a:latin typeface="Calibri" panose="020F0502020204030204" pitchFamily="34" charset="0"/>
                        </a:rPr>
                        <a:t>Building Count</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300" b="1" i="0" u="none" strike="noStrike">
                          <a:solidFill>
                            <a:srgbClr val="FFFFFF"/>
                          </a:solidFill>
                          <a:effectLst/>
                          <a:latin typeface="Calibri" panose="020F0502020204030204" pitchFamily="34" charset="0"/>
                        </a:rPr>
                        <a:t>Dollar Exposure ($)</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2786032016"/>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FAYETTE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97593486"/>
                  </a:ext>
                </a:extLst>
              </a:tr>
              <a:tr h="201796">
                <a:tc>
                  <a:txBody>
                    <a:bodyPr/>
                    <a:lstStyle/>
                    <a:p>
                      <a:pPr algn="l" fontAlgn="b"/>
                      <a:r>
                        <a:rPr lang="en-US" sz="1300" b="1" i="0" u="none" strike="noStrike" dirty="0">
                          <a:solidFill>
                            <a:srgbClr val="000000"/>
                          </a:solidFill>
                          <a:effectLst/>
                          <a:latin typeface="Calibri" panose="020F0502020204030204" pitchFamily="34" charset="0"/>
                        </a:rPr>
                        <a:t>Armstrong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275</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chemeClr val="tx1"/>
                          </a:solidFill>
                          <a:effectLst/>
                          <a:latin typeface="Calibri" panose="020F0502020204030204" pitchFamily="34" charset="0"/>
                        </a:rPr>
                        <a:t>$13,334K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207745"/>
                  </a:ext>
                </a:extLst>
              </a:tr>
              <a:tr h="201796">
                <a:tc>
                  <a:txBody>
                    <a:bodyPr/>
                    <a:lstStyle/>
                    <a:p>
                      <a:pPr algn="l" fontAlgn="b"/>
                      <a:r>
                        <a:rPr lang="en-US" sz="1300" b="1" i="0" u="none" strike="noStrike" dirty="0">
                          <a:solidFill>
                            <a:srgbClr val="000000"/>
                          </a:solidFill>
                          <a:effectLst/>
                          <a:latin typeface="Calibri" panose="020F0502020204030204" pitchFamily="34" charset="0"/>
                        </a:rPr>
                        <a:t>Kanawha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242</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rgbClr val="000000"/>
                          </a:solidFill>
                          <a:effectLst/>
                          <a:latin typeface="Calibri" panose="020F0502020204030204" pitchFamily="34" charset="0"/>
                        </a:rPr>
                        <a:t>$46,459K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814059"/>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GREENBRIER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8414039"/>
                  </a:ext>
                </a:extLst>
              </a:tr>
              <a:tr h="201796">
                <a:tc>
                  <a:txBody>
                    <a:bodyPr/>
                    <a:lstStyle/>
                    <a:p>
                      <a:pPr algn="l" fontAlgn="b"/>
                      <a:r>
                        <a:rPr lang="en-US" sz="1300" b="1" i="0" u="none" strike="noStrike">
                          <a:solidFill>
                            <a:srgbClr val="000000"/>
                          </a:solidFill>
                          <a:effectLst/>
                          <a:latin typeface="Calibri" panose="020F0502020204030204" pitchFamily="34" charset="0"/>
                        </a:rPr>
                        <a:t>Greenbrier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528</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dirty="0">
                          <a:solidFill>
                            <a:schemeClr val="tx1"/>
                          </a:solidFill>
                          <a:effectLst/>
                          <a:latin typeface="Calibri" panose="020F0502020204030204" pitchFamily="34" charset="0"/>
                        </a:rPr>
                        <a:t>$60,728K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8462644"/>
                  </a:ext>
                </a:extLst>
              </a:tr>
              <a:tr h="201796">
                <a:tc>
                  <a:txBody>
                    <a:bodyPr/>
                    <a:lstStyle/>
                    <a:p>
                      <a:pPr algn="l" fontAlgn="b"/>
                      <a:r>
                        <a:rPr lang="en-US" sz="1300" b="1" i="0" u="none" strike="noStrike">
                          <a:solidFill>
                            <a:srgbClr val="000000"/>
                          </a:solidFill>
                          <a:effectLst/>
                          <a:latin typeface="Calibri" panose="020F0502020204030204" pitchFamily="34" charset="0"/>
                        </a:rPr>
                        <a:t>Howard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364</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chemeClr val="tx1"/>
                          </a:solidFill>
                          <a:effectLst/>
                          <a:latin typeface="Calibri" panose="020F0502020204030204" pitchFamily="34" charset="0"/>
                        </a:rPr>
                        <a:t>$94,870K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4091703"/>
                  </a:ext>
                </a:extLst>
              </a:tr>
              <a:tr h="201796">
                <a:tc>
                  <a:txBody>
                    <a:bodyPr/>
                    <a:lstStyle/>
                    <a:p>
                      <a:pPr algn="l" fontAlgn="b"/>
                      <a:r>
                        <a:rPr lang="en-US" sz="1300" b="0" i="0" u="none" strike="noStrike">
                          <a:solidFill>
                            <a:srgbClr val="000000"/>
                          </a:solidFill>
                          <a:effectLst/>
                          <a:latin typeface="Calibri" panose="020F0502020204030204" pitchFamily="34" charset="0"/>
                        </a:rPr>
                        <a:t>Sewell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333</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Calibri" panose="020F0502020204030204" pitchFamily="34" charset="0"/>
                        </a:rPr>
                        <a:t>$14,716K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872155"/>
                  </a:ext>
                </a:extLst>
              </a:tr>
              <a:tr h="201796">
                <a:tc>
                  <a:txBody>
                    <a:bodyPr/>
                    <a:lstStyle/>
                    <a:p>
                      <a:pPr algn="l" fontAlgn="b"/>
                      <a:r>
                        <a:rPr lang="en-US" sz="1300" b="0" i="0" u="none" strike="noStrike">
                          <a:solidFill>
                            <a:srgbClr val="000000"/>
                          </a:solidFill>
                          <a:effectLst/>
                          <a:latin typeface="Calibri" panose="020F0502020204030204" pitchFamily="34" charset="0"/>
                        </a:rPr>
                        <a:t>Dry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197</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Calibri" panose="020F0502020204030204" pitchFamily="34" charset="0"/>
                        </a:rPr>
                        <a:t>$19,183K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393830"/>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NICHOLAS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0685990"/>
                  </a:ext>
                </a:extLst>
              </a:tr>
              <a:tr h="201796">
                <a:tc>
                  <a:txBody>
                    <a:bodyPr/>
                    <a:lstStyle/>
                    <a:p>
                      <a:pPr algn="l" fontAlgn="b"/>
                      <a:r>
                        <a:rPr lang="en-US" sz="1300" b="1" i="0" u="none" strike="noStrike">
                          <a:solidFill>
                            <a:srgbClr val="000000"/>
                          </a:solidFill>
                          <a:effectLst/>
                          <a:latin typeface="Calibri" panose="020F0502020204030204" pitchFamily="34" charset="0"/>
                        </a:rPr>
                        <a:t>Cherry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panose="020F0502020204030204" pitchFamily="34" charset="0"/>
                        </a:rPr>
                        <a:t>374</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chemeClr val="tx1"/>
                          </a:solidFill>
                          <a:effectLst/>
                          <a:latin typeface="Calibri" panose="020F0502020204030204" pitchFamily="34" charset="0"/>
                        </a:rPr>
                        <a:t>$15,719K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0029852"/>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POCAHONTAS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1655259"/>
                  </a:ext>
                </a:extLst>
              </a:tr>
              <a:tr h="201796">
                <a:tc>
                  <a:txBody>
                    <a:bodyPr/>
                    <a:lstStyle/>
                    <a:p>
                      <a:pPr algn="l" fontAlgn="ctr"/>
                      <a:r>
                        <a:rPr lang="en-US" sz="1300" b="1" i="0" u="none" strike="noStrike">
                          <a:solidFill>
                            <a:srgbClr val="000000"/>
                          </a:solidFill>
                          <a:effectLst/>
                          <a:latin typeface="Calibri" panose="020F0502020204030204" pitchFamily="34" charset="0"/>
                        </a:rPr>
                        <a:t>Greenbrier River**</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rgbClr val="000000"/>
                          </a:solidFill>
                          <a:effectLst/>
                          <a:latin typeface="Calibri" panose="020F0502020204030204" pitchFamily="34" charset="0"/>
                        </a:rPr>
                        <a:t>418</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1" i="0" u="none" strike="noStrike" dirty="0">
                          <a:solidFill>
                            <a:srgbClr val="000000"/>
                          </a:solidFill>
                          <a:effectLst/>
                          <a:latin typeface="Calibri" panose="020F0502020204030204" pitchFamily="34" charset="0"/>
                        </a:rPr>
                        <a:t>$29,097K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5841902"/>
                  </a:ext>
                </a:extLst>
              </a:tr>
              <a:tr h="201796">
                <a:tc>
                  <a:txBody>
                    <a:bodyPr/>
                    <a:lstStyle/>
                    <a:p>
                      <a:pPr algn="l" fontAlgn="b"/>
                      <a:r>
                        <a:rPr lang="en-US" sz="1300" b="0" i="0" u="none" strike="noStrike">
                          <a:solidFill>
                            <a:srgbClr val="000000"/>
                          </a:solidFill>
                          <a:effectLst/>
                          <a:latin typeface="Calibri" panose="020F0502020204030204" pitchFamily="34" charset="0"/>
                        </a:rPr>
                        <a:t>Knapp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110</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$13,882K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6148828"/>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WEBSTER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5864509"/>
                  </a:ext>
                </a:extLst>
              </a:tr>
              <a:tr h="201796">
                <a:tc>
                  <a:txBody>
                    <a:bodyPr/>
                    <a:lstStyle/>
                    <a:p>
                      <a:pPr algn="l" fontAlgn="b"/>
                      <a:r>
                        <a:rPr lang="en-US" sz="1300" b="1" i="0" u="none" strike="noStrike">
                          <a:solidFill>
                            <a:srgbClr val="000000"/>
                          </a:solidFill>
                          <a:effectLst/>
                          <a:latin typeface="Calibri" panose="020F0502020204030204" pitchFamily="34" charset="0"/>
                        </a:rPr>
                        <a:t>Elk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panose="020F0502020204030204" pitchFamily="34" charset="0"/>
                        </a:rPr>
                        <a:t>312</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rgbClr val="000000"/>
                          </a:solidFill>
                          <a:effectLst/>
                          <a:latin typeface="Calibri" panose="020F0502020204030204" pitchFamily="34" charset="0"/>
                        </a:rPr>
                        <a:t>$16,938K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6878639"/>
                  </a:ext>
                </a:extLst>
              </a:tr>
              <a:tr h="201796">
                <a:tc>
                  <a:txBody>
                    <a:bodyPr/>
                    <a:lstStyle/>
                    <a:p>
                      <a:pPr algn="l" fontAlgn="b"/>
                      <a:r>
                        <a:rPr lang="en-US" sz="1300" b="0" i="0" u="none" strike="noStrike">
                          <a:solidFill>
                            <a:srgbClr val="000000"/>
                          </a:solidFill>
                          <a:effectLst/>
                          <a:latin typeface="Calibri" panose="020F0502020204030204" pitchFamily="34" charset="0"/>
                        </a:rPr>
                        <a:t>Gauley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106</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Calibri" panose="020F0502020204030204" pitchFamily="34" charset="0"/>
                        </a:rPr>
                        <a:t>$8,420K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0825444"/>
                  </a:ext>
                </a:extLst>
              </a:tr>
              <a:tr h="199798">
                <a:tc>
                  <a:txBody>
                    <a:bodyPr/>
                    <a:lstStyle/>
                    <a:p>
                      <a:pPr algn="l" fontAlgn="b"/>
                      <a:endParaRPr lang="en-US" sz="1200" b="0" i="0" u="none" strike="noStrike" dirty="0">
                        <a:solidFill>
                          <a:srgbClr val="000000"/>
                        </a:solidFill>
                        <a:effectLst/>
                        <a:latin typeface="Calibri" panose="020F0502020204030204" pitchFamily="34" charset="0"/>
                      </a:endParaRPr>
                    </a:p>
                  </a:txBody>
                  <a:tcPr marL="9990" marR="9990" marT="99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990" marR="9990" marT="99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990" marR="9990" marT="999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566109"/>
                  </a:ext>
                </a:extLst>
              </a:tr>
              <a:tr h="199798">
                <a:tc>
                  <a:txBody>
                    <a:bodyPr/>
                    <a:lstStyle/>
                    <a:p>
                      <a:pPr algn="l" fontAlgn="b"/>
                      <a:r>
                        <a:rPr lang="en-US" sz="800" b="0" i="0" u="none" strike="noStrike">
                          <a:solidFill>
                            <a:srgbClr val="000000"/>
                          </a:solidFill>
                          <a:effectLst/>
                          <a:latin typeface="Calibri" panose="020F0502020204030204" pitchFamily="34" charset="0"/>
                        </a:rPr>
                        <a:t>* 2016 Disaster Restudy</a:t>
                      </a:r>
                    </a:p>
                  </a:txBody>
                  <a:tcPr marL="9990" marR="9990" marT="999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9990" marR="9990" marT="999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990" marR="9990" marT="9990" marB="0" anchor="b">
                    <a:lnL>
                      <a:noFill/>
                    </a:lnL>
                    <a:lnR>
                      <a:noFill/>
                    </a:lnR>
                    <a:lnT>
                      <a:noFill/>
                    </a:lnT>
                    <a:lnB>
                      <a:noFill/>
                    </a:lnB>
                  </a:tcPr>
                </a:tc>
                <a:extLst>
                  <a:ext uri="{0D108BD9-81ED-4DB2-BD59-A6C34878D82A}">
                    <a16:rowId xmlns:a16="http://schemas.microsoft.com/office/drawing/2014/main" val="3079135921"/>
                  </a:ext>
                </a:extLst>
              </a:tr>
            </a:tbl>
          </a:graphicData>
        </a:graphic>
      </p:graphicFrame>
      <p:sp>
        <p:nvSpPr>
          <p:cNvPr id="10" name="Rectangle 9"/>
          <p:cNvSpPr/>
          <p:nvPr/>
        </p:nvSpPr>
        <p:spPr>
          <a:xfrm>
            <a:off x="5294666" y="1572859"/>
            <a:ext cx="5048870" cy="523220"/>
          </a:xfrm>
          <a:prstGeom prst="rect">
            <a:avLst/>
          </a:prstGeom>
          <a:solidFill>
            <a:schemeClr val="accent5">
              <a:lumMod val="20000"/>
              <a:lumOff val="80000"/>
            </a:schemeClr>
          </a:solidFill>
        </p:spPr>
        <p:txBody>
          <a:bodyPr wrap="square">
            <a:spAutoFit/>
          </a:bodyPr>
          <a:lstStyle/>
          <a:p>
            <a:r>
              <a:rPr lang="en-US" sz="1400" i="1" dirty="0">
                <a:solidFill>
                  <a:srgbClr val="000000"/>
                </a:solidFill>
                <a:latin typeface="Calibri" panose="020F0502020204030204" pitchFamily="34" charset="0"/>
              </a:rPr>
              <a:t>Greenbrier River </a:t>
            </a:r>
            <a:r>
              <a:rPr lang="en-US" sz="1400" dirty="0">
                <a:solidFill>
                  <a:srgbClr val="000000"/>
                </a:solidFill>
                <a:latin typeface="Calibri" panose="020F0502020204030204" pitchFamily="34" charset="0"/>
              </a:rPr>
              <a:t>totals for Greenbrier and Pocahontas counties:  </a:t>
            </a:r>
            <a:r>
              <a:rPr lang="en-US" sz="1400" b="1" dirty="0">
                <a:solidFill>
                  <a:schemeClr val="accent1">
                    <a:lumMod val="50000"/>
                  </a:schemeClr>
                </a:solidFill>
                <a:latin typeface="Calibri" panose="020F0502020204030204" pitchFamily="34" charset="0"/>
              </a:rPr>
              <a:t>946 buildings </a:t>
            </a:r>
            <a:r>
              <a:rPr lang="en-US" sz="1400" dirty="0">
                <a:solidFill>
                  <a:srgbClr val="000000"/>
                </a:solidFill>
                <a:latin typeface="Calibri" panose="020F0502020204030204" pitchFamily="34" charset="0"/>
              </a:rPr>
              <a:t>in 1% floodplain, </a:t>
            </a:r>
            <a:r>
              <a:rPr lang="en-US" sz="1400" b="1" dirty="0">
                <a:solidFill>
                  <a:schemeClr val="accent1">
                    <a:lumMod val="50000"/>
                  </a:schemeClr>
                </a:solidFill>
                <a:latin typeface="Calibri" panose="020F0502020204030204" pitchFamily="34" charset="0"/>
              </a:rPr>
              <a:t>$90M dollar exposure</a:t>
            </a:r>
            <a:r>
              <a:rPr lang="en-US" sz="1400" b="1" dirty="0">
                <a:solidFill>
                  <a:schemeClr val="accent1">
                    <a:lumMod val="50000"/>
                  </a:schemeClr>
                </a:solidFill>
              </a:rPr>
              <a:t> </a:t>
            </a:r>
          </a:p>
        </p:txBody>
      </p:sp>
      <p:sp>
        <p:nvSpPr>
          <p:cNvPr id="11" name="Rectangle 10"/>
          <p:cNvSpPr/>
          <p:nvPr/>
        </p:nvSpPr>
        <p:spPr>
          <a:xfrm>
            <a:off x="1735459" y="5889628"/>
            <a:ext cx="3409894" cy="276999"/>
          </a:xfrm>
          <a:prstGeom prst="rect">
            <a:avLst/>
          </a:prstGeom>
        </p:spPr>
        <p:txBody>
          <a:bodyPr wrap="square">
            <a:spAutoFit/>
          </a:bodyPr>
          <a:lstStyle/>
          <a:p>
            <a:r>
              <a:rPr lang="en-US" sz="1200" dirty="0">
                <a:solidFill>
                  <a:srgbClr val="000000"/>
                </a:solidFill>
                <a:latin typeface="Calibri" panose="020F0502020204030204" pitchFamily="34" charset="0"/>
              </a:rPr>
              <a:t>RA Tables:  </a:t>
            </a:r>
            <a:r>
              <a:rPr lang="en-US" sz="1200" dirty="0">
                <a:solidFill>
                  <a:srgbClr val="000000"/>
                </a:solidFill>
                <a:latin typeface="Calibri" panose="020F0502020204030204" pitchFamily="34" charset="0"/>
                <a:hlinkClick r:id="rId5"/>
              </a:rPr>
              <a:t>Buildings by River/Stream Name</a:t>
            </a:r>
            <a:endParaRPr lang="en-US" sz="1200" dirty="0"/>
          </a:p>
        </p:txBody>
      </p:sp>
      <p:sp>
        <p:nvSpPr>
          <p:cNvPr id="12" name="TextBox 11"/>
          <p:cNvSpPr txBox="1"/>
          <p:nvPr/>
        </p:nvSpPr>
        <p:spPr>
          <a:xfrm>
            <a:off x="2782528" y="1079098"/>
            <a:ext cx="6459794" cy="369332"/>
          </a:xfrm>
          <a:prstGeom prst="rect">
            <a:avLst/>
          </a:prstGeom>
          <a:noFill/>
        </p:spPr>
        <p:txBody>
          <a:bodyPr wrap="square" rtlCol="0">
            <a:spAutoFit/>
          </a:bodyPr>
          <a:lstStyle/>
          <a:p>
            <a:r>
              <a:rPr lang="en-US" b="1" dirty="0">
                <a:solidFill>
                  <a:schemeClr val="accent1">
                    <a:lumMod val="50000"/>
                  </a:schemeClr>
                </a:solidFill>
              </a:rPr>
              <a:t>Building Counts and Building Exposure $ Values by </a:t>
            </a:r>
            <a:r>
              <a:rPr lang="en-US" b="1" i="1" dirty="0">
                <a:solidFill>
                  <a:schemeClr val="accent1">
                    <a:lumMod val="50000"/>
                  </a:schemeClr>
                </a:solidFill>
              </a:rPr>
              <a:t>Stream Name</a:t>
            </a:r>
          </a:p>
        </p:txBody>
      </p:sp>
      <p:sp>
        <p:nvSpPr>
          <p:cNvPr id="14" name="Speech Bubble: Rectangle with Corners Rounded 14">
            <a:extLst>
              <a:ext uri="{FF2B5EF4-FFF2-40B4-BE49-F238E27FC236}">
                <a16:creationId xmlns:a16="http://schemas.microsoft.com/office/drawing/2014/main" id="{0ED1C770-B1D6-4603-BB25-A749DDCA06CF}"/>
              </a:ext>
            </a:extLst>
          </p:cNvPr>
          <p:cNvSpPr/>
          <p:nvPr/>
        </p:nvSpPr>
        <p:spPr>
          <a:xfrm flipH="1">
            <a:off x="5294662" y="2505809"/>
            <a:ext cx="2106262" cy="882440"/>
          </a:xfrm>
          <a:prstGeom prst="wedgeRoundRectCallout">
            <a:avLst>
              <a:gd name="adj1" fmla="val -94494"/>
              <a:gd name="adj2" fmla="val 27872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Greenbrier River in Region 4 has the most structures in the 1%-annual-chance floodplain</a:t>
            </a:r>
            <a:endParaRPr lang="en-US" sz="1200" dirty="0">
              <a:solidFill>
                <a:schemeClr val="bg1"/>
              </a:solidFill>
            </a:endParaRPr>
          </a:p>
        </p:txBody>
      </p:sp>
      <p:sp>
        <p:nvSpPr>
          <p:cNvPr id="15" name="Speech Bubble: Rectangle with Corners Rounded 14">
            <a:extLst>
              <a:ext uri="{FF2B5EF4-FFF2-40B4-BE49-F238E27FC236}">
                <a16:creationId xmlns:a16="http://schemas.microsoft.com/office/drawing/2014/main" id="{0ED1C770-B1D6-4603-BB25-A749DDCA06CF}"/>
              </a:ext>
            </a:extLst>
          </p:cNvPr>
          <p:cNvSpPr/>
          <p:nvPr/>
        </p:nvSpPr>
        <p:spPr>
          <a:xfrm flipH="1">
            <a:off x="9115425" y="4276726"/>
            <a:ext cx="1470824" cy="1156805"/>
          </a:xfrm>
          <a:prstGeom prst="wedgeRoundRectCallout">
            <a:avLst>
              <a:gd name="adj1" fmla="val 90838"/>
              <a:gd name="adj2" fmla="val 82491"/>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bg1"/>
                </a:solidFill>
              </a:rPr>
              <a:t>Howard Creek in Greenbrier County has the highest building dollar exposure of all communities in Region 4</a:t>
            </a:r>
            <a:endParaRPr lang="en-US" sz="1050" dirty="0">
              <a:solidFill>
                <a:schemeClr val="bg1"/>
              </a:solidFill>
            </a:endParaRPr>
          </a:p>
        </p:txBody>
      </p:sp>
    </p:spTree>
    <p:extLst>
      <p:ext uri="{BB962C8B-B14F-4D97-AF65-F5344CB8AC3E}">
        <p14:creationId xmlns:p14="http://schemas.microsoft.com/office/powerpoint/2010/main" val="397596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Zone A Building Cluster Analysis</a:t>
            </a:r>
          </a:p>
        </p:txBody>
      </p:sp>
      <p:sp>
        <p:nvSpPr>
          <p:cNvPr id="3" name="TextBox 2"/>
          <p:cNvSpPr txBox="1"/>
          <p:nvPr/>
        </p:nvSpPr>
        <p:spPr>
          <a:xfrm>
            <a:off x="2425148" y="3253943"/>
            <a:ext cx="6802241" cy="1077218"/>
          </a:xfrm>
          <a:prstGeom prst="rect">
            <a:avLst/>
          </a:prstGeom>
          <a:solidFill>
            <a:schemeClr val="tx1"/>
          </a:solidFill>
        </p:spPr>
        <p:txBody>
          <a:bodyPr wrap="square" rtlCol="0">
            <a:spAutoFit/>
          </a:bodyPr>
          <a:lstStyle/>
          <a:p>
            <a:pPr algn="ctr"/>
            <a:r>
              <a:rPr lang="en-US" sz="3200" dirty="0">
                <a:solidFill>
                  <a:srgbClr val="FFFF00"/>
                </a:solidFill>
              </a:rPr>
              <a:t>Flood Map Discovery: </a:t>
            </a:r>
            <a:br>
              <a:rPr lang="en-US" sz="3200" dirty="0">
                <a:solidFill>
                  <a:srgbClr val="FFFF00"/>
                </a:solidFill>
              </a:rPr>
            </a:br>
            <a:r>
              <a:rPr lang="en-US" sz="3200" dirty="0">
                <a:solidFill>
                  <a:srgbClr val="FFFF00"/>
                </a:solidFill>
              </a:rPr>
              <a:t> Zone A conversion to Detailed Zone AE</a:t>
            </a:r>
          </a:p>
        </p:txBody>
      </p:sp>
    </p:spTree>
    <p:extLst>
      <p:ext uri="{BB962C8B-B14F-4D97-AF65-F5344CB8AC3E}">
        <p14:creationId xmlns:p14="http://schemas.microsoft.com/office/powerpoint/2010/main" val="2081773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Potential Detailed Flood Studies</a:t>
            </a:r>
          </a:p>
        </p:txBody>
      </p:sp>
      <p:pic>
        <p:nvPicPr>
          <p:cNvPr id="6146" name="Picture 1">
            <a:extLst>
              <a:ext uri="{FF2B5EF4-FFF2-40B4-BE49-F238E27FC236}">
                <a16:creationId xmlns:a16="http://schemas.microsoft.com/office/drawing/2014/main" id="{98259ECA-3BC2-4052-B1FC-A570656F6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2582" y="1011977"/>
            <a:ext cx="7555132" cy="584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D861F1F-0B11-460C-B261-ED665C3C7562}"/>
              </a:ext>
            </a:extLst>
          </p:cNvPr>
          <p:cNvSpPr txBox="1"/>
          <p:nvPr/>
        </p:nvSpPr>
        <p:spPr>
          <a:xfrm>
            <a:off x="1798906" y="1011976"/>
            <a:ext cx="4206240" cy="1600438"/>
          </a:xfrm>
          <a:prstGeom prst="rect">
            <a:avLst/>
          </a:prstGeom>
          <a:solidFill>
            <a:schemeClr val="accent1">
              <a:lumMod val="20000"/>
              <a:lumOff val="80000"/>
            </a:schemeClr>
          </a:solidFill>
        </p:spPr>
        <p:txBody>
          <a:bodyPr wrap="square">
            <a:spAutoFit/>
          </a:bodyPr>
          <a:lstStyle/>
          <a:p>
            <a:r>
              <a:rPr lang="en-US" sz="1400" i="1" dirty="0">
                <a:latin typeface="Calibri" panose="020F0502020204030204" pitchFamily="34" charset="0"/>
                <a:ea typeface="Calibri" panose="020F0502020204030204" pitchFamily="34" charset="0"/>
              </a:rPr>
              <a:t>Objective:</a:t>
            </a:r>
            <a:r>
              <a:rPr lang="en-US" sz="1400" dirty="0">
                <a:latin typeface="Calibri" panose="020F0502020204030204" pitchFamily="34" charset="0"/>
                <a:ea typeface="Calibri" panose="020F0502020204030204" pitchFamily="34" charset="0"/>
              </a:rPr>
              <a:t>  Evaluate potential Approximate A Zone rivers/streams for more comprehensive Detailed Flood Studies where clusters of buildings with high damage potential exist.  The cluster analysis identifies a higher density (or higher development) of structures located in the Approximate A Zone.  Refer to </a:t>
            </a:r>
            <a:r>
              <a:rPr lang="en-US" sz="1400" dirty="0">
                <a:latin typeface="Calibri" panose="020F0502020204030204" pitchFamily="34" charset="0"/>
                <a:ea typeface="Calibri" panose="020F0502020204030204" pitchFamily="34" charset="0"/>
                <a:hlinkClick r:id="rId4"/>
              </a:rPr>
              <a:t>Zone A Cluster Analysis </a:t>
            </a:r>
            <a:r>
              <a:rPr lang="en-US" sz="1400" dirty="0">
                <a:latin typeface="Calibri" panose="020F0502020204030204" pitchFamily="34" charset="0"/>
                <a:ea typeface="Calibri" panose="020F0502020204030204" pitchFamily="34" charset="0"/>
              </a:rPr>
              <a:t>for more information.</a:t>
            </a:r>
          </a:p>
        </p:txBody>
      </p:sp>
      <p:sp>
        <p:nvSpPr>
          <p:cNvPr id="4" name="TextBox 3">
            <a:extLst>
              <a:ext uri="{FF2B5EF4-FFF2-40B4-BE49-F238E27FC236}">
                <a16:creationId xmlns:a16="http://schemas.microsoft.com/office/drawing/2014/main" id="{3723ED4B-6BD8-433C-90FB-22692167911F}"/>
              </a:ext>
            </a:extLst>
          </p:cNvPr>
          <p:cNvSpPr txBox="1"/>
          <p:nvPr/>
        </p:nvSpPr>
        <p:spPr>
          <a:xfrm>
            <a:off x="8074270" y="6444762"/>
            <a:ext cx="2112303" cy="276999"/>
          </a:xfrm>
          <a:prstGeom prst="rect">
            <a:avLst/>
          </a:prstGeom>
          <a:noFill/>
        </p:spPr>
        <p:txBody>
          <a:bodyPr wrap="square" rtlCol="0">
            <a:spAutoFit/>
          </a:bodyPr>
          <a:lstStyle/>
          <a:p>
            <a:r>
              <a:rPr lang="en-US" sz="1200" dirty="0">
                <a:hlinkClick r:id="rId4"/>
              </a:rPr>
              <a:t>Zone A Cluster PDF Tax Maps</a:t>
            </a:r>
            <a:endParaRPr lang="en-US" sz="1200" dirty="0"/>
          </a:p>
        </p:txBody>
      </p:sp>
    </p:spTree>
    <p:extLst>
      <p:ext uri="{BB962C8B-B14F-4D97-AF65-F5344CB8AC3E}">
        <p14:creationId xmlns:p14="http://schemas.microsoft.com/office/powerpoint/2010/main" val="2660811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Potential Detailed Flood Studies</a:t>
            </a:r>
          </a:p>
        </p:txBody>
      </p:sp>
      <p:graphicFrame>
        <p:nvGraphicFramePr>
          <p:cNvPr id="8" name="Table 7">
            <a:extLst>
              <a:ext uri="{FF2B5EF4-FFF2-40B4-BE49-F238E27FC236}">
                <a16:creationId xmlns:a16="http://schemas.microsoft.com/office/drawing/2014/main" id="{4A24941F-45A7-4640-BDB9-17AF60D0B079}"/>
              </a:ext>
            </a:extLst>
          </p:cNvPr>
          <p:cNvGraphicFramePr>
            <a:graphicFrameLocks noGrp="1"/>
          </p:cNvGraphicFramePr>
          <p:nvPr/>
        </p:nvGraphicFramePr>
        <p:xfrm>
          <a:off x="1838962" y="1020922"/>
          <a:ext cx="8402321" cy="2478405"/>
        </p:xfrm>
        <a:graphic>
          <a:graphicData uri="http://schemas.openxmlformats.org/drawingml/2006/table">
            <a:tbl>
              <a:tblPr firstRow="1" firstCol="1" bandRow="1"/>
              <a:tblGrid>
                <a:gridCol w="1333341">
                  <a:extLst>
                    <a:ext uri="{9D8B030D-6E8A-4147-A177-3AD203B41FA5}">
                      <a16:colId xmlns:a16="http://schemas.microsoft.com/office/drawing/2014/main" val="1852840183"/>
                    </a:ext>
                  </a:extLst>
                </a:gridCol>
                <a:gridCol w="1812718">
                  <a:extLst>
                    <a:ext uri="{9D8B030D-6E8A-4147-A177-3AD203B41FA5}">
                      <a16:colId xmlns:a16="http://schemas.microsoft.com/office/drawing/2014/main" val="2181019846"/>
                    </a:ext>
                  </a:extLst>
                </a:gridCol>
                <a:gridCol w="1812718">
                  <a:extLst>
                    <a:ext uri="{9D8B030D-6E8A-4147-A177-3AD203B41FA5}">
                      <a16:colId xmlns:a16="http://schemas.microsoft.com/office/drawing/2014/main" val="3728352334"/>
                    </a:ext>
                  </a:extLst>
                </a:gridCol>
                <a:gridCol w="1153468">
                  <a:extLst>
                    <a:ext uri="{9D8B030D-6E8A-4147-A177-3AD203B41FA5}">
                      <a16:colId xmlns:a16="http://schemas.microsoft.com/office/drawing/2014/main" val="736770828"/>
                    </a:ext>
                  </a:extLst>
                </a:gridCol>
                <a:gridCol w="1153468">
                  <a:extLst>
                    <a:ext uri="{9D8B030D-6E8A-4147-A177-3AD203B41FA5}">
                      <a16:colId xmlns:a16="http://schemas.microsoft.com/office/drawing/2014/main" val="1006749091"/>
                    </a:ext>
                  </a:extLst>
                </a:gridCol>
                <a:gridCol w="1136608">
                  <a:extLst>
                    <a:ext uri="{9D8B030D-6E8A-4147-A177-3AD203B41FA5}">
                      <a16:colId xmlns:a16="http://schemas.microsoft.com/office/drawing/2014/main" val="1822597142"/>
                    </a:ext>
                  </a:extLst>
                </a:gridCol>
              </a:tblGrid>
              <a:tr h="200025">
                <a:tc>
                  <a:txBody>
                    <a:bodyPr/>
                    <a:lstStyle/>
                    <a:p>
                      <a:pPr marL="0" marR="0" algn="ctr">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rPr>
                        <a:t>Rank</a:t>
                      </a:r>
                      <a:endParaRPr lang="en-US" sz="14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a:txBody>
                    <a:bodyPr/>
                    <a:lstStyle/>
                    <a:p>
                      <a:pPr marL="0" marR="0" algn="ctr">
                        <a:spcBef>
                          <a:spcPts val="0"/>
                        </a:spcBef>
                        <a:spcAft>
                          <a:spcPts val="0"/>
                        </a:spcAft>
                      </a:pPr>
                      <a:r>
                        <a:rPr lang="en-US" sz="1400" b="1">
                          <a:solidFill>
                            <a:srgbClr val="FFFFFF"/>
                          </a:solidFill>
                          <a:effectLst/>
                          <a:latin typeface="Calibri" panose="020F0502020204030204" pitchFamily="34" charset="0"/>
                          <a:ea typeface="Calibri" panose="020F0502020204030204" pitchFamily="34" charset="0"/>
                        </a:rPr>
                        <a:t>1</a:t>
                      </a:r>
                      <a:endParaRPr lang="en-US" sz="14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a:txBody>
                    <a:bodyPr/>
                    <a:lstStyle/>
                    <a:p>
                      <a:pPr marL="0" marR="0" algn="ctr">
                        <a:spcBef>
                          <a:spcPts val="0"/>
                        </a:spcBef>
                        <a:spcAft>
                          <a:spcPts val="0"/>
                        </a:spcAft>
                      </a:pPr>
                      <a:r>
                        <a:rPr lang="en-US" sz="1400" b="1">
                          <a:solidFill>
                            <a:srgbClr val="FFFFFF"/>
                          </a:solidFill>
                          <a:effectLst/>
                          <a:latin typeface="Calibri" panose="020F0502020204030204" pitchFamily="34" charset="0"/>
                          <a:ea typeface="Calibri" panose="020F0502020204030204" pitchFamily="34" charset="0"/>
                        </a:rPr>
                        <a:t>2</a:t>
                      </a:r>
                      <a:endParaRPr lang="en-US" sz="14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a:txBody>
                    <a:bodyPr/>
                    <a:lstStyle/>
                    <a:p>
                      <a:pPr marL="0" marR="0" algn="ctr">
                        <a:spcBef>
                          <a:spcPts val="0"/>
                        </a:spcBef>
                        <a:spcAft>
                          <a:spcPts val="0"/>
                        </a:spcAft>
                      </a:pPr>
                      <a:r>
                        <a:rPr lang="en-US" sz="1400" b="1">
                          <a:solidFill>
                            <a:srgbClr val="FFFFFF"/>
                          </a:solidFill>
                          <a:effectLst/>
                          <a:latin typeface="Calibri" panose="020F0502020204030204" pitchFamily="34" charset="0"/>
                          <a:ea typeface="Calibri" panose="020F0502020204030204" pitchFamily="34" charset="0"/>
                        </a:rPr>
                        <a:t>3</a:t>
                      </a:r>
                      <a:endParaRPr lang="en-US" sz="14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a:txBody>
                    <a:bodyPr/>
                    <a:lstStyle/>
                    <a:p>
                      <a:pPr marL="0" marR="0" algn="ctr">
                        <a:spcBef>
                          <a:spcPts val="0"/>
                        </a:spcBef>
                        <a:spcAft>
                          <a:spcPts val="0"/>
                        </a:spcAft>
                      </a:pPr>
                      <a:r>
                        <a:rPr lang="en-US" sz="1400" b="1">
                          <a:solidFill>
                            <a:srgbClr val="FFFFFF"/>
                          </a:solidFill>
                          <a:effectLst/>
                          <a:latin typeface="Calibri" panose="020F0502020204030204" pitchFamily="34" charset="0"/>
                          <a:ea typeface="Calibri" panose="020F0502020204030204" pitchFamily="34" charset="0"/>
                        </a:rPr>
                        <a:t>4</a:t>
                      </a:r>
                      <a:endParaRPr lang="en-US" sz="14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a:txBody>
                    <a:bodyPr/>
                    <a:lstStyle/>
                    <a:p>
                      <a:pPr marL="0" marR="0" algn="ctr">
                        <a:spcBef>
                          <a:spcPts val="0"/>
                        </a:spcBef>
                        <a:spcAft>
                          <a:spcPts val="0"/>
                        </a:spcAft>
                      </a:pPr>
                      <a:r>
                        <a:rPr lang="en-US" sz="1400" b="1">
                          <a:solidFill>
                            <a:srgbClr val="FFFFFF"/>
                          </a:solidFill>
                          <a:effectLst/>
                          <a:latin typeface="Calibri" panose="020F0502020204030204" pitchFamily="34" charset="0"/>
                          <a:ea typeface="Calibri" panose="020F0502020204030204" pitchFamily="34" charset="0"/>
                        </a:rPr>
                        <a:t>5</a:t>
                      </a:r>
                      <a:endParaRPr lang="en-US" sz="14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752969770"/>
                  </a:ext>
                </a:extLst>
              </a:tr>
              <a:tr h="190500">
                <a:tc rowSpan="2">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rPr>
                        <a:t>BUILDING COUNT</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b="1" i="1" dirty="0">
                          <a:solidFill>
                            <a:srgbClr val="0070C0"/>
                          </a:solidFill>
                          <a:effectLst/>
                          <a:latin typeface="Calibri" panose="020F0502020204030204" pitchFamily="34" charset="0"/>
                          <a:ea typeface="Calibri" panose="020F0502020204030204" pitchFamily="34" charset="0"/>
                        </a:rPr>
                        <a:t>Buckhannon</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East Fork Twelvepole</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Potomac</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Shenandoah</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Cacapon</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260698406"/>
                  </a:ext>
                </a:extLst>
              </a:tr>
              <a:tr h="200025">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47</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42</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38</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31</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28</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086789892"/>
                  </a:ext>
                </a:extLst>
              </a:tr>
              <a:tr h="190500">
                <a:tc rowSpan="2">
                  <a:txBody>
                    <a:bodyPr/>
                    <a:lstStyle/>
                    <a:p>
                      <a:pPr marL="0" marR="0" algn="ctr">
                        <a:spcBef>
                          <a:spcPts val="0"/>
                        </a:spcBef>
                        <a:spcAft>
                          <a:spcPts val="0"/>
                        </a:spcAft>
                      </a:pPr>
                      <a:r>
                        <a:rPr lang="en-US" sz="1400" b="1">
                          <a:solidFill>
                            <a:srgbClr val="000000"/>
                          </a:solidFill>
                          <a:effectLst/>
                          <a:latin typeface="Calibri" panose="020F0502020204030204" pitchFamily="34" charset="0"/>
                          <a:ea typeface="Calibri" panose="020F0502020204030204" pitchFamily="34" charset="0"/>
                        </a:rPr>
                        <a:t>BUILDING DOLLAR EXPOSURE</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Shenandoah</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dirty="0">
                          <a:solidFill>
                            <a:srgbClr val="0070C0"/>
                          </a:solidFill>
                          <a:effectLst/>
                          <a:latin typeface="Calibri" panose="020F0502020204030204" pitchFamily="34" charset="0"/>
                          <a:ea typeface="Calibri" panose="020F0502020204030204" pitchFamily="34" charset="0"/>
                        </a:rPr>
                        <a:t>Cheat</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Buckhannon</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Tygart Valley</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Potomac</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034026965"/>
                  </a:ext>
                </a:extLst>
              </a:tr>
              <a:tr h="200025">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$10.7M</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$3.1M</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$2.0M</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$2.0M</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$1.9M</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363349719"/>
                  </a:ext>
                </a:extLst>
              </a:tr>
              <a:tr h="190500">
                <a:tc rowSpan="2">
                  <a:txBody>
                    <a:bodyPr/>
                    <a:lstStyle/>
                    <a:p>
                      <a:pPr marL="0" marR="0" algn="ctr">
                        <a:spcBef>
                          <a:spcPts val="0"/>
                        </a:spcBef>
                        <a:spcAft>
                          <a:spcPts val="0"/>
                        </a:spcAft>
                      </a:pPr>
                      <a:r>
                        <a:rPr lang="en-US" sz="1400" b="1">
                          <a:solidFill>
                            <a:srgbClr val="000000"/>
                          </a:solidFill>
                          <a:effectLst/>
                          <a:latin typeface="Calibri" panose="020F0502020204030204" pitchFamily="34" charset="0"/>
                          <a:ea typeface="Calibri" panose="020F0502020204030204" pitchFamily="34" charset="0"/>
                        </a:rPr>
                        <a:t>BUILDING DAMAGE LOSS</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Shenandoah</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Cheat</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dirty="0">
                          <a:solidFill>
                            <a:srgbClr val="0070C0"/>
                          </a:solidFill>
                          <a:effectLst/>
                          <a:latin typeface="Calibri" panose="020F0502020204030204" pitchFamily="34" charset="0"/>
                          <a:ea typeface="Calibri" panose="020F0502020204030204" pitchFamily="34" charset="0"/>
                        </a:rPr>
                        <a:t>Potomac</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Buckhannon</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Tygart Valley</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366488207"/>
                  </a:ext>
                </a:extLst>
              </a:tr>
              <a:tr h="200025">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$5.5M</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$1.7M</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$1.3M</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$1.3M</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$1.3M</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660142185"/>
                  </a:ext>
                </a:extLst>
              </a:tr>
              <a:tr h="381000">
                <a:tc rowSpan="2">
                  <a:txBody>
                    <a:bodyPr/>
                    <a:lstStyle/>
                    <a:p>
                      <a:pPr marL="0" marR="0" algn="ctr">
                        <a:spcBef>
                          <a:spcPts val="0"/>
                        </a:spcBef>
                        <a:spcAft>
                          <a:spcPts val="0"/>
                        </a:spcAft>
                      </a:pPr>
                      <a:r>
                        <a:rPr lang="en-US" sz="1400" b="1">
                          <a:solidFill>
                            <a:srgbClr val="000000"/>
                          </a:solidFill>
                          <a:effectLst/>
                          <a:latin typeface="Calibri" panose="020F0502020204030204" pitchFamily="34" charset="0"/>
                          <a:ea typeface="Calibri" panose="020F0502020204030204" pitchFamily="34" charset="0"/>
                        </a:rPr>
                        <a:t>DAMAGE ≥ 50%</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Buckhannon</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East Fork Twelvepole</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Potomac</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dirty="0">
                          <a:solidFill>
                            <a:srgbClr val="0070C0"/>
                          </a:solidFill>
                          <a:effectLst/>
                          <a:latin typeface="Calibri" panose="020F0502020204030204" pitchFamily="34" charset="0"/>
                          <a:ea typeface="Calibri" panose="020F0502020204030204" pitchFamily="34" charset="0"/>
                        </a:rPr>
                        <a:t>Shenandoah</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dirty="0">
                          <a:solidFill>
                            <a:srgbClr val="0070C0"/>
                          </a:solidFill>
                          <a:effectLst/>
                          <a:latin typeface="Calibri" panose="020F0502020204030204" pitchFamily="34" charset="0"/>
                          <a:ea typeface="Calibri" panose="020F0502020204030204" pitchFamily="34" charset="0"/>
                        </a:rPr>
                        <a:t>Cacapon</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662691389"/>
                  </a:ext>
                </a:extLst>
              </a:tr>
              <a:tr h="390525">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44</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38</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35</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25</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25</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656581567"/>
                  </a:ext>
                </a:extLst>
              </a:tr>
            </a:tbl>
          </a:graphicData>
        </a:graphic>
      </p:graphicFrame>
      <p:sp>
        <p:nvSpPr>
          <p:cNvPr id="12" name="TextBox 11">
            <a:extLst>
              <a:ext uri="{FF2B5EF4-FFF2-40B4-BE49-F238E27FC236}">
                <a16:creationId xmlns:a16="http://schemas.microsoft.com/office/drawing/2014/main" id="{9726D191-08BF-4595-BC11-3B3608C76A88}"/>
              </a:ext>
            </a:extLst>
          </p:cNvPr>
          <p:cNvSpPr txBox="1"/>
          <p:nvPr/>
        </p:nvSpPr>
        <p:spPr>
          <a:xfrm>
            <a:off x="1838962" y="3605848"/>
            <a:ext cx="7589519" cy="307777"/>
          </a:xfrm>
          <a:prstGeom prst="rect">
            <a:avLst/>
          </a:prstGeom>
          <a:noFill/>
        </p:spPr>
        <p:txBody>
          <a:bodyPr wrap="square">
            <a:spAutoFit/>
          </a:bodyPr>
          <a:lstStyle/>
          <a:p>
            <a:r>
              <a:rPr lang="en-US" sz="1400" i="1" dirty="0">
                <a:solidFill>
                  <a:schemeClr val="tx2">
                    <a:lumMod val="50000"/>
                  </a:schemeClr>
                </a:solidFill>
                <a:latin typeface="Calibri" panose="020F0502020204030204" pitchFamily="34" charset="0"/>
                <a:ea typeface="Calibri" panose="020F0502020204030204" pitchFamily="34" charset="0"/>
              </a:rPr>
              <a:t>Water Depth in Structure ≥ 10 feet:  </a:t>
            </a:r>
            <a:r>
              <a:rPr lang="en-US" sz="1400" dirty="0">
                <a:solidFill>
                  <a:schemeClr val="tx2">
                    <a:lumMod val="50000"/>
                  </a:schemeClr>
                </a:solidFill>
                <a:latin typeface="Calibri" panose="020F0502020204030204" pitchFamily="34" charset="0"/>
                <a:ea typeface="Calibri" panose="020F0502020204030204" pitchFamily="34" charset="0"/>
              </a:rPr>
              <a:t>Flooding exceeds entire first floor of non-elevated structures</a:t>
            </a:r>
            <a:endParaRPr lang="en-US" sz="1400" dirty="0">
              <a:solidFill>
                <a:schemeClr val="tx2">
                  <a:lumMod val="50000"/>
                </a:schemeClr>
              </a:solidFill>
            </a:endParaRPr>
          </a:p>
        </p:txBody>
      </p:sp>
      <p:sp>
        <p:nvSpPr>
          <p:cNvPr id="10" name="Rectangle 1">
            <a:extLst>
              <a:ext uri="{FF2B5EF4-FFF2-40B4-BE49-F238E27FC236}">
                <a16:creationId xmlns:a16="http://schemas.microsoft.com/office/drawing/2014/main" id="{267208C5-91B3-4952-BF8D-28985580286B}"/>
              </a:ext>
            </a:extLst>
          </p:cNvPr>
          <p:cNvSpPr>
            <a:spLocks noChangeArrowheads="1"/>
          </p:cNvSpPr>
          <p:nvPr/>
        </p:nvSpPr>
        <p:spPr bwMode="auto">
          <a:xfrm>
            <a:off x="2479040" y="6219121"/>
            <a:ext cx="723392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endParaRPr lang="en-US"/>
          </a:p>
        </p:txBody>
      </p:sp>
      <p:sp>
        <p:nvSpPr>
          <p:cNvPr id="11" name="Rectangle 2">
            <a:extLst>
              <a:ext uri="{FF2B5EF4-FFF2-40B4-BE49-F238E27FC236}">
                <a16:creationId xmlns:a16="http://schemas.microsoft.com/office/drawing/2014/main" id="{000D2211-D577-47AC-BA9E-D61565738E9B}"/>
              </a:ext>
            </a:extLst>
          </p:cNvPr>
          <p:cNvSpPr>
            <a:spLocks noChangeArrowheads="1"/>
          </p:cNvSpPr>
          <p:nvPr/>
        </p:nvSpPr>
        <p:spPr bwMode="auto">
          <a:xfrm>
            <a:off x="1838961" y="4061163"/>
            <a:ext cx="8402320" cy="369332"/>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883D495-629F-46EF-9303-D58EA6D96649}"/>
              </a:ext>
            </a:extLst>
          </p:cNvPr>
          <p:cNvSpPr>
            <a:spLocks noChangeArrowheads="1"/>
          </p:cNvSpPr>
          <p:nvPr/>
        </p:nvSpPr>
        <p:spPr bwMode="auto">
          <a:xfrm>
            <a:off x="1838961" y="6128035"/>
            <a:ext cx="79959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ko-KR" sz="1400" i="1" dirty="0">
                <a:ea typeface="Calibri" panose="020F0502020204030204" pitchFamily="34" charset="0"/>
              </a:rPr>
              <a:t>Highest Building Flood Depth for Approximate A Zone Rivers/Streams (table extract).  </a:t>
            </a:r>
            <a:r>
              <a:rPr lang="en-US" altLang="ko-KR" sz="1400" dirty="0">
                <a:ea typeface="Calibri" panose="020F0502020204030204" pitchFamily="34" charset="0"/>
              </a:rPr>
              <a:t>Sorted on building flood depth.</a:t>
            </a:r>
            <a:r>
              <a:rPr lang="en-US" altLang="ko-KR" sz="1400" i="1" dirty="0">
                <a:ea typeface="Calibri" panose="020F0502020204030204" pitchFamily="34" charset="0"/>
              </a:rPr>
              <a:t>  </a:t>
            </a:r>
            <a:r>
              <a:rPr lang="en-US" altLang="ko-KR" sz="1400" dirty="0">
                <a:ea typeface="Calibri" panose="020F0502020204030204" pitchFamily="34" charset="0"/>
              </a:rPr>
              <a:t>Click on Flood Tool map link to view location.</a:t>
            </a:r>
            <a:endParaRPr lang="en-US" altLang="ko-KR" sz="1400" dirty="0"/>
          </a:p>
        </p:txBody>
      </p:sp>
      <p:graphicFrame>
        <p:nvGraphicFramePr>
          <p:cNvPr id="15" name="Table 14">
            <a:extLst>
              <a:ext uri="{FF2B5EF4-FFF2-40B4-BE49-F238E27FC236}">
                <a16:creationId xmlns:a16="http://schemas.microsoft.com/office/drawing/2014/main" id="{93E06F23-E79D-4362-A281-19F94612F7C8}"/>
              </a:ext>
            </a:extLst>
          </p:cNvPr>
          <p:cNvGraphicFramePr>
            <a:graphicFrameLocks noGrp="1"/>
          </p:cNvGraphicFramePr>
          <p:nvPr/>
        </p:nvGraphicFramePr>
        <p:xfrm>
          <a:off x="2056131" y="4543622"/>
          <a:ext cx="7886699" cy="1489710"/>
        </p:xfrm>
        <a:graphic>
          <a:graphicData uri="http://schemas.openxmlformats.org/drawingml/2006/table">
            <a:tbl>
              <a:tblPr firstRow="1" firstCol="1" bandRow="1"/>
              <a:tblGrid>
                <a:gridCol w="2035465">
                  <a:extLst>
                    <a:ext uri="{9D8B030D-6E8A-4147-A177-3AD203B41FA5}">
                      <a16:colId xmlns:a16="http://schemas.microsoft.com/office/drawing/2014/main" val="3936401997"/>
                    </a:ext>
                  </a:extLst>
                </a:gridCol>
                <a:gridCol w="906775">
                  <a:extLst>
                    <a:ext uri="{9D8B030D-6E8A-4147-A177-3AD203B41FA5}">
                      <a16:colId xmlns:a16="http://schemas.microsoft.com/office/drawing/2014/main" val="2470427009"/>
                    </a:ext>
                  </a:extLst>
                </a:gridCol>
                <a:gridCol w="741378">
                  <a:extLst>
                    <a:ext uri="{9D8B030D-6E8A-4147-A177-3AD203B41FA5}">
                      <a16:colId xmlns:a16="http://schemas.microsoft.com/office/drawing/2014/main" val="3841310733"/>
                    </a:ext>
                  </a:extLst>
                </a:gridCol>
                <a:gridCol w="1640673">
                  <a:extLst>
                    <a:ext uri="{9D8B030D-6E8A-4147-A177-3AD203B41FA5}">
                      <a16:colId xmlns:a16="http://schemas.microsoft.com/office/drawing/2014/main" val="1445612355"/>
                    </a:ext>
                  </a:extLst>
                </a:gridCol>
                <a:gridCol w="843608">
                  <a:extLst>
                    <a:ext uri="{9D8B030D-6E8A-4147-A177-3AD203B41FA5}">
                      <a16:colId xmlns:a16="http://schemas.microsoft.com/office/drawing/2014/main" val="2837055929"/>
                    </a:ext>
                  </a:extLst>
                </a:gridCol>
                <a:gridCol w="917580">
                  <a:extLst>
                    <a:ext uri="{9D8B030D-6E8A-4147-A177-3AD203B41FA5}">
                      <a16:colId xmlns:a16="http://schemas.microsoft.com/office/drawing/2014/main" val="1217689063"/>
                    </a:ext>
                  </a:extLst>
                </a:gridCol>
                <a:gridCol w="801220">
                  <a:extLst>
                    <a:ext uri="{9D8B030D-6E8A-4147-A177-3AD203B41FA5}">
                      <a16:colId xmlns:a16="http://schemas.microsoft.com/office/drawing/2014/main" val="3449997691"/>
                    </a:ext>
                  </a:extLst>
                </a:gridCol>
              </a:tblGrid>
              <a:tr h="284786">
                <a:tc>
                  <a:txBody>
                    <a:bodyPr/>
                    <a:lstStyle/>
                    <a:p>
                      <a:pPr marL="0" marR="0" algn="ctr">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River/Stream Name</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5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rPr>
                        <a:t>Flood Depth Value (ft.)</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Web Link</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County</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Flood Depth Source</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Hazard Occupancy Code</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Building Exposure ($)</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407396191"/>
                  </a:ext>
                </a:extLst>
              </a:tr>
              <a:tr h="139452">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Shenandoah River</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rPr>
                        <a:t>33.0</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5000"/>
                        </a:lnSpc>
                        <a:spcBef>
                          <a:spcPts val="0"/>
                        </a:spcBef>
                        <a:spcAft>
                          <a:spcPts val="0"/>
                        </a:spcAft>
                      </a:pPr>
                      <a:r>
                        <a:rPr lang="en-US" sz="1200" u="sng">
                          <a:solidFill>
                            <a:srgbClr val="0563C1"/>
                          </a:solidFill>
                          <a:effectLst/>
                          <a:latin typeface="Calibri" panose="020F0502020204030204" pitchFamily="34" charset="0"/>
                          <a:ea typeface="Calibri" panose="020F0502020204030204" pitchFamily="34" charset="0"/>
                          <a:hlinkClick r:id="rId3"/>
                        </a:rPr>
                        <a:t>FT</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JEFFERSON COUNTY</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HEC-RAS</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COM8</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532,300 </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3200924"/>
                  </a:ext>
                </a:extLst>
              </a:tr>
              <a:tr h="139452">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South Branch Potomac </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rPr>
                        <a:t>28.5</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5000"/>
                        </a:lnSpc>
                        <a:spcBef>
                          <a:spcPts val="0"/>
                        </a:spcBef>
                        <a:spcAft>
                          <a:spcPts val="0"/>
                        </a:spcAft>
                      </a:pPr>
                      <a:r>
                        <a:rPr lang="en-US" sz="1200" u="sng">
                          <a:solidFill>
                            <a:srgbClr val="0563C1"/>
                          </a:solidFill>
                          <a:effectLst/>
                          <a:latin typeface="Calibri" panose="020F0502020204030204" pitchFamily="34" charset="0"/>
                          <a:ea typeface="Calibri" panose="020F0502020204030204" pitchFamily="34" charset="0"/>
                          <a:hlinkClick r:id="rId4"/>
                        </a:rPr>
                        <a:t>FT</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HARDY COUNTY</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HEC-RAS</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RES2</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1,710 </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9910549"/>
                  </a:ext>
                </a:extLst>
              </a:tr>
              <a:tr h="139452">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Gauley River</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rPr>
                        <a:t>24.3</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5000"/>
                        </a:lnSpc>
                        <a:spcBef>
                          <a:spcPts val="0"/>
                        </a:spcBef>
                        <a:spcAft>
                          <a:spcPts val="0"/>
                        </a:spcAft>
                      </a:pPr>
                      <a:r>
                        <a:rPr lang="en-US" sz="1200" u="sng">
                          <a:solidFill>
                            <a:srgbClr val="0563C1"/>
                          </a:solidFill>
                          <a:effectLst/>
                          <a:latin typeface="Calibri" panose="020F0502020204030204" pitchFamily="34" charset="0"/>
                          <a:ea typeface="Calibri" panose="020F0502020204030204" pitchFamily="34" charset="0"/>
                          <a:hlinkClick r:id="rId5"/>
                        </a:rPr>
                        <a:t>FT</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FAYETTE COUNTY</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HEC-RAS</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RES1</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9,000 </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049884"/>
                  </a:ext>
                </a:extLst>
              </a:tr>
              <a:tr h="139452">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Beech Fork</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rPr>
                        <a:t>24.2</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5000"/>
                        </a:lnSpc>
                        <a:spcBef>
                          <a:spcPts val="0"/>
                        </a:spcBef>
                        <a:spcAft>
                          <a:spcPts val="0"/>
                        </a:spcAft>
                      </a:pPr>
                      <a:r>
                        <a:rPr lang="en-US" sz="1200" u="sng">
                          <a:solidFill>
                            <a:srgbClr val="0563C1"/>
                          </a:solidFill>
                          <a:effectLst/>
                          <a:latin typeface="Calibri" panose="020F0502020204030204" pitchFamily="34" charset="0"/>
                          <a:ea typeface="Calibri" panose="020F0502020204030204" pitchFamily="34" charset="0"/>
                          <a:hlinkClick r:id="rId6"/>
                        </a:rPr>
                        <a:t>FT</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WAYNE COUNTY</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HEC-RAS</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GOV1</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496,266 </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3439427"/>
                  </a:ext>
                </a:extLst>
              </a:tr>
              <a:tr h="139452">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New River</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rPr>
                        <a:t>20.6</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5000"/>
                        </a:lnSpc>
                        <a:spcBef>
                          <a:spcPts val="0"/>
                        </a:spcBef>
                        <a:spcAft>
                          <a:spcPts val="0"/>
                        </a:spcAft>
                      </a:pPr>
                      <a:r>
                        <a:rPr lang="en-US" sz="1200" u="sng">
                          <a:solidFill>
                            <a:srgbClr val="0563C1"/>
                          </a:solidFill>
                          <a:effectLst/>
                          <a:latin typeface="Calibri" panose="020F0502020204030204" pitchFamily="34" charset="0"/>
                          <a:ea typeface="Calibri" panose="020F0502020204030204" pitchFamily="34" charset="0"/>
                          <a:hlinkClick r:id="rId7"/>
                        </a:rPr>
                        <a:t>FT</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FAYETTE COUNTY</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HEC-RAS</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RES1</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18,100 </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7996981"/>
                  </a:ext>
                </a:extLst>
              </a:tr>
            </a:tbl>
          </a:graphicData>
        </a:graphic>
      </p:graphicFrame>
      <p:sp>
        <p:nvSpPr>
          <p:cNvPr id="16" name="TextBox 15">
            <a:extLst>
              <a:ext uri="{FF2B5EF4-FFF2-40B4-BE49-F238E27FC236}">
                <a16:creationId xmlns:a16="http://schemas.microsoft.com/office/drawing/2014/main" id="{AE4997C1-F95E-4715-920C-0C7A1E17B292}"/>
              </a:ext>
            </a:extLst>
          </p:cNvPr>
          <p:cNvSpPr txBox="1"/>
          <p:nvPr/>
        </p:nvSpPr>
        <p:spPr>
          <a:xfrm>
            <a:off x="8802956" y="6530480"/>
            <a:ext cx="1820008" cy="276999"/>
          </a:xfrm>
          <a:prstGeom prst="rect">
            <a:avLst/>
          </a:prstGeom>
          <a:noFill/>
        </p:spPr>
        <p:txBody>
          <a:bodyPr wrap="square" rtlCol="0">
            <a:spAutoFit/>
          </a:bodyPr>
          <a:lstStyle/>
          <a:p>
            <a:r>
              <a:rPr lang="en-US" sz="1200" dirty="0">
                <a:hlinkClick r:id="rId8"/>
              </a:rPr>
              <a:t>Zone A Cluster Analysis</a:t>
            </a:r>
            <a:endParaRPr lang="en-US" sz="1200" dirty="0"/>
          </a:p>
        </p:txBody>
      </p:sp>
    </p:spTree>
    <p:extLst>
      <p:ext uri="{BB962C8B-B14F-4D97-AF65-F5344CB8AC3E}">
        <p14:creationId xmlns:p14="http://schemas.microsoft.com/office/powerpoint/2010/main" val="707964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2021 R9 Floodplain Building Inventory</a:t>
            </a:r>
          </a:p>
        </p:txBody>
      </p:sp>
      <p:sp>
        <p:nvSpPr>
          <p:cNvPr id="8" name="Rectangle 7"/>
          <p:cNvSpPr/>
          <p:nvPr/>
        </p:nvSpPr>
        <p:spPr>
          <a:xfrm>
            <a:off x="2342352" y="3765176"/>
            <a:ext cx="2237591" cy="2893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651931" y="1056136"/>
            <a:ext cx="8888139" cy="5759825"/>
          </a:xfrm>
          <a:prstGeom prst="rect">
            <a:avLst/>
          </a:prstGeom>
        </p:spPr>
      </p:pic>
      <p:pic>
        <p:nvPicPr>
          <p:cNvPr id="10" name="Picture 9"/>
          <p:cNvPicPr/>
          <p:nvPr/>
        </p:nvPicPr>
        <p:blipFill>
          <a:blip r:embed="rId4"/>
          <a:stretch>
            <a:fillRect/>
          </a:stretch>
        </p:blipFill>
        <p:spPr>
          <a:xfrm>
            <a:off x="1755227" y="5602789"/>
            <a:ext cx="2049518" cy="1134682"/>
          </a:xfrm>
          <a:prstGeom prst="rect">
            <a:avLst/>
          </a:prstGeom>
          <a:ln>
            <a:solidFill>
              <a:schemeClr val="tx1"/>
            </a:solidFill>
          </a:ln>
        </p:spPr>
      </p:pic>
      <p:sp>
        <p:nvSpPr>
          <p:cNvPr id="3" name="TextBox 2"/>
          <p:cNvSpPr txBox="1"/>
          <p:nvPr/>
        </p:nvSpPr>
        <p:spPr>
          <a:xfrm>
            <a:off x="4553115" y="6491251"/>
            <a:ext cx="4829011" cy="246221"/>
          </a:xfrm>
          <a:prstGeom prst="rect">
            <a:avLst/>
          </a:prstGeom>
          <a:solidFill>
            <a:schemeClr val="bg1">
              <a:lumMod val="85000"/>
            </a:schemeClr>
          </a:solidFill>
        </p:spPr>
        <p:txBody>
          <a:bodyPr wrap="square" rtlCol="0">
            <a:spAutoFit/>
          </a:bodyPr>
          <a:lstStyle/>
          <a:p>
            <a:r>
              <a:rPr lang="en-US" sz="1000" dirty="0">
                <a:hlinkClick r:id="rId5"/>
              </a:rPr>
              <a:t>https://www.mapwv.gov/flood/map/?wkid=102100&amp;x=-8680577&amp;y=4786710&amp;l=3&amp;v=2</a:t>
            </a:r>
            <a:endParaRPr lang="en-US" sz="1000" dirty="0"/>
          </a:p>
        </p:txBody>
      </p:sp>
    </p:spTree>
    <p:extLst>
      <p:ext uri="{BB962C8B-B14F-4D97-AF65-F5344CB8AC3E}">
        <p14:creationId xmlns:p14="http://schemas.microsoft.com/office/powerpoint/2010/main" val="2554388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Potential Detailed Flood Studies</a:t>
            </a:r>
          </a:p>
        </p:txBody>
      </p:sp>
      <p:pic>
        <p:nvPicPr>
          <p:cNvPr id="9" name="Picture 8">
            <a:extLst>
              <a:ext uri="{FF2B5EF4-FFF2-40B4-BE49-F238E27FC236}">
                <a16:creationId xmlns:a16="http://schemas.microsoft.com/office/drawing/2014/main" id="{6471A8EA-0D42-4182-A8F0-CAF8328E8EAE}"/>
              </a:ext>
            </a:extLst>
          </p:cNvPr>
          <p:cNvPicPr/>
          <p:nvPr/>
        </p:nvPicPr>
        <p:blipFill>
          <a:blip r:embed="rId3">
            <a:extLst>
              <a:ext uri="{28A0092B-C50C-407E-A947-70E740481C1C}">
                <a14:useLocalDpi xmlns:a14="http://schemas.microsoft.com/office/drawing/2010/main" val="0"/>
              </a:ext>
            </a:extLst>
          </a:blip>
          <a:stretch>
            <a:fillRect/>
          </a:stretch>
        </p:blipFill>
        <p:spPr>
          <a:xfrm>
            <a:off x="2486025" y="2327532"/>
            <a:ext cx="6826452" cy="4200844"/>
          </a:xfrm>
          <a:prstGeom prst="rect">
            <a:avLst/>
          </a:prstGeom>
        </p:spPr>
      </p:pic>
      <p:sp>
        <p:nvSpPr>
          <p:cNvPr id="14" name="TextBox 13">
            <a:extLst>
              <a:ext uri="{FF2B5EF4-FFF2-40B4-BE49-F238E27FC236}">
                <a16:creationId xmlns:a16="http://schemas.microsoft.com/office/drawing/2014/main" id="{E199B4ED-5D99-4E52-9C41-7558C79763A8}"/>
              </a:ext>
            </a:extLst>
          </p:cNvPr>
          <p:cNvSpPr txBox="1"/>
          <p:nvPr/>
        </p:nvSpPr>
        <p:spPr>
          <a:xfrm>
            <a:off x="1874089" y="1041965"/>
            <a:ext cx="8050325" cy="1169551"/>
          </a:xfrm>
          <a:prstGeom prst="rect">
            <a:avLst/>
          </a:prstGeom>
          <a:solidFill>
            <a:schemeClr val="accent1">
              <a:lumMod val="20000"/>
              <a:lumOff val="80000"/>
            </a:schemeClr>
          </a:solidFill>
        </p:spPr>
        <p:txBody>
          <a:bodyPr wrap="square">
            <a:spAutoFit/>
          </a:bodyPr>
          <a:lstStyle/>
          <a:p>
            <a:r>
              <a:rPr lang="en-US" sz="1400" i="1" dirty="0">
                <a:latin typeface="Calibri" panose="020F0502020204030204" pitchFamily="34" charset="0"/>
                <a:ea typeface="Calibri" panose="020F0502020204030204" pitchFamily="34" charset="0"/>
              </a:rPr>
              <a:t>WV Flood Tool’s Risk MAP View – Building Damage Loss Estimate Percent Layer: </a:t>
            </a:r>
            <a:r>
              <a:rPr lang="en-US" sz="1400" dirty="0">
                <a:latin typeface="Calibri" panose="020F0502020204030204" pitchFamily="34" charset="0"/>
                <a:ea typeface="Calibri" panose="020F0502020204030204" pitchFamily="34" charset="0"/>
              </a:rPr>
              <a:t> In the Risk MAP View of the WV Flood Tool, the risk assessment layer,</a:t>
            </a:r>
            <a:r>
              <a:rPr lang="en-US" sz="1400" b="1" dirty="0">
                <a:solidFill>
                  <a:srgbClr val="2F5496"/>
                </a:solidFill>
                <a:latin typeface="Calibri" panose="020F0502020204030204" pitchFamily="34" charset="0"/>
                <a:ea typeface="Calibri" panose="020F0502020204030204" pitchFamily="34" charset="0"/>
              </a:rPr>
              <a:t> Building Damage Loss Estimate (%)</a:t>
            </a:r>
            <a:r>
              <a:rPr lang="en-US" sz="1400" dirty="0">
                <a:latin typeface="Calibri" panose="020F0502020204030204" pitchFamily="34" charset="0"/>
                <a:ea typeface="Calibri" panose="020F0502020204030204" pitchFamily="34" charset="0"/>
              </a:rPr>
              <a:t>, provides a relationship between high flood depths and flood loss estimates of substantially damaged structures</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(&gt; 50% damage).  High building-level damage percentages typically correlate to structures in Approximate A Zones with high base flood depths for a 1% annual chance flood.</a:t>
            </a:r>
            <a:endParaRPr lang="en-US" sz="1400" dirty="0"/>
          </a:p>
        </p:txBody>
      </p:sp>
      <p:sp>
        <p:nvSpPr>
          <p:cNvPr id="5" name="TextBox 4">
            <a:extLst>
              <a:ext uri="{FF2B5EF4-FFF2-40B4-BE49-F238E27FC236}">
                <a16:creationId xmlns:a16="http://schemas.microsoft.com/office/drawing/2014/main" id="{C846F20D-56A4-403B-B425-7E3AC8FB2682}"/>
              </a:ext>
            </a:extLst>
          </p:cNvPr>
          <p:cNvSpPr txBox="1"/>
          <p:nvPr/>
        </p:nvSpPr>
        <p:spPr>
          <a:xfrm>
            <a:off x="7713790" y="6505894"/>
            <a:ext cx="1820008" cy="276999"/>
          </a:xfrm>
          <a:prstGeom prst="rect">
            <a:avLst/>
          </a:prstGeom>
          <a:noFill/>
        </p:spPr>
        <p:txBody>
          <a:bodyPr wrap="square" rtlCol="0">
            <a:spAutoFit/>
          </a:bodyPr>
          <a:lstStyle/>
          <a:p>
            <a:r>
              <a:rPr lang="en-US" sz="1200" dirty="0">
                <a:hlinkClick r:id="rId4"/>
              </a:rPr>
              <a:t>Zone A Cluster Analysis</a:t>
            </a:r>
            <a:endParaRPr lang="en-US" sz="1200" dirty="0"/>
          </a:p>
        </p:txBody>
      </p:sp>
    </p:spTree>
    <p:extLst>
      <p:ext uri="{BB962C8B-B14F-4D97-AF65-F5344CB8AC3E}">
        <p14:creationId xmlns:p14="http://schemas.microsoft.com/office/powerpoint/2010/main" val="2866765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Potential Detailed Flood Studies</a:t>
            </a:r>
          </a:p>
        </p:txBody>
      </p:sp>
      <p:pic>
        <p:nvPicPr>
          <p:cNvPr id="8193" name="Picture 2">
            <a:extLst>
              <a:ext uri="{FF2B5EF4-FFF2-40B4-BE49-F238E27FC236}">
                <a16:creationId xmlns:a16="http://schemas.microsoft.com/office/drawing/2014/main" id="{BF8E823A-E084-4BC1-A320-7B95AB96A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9744" y="2257426"/>
            <a:ext cx="5448325" cy="400118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18">
            <a:extLst>
              <a:ext uri="{FF2B5EF4-FFF2-40B4-BE49-F238E27FC236}">
                <a16:creationId xmlns:a16="http://schemas.microsoft.com/office/drawing/2014/main" id="{A8BB5F13-6C88-4B86-8CAD-9E726AA69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9879" y="2257426"/>
            <a:ext cx="2983484" cy="400118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4">
            <a:extLst>
              <a:ext uri="{FF2B5EF4-FFF2-40B4-BE49-F238E27FC236}">
                <a16:creationId xmlns:a16="http://schemas.microsoft.com/office/drawing/2014/main" id="{A5F27061-18A4-49D8-A60C-02BC40AE10A9}"/>
              </a:ext>
            </a:extLst>
          </p:cNvPr>
          <p:cNvSpPr>
            <a:spLocks noChangeArrowheads="1"/>
          </p:cNvSpPr>
          <p:nvPr/>
        </p:nvSpPr>
        <p:spPr bwMode="auto">
          <a:xfrm flipH="1">
            <a:off x="3857623" y="5314354"/>
            <a:ext cx="3114676" cy="592137"/>
          </a:xfrm>
          <a:prstGeom prst="wedgeRoundRectCallout">
            <a:avLst>
              <a:gd name="adj1" fmla="val 46477"/>
              <a:gd name="adj2" fmla="val -131375"/>
              <a:gd name="adj3" fmla="val 16667"/>
            </a:avLst>
          </a:prstGeom>
          <a:solidFill>
            <a:srgbClr val="7030A0"/>
          </a:solidFill>
          <a:ln w="127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altLang="en-US" sz="1400" b="1" u="sng" dirty="0">
                <a:solidFill>
                  <a:srgbClr val="FFFFFF"/>
                </a:solidFill>
                <a:latin typeface="Calibri" panose="020F0502020204030204" pitchFamily="34" charset="0"/>
                <a:ea typeface="Calibri" panose="020F0502020204030204" pitchFamily="34" charset="0"/>
                <a:cs typeface="Times New Roman" panose="02020603050405020304" pitchFamily="18" charset="0"/>
              </a:rPr>
              <a:t>Building Damage Loss Estimate:</a:t>
            </a:r>
            <a:br>
              <a:rPr lang="en-US" altLang="en-US" sz="1400" b="1" u="sng" dirty="0">
                <a:solidFill>
                  <a:srgbClr val="FFFFFF"/>
                </a:solidFill>
                <a:latin typeface="Calibri" panose="020F0502020204030204" pitchFamily="34" charset="0"/>
                <a:ea typeface="Calibri" panose="020F0502020204030204" pitchFamily="34" charset="0"/>
                <a:cs typeface="Times New Roman" panose="02020603050405020304" pitchFamily="18" charset="0"/>
              </a:rPr>
            </a:br>
            <a:r>
              <a:rPr lang="en-US" altLang="en-US" sz="14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  Purple triangle symbol indicates Substantial Damage of Structure &gt; 50%</a:t>
            </a:r>
            <a:endParaRPr lang="en-US" altLang="en-US" sz="3200" dirty="0">
              <a:latin typeface="Arial" panose="020B0604020202020204" pitchFamily="34" charset="0"/>
            </a:endParaRPr>
          </a:p>
        </p:txBody>
      </p:sp>
      <p:sp>
        <p:nvSpPr>
          <p:cNvPr id="4" name="Text Box 2">
            <a:extLst>
              <a:ext uri="{FF2B5EF4-FFF2-40B4-BE49-F238E27FC236}">
                <a16:creationId xmlns:a16="http://schemas.microsoft.com/office/drawing/2014/main" id="{D59DB398-44DB-4E14-BDF1-9C22F504C56F}"/>
              </a:ext>
            </a:extLst>
          </p:cNvPr>
          <p:cNvSpPr txBox="1">
            <a:spLocks noChangeArrowheads="1"/>
          </p:cNvSpPr>
          <p:nvPr/>
        </p:nvSpPr>
        <p:spPr bwMode="auto">
          <a:xfrm>
            <a:off x="8501248" y="2343365"/>
            <a:ext cx="1264967" cy="24622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defTabSz="914400" eaLnBrk="0" fontAlgn="base" hangingPunct="0">
              <a:spcBef>
                <a:spcPct val="0"/>
              </a:spcBef>
              <a:spcAft>
                <a:spcPct val="0"/>
              </a:spcAft>
            </a:pPr>
            <a:r>
              <a:rPr lang="en-US" altLang="en-US" sz="1000" dirty="0">
                <a:latin typeface="Arial" panose="020B0604020202020204" pitchFamily="34" charset="0"/>
                <a:ea typeface="Calibri" panose="020F0502020204030204" pitchFamily="34" charset="0"/>
              </a:rPr>
              <a:t>High Water Marks</a:t>
            </a:r>
            <a:endParaRPr lang="en-US" altLang="en-US" dirty="0">
              <a:latin typeface="Arial" panose="020B0604020202020204" pitchFamily="34" charset="0"/>
            </a:endParaRPr>
          </a:p>
        </p:txBody>
      </p:sp>
      <p:sp>
        <p:nvSpPr>
          <p:cNvPr id="5" name="Rectangle 5">
            <a:extLst>
              <a:ext uri="{FF2B5EF4-FFF2-40B4-BE49-F238E27FC236}">
                <a16:creationId xmlns:a16="http://schemas.microsoft.com/office/drawing/2014/main" id="{8FB92FED-F2BC-4F12-8972-9058F8EB7E18}"/>
              </a:ext>
            </a:extLst>
          </p:cNvPr>
          <p:cNvSpPr>
            <a:spLocks noChangeArrowheads="1"/>
          </p:cNvSpPr>
          <p:nvPr/>
        </p:nvSpPr>
        <p:spPr bwMode="auto">
          <a:xfrm>
            <a:off x="1779743" y="1195577"/>
            <a:ext cx="8533620" cy="738664"/>
          </a:xfrm>
          <a:prstGeom prst="rect">
            <a:avLst/>
          </a:prstGeom>
          <a:solidFill>
            <a:schemeClr val="accent1">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400" b="1" dirty="0">
                <a:solidFill>
                  <a:srgbClr val="2F5496"/>
                </a:solidFill>
                <a:latin typeface="Arial" panose="020B0604020202020204" pitchFamily="34" charset="0"/>
                <a:ea typeface="Calibri" panose="020F0502020204030204" pitchFamily="34" charset="0"/>
              </a:rPr>
              <a:t>Shenandoah River </a:t>
            </a:r>
            <a:r>
              <a:rPr lang="en-US" altLang="en-US" sz="1400" dirty="0">
                <a:latin typeface="Arial" panose="020B0604020202020204" pitchFamily="34" charset="0"/>
                <a:ea typeface="Calibri" panose="020F0502020204030204" pitchFamily="34" charset="0"/>
              </a:rPr>
              <a:t>(Harpers Ferry) Zone A Cluster</a:t>
            </a:r>
            <a:br>
              <a:rPr lang="en-US" altLang="en-US" sz="1400" dirty="0">
                <a:latin typeface="Arial" panose="020B0604020202020204" pitchFamily="34" charset="0"/>
                <a:ea typeface="Calibri" panose="020F0502020204030204" pitchFamily="34" charset="0"/>
              </a:rPr>
            </a:br>
            <a:r>
              <a:rPr lang="en-US" altLang="en-US" sz="1400" dirty="0">
                <a:latin typeface="Arial" panose="020B0604020202020204" pitchFamily="34" charset="0"/>
                <a:ea typeface="Calibri" panose="020F0502020204030204" pitchFamily="34" charset="0"/>
              </a:rPr>
              <a:t>A high-value wastewater treatment plant is associated with the high building exposure values of this Zone A cluster.  Building 19-05-0004-0025-0000_744 has high-water marks on building side.</a:t>
            </a:r>
            <a:endParaRPr lang="en-US" altLang="en-US" dirty="0">
              <a:latin typeface="Arial" panose="020B0604020202020204" pitchFamily="34" charset="0"/>
            </a:endParaRPr>
          </a:p>
        </p:txBody>
      </p:sp>
      <p:sp>
        <p:nvSpPr>
          <p:cNvPr id="6" name="Rectangle 7">
            <a:extLst>
              <a:ext uri="{FF2B5EF4-FFF2-40B4-BE49-F238E27FC236}">
                <a16:creationId xmlns:a16="http://schemas.microsoft.com/office/drawing/2014/main" id="{5ADE642F-234E-4B78-AA21-27B5E15A29A1}"/>
              </a:ext>
            </a:extLst>
          </p:cNvPr>
          <p:cNvSpPr>
            <a:spLocks noChangeArrowheads="1"/>
          </p:cNvSpPr>
          <p:nvPr/>
        </p:nvSpPr>
        <p:spPr bwMode="auto">
          <a:xfrm>
            <a:off x="1779743" y="6261547"/>
            <a:ext cx="525703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lang="en-US" altLang="en-US" sz="600" dirty="0">
              <a:hlinkClick r:id="rId5"/>
            </a:endParaRPr>
          </a:p>
          <a:p>
            <a:pPr defTabSz="914400" eaLnBrk="0" fontAlgn="base" hangingPunct="0">
              <a:spcBef>
                <a:spcPct val="0"/>
              </a:spcBef>
              <a:spcAft>
                <a:spcPct val="0"/>
              </a:spcAft>
            </a:pPr>
            <a:r>
              <a:rPr lang="en-US" altLang="en-US" sz="1050" dirty="0">
                <a:hlinkClick r:id="rId5"/>
              </a:rPr>
              <a:t>https://www.mapwv.gov/flood/map/?wkid=102100&amp;x=-8652936&amp;y=4767965&amp;l=11&amp;v=2</a:t>
            </a:r>
            <a:endParaRPr lang="en-US" altLang="en-US" dirty="0">
              <a:latin typeface="Arial" panose="020B0604020202020204" pitchFamily="34" charset="0"/>
            </a:endParaRPr>
          </a:p>
        </p:txBody>
      </p:sp>
      <p:sp>
        <p:nvSpPr>
          <p:cNvPr id="7" name="TextBox 6"/>
          <p:cNvSpPr txBox="1"/>
          <p:nvPr/>
        </p:nvSpPr>
        <p:spPr>
          <a:xfrm>
            <a:off x="4724401" y="2466474"/>
            <a:ext cx="1924050" cy="369332"/>
          </a:xfrm>
          <a:prstGeom prst="rect">
            <a:avLst/>
          </a:prstGeom>
          <a:solidFill>
            <a:schemeClr val="bg1"/>
          </a:solidFill>
        </p:spPr>
        <p:txBody>
          <a:bodyPr wrap="square" rtlCol="0">
            <a:spAutoFit/>
          </a:bodyPr>
          <a:lstStyle/>
          <a:p>
            <a:r>
              <a:rPr lang="en-US" dirty="0"/>
              <a:t>Harpers Ferry, WV</a:t>
            </a:r>
          </a:p>
        </p:txBody>
      </p:sp>
      <p:sp>
        <p:nvSpPr>
          <p:cNvPr id="8" name="TextBox 7">
            <a:extLst>
              <a:ext uri="{FF2B5EF4-FFF2-40B4-BE49-F238E27FC236}">
                <a16:creationId xmlns:a16="http://schemas.microsoft.com/office/drawing/2014/main" id="{7279F1C2-4518-4E19-BA77-22E3636A4B11}"/>
              </a:ext>
            </a:extLst>
          </p:cNvPr>
          <p:cNvSpPr txBox="1"/>
          <p:nvPr/>
        </p:nvSpPr>
        <p:spPr>
          <a:xfrm>
            <a:off x="8821621" y="6344550"/>
            <a:ext cx="1820008" cy="276999"/>
          </a:xfrm>
          <a:prstGeom prst="rect">
            <a:avLst/>
          </a:prstGeom>
          <a:noFill/>
        </p:spPr>
        <p:txBody>
          <a:bodyPr wrap="square" rtlCol="0">
            <a:spAutoFit/>
          </a:bodyPr>
          <a:lstStyle/>
          <a:p>
            <a:r>
              <a:rPr lang="en-US" sz="1200" dirty="0">
                <a:hlinkClick r:id="rId6"/>
              </a:rPr>
              <a:t>Zone A Cluster Analysis</a:t>
            </a:r>
            <a:endParaRPr lang="en-US" sz="1200" dirty="0"/>
          </a:p>
        </p:txBody>
      </p:sp>
    </p:spTree>
    <p:extLst>
      <p:ext uri="{BB962C8B-B14F-4D97-AF65-F5344CB8AC3E}">
        <p14:creationId xmlns:p14="http://schemas.microsoft.com/office/powerpoint/2010/main" val="3733480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697FBA-C0B8-B390-2B48-DB55E8974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486" y="1007193"/>
            <a:ext cx="7390172" cy="5714568"/>
          </a:xfrm>
          <a:prstGeom prst="rect">
            <a:avLst/>
          </a:prstGeom>
        </p:spPr>
      </p:pic>
      <p:sp>
        <p:nvSpPr>
          <p:cNvPr id="3"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Potential Detailed Flood Studies – Kanawha Basin</a:t>
            </a:r>
          </a:p>
        </p:txBody>
      </p:sp>
      <p:sp>
        <p:nvSpPr>
          <p:cNvPr id="4" name="TextBox 3">
            <a:extLst>
              <a:ext uri="{FF2B5EF4-FFF2-40B4-BE49-F238E27FC236}">
                <a16:creationId xmlns:a16="http://schemas.microsoft.com/office/drawing/2014/main" id="{3723ED4B-6BD8-433C-90FB-22692167911F}"/>
              </a:ext>
            </a:extLst>
          </p:cNvPr>
          <p:cNvSpPr txBox="1"/>
          <p:nvPr/>
        </p:nvSpPr>
        <p:spPr>
          <a:xfrm>
            <a:off x="9702348" y="2757934"/>
            <a:ext cx="2112303" cy="276999"/>
          </a:xfrm>
          <a:prstGeom prst="rect">
            <a:avLst/>
          </a:prstGeom>
          <a:noFill/>
        </p:spPr>
        <p:txBody>
          <a:bodyPr wrap="square" rtlCol="0">
            <a:spAutoFit/>
          </a:bodyPr>
          <a:lstStyle/>
          <a:p>
            <a:r>
              <a:rPr lang="en-US" sz="1200" dirty="0">
                <a:hlinkClick r:id="rId4"/>
              </a:rPr>
              <a:t>Zone A Cluster PDF Tax Maps</a:t>
            </a:r>
            <a:endParaRPr lang="en-US" sz="1200" dirty="0"/>
          </a:p>
        </p:txBody>
      </p:sp>
    </p:spTree>
    <p:extLst>
      <p:ext uri="{BB962C8B-B14F-4D97-AF65-F5344CB8AC3E}">
        <p14:creationId xmlns:p14="http://schemas.microsoft.com/office/powerpoint/2010/main" val="2902870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Potential Detailed Flood Studies – Kanawha Basin</a:t>
            </a:r>
          </a:p>
        </p:txBody>
      </p:sp>
      <p:pic>
        <p:nvPicPr>
          <p:cNvPr id="8" name="Picture 7">
            <a:extLst>
              <a:ext uri="{FF2B5EF4-FFF2-40B4-BE49-F238E27FC236}">
                <a16:creationId xmlns:a16="http://schemas.microsoft.com/office/drawing/2014/main" id="{ED40ECA2-2759-7869-9809-651B5B4A3E80}"/>
              </a:ext>
            </a:extLst>
          </p:cNvPr>
          <p:cNvPicPr>
            <a:picLocks noChangeAspect="1"/>
          </p:cNvPicPr>
          <p:nvPr/>
        </p:nvPicPr>
        <p:blipFill>
          <a:blip r:embed="rId3"/>
          <a:stretch>
            <a:fillRect/>
          </a:stretch>
        </p:blipFill>
        <p:spPr>
          <a:xfrm>
            <a:off x="2472099" y="1119187"/>
            <a:ext cx="7586301" cy="5483392"/>
          </a:xfrm>
          <a:prstGeom prst="rect">
            <a:avLst/>
          </a:prstGeom>
        </p:spPr>
      </p:pic>
    </p:spTree>
    <p:extLst>
      <p:ext uri="{BB962C8B-B14F-4D97-AF65-F5344CB8AC3E}">
        <p14:creationId xmlns:p14="http://schemas.microsoft.com/office/powerpoint/2010/main" val="2858066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Risk Assessment – Community Engagement </a:t>
            </a:r>
          </a:p>
        </p:txBody>
      </p:sp>
      <p:sp>
        <p:nvSpPr>
          <p:cNvPr id="3" name="TextBox 2"/>
          <p:cNvSpPr txBox="1"/>
          <p:nvPr/>
        </p:nvSpPr>
        <p:spPr>
          <a:xfrm>
            <a:off x="2148287" y="1971553"/>
            <a:ext cx="8104169" cy="4031873"/>
          </a:xfrm>
          <a:prstGeom prst="rect">
            <a:avLst/>
          </a:prstGeom>
          <a:solidFill>
            <a:schemeClr val="tx1"/>
          </a:solidFill>
        </p:spPr>
        <p:txBody>
          <a:bodyPr wrap="square" rtlCol="0">
            <a:spAutoFit/>
          </a:bodyPr>
          <a:lstStyle/>
          <a:p>
            <a:pPr marL="457200" indent="-457200">
              <a:buFont typeface="Arial" panose="020B0604020202020204" pitchFamily="34" charset="0"/>
              <a:buChar char="•"/>
            </a:pPr>
            <a:r>
              <a:rPr lang="en-US" sz="3200" dirty="0">
                <a:solidFill>
                  <a:srgbClr val="FFFF00"/>
                </a:solidFill>
              </a:rPr>
              <a:t>Elevation Certificates </a:t>
            </a:r>
          </a:p>
          <a:p>
            <a:pPr marL="457200" indent="-457200">
              <a:buFont typeface="Arial" panose="020B0604020202020204" pitchFamily="34" charset="0"/>
              <a:buChar char="•"/>
            </a:pPr>
            <a:r>
              <a:rPr lang="en-US" sz="3200" dirty="0">
                <a:solidFill>
                  <a:srgbClr val="FFFF00"/>
                </a:solidFill>
              </a:rPr>
              <a:t>Buyout Properties</a:t>
            </a:r>
          </a:p>
          <a:p>
            <a:pPr marL="457200" indent="-457200">
              <a:buFont typeface="Arial" panose="020B0604020202020204" pitchFamily="34" charset="0"/>
              <a:buChar char="•"/>
            </a:pPr>
            <a:r>
              <a:rPr lang="en-US" sz="3200" dirty="0">
                <a:solidFill>
                  <a:srgbClr val="FFFF00"/>
                </a:solidFill>
              </a:rPr>
              <a:t>Mitigated Structure Verification</a:t>
            </a:r>
          </a:p>
          <a:p>
            <a:pPr marL="457200" indent="-457200">
              <a:buFont typeface="Arial" panose="020B0604020202020204" pitchFamily="34" charset="0"/>
              <a:buChar char="•"/>
            </a:pPr>
            <a:r>
              <a:rPr lang="en-US" sz="3200" dirty="0">
                <a:solidFill>
                  <a:srgbClr val="FFFF00"/>
                </a:solidFill>
              </a:rPr>
              <a:t>Potential Structures for Mitigation</a:t>
            </a:r>
          </a:p>
          <a:p>
            <a:pPr marL="457200" indent="-457200">
              <a:buFont typeface="Arial" panose="020B0604020202020204" pitchFamily="34" charset="0"/>
              <a:buChar char="•"/>
            </a:pPr>
            <a:r>
              <a:rPr lang="en-US" sz="3200" dirty="0">
                <a:solidFill>
                  <a:srgbClr val="FFFF00"/>
                </a:solidFill>
              </a:rPr>
              <a:t>SFHA Outreach Letters to Property Owners</a:t>
            </a:r>
          </a:p>
          <a:p>
            <a:pPr marL="457200" indent="-457200">
              <a:buFont typeface="Arial" panose="020B0604020202020204" pitchFamily="34" charset="0"/>
              <a:buChar char="•"/>
            </a:pPr>
            <a:r>
              <a:rPr lang="en-US" sz="3200" dirty="0">
                <a:solidFill>
                  <a:srgbClr val="FFFF00"/>
                </a:solidFill>
              </a:rPr>
              <a:t>Preload Structures in FEMA SDE Software</a:t>
            </a:r>
          </a:p>
          <a:p>
            <a:pPr marL="457200" indent="-457200">
              <a:buFont typeface="Arial" panose="020B0604020202020204" pitchFamily="34" charset="0"/>
              <a:buChar char="•"/>
            </a:pPr>
            <a:endParaRPr lang="en-US" sz="3200" dirty="0">
              <a:solidFill>
                <a:srgbClr val="FFFF00"/>
              </a:solidFill>
            </a:endParaRPr>
          </a:p>
          <a:p>
            <a:pPr algn="ctr"/>
            <a:endParaRPr lang="en-US" sz="3200" dirty="0">
              <a:solidFill>
                <a:srgbClr val="FFFF00"/>
              </a:solidFill>
            </a:endParaRPr>
          </a:p>
        </p:txBody>
      </p:sp>
    </p:spTree>
    <p:extLst>
      <p:ext uri="{BB962C8B-B14F-4D97-AF65-F5344CB8AC3E}">
        <p14:creationId xmlns:p14="http://schemas.microsoft.com/office/powerpoint/2010/main" val="4232109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1147" y="912957"/>
            <a:ext cx="2221321" cy="369332"/>
          </a:xfrm>
          <a:prstGeom prst="rect">
            <a:avLst/>
          </a:prstGeom>
          <a:solidFill>
            <a:schemeClr val="bg1"/>
          </a:solidFill>
        </p:spPr>
        <p:txBody>
          <a:bodyPr wrap="square" rtlCol="0">
            <a:spAutoFit/>
          </a:bodyPr>
          <a:lstStyle/>
          <a:p>
            <a:r>
              <a:rPr lang="en-US" dirty="0"/>
              <a:t>Buckhannon, WV</a:t>
            </a:r>
          </a:p>
        </p:txBody>
      </p:sp>
      <p:pic>
        <p:nvPicPr>
          <p:cNvPr id="10" name="Picture 9">
            <a:extLst>
              <a:ext uri="{FF2B5EF4-FFF2-40B4-BE49-F238E27FC236}">
                <a16:creationId xmlns:a16="http://schemas.microsoft.com/office/drawing/2014/main" id="{0097F8D0-E575-4B1F-9A5E-CC77EC03C337}"/>
              </a:ext>
            </a:extLst>
          </p:cNvPr>
          <p:cNvPicPr>
            <a:picLocks noChangeAspect="1"/>
          </p:cNvPicPr>
          <p:nvPr/>
        </p:nvPicPr>
        <p:blipFill>
          <a:blip r:embed="rId3"/>
          <a:stretch>
            <a:fillRect/>
          </a:stretch>
        </p:blipFill>
        <p:spPr>
          <a:xfrm>
            <a:off x="1650266" y="1227464"/>
            <a:ext cx="8891468" cy="5329504"/>
          </a:xfrm>
          <a:prstGeom prst="rect">
            <a:avLst/>
          </a:prstGeom>
          <a:ln>
            <a:solidFill>
              <a:schemeClr val="tx1"/>
            </a:solidFill>
          </a:ln>
        </p:spPr>
      </p:pic>
      <p:sp>
        <p:nvSpPr>
          <p:cNvPr id="5" name="Title 1"/>
          <p:cNvSpPr txBox="1">
            <a:spLocks/>
          </p:cNvSpPr>
          <p:nvPr/>
        </p:nvSpPr>
        <p:spPr>
          <a:xfrm>
            <a:off x="0" y="1"/>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Buyout Properties </a:t>
            </a:r>
            <a:r>
              <a:rPr lang="en-US" dirty="0">
                <a:solidFill>
                  <a:schemeClr val="bg1"/>
                </a:solidFill>
                <a:latin typeface="Arial" panose="020B0604020202020204" pitchFamily="34" charset="0"/>
                <a:cs typeface="Arial" panose="020B0604020202020204" pitchFamily="34" charset="0"/>
              </a:rPr>
              <a:t>- Verification</a:t>
            </a:r>
          </a:p>
        </p:txBody>
      </p:sp>
      <p:sp>
        <p:nvSpPr>
          <p:cNvPr id="7" name="TextBox 6">
            <a:extLst>
              <a:ext uri="{FF2B5EF4-FFF2-40B4-BE49-F238E27FC236}">
                <a16:creationId xmlns:a16="http://schemas.microsoft.com/office/drawing/2014/main" id="{309A45AC-7056-4A62-93CB-BEE9BB385E86}"/>
              </a:ext>
            </a:extLst>
          </p:cNvPr>
          <p:cNvSpPr txBox="1"/>
          <p:nvPr/>
        </p:nvSpPr>
        <p:spPr>
          <a:xfrm>
            <a:off x="3604009" y="6625792"/>
            <a:ext cx="5318234" cy="477054"/>
          </a:xfrm>
          <a:prstGeom prst="rect">
            <a:avLst/>
          </a:prstGeom>
          <a:noFill/>
        </p:spPr>
        <p:txBody>
          <a:bodyPr wrap="square" rtlCol="0">
            <a:spAutoFit/>
          </a:bodyPr>
          <a:lstStyle/>
          <a:p>
            <a:r>
              <a:rPr lang="en-US" sz="1100" dirty="0">
                <a:hlinkClick r:id="rId4"/>
              </a:rPr>
              <a:t>https://mapwv.gov/flood/map/?wkid=102100&amp;x=-8929946&amp;y=4721378&amp;l=10&amp;v=2</a:t>
            </a:r>
            <a:endParaRPr lang="en-US" sz="1100" dirty="0"/>
          </a:p>
          <a:p>
            <a:endParaRPr lang="en-US" sz="1400" dirty="0">
              <a:highlight>
                <a:srgbClr val="FFFFFF"/>
              </a:highlight>
            </a:endParaRPr>
          </a:p>
        </p:txBody>
      </p:sp>
      <p:sp>
        <p:nvSpPr>
          <p:cNvPr id="8" name="Speech Bubble: Rectangle with Corners Rounded 7">
            <a:extLst>
              <a:ext uri="{FF2B5EF4-FFF2-40B4-BE49-F238E27FC236}">
                <a16:creationId xmlns:a16="http://schemas.microsoft.com/office/drawing/2014/main" id="{AF89F25A-1A12-4036-BAA5-0194551C9720}"/>
              </a:ext>
            </a:extLst>
          </p:cNvPr>
          <p:cNvSpPr/>
          <p:nvPr/>
        </p:nvSpPr>
        <p:spPr>
          <a:xfrm>
            <a:off x="3604010" y="6076335"/>
            <a:ext cx="1910861" cy="393291"/>
          </a:xfrm>
          <a:prstGeom prst="wedgeRoundRectCallout">
            <a:avLst>
              <a:gd name="adj1" fmla="val 83490"/>
              <a:gd name="adj2" fmla="val -138528"/>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Verify</a:t>
            </a:r>
            <a:br>
              <a:rPr lang="en-US" sz="1200" b="1" dirty="0">
                <a:solidFill>
                  <a:schemeClr val="bg1"/>
                </a:solidFill>
              </a:rPr>
            </a:br>
            <a:r>
              <a:rPr lang="en-US" sz="1200" b="1" dirty="0">
                <a:solidFill>
                  <a:srgbClr val="FFFF00"/>
                </a:solidFill>
              </a:rPr>
              <a:t>BUYOUT PROPERTY </a:t>
            </a:r>
            <a:r>
              <a:rPr lang="en-US" sz="1200" b="1" dirty="0">
                <a:solidFill>
                  <a:schemeClr val="bg1"/>
                </a:solidFill>
              </a:rPr>
              <a:t>Parcel</a:t>
            </a:r>
            <a:endParaRPr lang="en-US" sz="1200" dirty="0">
              <a:solidFill>
                <a:schemeClr val="bg1"/>
              </a:solidFill>
            </a:endParaRPr>
          </a:p>
        </p:txBody>
      </p:sp>
      <p:sp>
        <p:nvSpPr>
          <p:cNvPr id="11" name="Speech Bubble: Rectangle with Corners Rounded 10">
            <a:extLst>
              <a:ext uri="{FF2B5EF4-FFF2-40B4-BE49-F238E27FC236}">
                <a16:creationId xmlns:a16="http://schemas.microsoft.com/office/drawing/2014/main" id="{C0BDBF51-E618-48F3-9C3C-B3010EF3DCD8}"/>
              </a:ext>
            </a:extLst>
          </p:cNvPr>
          <p:cNvSpPr/>
          <p:nvPr/>
        </p:nvSpPr>
        <p:spPr>
          <a:xfrm>
            <a:off x="6096000" y="3943806"/>
            <a:ext cx="2029767" cy="441204"/>
          </a:xfrm>
          <a:prstGeom prst="wedgeRoundRectCallout">
            <a:avLst>
              <a:gd name="adj1" fmla="val -89386"/>
              <a:gd name="adj2" fmla="val 91963"/>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Verify</a:t>
            </a:r>
            <a:br>
              <a:rPr lang="en-US" sz="1200" b="1" dirty="0">
                <a:solidFill>
                  <a:schemeClr val="bg1"/>
                </a:solidFill>
              </a:rPr>
            </a:br>
            <a:r>
              <a:rPr lang="en-US" sz="1200" b="1" dirty="0">
                <a:solidFill>
                  <a:srgbClr val="FFFF00"/>
                </a:solidFill>
              </a:rPr>
              <a:t>MITIGATED STRUCTURE</a:t>
            </a:r>
            <a:endParaRPr lang="en-US" sz="1200" dirty="0">
              <a:solidFill>
                <a:srgbClr val="FFFF00"/>
              </a:solidFill>
            </a:endParaRPr>
          </a:p>
        </p:txBody>
      </p:sp>
      <p:sp>
        <p:nvSpPr>
          <p:cNvPr id="12" name="Speech Bubble: Rectangle with Corners Rounded 11">
            <a:extLst>
              <a:ext uri="{FF2B5EF4-FFF2-40B4-BE49-F238E27FC236}">
                <a16:creationId xmlns:a16="http://schemas.microsoft.com/office/drawing/2014/main" id="{960E0E2E-9204-48B2-AA6B-2FEEE6227AF5}"/>
              </a:ext>
            </a:extLst>
          </p:cNvPr>
          <p:cNvSpPr/>
          <p:nvPr/>
        </p:nvSpPr>
        <p:spPr>
          <a:xfrm>
            <a:off x="5603361" y="2517282"/>
            <a:ext cx="1767597" cy="552369"/>
          </a:xfrm>
          <a:prstGeom prst="wedgeRoundRectCallout">
            <a:avLst>
              <a:gd name="adj1" fmla="val -105113"/>
              <a:gd name="adj2" fmla="val 62486"/>
              <a:gd name="adj3" fmla="val 1666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Elevation Certificate</a:t>
            </a:r>
          </a:p>
          <a:p>
            <a:pPr algn="ctr"/>
            <a:r>
              <a:rPr lang="en-US" sz="1200" dirty="0">
                <a:solidFill>
                  <a:schemeClr val="tx1"/>
                </a:solidFill>
              </a:rPr>
              <a:t>of Elevated Structure (Bldg. Diagrams 5-8)</a:t>
            </a:r>
          </a:p>
        </p:txBody>
      </p:sp>
    </p:spTree>
    <p:extLst>
      <p:ext uri="{BB962C8B-B14F-4D97-AF65-F5344CB8AC3E}">
        <p14:creationId xmlns:p14="http://schemas.microsoft.com/office/powerpoint/2010/main" val="4252724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Elevation Certificate of Mitigated Structure </a:t>
            </a:r>
            <a:endParaRPr lang="en-US"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A4E9E33-C9B7-4C3F-8AD6-0C933ED16E01}"/>
              </a:ext>
            </a:extLst>
          </p:cNvPr>
          <p:cNvPicPr>
            <a:picLocks noChangeAspect="1"/>
          </p:cNvPicPr>
          <p:nvPr/>
        </p:nvPicPr>
        <p:blipFill>
          <a:blip r:embed="rId3"/>
          <a:stretch>
            <a:fillRect/>
          </a:stretch>
        </p:blipFill>
        <p:spPr>
          <a:xfrm>
            <a:off x="1831786" y="1738730"/>
            <a:ext cx="5522772" cy="3369046"/>
          </a:xfrm>
          <a:prstGeom prst="rect">
            <a:avLst/>
          </a:prstGeom>
        </p:spPr>
      </p:pic>
      <p:pic>
        <p:nvPicPr>
          <p:cNvPr id="4" name="Picture 3">
            <a:extLst>
              <a:ext uri="{FF2B5EF4-FFF2-40B4-BE49-F238E27FC236}">
                <a16:creationId xmlns:a16="http://schemas.microsoft.com/office/drawing/2014/main" id="{4EACABEC-A2C5-4B5B-809F-66BA66FCC1F6}"/>
              </a:ext>
            </a:extLst>
          </p:cNvPr>
          <p:cNvPicPr>
            <a:picLocks noChangeAspect="1"/>
          </p:cNvPicPr>
          <p:nvPr/>
        </p:nvPicPr>
        <p:blipFill>
          <a:blip r:embed="rId4"/>
          <a:stretch>
            <a:fillRect/>
          </a:stretch>
        </p:blipFill>
        <p:spPr>
          <a:xfrm>
            <a:off x="7549518" y="1960478"/>
            <a:ext cx="3601958" cy="4067728"/>
          </a:xfrm>
          <a:prstGeom prst="rect">
            <a:avLst/>
          </a:prstGeom>
        </p:spPr>
      </p:pic>
      <p:sp>
        <p:nvSpPr>
          <p:cNvPr id="17" name="TextBox 16">
            <a:extLst>
              <a:ext uri="{FF2B5EF4-FFF2-40B4-BE49-F238E27FC236}">
                <a16:creationId xmlns:a16="http://schemas.microsoft.com/office/drawing/2014/main" id="{0FC30482-0D1C-4F53-BFBE-3587866142D4}"/>
              </a:ext>
            </a:extLst>
          </p:cNvPr>
          <p:cNvSpPr txBox="1"/>
          <p:nvPr/>
        </p:nvSpPr>
        <p:spPr>
          <a:xfrm>
            <a:off x="1710620" y="1103366"/>
            <a:ext cx="8770761" cy="369332"/>
          </a:xfrm>
          <a:prstGeom prst="rect">
            <a:avLst/>
          </a:prstGeom>
          <a:solidFill>
            <a:schemeClr val="accent6">
              <a:lumMod val="20000"/>
              <a:lumOff val="80000"/>
            </a:schemeClr>
          </a:solidFill>
        </p:spPr>
        <p:txBody>
          <a:bodyPr wrap="square" rtlCol="0">
            <a:spAutoFit/>
          </a:bodyPr>
          <a:lstStyle/>
          <a:p>
            <a:pPr algn="ctr"/>
            <a:r>
              <a:rPr lang="en-US" dirty="0">
                <a:solidFill>
                  <a:schemeClr val="tx1">
                    <a:lumMod val="75000"/>
                    <a:lumOff val="25000"/>
                  </a:schemeClr>
                </a:solidFill>
              </a:rPr>
              <a:t>Elevated Building on Solid Foundation Walls (Full-Story)</a:t>
            </a:r>
          </a:p>
        </p:txBody>
      </p:sp>
      <p:pic>
        <p:nvPicPr>
          <p:cNvPr id="11" name="Picture 10">
            <a:extLst>
              <a:ext uri="{FF2B5EF4-FFF2-40B4-BE49-F238E27FC236}">
                <a16:creationId xmlns:a16="http://schemas.microsoft.com/office/drawing/2014/main" id="{21E7ED0A-8D64-4170-9615-0BEAC07C539B}"/>
              </a:ext>
            </a:extLst>
          </p:cNvPr>
          <p:cNvPicPr>
            <a:picLocks noChangeAspect="1"/>
          </p:cNvPicPr>
          <p:nvPr/>
        </p:nvPicPr>
        <p:blipFill>
          <a:blip r:embed="rId5"/>
          <a:stretch>
            <a:fillRect/>
          </a:stretch>
        </p:blipFill>
        <p:spPr>
          <a:xfrm>
            <a:off x="1831787" y="5316560"/>
            <a:ext cx="2031283" cy="1410426"/>
          </a:xfrm>
          <a:prstGeom prst="rect">
            <a:avLst/>
          </a:prstGeom>
        </p:spPr>
      </p:pic>
      <p:pic>
        <p:nvPicPr>
          <p:cNvPr id="18" name="Picture 17">
            <a:extLst>
              <a:ext uri="{FF2B5EF4-FFF2-40B4-BE49-F238E27FC236}">
                <a16:creationId xmlns:a16="http://schemas.microsoft.com/office/drawing/2014/main" id="{48A45EAB-CC5B-438E-83FE-DFC50182FD5F}"/>
              </a:ext>
            </a:extLst>
          </p:cNvPr>
          <p:cNvPicPr>
            <a:picLocks noChangeAspect="1"/>
          </p:cNvPicPr>
          <p:nvPr/>
        </p:nvPicPr>
        <p:blipFill>
          <a:blip r:embed="rId6"/>
          <a:stretch>
            <a:fillRect/>
          </a:stretch>
        </p:blipFill>
        <p:spPr>
          <a:xfrm>
            <a:off x="4337359" y="5316560"/>
            <a:ext cx="3045992" cy="1411480"/>
          </a:xfrm>
          <a:prstGeom prst="rect">
            <a:avLst/>
          </a:prstGeom>
        </p:spPr>
      </p:pic>
      <p:sp>
        <p:nvSpPr>
          <p:cNvPr id="19" name="Arrow: Down 18">
            <a:extLst>
              <a:ext uri="{FF2B5EF4-FFF2-40B4-BE49-F238E27FC236}">
                <a16:creationId xmlns:a16="http://schemas.microsoft.com/office/drawing/2014/main" id="{8DE9EC94-5221-4498-BD4A-6BC95D450B08}"/>
              </a:ext>
            </a:extLst>
          </p:cNvPr>
          <p:cNvSpPr/>
          <p:nvPr/>
        </p:nvSpPr>
        <p:spPr>
          <a:xfrm rot="17399569">
            <a:off x="2744783" y="6226888"/>
            <a:ext cx="301214" cy="3693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AE79378-10DF-4271-B4D8-B3586BC6E06D}"/>
              </a:ext>
            </a:extLst>
          </p:cNvPr>
          <p:cNvSpPr txBox="1"/>
          <p:nvPr/>
        </p:nvSpPr>
        <p:spPr>
          <a:xfrm>
            <a:off x="2772216" y="5436999"/>
            <a:ext cx="978417" cy="584775"/>
          </a:xfrm>
          <a:prstGeom prst="rect">
            <a:avLst/>
          </a:prstGeom>
          <a:solidFill>
            <a:schemeClr val="bg1">
              <a:lumMod val="85000"/>
            </a:schemeClr>
          </a:solidFill>
        </p:spPr>
        <p:txBody>
          <a:bodyPr wrap="square" rtlCol="0">
            <a:spAutoFit/>
          </a:bodyPr>
          <a:lstStyle/>
          <a:p>
            <a:pPr algn="ctr"/>
            <a:r>
              <a:rPr lang="en-US" sz="1600" dirty="0">
                <a:solidFill>
                  <a:srgbClr val="FF0000"/>
                </a:solidFill>
              </a:rPr>
              <a:t>Walkout Opening</a:t>
            </a:r>
          </a:p>
        </p:txBody>
      </p:sp>
      <p:sp>
        <p:nvSpPr>
          <p:cNvPr id="21" name="TextBox 20">
            <a:extLst>
              <a:ext uri="{FF2B5EF4-FFF2-40B4-BE49-F238E27FC236}">
                <a16:creationId xmlns:a16="http://schemas.microsoft.com/office/drawing/2014/main" id="{0FDA19BE-57BF-44D3-9262-D0214E3F64A0}"/>
              </a:ext>
            </a:extLst>
          </p:cNvPr>
          <p:cNvSpPr txBox="1"/>
          <p:nvPr/>
        </p:nvSpPr>
        <p:spPr>
          <a:xfrm>
            <a:off x="4701643" y="6180795"/>
            <a:ext cx="2131777" cy="338554"/>
          </a:xfrm>
          <a:prstGeom prst="rect">
            <a:avLst/>
          </a:prstGeom>
          <a:solidFill>
            <a:schemeClr val="bg1">
              <a:lumMod val="85000"/>
            </a:schemeClr>
          </a:solidFill>
        </p:spPr>
        <p:txBody>
          <a:bodyPr wrap="square" rtlCol="0">
            <a:spAutoFit/>
          </a:bodyPr>
          <a:lstStyle/>
          <a:p>
            <a:pPr algn="ctr"/>
            <a:r>
              <a:rPr lang="en-US" sz="1600" dirty="0">
                <a:solidFill>
                  <a:srgbClr val="FF0000"/>
                </a:solidFill>
              </a:rPr>
              <a:t>Full-Story Enclosure</a:t>
            </a:r>
          </a:p>
        </p:txBody>
      </p:sp>
      <p:sp>
        <p:nvSpPr>
          <p:cNvPr id="3" name="Rectangle 2"/>
          <p:cNvSpPr/>
          <p:nvPr/>
        </p:nvSpPr>
        <p:spPr>
          <a:xfrm>
            <a:off x="7724472" y="6242350"/>
            <a:ext cx="2627746" cy="553998"/>
          </a:xfrm>
          <a:prstGeom prst="rect">
            <a:avLst/>
          </a:prstGeom>
        </p:spPr>
        <p:txBody>
          <a:bodyPr wrap="square">
            <a:spAutoFit/>
          </a:bodyPr>
          <a:lstStyle/>
          <a:p>
            <a:r>
              <a:rPr lang="en-US" sz="1400" dirty="0"/>
              <a:t>Building </a:t>
            </a:r>
            <a:r>
              <a:rPr lang="en-US" sz="1400" dirty="0">
                <a:hlinkClick r:id="rId7"/>
              </a:rPr>
              <a:t>08-06-0006-0058-0001</a:t>
            </a:r>
            <a:r>
              <a:rPr lang="en-US" sz="1400" dirty="0"/>
              <a:t> on the Elk River in Clay County</a:t>
            </a:r>
            <a:r>
              <a:rPr lang="en-US" sz="1600" b="1" dirty="0"/>
              <a:t> </a:t>
            </a:r>
          </a:p>
        </p:txBody>
      </p:sp>
    </p:spTree>
    <p:extLst>
      <p:ext uri="{BB962C8B-B14F-4D97-AF65-F5344CB8AC3E}">
        <p14:creationId xmlns:p14="http://schemas.microsoft.com/office/powerpoint/2010/main" val="3634736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1"/>
            <a:ext cx="9144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latin typeface="Arial" panose="020B0604020202020204" pitchFamily="34" charset="0"/>
                <a:cs typeface="Arial" panose="020B0604020202020204" pitchFamily="34" charset="0"/>
              </a:rPr>
              <a:t>Mitigated Structure </a:t>
            </a:r>
            <a:r>
              <a:rPr lang="en-US" dirty="0">
                <a:solidFill>
                  <a:schemeClr val="bg1"/>
                </a:solidFill>
                <a:latin typeface="Arial" panose="020B0604020202020204" pitchFamily="34" charset="0"/>
                <a:cs typeface="Arial" panose="020B0604020202020204" pitchFamily="34" charset="0"/>
              </a:rPr>
              <a:t>– EC Bldg. #6</a:t>
            </a:r>
          </a:p>
        </p:txBody>
      </p:sp>
      <p:pic>
        <p:nvPicPr>
          <p:cNvPr id="11" name="Picture 10">
            <a:extLst>
              <a:ext uri="{FF2B5EF4-FFF2-40B4-BE49-F238E27FC236}">
                <a16:creationId xmlns:a16="http://schemas.microsoft.com/office/drawing/2014/main" id="{442CE3A7-E59B-4020-A7C2-A7398F9BB6D4}"/>
              </a:ext>
            </a:extLst>
          </p:cNvPr>
          <p:cNvPicPr>
            <a:picLocks noChangeAspect="1"/>
          </p:cNvPicPr>
          <p:nvPr/>
        </p:nvPicPr>
        <p:blipFill>
          <a:blip r:embed="rId3"/>
          <a:stretch>
            <a:fillRect/>
          </a:stretch>
        </p:blipFill>
        <p:spPr>
          <a:xfrm>
            <a:off x="1671098" y="1863030"/>
            <a:ext cx="5444444" cy="4185234"/>
          </a:xfrm>
          <a:prstGeom prst="rect">
            <a:avLst/>
          </a:prstGeom>
        </p:spPr>
      </p:pic>
      <p:pic>
        <p:nvPicPr>
          <p:cNvPr id="4" name="Picture 3">
            <a:extLst>
              <a:ext uri="{FF2B5EF4-FFF2-40B4-BE49-F238E27FC236}">
                <a16:creationId xmlns:a16="http://schemas.microsoft.com/office/drawing/2014/main" id="{17EB9F82-1AA9-4F96-8C70-DCA1FA7BEAD0}"/>
              </a:ext>
            </a:extLst>
          </p:cNvPr>
          <p:cNvPicPr>
            <a:picLocks noChangeAspect="1"/>
          </p:cNvPicPr>
          <p:nvPr/>
        </p:nvPicPr>
        <p:blipFill>
          <a:blip r:embed="rId4"/>
          <a:stretch>
            <a:fillRect/>
          </a:stretch>
        </p:blipFill>
        <p:spPr>
          <a:xfrm>
            <a:off x="7225252" y="2524014"/>
            <a:ext cx="3295650" cy="3524250"/>
          </a:xfrm>
          <a:prstGeom prst="rect">
            <a:avLst/>
          </a:prstGeom>
        </p:spPr>
      </p:pic>
      <p:sp>
        <p:nvSpPr>
          <p:cNvPr id="15" name="TextBox 14">
            <a:extLst>
              <a:ext uri="{FF2B5EF4-FFF2-40B4-BE49-F238E27FC236}">
                <a16:creationId xmlns:a16="http://schemas.microsoft.com/office/drawing/2014/main" id="{3B826C80-1957-41A1-BA6A-53E226F56D73}"/>
              </a:ext>
            </a:extLst>
          </p:cNvPr>
          <p:cNvSpPr txBox="1"/>
          <p:nvPr/>
        </p:nvSpPr>
        <p:spPr>
          <a:xfrm>
            <a:off x="1671098" y="1204048"/>
            <a:ext cx="8770761" cy="369332"/>
          </a:xfrm>
          <a:prstGeom prst="rect">
            <a:avLst/>
          </a:prstGeom>
          <a:solidFill>
            <a:schemeClr val="accent6">
              <a:lumMod val="20000"/>
              <a:lumOff val="80000"/>
            </a:schemeClr>
          </a:solidFill>
        </p:spPr>
        <p:txBody>
          <a:bodyPr wrap="square" rtlCol="0">
            <a:spAutoFit/>
          </a:bodyPr>
          <a:lstStyle/>
          <a:p>
            <a:pPr algn="ctr"/>
            <a:r>
              <a:rPr lang="en-US" b="1" dirty="0">
                <a:solidFill>
                  <a:schemeClr val="tx1">
                    <a:lumMod val="75000"/>
                    <a:lumOff val="25000"/>
                  </a:schemeClr>
                </a:solidFill>
              </a:rPr>
              <a:t>Building Diagram 6:  </a:t>
            </a:r>
            <a:r>
              <a:rPr lang="en-US" dirty="0">
                <a:solidFill>
                  <a:schemeClr val="tx1">
                    <a:lumMod val="75000"/>
                    <a:lumOff val="25000"/>
                  </a:schemeClr>
                </a:solidFill>
              </a:rPr>
              <a:t>Elevated Building with Enclosure (using piers, piles, posts)  </a:t>
            </a:r>
          </a:p>
        </p:txBody>
      </p:sp>
      <p:sp>
        <p:nvSpPr>
          <p:cNvPr id="16" name="Arrow: Down 15">
            <a:extLst>
              <a:ext uri="{FF2B5EF4-FFF2-40B4-BE49-F238E27FC236}">
                <a16:creationId xmlns:a16="http://schemas.microsoft.com/office/drawing/2014/main" id="{9D1C7055-6F75-4E09-AAC9-B9FEF1C4DC42}"/>
              </a:ext>
            </a:extLst>
          </p:cNvPr>
          <p:cNvSpPr/>
          <p:nvPr/>
        </p:nvSpPr>
        <p:spPr>
          <a:xfrm rot="12052711">
            <a:off x="2755681" y="5856078"/>
            <a:ext cx="301214" cy="3693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EBE0307-A991-447E-A53F-8453A38EF670}"/>
              </a:ext>
            </a:extLst>
          </p:cNvPr>
          <p:cNvSpPr txBox="1"/>
          <p:nvPr/>
        </p:nvSpPr>
        <p:spPr>
          <a:xfrm>
            <a:off x="1958442" y="6266959"/>
            <a:ext cx="2131777" cy="338554"/>
          </a:xfrm>
          <a:prstGeom prst="rect">
            <a:avLst/>
          </a:prstGeom>
          <a:solidFill>
            <a:schemeClr val="bg1">
              <a:lumMod val="85000"/>
            </a:schemeClr>
          </a:solidFill>
        </p:spPr>
        <p:txBody>
          <a:bodyPr wrap="square" rtlCol="0">
            <a:spAutoFit/>
          </a:bodyPr>
          <a:lstStyle/>
          <a:p>
            <a:pPr algn="ctr"/>
            <a:r>
              <a:rPr lang="en-US" sz="1600" dirty="0">
                <a:solidFill>
                  <a:srgbClr val="FF0000"/>
                </a:solidFill>
              </a:rPr>
              <a:t>Partial Enclosure</a:t>
            </a:r>
          </a:p>
        </p:txBody>
      </p:sp>
    </p:spTree>
    <p:extLst>
      <p:ext uri="{BB962C8B-B14F-4D97-AF65-F5344CB8AC3E}">
        <p14:creationId xmlns:p14="http://schemas.microsoft.com/office/powerpoint/2010/main" val="3052976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A36FEAC-A5CE-41D1-8A49-8D780F96D16F}"/>
              </a:ext>
            </a:extLst>
          </p:cNvPr>
          <p:cNvPicPr>
            <a:picLocks noChangeAspect="1"/>
          </p:cNvPicPr>
          <p:nvPr/>
        </p:nvPicPr>
        <p:blipFill rotWithShape="1">
          <a:blip r:embed="rId3"/>
          <a:srcRect b="29035"/>
          <a:stretch/>
        </p:blipFill>
        <p:spPr>
          <a:xfrm>
            <a:off x="1523996" y="937350"/>
            <a:ext cx="9144004" cy="2884974"/>
          </a:xfrm>
          <a:prstGeom prst="rect">
            <a:avLst/>
          </a:prstGeom>
        </p:spPr>
      </p:pic>
      <p:sp>
        <p:nvSpPr>
          <p:cNvPr id="5" name="Title 1"/>
          <p:cNvSpPr txBox="1">
            <a:spLocks/>
          </p:cNvSpPr>
          <p:nvPr/>
        </p:nvSpPr>
        <p:spPr>
          <a:xfrm>
            <a:off x="0" y="1"/>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latin typeface="Arial" panose="020B0604020202020204" pitchFamily="34" charset="0"/>
                <a:cs typeface="Arial" panose="020B0604020202020204" pitchFamily="34" charset="0"/>
              </a:rPr>
              <a:t>Mitigated Structure </a:t>
            </a:r>
            <a:r>
              <a:rPr lang="en-US" dirty="0">
                <a:solidFill>
                  <a:schemeClr val="bg1"/>
                </a:solidFill>
                <a:latin typeface="Arial" panose="020B0604020202020204" pitchFamily="34" charset="0"/>
                <a:cs typeface="Arial" panose="020B0604020202020204" pitchFamily="34" charset="0"/>
              </a:rPr>
              <a:t>– EC First Floor Height - #7</a:t>
            </a:r>
          </a:p>
        </p:txBody>
      </p:sp>
      <p:pic>
        <p:nvPicPr>
          <p:cNvPr id="3" name="Picture 2">
            <a:extLst>
              <a:ext uri="{FF2B5EF4-FFF2-40B4-BE49-F238E27FC236}">
                <a16:creationId xmlns:a16="http://schemas.microsoft.com/office/drawing/2014/main" id="{EE8D4C1B-B4CA-4DCD-A8E0-E1224712ADF8}"/>
              </a:ext>
            </a:extLst>
          </p:cNvPr>
          <p:cNvPicPr>
            <a:picLocks noChangeAspect="1"/>
          </p:cNvPicPr>
          <p:nvPr/>
        </p:nvPicPr>
        <p:blipFill>
          <a:blip r:embed="rId4"/>
          <a:stretch>
            <a:fillRect/>
          </a:stretch>
        </p:blipFill>
        <p:spPr>
          <a:xfrm>
            <a:off x="1660668" y="4007887"/>
            <a:ext cx="4435332" cy="2490011"/>
          </a:xfrm>
          <a:prstGeom prst="rect">
            <a:avLst/>
          </a:prstGeom>
          <a:ln>
            <a:solidFill>
              <a:schemeClr val="tx1"/>
            </a:solidFill>
          </a:ln>
        </p:spPr>
      </p:pic>
      <p:sp>
        <p:nvSpPr>
          <p:cNvPr id="6" name="TextBox 5">
            <a:extLst>
              <a:ext uri="{FF2B5EF4-FFF2-40B4-BE49-F238E27FC236}">
                <a16:creationId xmlns:a16="http://schemas.microsoft.com/office/drawing/2014/main" id="{FD35B9C9-B7FE-4DB8-8519-C4322C716B04}"/>
              </a:ext>
            </a:extLst>
          </p:cNvPr>
          <p:cNvSpPr txBox="1"/>
          <p:nvPr/>
        </p:nvSpPr>
        <p:spPr>
          <a:xfrm>
            <a:off x="3991342" y="1050922"/>
            <a:ext cx="4964228" cy="646331"/>
          </a:xfrm>
          <a:prstGeom prst="rect">
            <a:avLst/>
          </a:prstGeom>
          <a:solidFill>
            <a:schemeClr val="accent6">
              <a:lumMod val="20000"/>
              <a:lumOff val="80000"/>
            </a:schemeClr>
          </a:solidFill>
        </p:spPr>
        <p:txBody>
          <a:bodyPr wrap="square" rtlCol="0">
            <a:spAutoFit/>
          </a:bodyPr>
          <a:lstStyle/>
          <a:p>
            <a:pPr algn="ctr"/>
            <a:r>
              <a:rPr lang="en-US" dirty="0">
                <a:solidFill>
                  <a:schemeClr val="tx1">
                    <a:lumMod val="75000"/>
                    <a:lumOff val="25000"/>
                  </a:schemeClr>
                </a:solidFill>
              </a:rPr>
              <a:t>Use </a:t>
            </a:r>
            <a:r>
              <a:rPr lang="en-US" b="1" dirty="0">
                <a:solidFill>
                  <a:schemeClr val="accent6">
                    <a:lumMod val="50000"/>
                  </a:schemeClr>
                </a:solidFill>
              </a:rPr>
              <a:t>Elevation Certificates </a:t>
            </a:r>
            <a:r>
              <a:rPr lang="en-US" dirty="0">
                <a:solidFill>
                  <a:schemeClr val="tx1">
                    <a:lumMod val="75000"/>
                    <a:lumOff val="25000"/>
                  </a:schemeClr>
                </a:solidFill>
              </a:rPr>
              <a:t>and </a:t>
            </a:r>
            <a:r>
              <a:rPr lang="en-US" b="1" dirty="0">
                <a:solidFill>
                  <a:schemeClr val="accent6">
                    <a:lumMod val="50000"/>
                  </a:schemeClr>
                </a:solidFill>
              </a:rPr>
              <a:t>Building Pictures </a:t>
            </a:r>
            <a:r>
              <a:rPr lang="en-US" dirty="0">
                <a:solidFill>
                  <a:schemeClr val="tx1">
                    <a:lumMod val="75000"/>
                    <a:lumOff val="25000"/>
                  </a:schemeClr>
                </a:solidFill>
              </a:rPr>
              <a:t>to identify Residential Elevated Structures &gt; 5 ft.</a:t>
            </a:r>
          </a:p>
        </p:txBody>
      </p:sp>
      <p:pic>
        <p:nvPicPr>
          <p:cNvPr id="7" name="Picture 6">
            <a:extLst>
              <a:ext uri="{FF2B5EF4-FFF2-40B4-BE49-F238E27FC236}">
                <a16:creationId xmlns:a16="http://schemas.microsoft.com/office/drawing/2014/main" id="{7AC57730-8F43-4EB3-979A-D4E5E8209A24}"/>
              </a:ext>
            </a:extLst>
          </p:cNvPr>
          <p:cNvPicPr>
            <a:picLocks noChangeAspect="1"/>
          </p:cNvPicPr>
          <p:nvPr/>
        </p:nvPicPr>
        <p:blipFill>
          <a:blip r:embed="rId5"/>
          <a:stretch>
            <a:fillRect/>
          </a:stretch>
        </p:blipFill>
        <p:spPr>
          <a:xfrm>
            <a:off x="6337174" y="4007888"/>
            <a:ext cx="4023040" cy="2490011"/>
          </a:xfrm>
          <a:prstGeom prst="rect">
            <a:avLst/>
          </a:prstGeom>
        </p:spPr>
      </p:pic>
      <p:sp>
        <p:nvSpPr>
          <p:cNvPr id="8" name="TextBox 7">
            <a:extLst>
              <a:ext uri="{FF2B5EF4-FFF2-40B4-BE49-F238E27FC236}">
                <a16:creationId xmlns:a16="http://schemas.microsoft.com/office/drawing/2014/main" id="{2F74C613-E9BA-4003-B995-FEA7F5EA40D2}"/>
              </a:ext>
            </a:extLst>
          </p:cNvPr>
          <p:cNvSpPr txBox="1"/>
          <p:nvPr/>
        </p:nvSpPr>
        <p:spPr>
          <a:xfrm>
            <a:off x="8498090" y="4157055"/>
            <a:ext cx="1747782" cy="307777"/>
          </a:xfrm>
          <a:prstGeom prst="rect">
            <a:avLst/>
          </a:prstGeom>
          <a:solidFill>
            <a:schemeClr val="bg1"/>
          </a:solidFill>
        </p:spPr>
        <p:txBody>
          <a:bodyPr wrap="square" rtlCol="0">
            <a:spAutoFit/>
          </a:bodyPr>
          <a:lstStyle/>
          <a:p>
            <a:r>
              <a:rPr lang="en-US" sz="1400" b="1" dirty="0"/>
              <a:t>16 blocks </a:t>
            </a:r>
            <a:r>
              <a:rPr lang="en-US" sz="1400" dirty="0"/>
              <a:t>x 8” = 11 ft. </a:t>
            </a:r>
          </a:p>
        </p:txBody>
      </p:sp>
      <p:sp>
        <p:nvSpPr>
          <p:cNvPr id="9" name="TextBox 8">
            <a:extLst>
              <a:ext uri="{FF2B5EF4-FFF2-40B4-BE49-F238E27FC236}">
                <a16:creationId xmlns:a16="http://schemas.microsoft.com/office/drawing/2014/main" id="{C9C6DA62-E3E5-485D-90FA-46EFAEF38DB5}"/>
              </a:ext>
            </a:extLst>
          </p:cNvPr>
          <p:cNvSpPr txBox="1"/>
          <p:nvPr/>
        </p:nvSpPr>
        <p:spPr>
          <a:xfrm>
            <a:off x="2002994" y="4285859"/>
            <a:ext cx="3740277" cy="646331"/>
          </a:xfrm>
          <a:prstGeom prst="rect">
            <a:avLst/>
          </a:prstGeom>
          <a:solidFill>
            <a:schemeClr val="bg1"/>
          </a:solidFill>
        </p:spPr>
        <p:txBody>
          <a:bodyPr wrap="square" rtlCol="0">
            <a:spAutoFit/>
          </a:bodyPr>
          <a:lstStyle/>
          <a:p>
            <a:r>
              <a:rPr lang="en-US" b="1" dirty="0"/>
              <a:t>Elevation Certificate </a:t>
            </a:r>
            <a:r>
              <a:rPr lang="en-US" sz="1400" dirty="0"/>
              <a:t>(Diagram 7)</a:t>
            </a:r>
          </a:p>
          <a:p>
            <a:r>
              <a:rPr lang="en-US" sz="1400" dirty="0"/>
              <a:t>631.0 ft. (C2b) – 619.0 ft. (C2f) = 12 ft</a:t>
            </a:r>
            <a:r>
              <a:rPr lang="en-US" dirty="0"/>
              <a:t>. </a:t>
            </a:r>
          </a:p>
        </p:txBody>
      </p:sp>
      <p:sp>
        <p:nvSpPr>
          <p:cNvPr id="10" name="TextBox 9">
            <a:extLst>
              <a:ext uri="{FF2B5EF4-FFF2-40B4-BE49-F238E27FC236}">
                <a16:creationId xmlns:a16="http://schemas.microsoft.com/office/drawing/2014/main" id="{8719B077-A57A-4EA2-AAB9-913FC64B1234}"/>
              </a:ext>
            </a:extLst>
          </p:cNvPr>
          <p:cNvSpPr txBox="1"/>
          <p:nvPr/>
        </p:nvSpPr>
        <p:spPr>
          <a:xfrm>
            <a:off x="6372010" y="4158054"/>
            <a:ext cx="2011738" cy="307777"/>
          </a:xfrm>
          <a:prstGeom prst="rect">
            <a:avLst/>
          </a:prstGeom>
          <a:solidFill>
            <a:schemeClr val="bg1"/>
          </a:solidFill>
        </p:spPr>
        <p:txBody>
          <a:bodyPr wrap="square" rtlCol="0">
            <a:spAutoFit/>
          </a:bodyPr>
          <a:lstStyle/>
          <a:p>
            <a:r>
              <a:rPr lang="en-US" sz="1400" dirty="0"/>
              <a:t>19 </a:t>
            </a:r>
            <a:r>
              <a:rPr lang="en-US" sz="1400" b="1" dirty="0"/>
              <a:t>steps</a:t>
            </a:r>
            <a:r>
              <a:rPr lang="en-US" sz="1400" dirty="0"/>
              <a:t> x 7” rise = 11 ft. </a:t>
            </a:r>
          </a:p>
        </p:txBody>
      </p:sp>
      <p:sp>
        <p:nvSpPr>
          <p:cNvPr id="12" name="Speech Bubble: Rectangle with Corners Rounded 11">
            <a:extLst>
              <a:ext uri="{FF2B5EF4-FFF2-40B4-BE49-F238E27FC236}">
                <a16:creationId xmlns:a16="http://schemas.microsoft.com/office/drawing/2014/main" id="{74DEC854-3EDD-4BD9-BF13-8670DE14757E}"/>
              </a:ext>
            </a:extLst>
          </p:cNvPr>
          <p:cNvSpPr/>
          <p:nvPr/>
        </p:nvSpPr>
        <p:spPr>
          <a:xfrm>
            <a:off x="6372011" y="2366149"/>
            <a:ext cx="1976684" cy="603766"/>
          </a:xfrm>
          <a:prstGeom prst="wedgeRoundRectCallout">
            <a:avLst>
              <a:gd name="adj1" fmla="val -83507"/>
              <a:gd name="adj2" fmla="val 11649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Newly built </a:t>
            </a:r>
            <a:r>
              <a:rPr lang="en-US" sz="1400" b="1" u="sng" dirty="0">
                <a:solidFill>
                  <a:schemeClr val="tx1"/>
                </a:solidFill>
              </a:rPr>
              <a:t>Elevated Structure </a:t>
            </a:r>
            <a:r>
              <a:rPr lang="en-US" sz="1400" b="1" dirty="0">
                <a:solidFill>
                  <a:schemeClr val="tx1"/>
                </a:solidFill>
              </a:rPr>
              <a:t>not shown on aerial imagery</a:t>
            </a:r>
            <a:endParaRPr lang="en-US" sz="1400" dirty="0">
              <a:solidFill>
                <a:schemeClr val="tx1"/>
              </a:solidFill>
            </a:endParaRPr>
          </a:p>
        </p:txBody>
      </p:sp>
      <p:sp>
        <p:nvSpPr>
          <p:cNvPr id="13" name="Rectangle 12">
            <a:extLst>
              <a:ext uri="{FF2B5EF4-FFF2-40B4-BE49-F238E27FC236}">
                <a16:creationId xmlns:a16="http://schemas.microsoft.com/office/drawing/2014/main" id="{3889D355-A1A4-42C5-9E42-70BBB8355489}"/>
              </a:ext>
            </a:extLst>
          </p:cNvPr>
          <p:cNvSpPr/>
          <p:nvPr/>
        </p:nvSpPr>
        <p:spPr>
          <a:xfrm>
            <a:off x="3321176" y="6562736"/>
            <a:ext cx="4922277" cy="400110"/>
          </a:xfrm>
          <a:prstGeom prst="rect">
            <a:avLst/>
          </a:prstGeom>
        </p:spPr>
        <p:txBody>
          <a:bodyPr wrap="square">
            <a:spAutoFit/>
          </a:bodyPr>
          <a:lstStyle/>
          <a:p>
            <a:r>
              <a:rPr lang="en-US" sz="1000" dirty="0">
                <a:hlinkClick r:id="rId6"/>
              </a:rPr>
              <a:t>https://www.mapwv.gov/flood/map/?wkid=102100&amp;x=-9056061&amp;y=4648497&amp;l=12&amp;v=1</a:t>
            </a:r>
            <a:endParaRPr lang="en-US" sz="1000" dirty="0"/>
          </a:p>
          <a:p>
            <a:endParaRPr lang="en-US" sz="1000" dirty="0"/>
          </a:p>
        </p:txBody>
      </p:sp>
      <p:sp>
        <p:nvSpPr>
          <p:cNvPr id="14" name="TextBox 13">
            <a:extLst>
              <a:ext uri="{FF2B5EF4-FFF2-40B4-BE49-F238E27FC236}">
                <a16:creationId xmlns:a16="http://schemas.microsoft.com/office/drawing/2014/main" id="{F02A1057-67F1-457D-9259-6C3FA5B2253F}"/>
              </a:ext>
            </a:extLst>
          </p:cNvPr>
          <p:cNvSpPr txBox="1"/>
          <p:nvPr/>
        </p:nvSpPr>
        <p:spPr>
          <a:xfrm>
            <a:off x="8612432" y="6128565"/>
            <a:ext cx="1747782" cy="369332"/>
          </a:xfrm>
          <a:prstGeom prst="rect">
            <a:avLst/>
          </a:prstGeom>
          <a:noFill/>
        </p:spPr>
        <p:txBody>
          <a:bodyPr wrap="square" rtlCol="0">
            <a:spAutoFit/>
          </a:bodyPr>
          <a:lstStyle/>
          <a:p>
            <a:r>
              <a:rPr lang="en-US" b="1" dirty="0">
                <a:solidFill>
                  <a:schemeClr val="bg1"/>
                </a:solidFill>
              </a:rPr>
              <a:t>Building Picture</a:t>
            </a:r>
          </a:p>
        </p:txBody>
      </p:sp>
      <p:sp>
        <p:nvSpPr>
          <p:cNvPr id="16" name="TextBox 15">
            <a:extLst>
              <a:ext uri="{FF2B5EF4-FFF2-40B4-BE49-F238E27FC236}">
                <a16:creationId xmlns:a16="http://schemas.microsoft.com/office/drawing/2014/main" id="{BA3D8A46-6919-4A62-907C-6040CE8C20F8}"/>
              </a:ext>
            </a:extLst>
          </p:cNvPr>
          <p:cNvSpPr txBox="1"/>
          <p:nvPr/>
        </p:nvSpPr>
        <p:spPr>
          <a:xfrm>
            <a:off x="8793365" y="2228829"/>
            <a:ext cx="1747782" cy="523220"/>
          </a:xfrm>
          <a:prstGeom prst="rect">
            <a:avLst/>
          </a:prstGeom>
          <a:solidFill>
            <a:schemeClr val="accent1">
              <a:lumMod val="40000"/>
              <a:lumOff val="60000"/>
            </a:schemeClr>
          </a:solidFill>
        </p:spPr>
        <p:txBody>
          <a:bodyPr wrap="square" rtlCol="0">
            <a:spAutoFit/>
          </a:bodyPr>
          <a:lstStyle/>
          <a:p>
            <a:pPr algn="ctr"/>
            <a:r>
              <a:rPr lang="en-US" sz="1400" b="1" dirty="0"/>
              <a:t>Base Flood Depth</a:t>
            </a:r>
          </a:p>
          <a:p>
            <a:pPr algn="ctr"/>
            <a:r>
              <a:rPr lang="en-US" sz="1400" b="1" dirty="0"/>
              <a:t> is 6.7 ft.</a:t>
            </a:r>
            <a:endParaRPr lang="en-US" sz="1400" dirty="0"/>
          </a:p>
        </p:txBody>
      </p:sp>
    </p:spTree>
    <p:extLst>
      <p:ext uri="{BB962C8B-B14F-4D97-AF65-F5344CB8AC3E}">
        <p14:creationId xmlns:p14="http://schemas.microsoft.com/office/powerpoint/2010/main" val="3352175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Potential Structures for Wet Floodproofing</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2323470" y="951343"/>
            <a:ext cx="7545060" cy="5819610"/>
          </a:xfrm>
          <a:prstGeom prst="rect">
            <a:avLst/>
          </a:prstGeom>
        </p:spPr>
      </p:pic>
      <p:sp>
        <p:nvSpPr>
          <p:cNvPr id="7" name="TextBox 6"/>
          <p:cNvSpPr txBox="1"/>
          <p:nvPr/>
        </p:nvSpPr>
        <p:spPr>
          <a:xfrm>
            <a:off x="6696365" y="6243782"/>
            <a:ext cx="1403927" cy="261610"/>
          </a:xfrm>
          <a:prstGeom prst="rect">
            <a:avLst/>
          </a:prstGeom>
          <a:noFill/>
        </p:spPr>
        <p:txBody>
          <a:bodyPr wrap="square" rtlCol="0">
            <a:spAutoFit/>
          </a:bodyPr>
          <a:lstStyle/>
          <a:p>
            <a:r>
              <a:rPr lang="en-US" sz="1050" dirty="0">
                <a:hlinkClick r:id="rId4"/>
              </a:rPr>
              <a:t>Source Graphic</a:t>
            </a:r>
            <a:endParaRPr lang="en-US" sz="1050" dirty="0"/>
          </a:p>
        </p:txBody>
      </p:sp>
    </p:spTree>
    <p:extLst>
      <p:ext uri="{BB962C8B-B14F-4D97-AF65-F5344CB8AC3E}">
        <p14:creationId xmlns:p14="http://schemas.microsoft.com/office/powerpoint/2010/main" val="3335349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stretch>
            <a:fillRect/>
          </a:stretch>
        </p:blipFill>
        <p:spPr>
          <a:xfrm>
            <a:off x="1758171" y="1027415"/>
            <a:ext cx="8603788" cy="5723055"/>
          </a:xfrm>
          <a:prstGeom prst="rect">
            <a:avLst/>
          </a:prstGeom>
        </p:spPr>
      </p:pic>
      <p:sp>
        <p:nvSpPr>
          <p:cNvPr id="5" name="Title 1"/>
          <p:cNvSpPr txBox="1">
            <a:spLocks/>
          </p:cNvSpPr>
          <p:nvPr/>
        </p:nvSpPr>
        <p:spPr>
          <a:xfrm>
            <a:off x="1524000" y="2"/>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2021 R4 Floodplain Building Inventory</a:t>
            </a:r>
          </a:p>
        </p:txBody>
      </p:sp>
      <p:pic>
        <p:nvPicPr>
          <p:cNvPr id="10" name="Picture 9"/>
          <p:cNvPicPr/>
          <p:nvPr/>
        </p:nvPicPr>
        <p:blipFill>
          <a:blip r:embed="rId5"/>
          <a:stretch>
            <a:fillRect/>
          </a:stretch>
        </p:blipFill>
        <p:spPr>
          <a:xfrm>
            <a:off x="1822135" y="5571183"/>
            <a:ext cx="2049518" cy="1134682"/>
          </a:xfrm>
          <a:prstGeom prst="rect">
            <a:avLst/>
          </a:prstGeom>
          <a:ln>
            <a:solidFill>
              <a:schemeClr val="tx1"/>
            </a:solidFill>
          </a:ln>
        </p:spPr>
      </p:pic>
      <p:sp>
        <p:nvSpPr>
          <p:cNvPr id="6" name="TextBox 5"/>
          <p:cNvSpPr txBox="1"/>
          <p:nvPr/>
        </p:nvSpPr>
        <p:spPr>
          <a:xfrm>
            <a:off x="7860191" y="2157380"/>
            <a:ext cx="2146329" cy="276999"/>
          </a:xfrm>
          <a:prstGeom prst="rect">
            <a:avLst/>
          </a:prstGeom>
          <a:solidFill>
            <a:schemeClr val="bg2"/>
          </a:solidFill>
        </p:spPr>
        <p:txBody>
          <a:bodyPr wrap="square" rtlCol="0">
            <a:spAutoFit/>
          </a:bodyPr>
          <a:lstStyle/>
          <a:p>
            <a:r>
              <a:rPr lang="en-US" sz="1200" b="1" dirty="0"/>
              <a:t>Vulnerability Risk Assessment</a:t>
            </a:r>
          </a:p>
        </p:txBody>
      </p:sp>
      <p:sp>
        <p:nvSpPr>
          <p:cNvPr id="2" name="TextBox 1"/>
          <p:cNvSpPr txBox="1"/>
          <p:nvPr/>
        </p:nvSpPr>
        <p:spPr>
          <a:xfrm>
            <a:off x="4210051" y="6396336"/>
            <a:ext cx="4762500" cy="246221"/>
          </a:xfrm>
          <a:prstGeom prst="rect">
            <a:avLst/>
          </a:prstGeom>
          <a:solidFill>
            <a:schemeClr val="bg1">
              <a:lumMod val="95000"/>
            </a:schemeClr>
          </a:solidFill>
        </p:spPr>
        <p:txBody>
          <a:bodyPr wrap="square" rtlCol="0">
            <a:spAutoFit/>
          </a:bodyPr>
          <a:lstStyle/>
          <a:p>
            <a:r>
              <a:rPr lang="en-US" sz="1000" dirty="0">
                <a:hlinkClick r:id="rId6"/>
              </a:rPr>
              <a:t>https://www.mapwv.gov/flood/map/?wkid=102100&amp;x=-8985707&amp;y=4589317&amp;l=3&amp;v=2</a:t>
            </a:r>
            <a:endParaRPr lang="en-US" sz="1000" dirty="0"/>
          </a:p>
        </p:txBody>
      </p:sp>
      <p:sp>
        <p:nvSpPr>
          <p:cNvPr id="4" name="TextBox 3"/>
          <p:cNvSpPr txBox="1"/>
          <p:nvPr/>
        </p:nvSpPr>
        <p:spPr>
          <a:xfrm>
            <a:off x="3800475" y="2167111"/>
            <a:ext cx="3962400" cy="830997"/>
          </a:xfrm>
          <a:prstGeom prst="rect">
            <a:avLst/>
          </a:prstGeom>
          <a:solidFill>
            <a:srgbClr val="FFFF00"/>
          </a:solidFill>
          <a:ln>
            <a:solidFill>
              <a:srgbClr val="FFFF00"/>
            </a:solidFill>
          </a:ln>
        </p:spPr>
        <p:txBody>
          <a:bodyPr wrap="square" rtlCol="0">
            <a:spAutoFit/>
          </a:bodyPr>
          <a:lstStyle/>
          <a:p>
            <a:r>
              <a:rPr lang="en-US" sz="1600" dirty="0"/>
              <a:t>Enhanced inventory of more than 98,000 building in high-risk floodplains completed by WVU in 2021 and published to </a:t>
            </a:r>
            <a:r>
              <a:rPr lang="en-US" sz="1600" dirty="0">
                <a:hlinkClick r:id="rId7"/>
              </a:rPr>
              <a:t>WV Flood Tool</a:t>
            </a:r>
            <a:endParaRPr lang="en-US" sz="1600" dirty="0"/>
          </a:p>
        </p:txBody>
      </p:sp>
      <p:sp>
        <p:nvSpPr>
          <p:cNvPr id="7" name="TextBox 6"/>
          <p:cNvSpPr txBox="1"/>
          <p:nvPr/>
        </p:nvSpPr>
        <p:spPr>
          <a:xfrm>
            <a:off x="4867275" y="1258708"/>
            <a:ext cx="5257801" cy="338554"/>
          </a:xfrm>
          <a:prstGeom prst="rect">
            <a:avLst/>
          </a:prstGeom>
          <a:solidFill>
            <a:schemeClr val="accent1">
              <a:lumMod val="20000"/>
              <a:lumOff val="80000"/>
            </a:schemeClr>
          </a:solidFill>
        </p:spPr>
        <p:txBody>
          <a:bodyPr wrap="square" rtlCol="0">
            <a:spAutoFit/>
          </a:bodyPr>
          <a:lstStyle/>
          <a:p>
            <a:r>
              <a:rPr lang="en-US" sz="1600" dirty="0"/>
              <a:t>Refer to </a:t>
            </a:r>
            <a:r>
              <a:rPr lang="en-US" sz="1600" dirty="0">
                <a:hlinkClick r:id="rId3"/>
              </a:rPr>
              <a:t>Overview</a:t>
            </a:r>
            <a:r>
              <a:rPr lang="en-US" sz="1600" dirty="0"/>
              <a:t> and Other </a:t>
            </a:r>
            <a:r>
              <a:rPr lang="en-US" sz="1600" dirty="0">
                <a:hlinkClick r:id="rId8"/>
              </a:rPr>
              <a:t>Resources </a:t>
            </a:r>
            <a:r>
              <a:rPr lang="en-US" sz="1600" dirty="0"/>
              <a:t>about </a:t>
            </a:r>
            <a:r>
              <a:rPr lang="en-US" sz="1600" dirty="0">
                <a:hlinkClick r:id="rId9"/>
              </a:rPr>
              <a:t>WV Flood Tool</a:t>
            </a:r>
            <a:endParaRPr lang="en-US" sz="1600" dirty="0"/>
          </a:p>
        </p:txBody>
      </p:sp>
    </p:spTree>
    <p:extLst>
      <p:ext uri="{BB962C8B-B14F-4D97-AF65-F5344CB8AC3E}">
        <p14:creationId xmlns:p14="http://schemas.microsoft.com/office/powerpoint/2010/main" val="1680874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F28B4-63C7-4664-A4BA-1AC3920833A8}"/>
              </a:ext>
            </a:extLst>
          </p:cNvPr>
          <p:cNvPicPr/>
          <p:nvPr/>
        </p:nvPicPr>
        <p:blipFill>
          <a:blip r:embed="rId3"/>
          <a:stretch>
            <a:fillRect/>
          </a:stretch>
        </p:blipFill>
        <p:spPr>
          <a:xfrm>
            <a:off x="2051125" y="951474"/>
            <a:ext cx="7874598" cy="5906526"/>
          </a:xfrm>
          <a:prstGeom prst="rect">
            <a:avLst/>
          </a:prstGeom>
        </p:spPr>
      </p:pic>
      <p:sp>
        <p:nvSpPr>
          <p:cNvPr id="5" name="Title 1"/>
          <p:cNvSpPr txBox="1">
            <a:spLocks/>
          </p:cNvSpPr>
          <p:nvPr/>
        </p:nvSpPr>
        <p:spPr>
          <a:xfrm>
            <a:off x="0" y="1"/>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Potential Structures for Wet Floodproofing</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6696365" y="6243782"/>
            <a:ext cx="1403927" cy="261610"/>
          </a:xfrm>
          <a:prstGeom prst="rect">
            <a:avLst/>
          </a:prstGeom>
          <a:noFill/>
        </p:spPr>
        <p:txBody>
          <a:bodyPr wrap="square" rtlCol="0">
            <a:spAutoFit/>
          </a:bodyPr>
          <a:lstStyle/>
          <a:p>
            <a:r>
              <a:rPr lang="en-US" sz="1050" dirty="0">
                <a:hlinkClick r:id="rId4"/>
              </a:rPr>
              <a:t>Source Graphic</a:t>
            </a:r>
            <a:endParaRPr lang="en-US" sz="1050" dirty="0"/>
          </a:p>
        </p:txBody>
      </p:sp>
    </p:spTree>
    <p:extLst>
      <p:ext uri="{BB962C8B-B14F-4D97-AF65-F5344CB8AC3E}">
        <p14:creationId xmlns:p14="http://schemas.microsoft.com/office/powerpoint/2010/main" val="2227439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Risk Assessment Data Verification</a:t>
            </a:r>
          </a:p>
        </p:txBody>
      </p:sp>
      <p:sp>
        <p:nvSpPr>
          <p:cNvPr id="2" name="TextBox 1"/>
          <p:cNvSpPr txBox="1"/>
          <p:nvPr/>
        </p:nvSpPr>
        <p:spPr>
          <a:xfrm>
            <a:off x="2228272" y="1525472"/>
            <a:ext cx="7855530" cy="400110"/>
          </a:xfrm>
          <a:prstGeom prst="rect">
            <a:avLst/>
          </a:prstGeom>
          <a:solidFill>
            <a:schemeClr val="accent2">
              <a:lumMod val="40000"/>
              <a:lumOff val="60000"/>
            </a:schemeClr>
          </a:solidFill>
        </p:spPr>
        <p:txBody>
          <a:bodyPr wrap="square" rtlCol="0">
            <a:spAutoFit/>
          </a:bodyPr>
          <a:lstStyle/>
          <a:p>
            <a:r>
              <a:rPr lang="en-US" sz="2000" dirty="0"/>
              <a:t>Use </a:t>
            </a:r>
            <a:r>
              <a:rPr lang="en-US" sz="2000" b="1" dirty="0"/>
              <a:t>Building-Level (BL) Tables </a:t>
            </a:r>
            <a:r>
              <a:rPr lang="en-US" sz="2000" dirty="0"/>
              <a:t>to identify </a:t>
            </a:r>
            <a:r>
              <a:rPr lang="en-US" sz="2000" b="1" dirty="0">
                <a:solidFill>
                  <a:srgbClr val="C00000"/>
                </a:solidFill>
              </a:rPr>
              <a:t>Most Vulnerable Structures</a:t>
            </a:r>
          </a:p>
        </p:txBody>
      </p:sp>
      <p:sp>
        <p:nvSpPr>
          <p:cNvPr id="8" name="Rectangle 7"/>
          <p:cNvSpPr/>
          <p:nvPr/>
        </p:nvSpPr>
        <p:spPr>
          <a:xfrm>
            <a:off x="2228273" y="1934819"/>
            <a:ext cx="7855530" cy="2269467"/>
          </a:xfrm>
          <a:prstGeom prst="rect">
            <a:avLst/>
          </a:prstGeom>
          <a:solidFill>
            <a:schemeClr val="bg1">
              <a:lumMod val="95000"/>
            </a:schemeClr>
          </a:solidFill>
        </p:spPr>
        <p:txBody>
          <a:bodyPr wrap="square">
            <a:spAutoFit/>
          </a:bodyPr>
          <a:lstStyle/>
          <a:p>
            <a:pPr marL="228600" indent="-228600">
              <a:lnSpc>
                <a:spcPct val="107000"/>
              </a:lnSpc>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Statewide BLRA</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 (GIS)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07000"/>
              </a:lnSpc>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BLRA County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Tables</a:t>
            </a:r>
            <a:r>
              <a:rPr lang="en-US" dirty="0">
                <a:latin typeface="Calibri" panose="020F0502020204030204" pitchFamily="34" charset="0"/>
                <a:ea typeface="Calibri" panose="020F0502020204030204" pitchFamily="34" charset="0"/>
                <a:cs typeface="Times New Roman" panose="02020603050405020304" pitchFamily="18" charset="0"/>
              </a:rPr>
              <a:t> organized by region</a:t>
            </a:r>
          </a:p>
          <a:p>
            <a:pPr marL="228600" indent="-228600">
              <a:lnSpc>
                <a:spcPct val="107000"/>
              </a:lnSpc>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BLRA Data Extract Tables</a:t>
            </a:r>
            <a:r>
              <a:rPr lang="en-US" dirty="0">
                <a:latin typeface="Calibri" panose="020F0502020204030204" pitchFamily="34" charset="0"/>
                <a:ea typeface="Calibri" panose="020F0502020204030204" pitchFamily="34" charset="0"/>
                <a:cs typeface="Times New Roman" panose="02020603050405020304" pitchFamily="18" charset="0"/>
              </a:rPr>
              <a:t>:  High Building Value, High Damage Loss, </a:t>
            </a: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High Minus Ratings</a:t>
            </a:r>
          </a:p>
          <a:p>
            <a:pPr marL="228600" indent="-228600">
              <a:lnSpc>
                <a:spcPct val="107000"/>
              </a:lnSpc>
              <a:spcAft>
                <a:spcPts val="800"/>
              </a:spcAft>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BLRA Statewide Top Lists</a:t>
            </a:r>
            <a:r>
              <a:rPr lang="en-US" dirty="0">
                <a:latin typeface="Calibri" panose="020F0502020204030204" pitchFamily="34" charset="0"/>
                <a:ea typeface="Calibri" panose="020F0502020204030204" pitchFamily="34" charset="0"/>
                <a:cs typeface="Times New Roman" panose="02020603050405020304" pitchFamily="18" charset="0"/>
              </a:rPr>
              <a:t>:  Building Value, Flood Depth, Damage Loss $, Damage Loss %, Minus Rated, Mitigated Structures</a:t>
            </a:r>
          </a:p>
          <a:p>
            <a:pPr marL="228600" indent="-228600">
              <a:lnSpc>
                <a:spcPct val="107000"/>
              </a:lnSpc>
              <a:spcAft>
                <a:spcPts val="8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hlinkClick r:id="rId7"/>
              </a:rPr>
              <a:t>Risk Indicator Matrices</a:t>
            </a:r>
            <a:r>
              <a:rPr lang="en-US" dirty="0">
                <a:latin typeface="Calibri" panose="020F0502020204030204" pitchFamily="34" charset="0"/>
                <a:ea typeface="Calibri" panose="020F0502020204030204" pitchFamily="34" charset="0"/>
                <a:cs typeface="Times New Roman" panose="02020603050405020304" pitchFamily="18" charset="0"/>
              </a:rPr>
              <a:t>:  Exposure and Damage Loss Matrices of Risk Indicators</a:t>
            </a:r>
          </a:p>
        </p:txBody>
      </p:sp>
      <p:pic>
        <p:nvPicPr>
          <p:cNvPr id="9" name="Picture 8"/>
          <p:cNvPicPr/>
          <p:nvPr/>
        </p:nvPicPr>
        <p:blipFill>
          <a:blip r:embed="rId8"/>
          <a:stretch>
            <a:fillRect/>
          </a:stretch>
        </p:blipFill>
        <p:spPr>
          <a:xfrm>
            <a:off x="2475345" y="4427768"/>
            <a:ext cx="7139710" cy="1732887"/>
          </a:xfrm>
          <a:prstGeom prst="rect">
            <a:avLst/>
          </a:prstGeom>
        </p:spPr>
      </p:pic>
    </p:spTree>
    <p:extLst>
      <p:ext uri="{BB962C8B-B14F-4D97-AF65-F5344CB8AC3E}">
        <p14:creationId xmlns:p14="http://schemas.microsoft.com/office/powerpoint/2010/main" val="3757305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p:cNvSpPr txBox="1"/>
          <p:nvPr/>
        </p:nvSpPr>
        <p:spPr>
          <a:xfrm>
            <a:off x="6305985" y="1417036"/>
            <a:ext cx="4161990" cy="369332"/>
          </a:xfrm>
          <a:prstGeom prst="rect">
            <a:avLst/>
          </a:prstGeom>
          <a:solidFill>
            <a:schemeClr val="accent1">
              <a:lumMod val="20000"/>
              <a:lumOff val="80000"/>
            </a:schemeClr>
          </a:solidFill>
        </p:spPr>
        <p:txBody>
          <a:bodyPr wrap="square" rtlCol="0">
            <a:spAutoFit/>
          </a:bodyPr>
          <a:lstStyle/>
          <a:p>
            <a:endParaRPr lang="en-US" dirty="0"/>
          </a:p>
        </p:txBody>
      </p:sp>
      <p:sp>
        <p:nvSpPr>
          <p:cNvPr id="15" name="TextBox 14"/>
          <p:cNvSpPr txBox="1"/>
          <p:nvPr/>
        </p:nvSpPr>
        <p:spPr>
          <a:xfrm>
            <a:off x="1714501" y="1417035"/>
            <a:ext cx="4086660" cy="369332"/>
          </a:xfrm>
          <a:prstGeom prst="rect">
            <a:avLst/>
          </a:prstGeom>
          <a:solidFill>
            <a:schemeClr val="accent1">
              <a:lumMod val="20000"/>
              <a:lumOff val="80000"/>
            </a:schemeClr>
          </a:solidFill>
        </p:spPr>
        <p:txBody>
          <a:bodyPr wrap="square" rtlCol="0">
            <a:spAutoFit/>
          </a:bodyPr>
          <a:lstStyle/>
          <a:p>
            <a:endParaRPr lang="en-US" dirty="0"/>
          </a:p>
        </p:txBody>
      </p:sp>
      <p:sp>
        <p:nvSpPr>
          <p:cNvPr id="5" name="Title 1"/>
          <p:cNvSpPr txBox="1">
            <a:spLocks/>
          </p:cNvSpPr>
          <p:nvPr/>
        </p:nvSpPr>
        <p:spPr>
          <a:xfrm>
            <a:off x="0" y="2"/>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Preload Structures into SDE</a:t>
            </a:r>
          </a:p>
        </p:txBody>
      </p:sp>
      <p:pic>
        <p:nvPicPr>
          <p:cNvPr id="6" name="Picture 5"/>
          <p:cNvPicPr>
            <a:picLocks noChangeAspect="1"/>
          </p:cNvPicPr>
          <p:nvPr/>
        </p:nvPicPr>
        <p:blipFill>
          <a:blip r:embed="rId3"/>
          <a:stretch>
            <a:fillRect/>
          </a:stretch>
        </p:blipFill>
        <p:spPr>
          <a:xfrm>
            <a:off x="6791246" y="2820560"/>
            <a:ext cx="3171904" cy="3507911"/>
          </a:xfrm>
          <a:prstGeom prst="rect">
            <a:avLst/>
          </a:prstGeom>
          <a:ln>
            <a:solidFill>
              <a:schemeClr val="tx1"/>
            </a:solidFill>
          </a:ln>
        </p:spPr>
      </p:pic>
      <p:grpSp>
        <p:nvGrpSpPr>
          <p:cNvPr id="8" name="Group 7"/>
          <p:cNvGrpSpPr/>
          <p:nvPr/>
        </p:nvGrpSpPr>
        <p:grpSpPr>
          <a:xfrm>
            <a:off x="1873248" y="4362450"/>
            <a:ext cx="3557170" cy="1951918"/>
            <a:chOff x="4081463" y="3814313"/>
            <a:chExt cx="4582207" cy="2346362"/>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1463" y="3814313"/>
              <a:ext cx="4582207" cy="2346362"/>
            </a:xfrm>
            <a:prstGeom prst="rect">
              <a:avLst/>
            </a:prstGeom>
            <a:ln>
              <a:solidFill>
                <a:schemeClr val="tx1"/>
              </a:solidFill>
            </a:ln>
          </p:spPr>
        </p:pic>
        <p:sp>
          <p:nvSpPr>
            <p:cNvPr id="10" name="Rounded Rectangle 9"/>
            <p:cNvSpPr/>
            <p:nvPr/>
          </p:nvSpPr>
          <p:spPr>
            <a:xfrm>
              <a:off x="7846012" y="5867400"/>
              <a:ext cx="659813" cy="223192"/>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1" name="Picture 10"/>
          <p:cNvPicPr/>
          <p:nvPr/>
        </p:nvPicPr>
        <p:blipFill>
          <a:blip r:embed="rId5">
            <a:extLst>
              <a:ext uri="{28A0092B-C50C-407E-A947-70E740481C1C}">
                <a14:useLocalDpi xmlns:a14="http://schemas.microsoft.com/office/drawing/2010/main" val="0"/>
              </a:ext>
            </a:extLst>
          </a:blip>
          <a:stretch>
            <a:fillRect/>
          </a:stretch>
        </p:blipFill>
        <p:spPr>
          <a:xfrm>
            <a:off x="2491637" y="2881265"/>
            <a:ext cx="2364401" cy="1109241"/>
          </a:xfrm>
          <a:prstGeom prst="rect">
            <a:avLst/>
          </a:prstGeom>
        </p:spPr>
      </p:pic>
      <p:sp>
        <p:nvSpPr>
          <p:cNvPr id="4" name="TextBox 3"/>
          <p:cNvSpPr txBox="1"/>
          <p:nvPr/>
        </p:nvSpPr>
        <p:spPr>
          <a:xfrm>
            <a:off x="6762699" y="1518634"/>
            <a:ext cx="3543351" cy="1200329"/>
          </a:xfrm>
          <a:prstGeom prst="rect">
            <a:avLst/>
          </a:prstGeom>
          <a:noFill/>
        </p:spPr>
        <p:txBody>
          <a:bodyPr wrap="square" rtlCol="0">
            <a:spAutoFit/>
          </a:bodyPr>
          <a:lstStyle/>
          <a:p>
            <a:r>
              <a:rPr lang="en-US" b="1" dirty="0"/>
              <a:t>STEP 2:  </a:t>
            </a:r>
            <a:r>
              <a:rPr lang="en-US" dirty="0"/>
              <a:t>Community performs practice </a:t>
            </a:r>
            <a:r>
              <a:rPr lang="en-US" b="1" dirty="0">
                <a:solidFill>
                  <a:schemeClr val="accent1">
                    <a:lumMod val="50000"/>
                  </a:schemeClr>
                </a:solidFill>
              </a:rPr>
              <a:t>Substantial Damage Assessments</a:t>
            </a:r>
            <a:r>
              <a:rPr lang="en-US" dirty="0">
                <a:solidFill>
                  <a:schemeClr val="accent1">
                    <a:lumMod val="50000"/>
                  </a:schemeClr>
                </a:solidFill>
              </a:rPr>
              <a:t> </a:t>
            </a:r>
            <a:r>
              <a:rPr lang="en-US" dirty="0"/>
              <a:t>for Residential and Non-Residential Properties</a:t>
            </a:r>
          </a:p>
        </p:txBody>
      </p:sp>
      <p:sp>
        <p:nvSpPr>
          <p:cNvPr id="13" name="TextBox 12"/>
          <p:cNvSpPr txBox="1"/>
          <p:nvPr/>
        </p:nvSpPr>
        <p:spPr>
          <a:xfrm>
            <a:off x="1873249" y="1518633"/>
            <a:ext cx="3927913" cy="923330"/>
          </a:xfrm>
          <a:prstGeom prst="rect">
            <a:avLst/>
          </a:prstGeom>
          <a:noFill/>
        </p:spPr>
        <p:txBody>
          <a:bodyPr wrap="square" rtlCol="0">
            <a:spAutoFit/>
          </a:bodyPr>
          <a:lstStyle/>
          <a:p>
            <a:r>
              <a:rPr lang="en-US" b="1" dirty="0"/>
              <a:t>STEP 1: </a:t>
            </a:r>
            <a:r>
              <a:rPr lang="en-US" dirty="0"/>
              <a:t> Community </a:t>
            </a:r>
            <a:r>
              <a:rPr lang="en-US" b="1" dirty="0">
                <a:solidFill>
                  <a:schemeClr val="accent1">
                    <a:lumMod val="50000"/>
                  </a:schemeClr>
                </a:solidFill>
              </a:rPr>
              <a:t>preloads Floodplain Properties </a:t>
            </a:r>
            <a:r>
              <a:rPr lang="en-US" dirty="0"/>
              <a:t>into FEMA’s Substantial Damage Estimator software</a:t>
            </a:r>
          </a:p>
        </p:txBody>
      </p:sp>
      <p:sp>
        <p:nvSpPr>
          <p:cNvPr id="14" name="Rectangle 13"/>
          <p:cNvSpPr/>
          <p:nvPr/>
        </p:nvSpPr>
        <p:spPr>
          <a:xfrm>
            <a:off x="1714502" y="6509273"/>
            <a:ext cx="4086659" cy="276999"/>
          </a:xfrm>
          <a:prstGeom prst="rect">
            <a:avLst/>
          </a:prstGeom>
        </p:spPr>
        <p:txBody>
          <a:bodyPr wrap="square">
            <a:spAutoFit/>
          </a:bodyPr>
          <a:lstStyle/>
          <a:p>
            <a:r>
              <a:rPr lang="en-US" sz="1200" b="1" i="1" dirty="0">
                <a:solidFill>
                  <a:schemeClr val="accent1">
                    <a:lumMod val="50000"/>
                  </a:schemeClr>
                </a:solidFill>
                <a:cs typeface="Calibri" panose="020F0502020204030204" pitchFamily="34" charset="0"/>
              </a:rPr>
              <a:t>Greenbrier County has </a:t>
            </a:r>
            <a:r>
              <a:rPr lang="en-US" altLang="en-US" sz="1200" b="1" i="1" dirty="0">
                <a:solidFill>
                  <a:schemeClr val="accent1">
                    <a:lumMod val="50000"/>
                  </a:schemeClr>
                </a:solidFill>
                <a:ea typeface="Calibri" panose="020F0502020204030204" pitchFamily="34" charset="0"/>
                <a:cs typeface="Calibri" panose="020F0502020204030204" pitchFamily="34" charset="0"/>
              </a:rPr>
              <a:t>2,225 Structures that can be uploaded</a:t>
            </a:r>
            <a:r>
              <a:rPr lang="en-US" sz="1200" b="1" i="1" dirty="0">
                <a:solidFill>
                  <a:schemeClr val="accent1">
                    <a:lumMod val="50000"/>
                  </a:schemeClr>
                </a:solidFill>
                <a:cs typeface="Calibri" panose="020F0502020204030204" pitchFamily="34" charset="0"/>
              </a:rPr>
              <a:t> </a:t>
            </a:r>
            <a:endParaRPr lang="en-US" sz="1200" dirty="0"/>
          </a:p>
        </p:txBody>
      </p:sp>
      <p:sp>
        <p:nvSpPr>
          <p:cNvPr id="19" name="Rectangle 18"/>
          <p:cNvSpPr/>
          <p:nvPr/>
        </p:nvSpPr>
        <p:spPr>
          <a:xfrm>
            <a:off x="7212415" y="6509273"/>
            <a:ext cx="2643917" cy="307777"/>
          </a:xfrm>
          <a:prstGeom prst="rect">
            <a:avLst/>
          </a:prstGeom>
        </p:spPr>
        <p:txBody>
          <a:bodyPr wrap="square">
            <a:spAutoFit/>
          </a:bodyPr>
          <a:lstStyle/>
          <a:p>
            <a:r>
              <a:rPr lang="en-US" sz="1400" dirty="0">
                <a:hlinkClick r:id="rId6"/>
              </a:rPr>
              <a:t>SDE Upload Files and Instructions</a:t>
            </a:r>
            <a:endParaRPr lang="en-US" sz="1400" dirty="0"/>
          </a:p>
        </p:txBody>
      </p:sp>
      <p:sp>
        <p:nvSpPr>
          <p:cNvPr id="20" name="Rectangle 19"/>
          <p:cNvSpPr/>
          <p:nvPr/>
        </p:nvSpPr>
        <p:spPr>
          <a:xfrm>
            <a:off x="1524001" y="950288"/>
            <a:ext cx="8943975" cy="307777"/>
          </a:xfrm>
          <a:prstGeom prst="rect">
            <a:avLst/>
          </a:prstGeom>
        </p:spPr>
        <p:txBody>
          <a:bodyPr wrap="square">
            <a:spAutoFit/>
          </a:bodyPr>
          <a:lstStyle/>
          <a:p>
            <a:pPr algn="ctr" fontAlgn="ctr"/>
            <a:r>
              <a:rPr lang="en-US" sz="1400" i="1" dirty="0">
                <a:solidFill>
                  <a:srgbClr val="000000"/>
                </a:solidFill>
                <a:latin typeface="Calibri" panose="020F0502020204030204" pitchFamily="34" charset="0"/>
              </a:rPr>
              <a:t>Incorporate 1% Floodplain Building Risk Assessment Inventory into </a:t>
            </a:r>
            <a:r>
              <a:rPr lang="en-US" sz="1400" b="1" i="1" dirty="0">
                <a:solidFill>
                  <a:srgbClr val="000000"/>
                </a:solidFill>
                <a:latin typeface="Calibri" panose="020F0502020204030204" pitchFamily="34" charset="0"/>
              </a:rPr>
              <a:t>Mitigation </a:t>
            </a:r>
            <a:r>
              <a:rPr lang="en-US" sz="1400" i="1" dirty="0">
                <a:solidFill>
                  <a:srgbClr val="000000"/>
                </a:solidFill>
                <a:latin typeface="Calibri" panose="020F0502020204030204" pitchFamily="34" charset="0"/>
              </a:rPr>
              <a:t>and </a:t>
            </a:r>
            <a:r>
              <a:rPr lang="en-US" sz="1400" b="1" i="1" dirty="0">
                <a:solidFill>
                  <a:srgbClr val="000000"/>
                </a:solidFill>
                <a:latin typeface="Calibri" panose="020F0502020204030204" pitchFamily="34" charset="0"/>
              </a:rPr>
              <a:t>NFIP/CRS Management </a:t>
            </a:r>
            <a:r>
              <a:rPr lang="en-US" sz="1400" i="1" dirty="0">
                <a:solidFill>
                  <a:srgbClr val="000000"/>
                </a:solidFill>
                <a:latin typeface="Calibri" panose="020F0502020204030204" pitchFamily="34" charset="0"/>
              </a:rPr>
              <a:t>Activities  </a:t>
            </a:r>
          </a:p>
        </p:txBody>
      </p:sp>
    </p:spTree>
    <p:extLst>
      <p:ext uri="{BB962C8B-B14F-4D97-AF65-F5344CB8AC3E}">
        <p14:creationId xmlns:p14="http://schemas.microsoft.com/office/powerpoint/2010/main" val="1125501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109973" y="1110388"/>
            <a:ext cx="4285942" cy="5204358"/>
          </a:xfrm>
          <a:prstGeom prst="rect">
            <a:avLst/>
          </a:prstGeom>
          <a:ln>
            <a:solidFill>
              <a:schemeClr val="tx1"/>
            </a:solidFill>
          </a:ln>
        </p:spPr>
      </p:pic>
      <p:sp>
        <p:nvSpPr>
          <p:cNvPr id="5" name="Title 1"/>
          <p:cNvSpPr txBox="1">
            <a:spLocks/>
          </p:cNvSpPr>
          <p:nvPr/>
        </p:nvSpPr>
        <p:spPr>
          <a:xfrm>
            <a:off x="0" y="2"/>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SFHA Map Change Letters</a:t>
            </a:r>
          </a:p>
        </p:txBody>
      </p:sp>
      <p:pic>
        <p:nvPicPr>
          <p:cNvPr id="2" name="Picture 1"/>
          <p:cNvPicPr>
            <a:picLocks noChangeAspect="1"/>
          </p:cNvPicPr>
          <p:nvPr/>
        </p:nvPicPr>
        <p:blipFill>
          <a:blip r:embed="rId4"/>
          <a:stretch>
            <a:fillRect/>
          </a:stretch>
        </p:blipFill>
        <p:spPr>
          <a:xfrm>
            <a:off x="666510" y="1110389"/>
            <a:ext cx="3891548" cy="5204358"/>
          </a:xfrm>
          <a:prstGeom prst="rect">
            <a:avLst/>
          </a:prstGeom>
        </p:spPr>
      </p:pic>
      <p:sp>
        <p:nvSpPr>
          <p:cNvPr id="3" name="TextBox 2"/>
          <p:cNvSpPr txBox="1"/>
          <p:nvPr/>
        </p:nvSpPr>
        <p:spPr>
          <a:xfrm>
            <a:off x="786721" y="6415813"/>
            <a:ext cx="3938802" cy="307777"/>
          </a:xfrm>
          <a:prstGeom prst="rect">
            <a:avLst/>
          </a:prstGeom>
          <a:noFill/>
        </p:spPr>
        <p:txBody>
          <a:bodyPr wrap="square" rtlCol="0">
            <a:spAutoFit/>
          </a:bodyPr>
          <a:lstStyle/>
          <a:p>
            <a:r>
              <a:rPr lang="en-US" sz="1400" dirty="0">
                <a:hlinkClick r:id="rId5"/>
              </a:rPr>
              <a:t>FEMA Region 3 Toolkit for New Flood Studies</a:t>
            </a:r>
            <a:endParaRPr lang="en-US" sz="1400" dirty="0"/>
          </a:p>
        </p:txBody>
      </p:sp>
      <p:sp>
        <p:nvSpPr>
          <p:cNvPr id="8" name="TextBox 7"/>
          <p:cNvSpPr txBox="1"/>
          <p:nvPr/>
        </p:nvSpPr>
        <p:spPr>
          <a:xfrm>
            <a:off x="5214748" y="6415813"/>
            <a:ext cx="4045852" cy="307777"/>
          </a:xfrm>
          <a:prstGeom prst="rect">
            <a:avLst/>
          </a:prstGeom>
          <a:noFill/>
        </p:spPr>
        <p:txBody>
          <a:bodyPr wrap="square" rtlCol="0">
            <a:spAutoFit/>
          </a:bodyPr>
          <a:lstStyle/>
          <a:p>
            <a:r>
              <a:rPr lang="en-US" sz="1400" dirty="0">
                <a:hlinkClick r:id="rId6"/>
              </a:rPr>
              <a:t>Mail Merge Template for SFHA Mapped-in Structures</a:t>
            </a:r>
            <a:endParaRPr lang="en-US" sz="1400" dirty="0"/>
          </a:p>
        </p:txBody>
      </p:sp>
      <p:sp>
        <p:nvSpPr>
          <p:cNvPr id="6" name="TextBox 5"/>
          <p:cNvSpPr txBox="1"/>
          <p:nvPr/>
        </p:nvSpPr>
        <p:spPr>
          <a:xfrm>
            <a:off x="7493006" y="1433077"/>
            <a:ext cx="1831904" cy="738664"/>
          </a:xfrm>
          <a:prstGeom prst="rect">
            <a:avLst/>
          </a:prstGeom>
          <a:solidFill>
            <a:srgbClr val="FFC000"/>
          </a:solidFill>
        </p:spPr>
        <p:txBody>
          <a:bodyPr wrap="square" rtlCol="0">
            <a:spAutoFit/>
          </a:bodyPr>
          <a:lstStyle/>
          <a:p>
            <a:r>
              <a:rPr lang="en-US" sz="1400" i="1" dirty="0"/>
              <a:t>White Sulphur Springs has 68 buildings being mapped into the SFHA</a:t>
            </a:r>
          </a:p>
        </p:txBody>
      </p:sp>
      <p:sp>
        <p:nvSpPr>
          <p:cNvPr id="11" name="Rectangle 10"/>
          <p:cNvSpPr/>
          <p:nvPr/>
        </p:nvSpPr>
        <p:spPr>
          <a:xfrm>
            <a:off x="1759586" y="900259"/>
            <a:ext cx="8943975" cy="307777"/>
          </a:xfrm>
          <a:prstGeom prst="rect">
            <a:avLst/>
          </a:prstGeom>
        </p:spPr>
        <p:txBody>
          <a:bodyPr wrap="square">
            <a:spAutoFit/>
          </a:bodyPr>
          <a:lstStyle/>
          <a:p>
            <a:pPr algn="ctr" fontAlgn="ctr"/>
            <a:r>
              <a:rPr lang="en-US" sz="1400" i="1" dirty="0">
                <a:solidFill>
                  <a:srgbClr val="000000"/>
                </a:solidFill>
                <a:latin typeface="Calibri" panose="020F0502020204030204" pitchFamily="34" charset="0"/>
              </a:rPr>
              <a:t>Incorporate 1% Floodplain Building Risk Assessment Inventory into </a:t>
            </a:r>
            <a:r>
              <a:rPr lang="en-US" sz="1400" b="1" i="1" dirty="0">
                <a:solidFill>
                  <a:srgbClr val="000000"/>
                </a:solidFill>
                <a:latin typeface="Calibri" panose="020F0502020204030204" pitchFamily="34" charset="0"/>
              </a:rPr>
              <a:t>Mitigation </a:t>
            </a:r>
            <a:r>
              <a:rPr lang="en-US" sz="1400" i="1" dirty="0">
                <a:solidFill>
                  <a:srgbClr val="000000"/>
                </a:solidFill>
                <a:latin typeface="Calibri" panose="020F0502020204030204" pitchFamily="34" charset="0"/>
              </a:rPr>
              <a:t>and </a:t>
            </a:r>
            <a:r>
              <a:rPr lang="en-US" sz="1400" b="1" i="1" dirty="0">
                <a:solidFill>
                  <a:srgbClr val="000000"/>
                </a:solidFill>
                <a:latin typeface="Calibri" panose="020F0502020204030204" pitchFamily="34" charset="0"/>
              </a:rPr>
              <a:t>NFIP/CRS Management </a:t>
            </a:r>
            <a:r>
              <a:rPr lang="en-US" sz="1400" i="1" dirty="0">
                <a:solidFill>
                  <a:srgbClr val="000000"/>
                </a:solidFill>
                <a:latin typeface="Calibri" panose="020F0502020204030204" pitchFamily="34" charset="0"/>
              </a:rPr>
              <a:t>Activities  </a:t>
            </a:r>
          </a:p>
        </p:txBody>
      </p:sp>
      <p:sp>
        <p:nvSpPr>
          <p:cNvPr id="4" name="TextBox 3">
            <a:extLst>
              <a:ext uri="{FF2B5EF4-FFF2-40B4-BE49-F238E27FC236}">
                <a16:creationId xmlns:a16="http://schemas.microsoft.com/office/drawing/2014/main" id="{F07BF527-C6D5-0907-FCA9-E393D4ED04D5}"/>
              </a:ext>
            </a:extLst>
          </p:cNvPr>
          <p:cNvSpPr txBox="1"/>
          <p:nvPr/>
        </p:nvSpPr>
        <p:spPr>
          <a:xfrm>
            <a:off x="9595944" y="2343807"/>
            <a:ext cx="2238703"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Hardy County</a:t>
            </a:r>
            <a:br>
              <a:rPr lang="en-US" dirty="0">
                <a:solidFill>
                  <a:schemeClr val="bg1"/>
                </a:solidFill>
              </a:rPr>
            </a:br>
            <a:r>
              <a:rPr lang="en-US" dirty="0">
                <a:solidFill>
                  <a:schemeClr val="bg1"/>
                </a:solidFill>
              </a:rPr>
              <a:t>Risk MAP</a:t>
            </a:r>
            <a:br>
              <a:rPr lang="en-US" dirty="0">
                <a:solidFill>
                  <a:schemeClr val="bg1"/>
                </a:solidFill>
              </a:rPr>
            </a:br>
            <a:endParaRPr lang="en-US" dirty="0">
              <a:solidFill>
                <a:schemeClr val="bg1"/>
              </a:solidFill>
            </a:endParaRPr>
          </a:p>
          <a:p>
            <a:pPr marL="285750" indent="-285750">
              <a:buFont typeface="Arial" panose="020B0604020202020204" pitchFamily="34" charset="0"/>
              <a:buChar char="•"/>
            </a:pPr>
            <a:r>
              <a:rPr lang="en-US" dirty="0">
                <a:solidFill>
                  <a:schemeClr val="bg1"/>
                </a:solidFill>
              </a:rPr>
              <a:t>Kanawha County - Elk River PMR</a:t>
            </a:r>
            <a:br>
              <a:rPr lang="en-US" dirty="0">
                <a:solidFill>
                  <a:schemeClr val="bg1"/>
                </a:solidFill>
              </a:rPr>
            </a:br>
            <a:endParaRPr lang="en-US" dirty="0">
              <a:solidFill>
                <a:schemeClr val="bg1"/>
              </a:solidFill>
            </a:endParaRPr>
          </a:p>
          <a:p>
            <a:pPr marL="285750" indent="-285750">
              <a:buFont typeface="Arial" panose="020B0604020202020204" pitchFamily="34" charset="0"/>
              <a:buChar char="•"/>
            </a:pPr>
            <a:r>
              <a:rPr lang="en-US" dirty="0">
                <a:solidFill>
                  <a:schemeClr val="bg1"/>
                </a:solidFill>
              </a:rPr>
              <a:t>Greenbrier County Risk MAP</a:t>
            </a:r>
          </a:p>
        </p:txBody>
      </p:sp>
    </p:spTree>
    <p:extLst>
      <p:ext uri="{BB962C8B-B14F-4D97-AF65-F5344CB8AC3E}">
        <p14:creationId xmlns:p14="http://schemas.microsoft.com/office/powerpoint/2010/main" val="3813735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Detailed Flood Studies</a:t>
            </a:r>
          </a:p>
        </p:txBody>
      </p:sp>
      <p:sp>
        <p:nvSpPr>
          <p:cNvPr id="3" name="TextBox 2"/>
          <p:cNvSpPr txBox="1"/>
          <p:nvPr/>
        </p:nvSpPr>
        <p:spPr>
          <a:xfrm>
            <a:off x="3846787" y="2980674"/>
            <a:ext cx="6432330" cy="1569660"/>
          </a:xfrm>
          <a:prstGeom prst="rect">
            <a:avLst/>
          </a:prstGeom>
          <a:solidFill>
            <a:schemeClr val="tx1"/>
          </a:solidFill>
        </p:spPr>
        <p:txBody>
          <a:bodyPr wrap="square" rtlCol="0">
            <a:spAutoFit/>
          </a:bodyPr>
          <a:lstStyle/>
          <a:p>
            <a:r>
              <a:rPr lang="en-US" sz="3200" u="sng" dirty="0">
                <a:solidFill>
                  <a:srgbClr val="FFFF00"/>
                </a:solidFill>
              </a:rPr>
              <a:t>Greenbrier County Study</a:t>
            </a:r>
          </a:p>
          <a:p>
            <a:pPr marL="457200" indent="-457200">
              <a:buFont typeface="Arial" panose="020B0604020202020204" pitchFamily="34" charset="0"/>
              <a:buChar char="•"/>
            </a:pPr>
            <a:r>
              <a:rPr lang="en-US" sz="3200" dirty="0">
                <a:solidFill>
                  <a:srgbClr val="FFFF00"/>
                </a:solidFill>
              </a:rPr>
              <a:t>Rainelle</a:t>
            </a:r>
          </a:p>
          <a:p>
            <a:pPr marL="457200" indent="-457200">
              <a:buFont typeface="Arial" panose="020B0604020202020204" pitchFamily="34" charset="0"/>
              <a:buChar char="•"/>
            </a:pPr>
            <a:r>
              <a:rPr lang="en-US" sz="3200" dirty="0">
                <a:solidFill>
                  <a:srgbClr val="FFFF00"/>
                </a:solidFill>
              </a:rPr>
              <a:t>White Sulphur Springs</a:t>
            </a:r>
          </a:p>
        </p:txBody>
      </p:sp>
    </p:spTree>
    <p:extLst>
      <p:ext uri="{BB962C8B-B14F-4D97-AF65-F5344CB8AC3E}">
        <p14:creationId xmlns:p14="http://schemas.microsoft.com/office/powerpoint/2010/main" val="1798676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42C530-9A7C-2D12-0872-63D4232DCD77}"/>
              </a:ext>
            </a:extLst>
          </p:cNvPr>
          <p:cNvPicPr>
            <a:picLocks noChangeAspect="1"/>
          </p:cNvPicPr>
          <p:nvPr/>
        </p:nvPicPr>
        <p:blipFill rotWithShape="1">
          <a:blip r:embed="rId3"/>
          <a:srcRect l="194" b="15095"/>
          <a:stretch/>
        </p:blipFill>
        <p:spPr>
          <a:xfrm>
            <a:off x="108488" y="978049"/>
            <a:ext cx="12046359" cy="5822833"/>
          </a:xfrm>
          <a:prstGeom prst="rect">
            <a:avLst/>
          </a:prstGeom>
          <a:ln>
            <a:solidFill>
              <a:schemeClr val="bg1"/>
            </a:solidFill>
          </a:ln>
        </p:spPr>
      </p:pic>
      <p:sp>
        <p:nvSpPr>
          <p:cNvPr id="5" name="Title 1"/>
          <p:cNvSpPr txBox="1">
            <a:spLocks/>
          </p:cNvSpPr>
          <p:nvPr/>
        </p:nvSpPr>
        <p:spPr>
          <a:xfrm>
            <a:off x="0" y="2"/>
            <a:ext cx="12191999"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Tool’s Risk Map View </a:t>
            </a:r>
          </a:p>
        </p:txBody>
      </p:sp>
      <p:pic>
        <p:nvPicPr>
          <p:cNvPr id="10" name="Picture 9"/>
          <p:cNvPicPr/>
          <p:nvPr/>
        </p:nvPicPr>
        <p:blipFill>
          <a:blip r:embed="rId4"/>
          <a:stretch>
            <a:fillRect/>
          </a:stretch>
        </p:blipFill>
        <p:spPr>
          <a:xfrm>
            <a:off x="266457" y="4675283"/>
            <a:ext cx="3127672" cy="1923920"/>
          </a:xfrm>
          <a:prstGeom prst="rect">
            <a:avLst/>
          </a:prstGeom>
          <a:ln>
            <a:solidFill>
              <a:schemeClr val="tx1"/>
            </a:solidFill>
          </a:ln>
        </p:spPr>
      </p:pic>
      <p:sp>
        <p:nvSpPr>
          <p:cNvPr id="12" name="Rectangle 11">
            <a:extLst>
              <a:ext uri="{FF2B5EF4-FFF2-40B4-BE49-F238E27FC236}">
                <a16:creationId xmlns:a16="http://schemas.microsoft.com/office/drawing/2014/main" id="{F0183173-C0ED-561C-4ABB-B2CB144DA537}"/>
              </a:ext>
            </a:extLst>
          </p:cNvPr>
          <p:cNvSpPr/>
          <p:nvPr/>
        </p:nvSpPr>
        <p:spPr>
          <a:xfrm>
            <a:off x="960896" y="1764448"/>
            <a:ext cx="697423"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4B447D8-074F-71F8-949A-9C9CD94292AE}"/>
              </a:ext>
            </a:extLst>
          </p:cNvPr>
          <p:cNvSpPr/>
          <p:nvPr/>
        </p:nvSpPr>
        <p:spPr>
          <a:xfrm flipV="1">
            <a:off x="9271493" y="6371713"/>
            <a:ext cx="1487837" cy="526138"/>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A7E879A-0ABD-51F2-3FFA-2E4DDE6F7968}"/>
              </a:ext>
            </a:extLst>
          </p:cNvPr>
          <p:cNvSpPr/>
          <p:nvPr/>
        </p:nvSpPr>
        <p:spPr>
          <a:xfrm>
            <a:off x="3577735" y="1075019"/>
            <a:ext cx="7439725" cy="553357"/>
          </a:xfrm>
          <a:prstGeom prst="rect">
            <a:avLst/>
          </a:prstGeom>
        </p:spPr>
        <p:txBody>
          <a:bodyPr wrap="square">
            <a:spAutoFit/>
          </a:bodyPr>
          <a:lstStyle/>
          <a:p>
            <a:pPr>
              <a:lnSpc>
                <a:spcPct val="107000"/>
              </a:lnSpc>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White Sulphur Springs’ </a:t>
            </a:r>
            <a:r>
              <a:rPr lang="en-US" sz="1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primary structures</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viewable on the </a:t>
            </a:r>
            <a:r>
              <a:rPr lang="en-US" sz="1400" u="sng"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xmlns="" val="tx"/>
                    </a:ext>
                  </a:extLst>
                </a:hlinkClick>
              </a:rPr>
              <a:t>Risk MAP View</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of the WV Flood Tool.  Symbol letters indicate general occupancy (</a:t>
            </a:r>
            <a:r>
              <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esidential, </a:t>
            </a:r>
            <a:r>
              <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ommercial, </a:t>
            </a:r>
            <a:r>
              <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O</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ther Non-Residential).</a:t>
            </a:r>
          </a:p>
        </p:txBody>
      </p:sp>
      <p:sp>
        <p:nvSpPr>
          <p:cNvPr id="20" name="Speech Bubble: Rectangle 19">
            <a:extLst>
              <a:ext uri="{FF2B5EF4-FFF2-40B4-BE49-F238E27FC236}">
                <a16:creationId xmlns:a16="http://schemas.microsoft.com/office/drawing/2014/main" id="{D43C8902-A60A-CE18-D4D5-33F847A416B4}"/>
              </a:ext>
            </a:extLst>
          </p:cNvPr>
          <p:cNvSpPr/>
          <p:nvPr/>
        </p:nvSpPr>
        <p:spPr>
          <a:xfrm>
            <a:off x="598248" y="3019506"/>
            <a:ext cx="3690646" cy="596067"/>
          </a:xfrm>
          <a:prstGeom prst="wedgeRectCallout">
            <a:avLst>
              <a:gd name="adj1" fmla="val 88948"/>
              <a:gd name="adj2" fmla="val 150604"/>
            </a:avLst>
          </a:prstGeom>
          <a:solidFill>
            <a:srgbClr val="FE6A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Residential Structure in Floodway</a:t>
            </a:r>
            <a:br>
              <a:rPr lang="en-US" b="1" dirty="0">
                <a:solidFill>
                  <a:schemeClr val="tx1"/>
                </a:solidFill>
              </a:rPr>
            </a:br>
            <a:r>
              <a:rPr lang="en-US" sz="1600" i="1" dirty="0">
                <a:solidFill>
                  <a:schemeClr val="tx1"/>
                </a:solidFill>
              </a:rPr>
              <a:t>Bldg. 13-17-0008-0139-0000 </a:t>
            </a:r>
            <a:endParaRPr lang="en-US" i="1" dirty="0">
              <a:solidFill>
                <a:schemeClr val="tx1"/>
              </a:solidFill>
            </a:endParaRPr>
          </a:p>
        </p:txBody>
      </p:sp>
      <p:sp>
        <p:nvSpPr>
          <p:cNvPr id="21" name="Speech Bubble: Rectangle 20">
            <a:extLst>
              <a:ext uri="{FF2B5EF4-FFF2-40B4-BE49-F238E27FC236}">
                <a16:creationId xmlns:a16="http://schemas.microsoft.com/office/drawing/2014/main" id="{B2E98C24-0B75-C9BA-F1B6-2304E7DC7384}"/>
              </a:ext>
            </a:extLst>
          </p:cNvPr>
          <p:cNvSpPr/>
          <p:nvPr/>
        </p:nvSpPr>
        <p:spPr>
          <a:xfrm>
            <a:off x="6476701" y="2994738"/>
            <a:ext cx="1641792" cy="322801"/>
          </a:xfrm>
          <a:prstGeom prst="wedgeRectCallout">
            <a:avLst>
              <a:gd name="adj1" fmla="val -1532"/>
              <a:gd name="adj2" fmla="val 8307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6">
                    <a:lumMod val="50000"/>
                  </a:schemeClr>
                </a:solidFill>
              </a:rPr>
              <a:t>Buyout Property</a:t>
            </a:r>
          </a:p>
        </p:txBody>
      </p:sp>
      <p:pic>
        <p:nvPicPr>
          <p:cNvPr id="26" name="Picture 2" descr="https://data.wvgis.wvu.edu/pub/Clearinghouse/hazards/BldgPhotos/13-17-0008-0139-0000_220.jpg">
            <a:extLst>
              <a:ext uri="{FF2B5EF4-FFF2-40B4-BE49-F238E27FC236}">
                <a16:creationId xmlns:a16="http://schemas.microsoft.com/office/drawing/2014/main" id="{282B8DBA-88AA-4C82-D946-0C02578B20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54" t="11831" b="20837"/>
          <a:stretch/>
        </p:blipFill>
        <p:spPr bwMode="auto">
          <a:xfrm>
            <a:off x="266457" y="4278080"/>
            <a:ext cx="4863482" cy="2432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1">
            <a:extLst>
              <a:ext uri="{FF2B5EF4-FFF2-40B4-BE49-F238E27FC236}">
                <a16:creationId xmlns:a16="http://schemas.microsoft.com/office/drawing/2014/main" id="{7370E2FF-D820-0166-D5F1-C6CF7B08FC69}"/>
              </a:ext>
            </a:extLst>
          </p:cNvPr>
          <p:cNvSpPr/>
          <p:nvPr/>
        </p:nvSpPr>
        <p:spPr>
          <a:xfrm flipV="1">
            <a:off x="9271492" y="5078899"/>
            <a:ext cx="1487837" cy="526138"/>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C170F7C-E5DB-ABF5-72F8-EACF50C8B24C}"/>
              </a:ext>
            </a:extLst>
          </p:cNvPr>
          <p:cNvSpPr txBox="1"/>
          <p:nvPr/>
        </p:nvSpPr>
        <p:spPr>
          <a:xfrm>
            <a:off x="6559566" y="5712962"/>
            <a:ext cx="3715810" cy="369332"/>
          </a:xfrm>
          <a:prstGeom prst="rect">
            <a:avLst/>
          </a:prstGeom>
          <a:noFill/>
        </p:spPr>
        <p:txBody>
          <a:bodyPr wrap="square" rtlCol="0">
            <a:spAutoFit/>
          </a:bodyPr>
          <a:lstStyle/>
          <a:p>
            <a:r>
              <a:rPr lang="en-US" b="1" dirty="0">
                <a:solidFill>
                  <a:schemeClr val="accent1">
                    <a:lumMod val="50000"/>
                  </a:schemeClr>
                </a:solidFill>
              </a:rPr>
              <a:t>Base Flood Depth – 3D Visualization</a:t>
            </a:r>
          </a:p>
        </p:txBody>
      </p:sp>
      <p:sp>
        <p:nvSpPr>
          <p:cNvPr id="4" name="TextBox 3">
            <a:extLst>
              <a:ext uri="{FF2B5EF4-FFF2-40B4-BE49-F238E27FC236}">
                <a16:creationId xmlns:a16="http://schemas.microsoft.com/office/drawing/2014/main" id="{B1067639-499B-52E4-D889-355E96E93364}"/>
              </a:ext>
            </a:extLst>
          </p:cNvPr>
          <p:cNvSpPr txBox="1"/>
          <p:nvPr/>
        </p:nvSpPr>
        <p:spPr>
          <a:xfrm>
            <a:off x="2266691" y="4709567"/>
            <a:ext cx="2518611" cy="369332"/>
          </a:xfrm>
          <a:prstGeom prst="rect">
            <a:avLst/>
          </a:prstGeom>
          <a:noFill/>
        </p:spPr>
        <p:txBody>
          <a:bodyPr wrap="square" rtlCol="0">
            <a:spAutoFit/>
          </a:bodyPr>
          <a:lstStyle/>
          <a:p>
            <a:r>
              <a:rPr lang="en-US" b="1" dirty="0">
                <a:solidFill>
                  <a:schemeClr val="accent1">
                    <a:lumMod val="50000"/>
                  </a:schemeClr>
                </a:solidFill>
              </a:rPr>
              <a:t>Street View Image</a:t>
            </a:r>
          </a:p>
        </p:txBody>
      </p:sp>
      <p:grpSp>
        <p:nvGrpSpPr>
          <p:cNvPr id="19" name="Group 18">
            <a:extLst>
              <a:ext uri="{FF2B5EF4-FFF2-40B4-BE49-F238E27FC236}">
                <a16:creationId xmlns:a16="http://schemas.microsoft.com/office/drawing/2014/main" id="{34119236-205F-7F4E-0446-9972EC9A6D19}"/>
              </a:ext>
            </a:extLst>
          </p:cNvPr>
          <p:cNvGrpSpPr/>
          <p:nvPr/>
        </p:nvGrpSpPr>
        <p:grpSpPr>
          <a:xfrm>
            <a:off x="204464" y="2207215"/>
            <a:ext cx="3941201" cy="4564110"/>
            <a:chOff x="-3711594" y="2403359"/>
            <a:chExt cx="3979599" cy="4454641"/>
          </a:xfrm>
        </p:grpSpPr>
        <p:pic>
          <p:nvPicPr>
            <p:cNvPr id="11" name="Picture 10">
              <a:extLst>
                <a:ext uri="{FF2B5EF4-FFF2-40B4-BE49-F238E27FC236}">
                  <a16:creationId xmlns:a16="http://schemas.microsoft.com/office/drawing/2014/main" id="{FDB6A650-7AA5-EFCC-4DC8-AE9F742FB4EC}"/>
                </a:ext>
              </a:extLst>
            </p:cNvPr>
            <p:cNvPicPr>
              <a:picLocks noChangeAspect="1"/>
            </p:cNvPicPr>
            <p:nvPr/>
          </p:nvPicPr>
          <p:blipFill>
            <a:blip r:embed="rId7"/>
            <a:stretch>
              <a:fillRect/>
            </a:stretch>
          </p:blipFill>
          <p:spPr>
            <a:xfrm>
              <a:off x="-3711594" y="2403359"/>
              <a:ext cx="3979599" cy="4454641"/>
            </a:xfrm>
            <a:prstGeom prst="rect">
              <a:avLst/>
            </a:prstGeom>
          </p:spPr>
        </p:pic>
        <p:sp>
          <p:nvSpPr>
            <p:cNvPr id="15" name="TextBox 14">
              <a:extLst>
                <a:ext uri="{FF2B5EF4-FFF2-40B4-BE49-F238E27FC236}">
                  <a16:creationId xmlns:a16="http://schemas.microsoft.com/office/drawing/2014/main" id="{60E1A238-EEDE-706A-FEA6-48F98B2F523A}"/>
                </a:ext>
              </a:extLst>
            </p:cNvPr>
            <p:cNvSpPr txBox="1"/>
            <p:nvPr/>
          </p:nvSpPr>
          <p:spPr>
            <a:xfrm>
              <a:off x="-1450672" y="6110540"/>
              <a:ext cx="1450672" cy="646331"/>
            </a:xfrm>
            <a:prstGeom prst="rect">
              <a:avLst/>
            </a:prstGeom>
            <a:solidFill>
              <a:srgbClr val="FF0000"/>
            </a:solidFill>
          </p:spPr>
          <p:txBody>
            <a:bodyPr wrap="square" rtlCol="0">
              <a:spAutoFit/>
            </a:bodyPr>
            <a:lstStyle/>
            <a:p>
              <a:pPr algn="ctr"/>
              <a:r>
                <a:rPr lang="en-US" b="1" dirty="0">
                  <a:solidFill>
                    <a:schemeClr val="bg1"/>
                  </a:solidFill>
                </a:rPr>
                <a:t>HAZUS Loss Estimate</a:t>
              </a:r>
            </a:p>
          </p:txBody>
        </p:sp>
        <p:sp>
          <p:nvSpPr>
            <p:cNvPr id="16" name="TextBox 15">
              <a:extLst>
                <a:ext uri="{FF2B5EF4-FFF2-40B4-BE49-F238E27FC236}">
                  <a16:creationId xmlns:a16="http://schemas.microsoft.com/office/drawing/2014/main" id="{72480919-726C-775B-3959-23363C994B5F}"/>
                </a:ext>
              </a:extLst>
            </p:cNvPr>
            <p:cNvSpPr txBox="1"/>
            <p:nvPr/>
          </p:nvSpPr>
          <p:spPr>
            <a:xfrm>
              <a:off x="-1444515" y="3475494"/>
              <a:ext cx="1450672" cy="646331"/>
            </a:xfrm>
            <a:prstGeom prst="rect">
              <a:avLst/>
            </a:prstGeom>
            <a:solidFill>
              <a:srgbClr val="FFFF00"/>
            </a:solidFill>
          </p:spPr>
          <p:txBody>
            <a:bodyPr wrap="square" rtlCol="0">
              <a:spAutoFit/>
            </a:bodyPr>
            <a:lstStyle/>
            <a:p>
              <a:pPr algn="ctr"/>
              <a:r>
                <a:rPr lang="en-US" b="1" dirty="0">
                  <a:solidFill>
                    <a:schemeClr val="accent1">
                      <a:lumMod val="50000"/>
                    </a:schemeClr>
                  </a:solidFill>
                </a:rPr>
                <a:t>Building</a:t>
              </a:r>
              <a:br>
                <a:rPr lang="en-US" b="1" dirty="0">
                  <a:solidFill>
                    <a:schemeClr val="accent1">
                      <a:lumMod val="50000"/>
                    </a:schemeClr>
                  </a:solidFill>
                </a:rPr>
              </a:br>
              <a:r>
                <a:rPr lang="en-US" b="1" dirty="0">
                  <a:solidFill>
                    <a:schemeClr val="accent1">
                      <a:lumMod val="50000"/>
                    </a:schemeClr>
                  </a:solidFill>
                </a:rPr>
                <a:t>Exposure</a:t>
              </a:r>
            </a:p>
          </p:txBody>
        </p:sp>
      </p:grpSp>
      <p:pic>
        <p:nvPicPr>
          <p:cNvPr id="25" name="Picture 24">
            <a:extLst>
              <a:ext uri="{FF2B5EF4-FFF2-40B4-BE49-F238E27FC236}">
                <a16:creationId xmlns:a16="http://schemas.microsoft.com/office/drawing/2014/main" id="{52236D0E-728D-2029-2892-4E6EBF65CE4F}"/>
              </a:ext>
            </a:extLst>
          </p:cNvPr>
          <p:cNvPicPr>
            <a:picLocks noChangeAspect="1"/>
          </p:cNvPicPr>
          <p:nvPr/>
        </p:nvPicPr>
        <p:blipFill>
          <a:blip r:embed="rId8"/>
          <a:stretch>
            <a:fillRect/>
          </a:stretch>
        </p:blipFill>
        <p:spPr>
          <a:xfrm>
            <a:off x="4277533" y="2207215"/>
            <a:ext cx="7802990" cy="4564110"/>
          </a:xfrm>
          <a:prstGeom prst="rect">
            <a:avLst/>
          </a:prstGeom>
        </p:spPr>
      </p:pic>
    </p:spTree>
    <p:extLst>
      <p:ext uri="{BB962C8B-B14F-4D97-AF65-F5344CB8AC3E}">
        <p14:creationId xmlns:p14="http://schemas.microsoft.com/office/powerpoint/2010/main" val="373773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8" grpId="0"/>
      <p:bldP spid="20" grpId="0" animBg="1"/>
      <p:bldP spid="21" grpId="0" animBg="1"/>
      <p:bldP spid="2" grpId="0" animBg="1"/>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14400"/>
            <a:ext cx="12192000" cy="59212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Flood Risk Dashboard</a:t>
            </a:r>
          </a:p>
        </p:txBody>
      </p:sp>
      <p:grpSp>
        <p:nvGrpSpPr>
          <p:cNvPr id="52" name="Group 51">
            <a:extLst>
              <a:ext uri="{FF2B5EF4-FFF2-40B4-BE49-F238E27FC236}">
                <a16:creationId xmlns:a16="http://schemas.microsoft.com/office/drawing/2014/main" id="{57573137-5565-4765-B64B-4F158D7F3F67}"/>
              </a:ext>
            </a:extLst>
          </p:cNvPr>
          <p:cNvGrpSpPr/>
          <p:nvPr/>
        </p:nvGrpSpPr>
        <p:grpSpPr>
          <a:xfrm>
            <a:off x="1786583" y="1021594"/>
            <a:ext cx="8624713" cy="876766"/>
            <a:chOff x="298777" y="1115978"/>
            <a:chExt cx="8624713" cy="876766"/>
          </a:xfrm>
        </p:grpSpPr>
        <p:sp>
          <p:nvSpPr>
            <p:cNvPr id="68" name="Rectangle 67">
              <a:extLst>
                <a:ext uri="{FF2B5EF4-FFF2-40B4-BE49-F238E27FC236}">
                  <a16:creationId xmlns:a16="http://schemas.microsoft.com/office/drawing/2014/main" id="{501A1D74-4197-42C8-B8D5-D86CC08696E8}"/>
                </a:ext>
              </a:extLst>
            </p:cNvPr>
            <p:cNvSpPr/>
            <p:nvPr/>
          </p:nvSpPr>
          <p:spPr>
            <a:xfrm>
              <a:off x="761456" y="1115978"/>
              <a:ext cx="8162034" cy="871654"/>
            </a:xfrm>
            <a:prstGeom prst="rect">
              <a:avLst/>
            </a:prstGeom>
            <a:solidFill>
              <a:srgbClr val="5B739B"/>
            </a:solidFill>
            <a:ln w="19050">
              <a:solidFill>
                <a:srgbClr val="5B73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a:ea typeface="Calibri" panose="020F0502020204030204" pitchFamily="34" charset="0"/>
                  <a:cs typeface="Times New Roman" panose="02020603050405020304" pitchFamily="18" charset="0"/>
                </a:rPr>
                <a:t> </a:t>
              </a:r>
            </a:p>
          </p:txBody>
        </p:sp>
        <p:sp>
          <p:nvSpPr>
            <p:cNvPr id="69" name="Rectangle 68">
              <a:extLst>
                <a:ext uri="{FF2B5EF4-FFF2-40B4-BE49-F238E27FC236}">
                  <a16:creationId xmlns:a16="http://schemas.microsoft.com/office/drawing/2014/main" id="{AF8B2253-4218-479D-8B83-0076705C2767}"/>
                </a:ext>
              </a:extLst>
            </p:cNvPr>
            <p:cNvSpPr/>
            <p:nvPr/>
          </p:nvSpPr>
          <p:spPr>
            <a:xfrm>
              <a:off x="298777" y="1115978"/>
              <a:ext cx="386372" cy="876766"/>
            </a:xfrm>
            <a:prstGeom prst="rect">
              <a:avLst/>
            </a:prstGeom>
            <a:solidFill>
              <a:srgbClr val="5B739B"/>
            </a:solidFill>
            <a:ln w="19050">
              <a:solidFill>
                <a:srgbClr val="5B73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pPr>
              <a:r>
                <a:rPr lang="en-US" b="1" dirty="0">
                  <a:solidFill>
                    <a:srgbClr val="FFFFFF"/>
                  </a:solidFill>
                  <a:ea typeface="Calibri" panose="020F0502020204030204" pitchFamily="34" charset="0"/>
                  <a:cs typeface="Times New Roman" panose="02020603050405020304" pitchFamily="18" charset="0"/>
                </a:rPr>
                <a:t>Hazard</a:t>
              </a:r>
              <a:endParaRPr lang="en-US" sz="1100" dirty="0">
                <a:ea typeface="Calibri" panose="020F0502020204030204" pitchFamily="34" charset="0"/>
                <a:cs typeface="Times New Roman" panose="02020603050405020304" pitchFamily="18" charset="0"/>
              </a:endParaRPr>
            </a:p>
          </p:txBody>
        </p:sp>
        <p:sp>
          <p:nvSpPr>
            <p:cNvPr id="70" name="Rectangle: Rounded Corners 69">
              <a:extLst>
                <a:ext uri="{FF2B5EF4-FFF2-40B4-BE49-F238E27FC236}">
                  <a16:creationId xmlns:a16="http://schemas.microsoft.com/office/drawing/2014/main" id="{A2C3757C-8957-444E-AB56-770079068266}"/>
                </a:ext>
              </a:extLst>
            </p:cNvPr>
            <p:cNvSpPr/>
            <p:nvPr/>
          </p:nvSpPr>
          <p:spPr>
            <a:xfrm>
              <a:off x="835677" y="1168799"/>
              <a:ext cx="3722781" cy="765108"/>
            </a:xfrm>
            <a:prstGeom prst="roundRect">
              <a:avLst/>
            </a:prstGeom>
            <a:solidFill>
              <a:srgbClr val="DAE3F3"/>
            </a:solidFill>
            <a:ln w="12700" cap="flat" cmpd="sng" algn="ctr">
              <a:solidFill>
                <a:schemeClr val="accent1">
                  <a:lumMod val="20000"/>
                  <a:lumOff val="8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pPr>
              <a:r>
                <a:rPr lang="en-US" sz="120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71" name="Rectangle: Rounded Corners 70">
              <a:extLst>
                <a:ext uri="{FF2B5EF4-FFF2-40B4-BE49-F238E27FC236}">
                  <a16:creationId xmlns:a16="http://schemas.microsoft.com/office/drawing/2014/main" id="{EF7CC17D-B10B-49B7-8F81-24E562DB14F9}"/>
                </a:ext>
              </a:extLst>
            </p:cNvPr>
            <p:cNvSpPr/>
            <p:nvPr/>
          </p:nvSpPr>
          <p:spPr>
            <a:xfrm>
              <a:off x="4634765" y="1182653"/>
              <a:ext cx="4204442" cy="740498"/>
            </a:xfrm>
            <a:prstGeom prst="roundRect">
              <a:avLst/>
            </a:prstGeom>
            <a:solidFill>
              <a:srgbClr val="DAE3F3"/>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20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a:ea typeface="Calibri" panose="020F0502020204030204" pitchFamily="34" charset="0"/>
                <a:cs typeface="Times New Roman" panose="02020603050405020304" pitchFamily="18" charset="0"/>
              </a:endParaRPr>
            </a:p>
          </p:txBody>
        </p:sp>
        <p:pic>
          <p:nvPicPr>
            <p:cNvPr id="72" name="Picture 71" descr="A picture containing kitchenware&#10;&#10;Description automatically generated">
              <a:extLst>
                <a:ext uri="{FF2B5EF4-FFF2-40B4-BE49-F238E27FC236}">
                  <a16:creationId xmlns:a16="http://schemas.microsoft.com/office/drawing/2014/main" id="{03DDADDC-DC58-49A1-A0E3-1118B670DE1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45399" y="1386717"/>
              <a:ext cx="699656" cy="339742"/>
            </a:xfrm>
            <a:prstGeom prst="rect">
              <a:avLst/>
            </a:prstGeom>
          </p:spPr>
        </p:pic>
        <p:pic>
          <p:nvPicPr>
            <p:cNvPr id="73" name="Picture 72" descr="Icon&#10;&#10;Description automatically generated">
              <a:extLst>
                <a:ext uri="{FF2B5EF4-FFF2-40B4-BE49-F238E27FC236}">
                  <a16:creationId xmlns:a16="http://schemas.microsoft.com/office/drawing/2014/main" id="{904BD8C9-4116-408B-9442-3876590585F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744119" y="1279345"/>
              <a:ext cx="959195" cy="477390"/>
            </a:xfrm>
            <a:prstGeom prst="rect">
              <a:avLst/>
            </a:prstGeom>
          </p:spPr>
        </p:pic>
        <p:sp>
          <p:nvSpPr>
            <p:cNvPr id="74" name="Text Box 2">
              <a:extLst>
                <a:ext uri="{FF2B5EF4-FFF2-40B4-BE49-F238E27FC236}">
                  <a16:creationId xmlns:a16="http://schemas.microsoft.com/office/drawing/2014/main" id="{EE561DB7-F4DC-4631-BFF3-A18AD4D25EDB}"/>
                </a:ext>
              </a:extLst>
            </p:cNvPr>
            <p:cNvSpPr txBox="1">
              <a:spLocks noChangeArrowheads="1"/>
            </p:cNvSpPr>
            <p:nvPr/>
          </p:nvSpPr>
          <p:spPr bwMode="auto">
            <a:xfrm>
              <a:off x="1537478" y="1184369"/>
              <a:ext cx="3081064" cy="711437"/>
            </a:xfrm>
            <a:prstGeom prst="rect">
              <a:avLst/>
            </a:prstGeom>
            <a:noFill/>
            <a:ln w="9525">
              <a:noFill/>
              <a:miter lim="800000"/>
              <a:headEnd/>
              <a:tailEnd/>
            </a:ln>
          </p:spPr>
          <p:txBody>
            <a:bodyPr rot="0" vert="horz" wrap="square" lIns="91440" tIns="45720" rIns="91440" bIns="45720" anchor="t" anchorCtr="0">
              <a:noAutofit/>
            </a:bodyPr>
            <a:lstStyle/>
            <a:p>
              <a:pPr algn="ctr">
                <a:lnSpc>
                  <a:spcPct val="90000"/>
                </a:lnSpc>
                <a:spcAft>
                  <a:spcPts val="800"/>
                </a:spcAft>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Ratio of Floodplain to       Community Area</a:t>
              </a:r>
              <a:r>
                <a:rPr lang="en-US"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en-US"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9.2%</a:t>
              </a:r>
            </a:p>
            <a:p>
              <a:pPr algn="ctr">
                <a:lnSpc>
                  <a:spcPct val="80000"/>
                </a:lnSpc>
                <a:spcAft>
                  <a:spcPts val="800"/>
                </a:spcAft>
              </a:pPr>
              <a:r>
                <a:rPr lang="en-US" sz="1100" b="1" dirty="0">
                  <a:solidFill>
                    <a:srgbClr val="5B739B"/>
                  </a:solidFill>
                  <a:latin typeface="Arial" panose="020B0604020202020204" pitchFamily="34" charset="0"/>
                  <a:ea typeface="Calibri" panose="020F0502020204030204" pitchFamily="34" charset="0"/>
                  <a:cs typeface="Times New Roman" panose="02020603050405020304" pitchFamily="18" charset="0"/>
                </a:rPr>
                <a:t>Incorporated Community Median: 10.2%</a:t>
              </a:r>
              <a:endParaRPr lang="en-US" sz="1100" b="1" dirty="0">
                <a:solidFill>
                  <a:srgbClr val="5B739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5" name="Text Box 2">
              <a:extLst>
                <a:ext uri="{FF2B5EF4-FFF2-40B4-BE49-F238E27FC236}">
                  <a16:creationId xmlns:a16="http://schemas.microsoft.com/office/drawing/2014/main" id="{84C2995E-D1C3-4AFC-83B5-7279332E02B2}"/>
                </a:ext>
              </a:extLst>
            </p:cNvPr>
            <p:cNvSpPr txBox="1">
              <a:spLocks noChangeArrowheads="1"/>
            </p:cNvSpPr>
            <p:nvPr/>
          </p:nvSpPr>
          <p:spPr bwMode="auto">
            <a:xfrm>
              <a:off x="5673196" y="1179322"/>
              <a:ext cx="3081064" cy="801075"/>
            </a:xfrm>
            <a:prstGeom prst="rect">
              <a:avLst/>
            </a:prstGeom>
            <a:noFill/>
            <a:ln w="9525">
              <a:noFill/>
              <a:miter lim="800000"/>
              <a:headEnd/>
              <a:tailEnd/>
            </a:ln>
          </p:spPr>
          <p:txBody>
            <a:bodyPr rot="0" vert="horz" wrap="square" lIns="91440" tIns="45720" rIns="91440" bIns="45720" anchor="t" anchorCtr="0">
              <a:noAutofit/>
            </a:bodyPr>
            <a:lstStyle/>
            <a:p>
              <a:pPr algn="ctr">
                <a:lnSpc>
                  <a:spcPct val="90000"/>
                </a:lnSpc>
                <a:spcAft>
                  <a:spcPts val="800"/>
                </a:spcAft>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Federally Declared Flood Disasters in Greenbrier County since 1989</a:t>
              </a:r>
              <a:r>
                <a:rPr lang="en-US"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9</a:t>
              </a:r>
            </a:p>
            <a:p>
              <a:pPr algn="ctr">
                <a:lnSpc>
                  <a:spcPct val="80000"/>
                </a:lnSpc>
                <a:spcAft>
                  <a:spcPts val="800"/>
                </a:spcAft>
              </a:pPr>
              <a:r>
                <a:rPr lang="en-US" sz="1100" b="1" dirty="0">
                  <a:solidFill>
                    <a:srgbClr val="5B739B"/>
                  </a:solidFill>
                  <a:latin typeface="Arial" panose="020B0604020202020204" pitchFamily="34" charset="0"/>
                  <a:ea typeface="Calibri" panose="020F0502020204030204" pitchFamily="34" charset="0"/>
                  <a:cs typeface="Times New Roman" panose="02020603050405020304" pitchFamily="18" charset="0"/>
                </a:rPr>
                <a:t>Statewide County Median: 12</a:t>
              </a:r>
              <a:endParaRPr lang="en-US" sz="1100" b="1" dirty="0">
                <a:solidFill>
                  <a:srgbClr val="5B739B"/>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4" name="Group 53">
            <a:extLst>
              <a:ext uri="{FF2B5EF4-FFF2-40B4-BE49-F238E27FC236}">
                <a16:creationId xmlns:a16="http://schemas.microsoft.com/office/drawing/2014/main" id="{71F65DF0-AFE1-459C-86FD-20F0CE5B14B5}"/>
              </a:ext>
            </a:extLst>
          </p:cNvPr>
          <p:cNvGrpSpPr/>
          <p:nvPr/>
        </p:nvGrpSpPr>
        <p:grpSpPr>
          <a:xfrm>
            <a:off x="1782959" y="1944550"/>
            <a:ext cx="8613721" cy="3132048"/>
            <a:chOff x="295153" y="1976591"/>
            <a:chExt cx="8613721" cy="3132048"/>
          </a:xfrm>
        </p:grpSpPr>
        <p:sp>
          <p:nvSpPr>
            <p:cNvPr id="77" name="Rectangle 76">
              <a:extLst>
                <a:ext uri="{FF2B5EF4-FFF2-40B4-BE49-F238E27FC236}">
                  <a16:creationId xmlns:a16="http://schemas.microsoft.com/office/drawing/2014/main" id="{220F10F8-A487-4538-BF8E-713C253AFCC4}"/>
                </a:ext>
              </a:extLst>
            </p:cNvPr>
            <p:cNvSpPr/>
            <p:nvPr/>
          </p:nvSpPr>
          <p:spPr>
            <a:xfrm>
              <a:off x="6014011" y="2005719"/>
              <a:ext cx="2894863" cy="3095402"/>
            </a:xfrm>
            <a:prstGeom prst="rect">
              <a:avLst/>
            </a:prstGeom>
            <a:solidFill>
              <a:srgbClr val="B9AB79"/>
            </a:solidFill>
            <a:ln w="19050" cap="flat" cmpd="sng" algn="ctr">
              <a:solidFill>
                <a:srgbClr val="B9AB79"/>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a:latin typeface="Calibri" panose="020F0502020204030204" pitchFamily="34" charset="0"/>
                  <a:ea typeface="Calibri" panose="020F0502020204030204" pitchFamily="34" charset="0"/>
                  <a:cs typeface="Times New Roman" panose="02020603050405020304" pitchFamily="18" charset="0"/>
                </a:rPr>
                <a:t> </a:t>
              </a:r>
            </a:p>
          </p:txBody>
        </p:sp>
        <p:grpSp>
          <p:nvGrpSpPr>
            <p:cNvPr id="53" name="Group 52">
              <a:extLst>
                <a:ext uri="{FF2B5EF4-FFF2-40B4-BE49-F238E27FC236}">
                  <a16:creationId xmlns:a16="http://schemas.microsoft.com/office/drawing/2014/main" id="{FF611544-63E0-4B57-9B05-78806A706CAD}"/>
                </a:ext>
              </a:extLst>
            </p:cNvPr>
            <p:cNvGrpSpPr/>
            <p:nvPr/>
          </p:nvGrpSpPr>
          <p:grpSpPr>
            <a:xfrm>
              <a:off x="295153" y="1976591"/>
              <a:ext cx="8544054" cy="3132048"/>
              <a:chOff x="295153" y="1976591"/>
              <a:chExt cx="8544054" cy="3132048"/>
            </a:xfrm>
          </p:grpSpPr>
          <p:sp>
            <p:nvSpPr>
              <p:cNvPr id="76" name="Rectangle 75">
                <a:extLst>
                  <a:ext uri="{FF2B5EF4-FFF2-40B4-BE49-F238E27FC236}">
                    <a16:creationId xmlns:a16="http://schemas.microsoft.com/office/drawing/2014/main" id="{89FB99BA-D54A-41A9-9725-0AC606876C97}"/>
                  </a:ext>
                </a:extLst>
              </p:cNvPr>
              <p:cNvSpPr/>
              <p:nvPr/>
            </p:nvSpPr>
            <p:spPr>
              <a:xfrm>
                <a:off x="761456" y="2005719"/>
                <a:ext cx="5178334" cy="3095402"/>
              </a:xfrm>
              <a:prstGeom prst="rect">
                <a:avLst/>
              </a:prstGeom>
              <a:solidFill>
                <a:srgbClr val="B9AB79"/>
              </a:solidFill>
              <a:ln w="19050">
                <a:solidFill>
                  <a:srgbClr val="B9AB7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dirty="0">
                    <a:ea typeface="Calibri" panose="020F0502020204030204" pitchFamily="34" charset="0"/>
                    <a:cs typeface="Times New Roman" panose="02020603050405020304" pitchFamily="18" charset="0"/>
                  </a:rPr>
                  <a:t> </a:t>
                </a:r>
              </a:p>
            </p:txBody>
          </p:sp>
          <p:sp>
            <p:nvSpPr>
              <p:cNvPr id="79" name="Rectangle: Rounded Corners 78">
                <a:extLst>
                  <a:ext uri="{FF2B5EF4-FFF2-40B4-BE49-F238E27FC236}">
                    <a16:creationId xmlns:a16="http://schemas.microsoft.com/office/drawing/2014/main" id="{73EC03FF-FDA6-41AD-9A47-CAC49639BCFB}"/>
                  </a:ext>
                </a:extLst>
              </p:cNvPr>
              <p:cNvSpPr/>
              <p:nvPr/>
            </p:nvSpPr>
            <p:spPr>
              <a:xfrm>
                <a:off x="837891" y="2299679"/>
                <a:ext cx="5036332" cy="649497"/>
              </a:xfrm>
              <a:prstGeom prst="roundRect">
                <a:avLst/>
              </a:prstGeom>
              <a:solidFill>
                <a:schemeClr val="accent4">
                  <a:lumMod val="20000"/>
                  <a:lumOff val="80000"/>
                </a:schemeClr>
              </a:solidFill>
              <a:ln w="12700" cap="flat" cmpd="sng" algn="ctr">
                <a:solidFill>
                  <a:schemeClr val="accent4">
                    <a:lumMod val="20000"/>
                    <a:lumOff val="8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b="1">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78" name="Rectangle 77">
                <a:extLst>
                  <a:ext uri="{FF2B5EF4-FFF2-40B4-BE49-F238E27FC236}">
                    <a16:creationId xmlns:a16="http://schemas.microsoft.com/office/drawing/2014/main" id="{2F757840-5661-4B6C-AE6C-1CABC4660101}"/>
                  </a:ext>
                </a:extLst>
              </p:cNvPr>
              <p:cNvSpPr/>
              <p:nvPr/>
            </p:nvSpPr>
            <p:spPr>
              <a:xfrm>
                <a:off x="295153" y="2013237"/>
                <a:ext cx="386372" cy="3095402"/>
              </a:xfrm>
              <a:prstGeom prst="rect">
                <a:avLst/>
              </a:prstGeom>
              <a:solidFill>
                <a:srgbClr val="B9AB79"/>
              </a:solidFill>
              <a:ln w="19050">
                <a:solidFill>
                  <a:srgbClr val="B9AB7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pPr>
                <a:r>
                  <a:rPr lang="en-US" b="1" dirty="0">
                    <a:solidFill>
                      <a:srgbClr val="FFFFFF"/>
                    </a:solidFill>
                    <a:ea typeface="Calibri" panose="020F0502020204030204" pitchFamily="34" charset="0"/>
                    <a:cs typeface="Calibri" panose="020F0502020204030204" pitchFamily="34" charset="0"/>
                  </a:rPr>
                  <a:t>Exposure</a:t>
                </a:r>
                <a:endParaRPr lang="en-US" sz="1100" dirty="0">
                  <a:ea typeface="Calibri" panose="020F0502020204030204" pitchFamily="34" charset="0"/>
                  <a:cs typeface="Times New Roman" panose="02020603050405020304" pitchFamily="18" charset="0"/>
                </a:endParaRPr>
              </a:p>
            </p:txBody>
          </p:sp>
          <p:sp>
            <p:nvSpPr>
              <p:cNvPr id="80" name="Rectangle: Rounded Corners 79">
                <a:extLst>
                  <a:ext uri="{FF2B5EF4-FFF2-40B4-BE49-F238E27FC236}">
                    <a16:creationId xmlns:a16="http://schemas.microsoft.com/office/drawing/2014/main" id="{946A8D2C-E70F-428F-BCC4-82870618D601}"/>
                  </a:ext>
                </a:extLst>
              </p:cNvPr>
              <p:cNvSpPr/>
              <p:nvPr/>
            </p:nvSpPr>
            <p:spPr>
              <a:xfrm>
                <a:off x="6081641" y="2303539"/>
                <a:ext cx="2757566" cy="970459"/>
              </a:xfrm>
              <a:prstGeom prst="roundRect">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b="1">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81" name="Rectangle: Rounded Corners 80">
                <a:extLst>
                  <a:ext uri="{FF2B5EF4-FFF2-40B4-BE49-F238E27FC236}">
                    <a16:creationId xmlns:a16="http://schemas.microsoft.com/office/drawing/2014/main" id="{6A787391-1876-48AD-AD65-7F0E9E17BBC0}"/>
                  </a:ext>
                </a:extLst>
              </p:cNvPr>
              <p:cNvSpPr/>
              <p:nvPr/>
            </p:nvSpPr>
            <p:spPr>
              <a:xfrm>
                <a:off x="835678" y="3026357"/>
                <a:ext cx="2346006" cy="992648"/>
              </a:xfrm>
              <a:prstGeom prst="roundRect">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400" dirty="0">
                    <a:latin typeface="Arial" panose="020B0604020202020204" pitchFamily="34" charset="0"/>
                    <a:ea typeface="Calibri" panose="020F0502020204030204" pitchFamily="34" charset="0"/>
                    <a:cs typeface="Times New Roman" panose="02020603050405020304" pitchFamily="18" charset="0"/>
                  </a:rPr>
                  <a:t>Newly Mapped in Structures: </a:t>
                </a:r>
                <a:r>
                  <a:rPr lang="en-US" b="1" dirty="0">
                    <a:latin typeface="Arial" panose="020B0604020202020204" pitchFamily="34" charset="0"/>
                    <a:ea typeface="Calibri" panose="020F0502020204030204" pitchFamily="34" charset="0"/>
                    <a:cs typeface="Times New Roman" panose="02020603050405020304" pitchFamily="18" charset="0"/>
                  </a:rPr>
                  <a:t>329</a:t>
                </a:r>
              </a:p>
              <a:p>
                <a:pPr algn="ctr">
                  <a:lnSpc>
                    <a:spcPct val="90000"/>
                  </a:lnSpc>
                </a:pPr>
                <a:endParaRPr lang="en-US" sz="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Newly Mapped out Structures</a:t>
                </a:r>
                <a:r>
                  <a:rPr lang="en-US"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0</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2" name="Rectangle: Rounded Corners 81">
                <a:extLst>
                  <a:ext uri="{FF2B5EF4-FFF2-40B4-BE49-F238E27FC236}">
                    <a16:creationId xmlns:a16="http://schemas.microsoft.com/office/drawing/2014/main" id="{D4C85A5E-493A-443B-A580-2497CE817539}"/>
                  </a:ext>
                </a:extLst>
              </p:cNvPr>
              <p:cNvSpPr/>
              <p:nvPr/>
            </p:nvSpPr>
            <p:spPr>
              <a:xfrm>
                <a:off x="3248281" y="3022113"/>
                <a:ext cx="2625941" cy="997155"/>
              </a:xfrm>
              <a:prstGeom prst="roundRect">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Total Building Value in Floodplains: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$16,120K</a:t>
                </a:r>
              </a:p>
              <a:p>
                <a:pPr algn="ctr">
                  <a:lnSpc>
                    <a:spcPct val="115000"/>
                  </a:lnSpc>
                  <a:spcBef>
                    <a:spcPts val="400"/>
                  </a:spcBef>
                </a:pPr>
                <a:r>
                  <a:rPr lang="en-US" sz="1100" b="1" dirty="0">
                    <a:solidFill>
                      <a:srgbClr val="B9AB79"/>
                    </a:solidFill>
                    <a:latin typeface="Arial" panose="020B0604020202020204" pitchFamily="34" charset="0"/>
                    <a:ea typeface="Calibri" panose="020F0502020204030204" pitchFamily="34" charset="0"/>
                    <a:cs typeface="Times New Roman" panose="02020603050405020304" pitchFamily="18" charset="0"/>
                  </a:rPr>
                  <a:t>Incorporated Community Median: $6,417K </a:t>
                </a:r>
                <a:endParaRPr lang="en-US" sz="1100" b="1" dirty="0">
                  <a:solidFill>
                    <a:srgbClr val="B9AB7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3" name="Rectangle: Rounded Corners 82">
                <a:extLst>
                  <a:ext uri="{FF2B5EF4-FFF2-40B4-BE49-F238E27FC236}">
                    <a16:creationId xmlns:a16="http://schemas.microsoft.com/office/drawing/2014/main" id="{45B02275-FAD5-424A-8DB2-B534B192712B}"/>
                  </a:ext>
                </a:extLst>
              </p:cNvPr>
              <p:cNvSpPr/>
              <p:nvPr/>
            </p:nvSpPr>
            <p:spPr>
              <a:xfrm>
                <a:off x="6081642" y="3346847"/>
                <a:ext cx="2757565" cy="877722"/>
              </a:xfrm>
              <a:prstGeom prst="roundRect">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Estimated Population Displaced by Flooding</a:t>
                </a:r>
                <a:r>
                  <a:rPr lang="en-US"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90000"/>
                  </a:lnSpc>
                </a:pP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492</a:t>
                </a:r>
              </a:p>
              <a:p>
                <a:pPr algn="ctr">
                  <a:lnSpc>
                    <a:spcPct val="115000"/>
                  </a:lnSpc>
                </a:pPr>
                <a:r>
                  <a:rPr lang="en-US" sz="1100" b="1" dirty="0">
                    <a:solidFill>
                      <a:srgbClr val="B9AB79"/>
                    </a:solidFill>
                    <a:latin typeface="Arial" panose="020B0604020202020204" pitchFamily="34" charset="0"/>
                    <a:ea typeface="Calibri" panose="020F0502020204030204" pitchFamily="34" charset="0"/>
                    <a:cs typeface="Times New Roman" panose="02020603050405020304" pitchFamily="18" charset="0"/>
                  </a:rPr>
                  <a:t>Incorporated Community Median: 56</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4" name="Rectangle: Rounded Corners 83">
                <a:extLst>
                  <a:ext uri="{FF2B5EF4-FFF2-40B4-BE49-F238E27FC236}">
                    <a16:creationId xmlns:a16="http://schemas.microsoft.com/office/drawing/2014/main" id="{B09ADC5B-2C83-4DBC-834B-178DF905DA6C}"/>
                  </a:ext>
                </a:extLst>
              </p:cNvPr>
              <p:cNvSpPr/>
              <p:nvPr/>
            </p:nvSpPr>
            <p:spPr>
              <a:xfrm>
                <a:off x="6081641" y="4296711"/>
                <a:ext cx="2757565" cy="757746"/>
              </a:xfrm>
              <a:prstGeom prst="roundRect">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Estimated Population in Need of Short-Term Shelters</a:t>
                </a:r>
                <a:r>
                  <a:rPr lang="en-US"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123</a:t>
                </a:r>
              </a:p>
              <a:p>
                <a:pPr algn="ctr">
                  <a:lnSpc>
                    <a:spcPct val="115000"/>
                  </a:lnSpc>
                  <a:spcBef>
                    <a:spcPts val="400"/>
                  </a:spcBef>
                </a:pPr>
                <a:r>
                  <a:rPr lang="en-US" sz="1100" b="1" dirty="0">
                    <a:solidFill>
                      <a:srgbClr val="B9AB79"/>
                    </a:solidFill>
                    <a:latin typeface="Arial" panose="020B0604020202020204" pitchFamily="34" charset="0"/>
                    <a:ea typeface="Calibri" panose="020F0502020204030204" pitchFamily="34" charset="0"/>
                    <a:cs typeface="Times New Roman" panose="02020603050405020304" pitchFamily="18" charset="0"/>
                  </a:rPr>
                  <a:t>Incorporated Community Median: 12</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5" name="Rectangle: Rounded Corners 84">
                <a:extLst>
                  <a:ext uri="{FF2B5EF4-FFF2-40B4-BE49-F238E27FC236}">
                    <a16:creationId xmlns:a16="http://schemas.microsoft.com/office/drawing/2014/main" id="{1A089009-DF0D-4215-B050-8499F245A3B7}"/>
                  </a:ext>
                </a:extLst>
              </p:cNvPr>
              <p:cNvSpPr/>
              <p:nvPr/>
            </p:nvSpPr>
            <p:spPr>
              <a:xfrm>
                <a:off x="3248277" y="4078217"/>
                <a:ext cx="2625945" cy="964420"/>
              </a:xfrm>
              <a:prstGeom prst="roundRect">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Total Estimated Building Loss: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$997K</a:t>
                </a:r>
              </a:p>
              <a:p>
                <a:pPr algn="ctr">
                  <a:lnSpc>
                    <a:spcPct val="115000"/>
                  </a:lnSpc>
                </a:pPr>
                <a:r>
                  <a:rPr lang="en-US" sz="1100" b="1" dirty="0">
                    <a:solidFill>
                      <a:srgbClr val="B9AB79"/>
                    </a:solidFill>
                    <a:latin typeface="Arial" panose="020B0604020202020204" pitchFamily="34" charset="0"/>
                    <a:ea typeface="Calibri" panose="020F0502020204030204" pitchFamily="34" charset="0"/>
                    <a:cs typeface="Times New Roman" panose="02020603050405020304" pitchFamily="18" charset="0"/>
                  </a:rPr>
                  <a:t>Incorporated Community Median: $240K</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6" name="Rectangle: Rounded Corners 85">
                <a:extLst>
                  <a:ext uri="{FF2B5EF4-FFF2-40B4-BE49-F238E27FC236}">
                    <a16:creationId xmlns:a16="http://schemas.microsoft.com/office/drawing/2014/main" id="{C3E402B4-ED6C-40A6-B44F-12E59FAC41CF}"/>
                  </a:ext>
                </a:extLst>
              </p:cNvPr>
              <p:cNvSpPr/>
              <p:nvPr/>
            </p:nvSpPr>
            <p:spPr>
              <a:xfrm>
                <a:off x="835677" y="4090037"/>
                <a:ext cx="2346003" cy="964420"/>
              </a:xfrm>
              <a:prstGeom prst="roundRect">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Total At-Risk Residential Structures: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251</a:t>
                </a:r>
              </a:p>
              <a:p>
                <a:pPr algn="ctr">
                  <a:lnSpc>
                    <a:spcPct val="115000"/>
                  </a:lnSpc>
                </a:pPr>
                <a:r>
                  <a:rPr lang="en-US" sz="1100" b="1" dirty="0">
                    <a:solidFill>
                      <a:srgbClr val="B9AB79"/>
                    </a:solidFill>
                    <a:latin typeface="Arial" panose="020B0604020202020204" pitchFamily="34" charset="0"/>
                    <a:ea typeface="Calibri" panose="020F0502020204030204" pitchFamily="34" charset="0"/>
                    <a:cs typeface="Times New Roman" panose="02020603050405020304" pitchFamily="18" charset="0"/>
                  </a:rPr>
                  <a:t>Incorporated Community Median: 44</a:t>
                </a:r>
                <a:endParaRPr lang="en-US" sz="1100" b="1" dirty="0">
                  <a:solidFill>
                    <a:srgbClr val="B9AB79"/>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7" name="Picture 86" descr="Icon&#10;&#10;Description automatically generated">
                <a:extLst>
                  <a:ext uri="{FF2B5EF4-FFF2-40B4-BE49-F238E27FC236}">
                    <a16:creationId xmlns:a16="http://schemas.microsoft.com/office/drawing/2014/main" id="{63C9B5F0-6B5F-4738-BF8D-ED35AD174EEF}"/>
                  </a:ext>
                </a:extLst>
              </p:cNvPr>
              <p:cNvPicPr/>
              <p:nvPr/>
            </p:nvPicPr>
            <p:blipFill rotWithShape="1">
              <a:blip r:embed="rId5" cstate="print">
                <a:extLst>
                  <a:ext uri="{28A0092B-C50C-407E-A947-70E740481C1C}">
                    <a14:useLocalDpi xmlns:a14="http://schemas.microsoft.com/office/drawing/2010/main" val="0"/>
                  </a:ext>
                </a:extLst>
              </a:blip>
              <a:srcRect l="12083" t="6937" r="11054" b="13075"/>
              <a:stretch/>
            </p:blipFill>
            <p:spPr bwMode="auto">
              <a:xfrm>
                <a:off x="6149094" y="2466643"/>
                <a:ext cx="486806" cy="502129"/>
              </a:xfrm>
              <a:prstGeom prst="rect">
                <a:avLst/>
              </a:prstGeom>
              <a:ln>
                <a:noFill/>
              </a:ln>
              <a:extLst>
                <a:ext uri="{53640926-AAD7-44D8-BBD7-CCE9431645EC}">
                  <a14:shadowObscured xmlns:a14="http://schemas.microsoft.com/office/drawing/2010/main"/>
                </a:ext>
              </a:extLst>
            </p:spPr>
          </p:pic>
          <p:sp>
            <p:nvSpPr>
              <p:cNvPr id="88" name="Text Box 2">
                <a:extLst>
                  <a:ext uri="{FF2B5EF4-FFF2-40B4-BE49-F238E27FC236}">
                    <a16:creationId xmlns:a16="http://schemas.microsoft.com/office/drawing/2014/main" id="{E1F97C40-2E5A-4E58-B044-14C85C9A9A58}"/>
                  </a:ext>
                </a:extLst>
              </p:cNvPr>
              <p:cNvSpPr txBox="1">
                <a:spLocks noChangeArrowheads="1"/>
              </p:cNvSpPr>
              <p:nvPr/>
            </p:nvSpPr>
            <p:spPr bwMode="auto">
              <a:xfrm>
                <a:off x="1493477" y="2285481"/>
                <a:ext cx="4136855" cy="552450"/>
              </a:xfrm>
              <a:prstGeom prst="rect">
                <a:avLst/>
              </a:prstGeom>
              <a:noFill/>
              <a:ln w="9525">
                <a:noFill/>
                <a:miter lim="800000"/>
                <a:headEnd/>
                <a:tailEnd/>
              </a:ln>
            </p:spPr>
            <p:txBody>
              <a:bodyPr rot="0" vert="horz" wrap="square" lIns="91440" tIns="45720" rIns="91440" bIns="45720" anchor="t" anchorCtr="0">
                <a:noAutofit/>
              </a:bodyPr>
              <a:lstStyle/>
              <a:p>
                <a:pPr algn="ctr">
                  <a:lnSpc>
                    <a:spcPct val="12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Total Buildings in High-Risk Floodplains: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338</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lnSpc>
                    <a:spcPct val="120000"/>
                  </a:lnSpc>
                  <a:spcBef>
                    <a:spcPts val="400"/>
                  </a:spcBef>
                  <a:spcAft>
                    <a:spcPts val="800"/>
                  </a:spcAft>
                </a:pPr>
                <a:r>
                  <a:rPr lang="en-US" sz="1100" b="1" dirty="0">
                    <a:solidFill>
                      <a:srgbClr val="B9AB79"/>
                    </a:solidFill>
                    <a:latin typeface="Arial" panose="020B0604020202020204" pitchFamily="34" charset="0"/>
                    <a:ea typeface="Calibri" panose="020F0502020204030204" pitchFamily="34" charset="0"/>
                    <a:cs typeface="Times New Roman" panose="02020603050405020304" pitchFamily="18" charset="0"/>
                  </a:rPr>
                  <a:t>Incorporated Community Median: 59</a:t>
                </a:r>
                <a:endParaRPr lang="en-US" sz="1100" b="1" dirty="0">
                  <a:solidFill>
                    <a:srgbClr val="B9AB79"/>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9" name="Picture 88" descr="Icon&#10;&#10;Description automatically generated">
                <a:extLst>
                  <a:ext uri="{FF2B5EF4-FFF2-40B4-BE49-F238E27FC236}">
                    <a16:creationId xmlns:a16="http://schemas.microsoft.com/office/drawing/2014/main" id="{F26D1005-6B5E-4BC7-902C-38DEECDA73AF}"/>
                  </a:ext>
                </a:extLst>
              </p:cNvPr>
              <p:cNvPicPr/>
              <p:nvPr/>
            </p:nvPicPr>
            <p:blipFill rotWithShape="1">
              <a:blip r:embed="rId6" cstate="print">
                <a:extLst>
                  <a:ext uri="{28A0092B-C50C-407E-A947-70E740481C1C}">
                    <a14:useLocalDpi xmlns:a14="http://schemas.microsoft.com/office/drawing/2010/main" val="0"/>
                  </a:ext>
                </a:extLst>
              </a:blip>
              <a:srcRect b="11094"/>
              <a:stretch/>
            </p:blipFill>
            <p:spPr bwMode="auto">
              <a:xfrm>
                <a:off x="940074" y="2344792"/>
                <a:ext cx="541823" cy="550289"/>
              </a:xfrm>
              <a:prstGeom prst="rect">
                <a:avLst/>
              </a:prstGeom>
              <a:ln>
                <a:noFill/>
              </a:ln>
              <a:extLst>
                <a:ext uri="{53640926-AAD7-44D8-BBD7-CCE9431645EC}">
                  <a14:shadowObscured xmlns:a14="http://schemas.microsoft.com/office/drawing/2010/main"/>
                </a:ext>
              </a:extLst>
            </p:spPr>
          </p:pic>
          <p:sp>
            <p:nvSpPr>
              <p:cNvPr id="90" name="Text Box 2">
                <a:extLst>
                  <a:ext uri="{FF2B5EF4-FFF2-40B4-BE49-F238E27FC236}">
                    <a16:creationId xmlns:a16="http://schemas.microsoft.com/office/drawing/2014/main" id="{3379873C-A01A-45E6-87EA-BE1662A69AB2}"/>
                  </a:ext>
                </a:extLst>
              </p:cNvPr>
              <p:cNvSpPr txBox="1">
                <a:spLocks noChangeArrowheads="1"/>
              </p:cNvSpPr>
              <p:nvPr/>
            </p:nvSpPr>
            <p:spPr bwMode="auto">
              <a:xfrm>
                <a:off x="2841035" y="1976591"/>
                <a:ext cx="1019175" cy="34290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16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Physical</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1" name="Text Box 2">
                <a:extLst>
                  <a:ext uri="{FF2B5EF4-FFF2-40B4-BE49-F238E27FC236}">
                    <a16:creationId xmlns:a16="http://schemas.microsoft.com/office/drawing/2014/main" id="{3371B307-9D68-4860-804F-D6B8C7F448FC}"/>
                  </a:ext>
                </a:extLst>
              </p:cNvPr>
              <p:cNvSpPr txBox="1">
                <a:spLocks noChangeArrowheads="1"/>
              </p:cNvSpPr>
              <p:nvPr/>
            </p:nvSpPr>
            <p:spPr bwMode="auto">
              <a:xfrm>
                <a:off x="7026455" y="1982241"/>
                <a:ext cx="885190" cy="34290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16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Human</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2" name="Text Box 2">
                <a:extLst>
                  <a:ext uri="{FF2B5EF4-FFF2-40B4-BE49-F238E27FC236}">
                    <a16:creationId xmlns:a16="http://schemas.microsoft.com/office/drawing/2014/main" id="{EE9FCC8D-0901-4FBA-B3CE-AC262768C646}"/>
                  </a:ext>
                </a:extLst>
              </p:cNvPr>
              <p:cNvSpPr txBox="1">
                <a:spLocks noChangeArrowheads="1"/>
              </p:cNvSpPr>
              <p:nvPr/>
            </p:nvSpPr>
            <p:spPr bwMode="auto">
              <a:xfrm>
                <a:off x="6102439" y="2306891"/>
                <a:ext cx="2736691" cy="936627"/>
              </a:xfrm>
              <a:prstGeom prst="rect">
                <a:avLst/>
              </a:prstGeom>
              <a:noFill/>
              <a:ln w="9525">
                <a:noFill/>
                <a:miter lim="800000"/>
                <a:headEnd/>
                <a:tailEnd/>
              </a:ln>
            </p:spPr>
            <p:txBody>
              <a:bodyPr rot="0" vert="horz" wrap="square" lIns="91440" tIns="45720" rIns="91440" bIns="45720" anchor="t" anchorCtr="0">
                <a:noAutofit/>
              </a:bodyPr>
              <a:lstStyle/>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    Estimated Population </a:t>
                </a:r>
              </a:p>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    Residing in High-Risk </a:t>
                </a:r>
              </a:p>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    Floodplains: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582</a:t>
                </a:r>
              </a:p>
              <a:p>
                <a:pPr algn="ctr">
                  <a:lnSpc>
                    <a:spcPct val="115000"/>
                  </a:lnSpc>
                  <a:spcBef>
                    <a:spcPts val="400"/>
                  </a:spcBef>
                </a:pPr>
                <a:r>
                  <a:rPr lang="en-US" sz="1100" b="1" dirty="0">
                    <a:solidFill>
                      <a:srgbClr val="B9AB79"/>
                    </a:solidFill>
                    <a:latin typeface="Arial" panose="020B0604020202020204" pitchFamily="34" charset="0"/>
                    <a:ea typeface="Calibri" panose="020F0502020204030204" pitchFamily="34" charset="0"/>
                    <a:cs typeface="Times New Roman" panose="02020603050405020304" pitchFamily="18" charset="0"/>
                  </a:rPr>
                  <a:t>Incorporated Community Median: 114</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grpSp>
      </p:grpSp>
      <p:grpSp>
        <p:nvGrpSpPr>
          <p:cNvPr id="55" name="Group 54">
            <a:extLst>
              <a:ext uri="{FF2B5EF4-FFF2-40B4-BE49-F238E27FC236}">
                <a16:creationId xmlns:a16="http://schemas.microsoft.com/office/drawing/2014/main" id="{D4B7ED98-28BE-4443-A790-7ACBC5591A32}"/>
              </a:ext>
            </a:extLst>
          </p:cNvPr>
          <p:cNvGrpSpPr/>
          <p:nvPr/>
        </p:nvGrpSpPr>
        <p:grpSpPr>
          <a:xfrm>
            <a:off x="1784670" y="5151386"/>
            <a:ext cx="8612011" cy="1648103"/>
            <a:chOff x="277814" y="5140246"/>
            <a:chExt cx="8612011" cy="1648103"/>
          </a:xfrm>
        </p:grpSpPr>
        <p:sp>
          <p:nvSpPr>
            <p:cNvPr id="96" name="Rectangle 95">
              <a:extLst>
                <a:ext uri="{FF2B5EF4-FFF2-40B4-BE49-F238E27FC236}">
                  <a16:creationId xmlns:a16="http://schemas.microsoft.com/office/drawing/2014/main" id="{D228A4FE-6425-4FD3-8183-AF13BB049C4D}"/>
                </a:ext>
              </a:extLst>
            </p:cNvPr>
            <p:cNvSpPr/>
            <p:nvPr/>
          </p:nvSpPr>
          <p:spPr>
            <a:xfrm>
              <a:off x="742406" y="5140246"/>
              <a:ext cx="8147419" cy="1574417"/>
            </a:xfrm>
            <a:prstGeom prst="rect">
              <a:avLst/>
            </a:prstGeom>
            <a:solidFill>
              <a:srgbClr val="765A52"/>
            </a:solidFill>
            <a:ln w="19050">
              <a:solidFill>
                <a:srgbClr val="765A5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dirty="0">
                  <a:ea typeface="Calibri" panose="020F0502020204030204" pitchFamily="34" charset="0"/>
                  <a:cs typeface="Times New Roman" panose="02020603050405020304" pitchFamily="18" charset="0"/>
                </a:rPr>
                <a:t> </a:t>
              </a:r>
            </a:p>
          </p:txBody>
        </p:sp>
        <p:sp>
          <p:nvSpPr>
            <p:cNvPr id="97" name="Rectangle 96">
              <a:extLst>
                <a:ext uri="{FF2B5EF4-FFF2-40B4-BE49-F238E27FC236}">
                  <a16:creationId xmlns:a16="http://schemas.microsoft.com/office/drawing/2014/main" id="{65D8BFE3-2763-43E2-8B85-B4C767640485}"/>
                </a:ext>
              </a:extLst>
            </p:cNvPr>
            <p:cNvSpPr/>
            <p:nvPr/>
          </p:nvSpPr>
          <p:spPr>
            <a:xfrm>
              <a:off x="277814" y="5140246"/>
              <a:ext cx="384662" cy="1574417"/>
            </a:xfrm>
            <a:prstGeom prst="rect">
              <a:avLst/>
            </a:prstGeom>
            <a:solidFill>
              <a:srgbClr val="765A52"/>
            </a:solidFill>
            <a:ln w="19050">
              <a:solidFill>
                <a:srgbClr val="765A5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pPr>
              <a:r>
                <a:rPr lang="en-US" b="1" dirty="0">
                  <a:solidFill>
                    <a:srgbClr val="FFFFFF"/>
                  </a:solidFill>
                  <a:ea typeface="Calibri" panose="020F0502020204030204" pitchFamily="34" charset="0"/>
                  <a:cs typeface="Times New Roman" panose="02020603050405020304" pitchFamily="18" charset="0"/>
                </a:rPr>
                <a:t>Vulnerability</a:t>
              </a:r>
              <a:endParaRPr lang="en-US" sz="1100" dirty="0">
                <a:ea typeface="Calibri" panose="020F0502020204030204" pitchFamily="34" charset="0"/>
                <a:cs typeface="Times New Roman" panose="02020603050405020304" pitchFamily="18" charset="0"/>
              </a:endParaRPr>
            </a:p>
          </p:txBody>
        </p:sp>
        <p:sp>
          <p:nvSpPr>
            <p:cNvPr id="98" name="Rectangle: Rounded Corners 97">
              <a:extLst>
                <a:ext uri="{FF2B5EF4-FFF2-40B4-BE49-F238E27FC236}">
                  <a16:creationId xmlns:a16="http://schemas.microsoft.com/office/drawing/2014/main" id="{E3CC2754-AFAA-4E4A-AD75-BB085509317F}"/>
                </a:ext>
              </a:extLst>
            </p:cNvPr>
            <p:cNvSpPr/>
            <p:nvPr/>
          </p:nvSpPr>
          <p:spPr>
            <a:xfrm>
              <a:off x="816627" y="5191078"/>
              <a:ext cx="2708159" cy="730549"/>
            </a:xfrm>
            <a:prstGeom prst="roundRect">
              <a:avLst/>
            </a:prstGeom>
            <a:solidFill>
              <a:srgbClr val="FCEBE0"/>
            </a:solidFill>
            <a:ln w="12700" cap="flat" cmpd="sng" algn="ctr">
              <a:solidFill>
                <a:srgbClr val="FCEBE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20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99" name="Rectangle: Rounded Corners 98">
              <a:extLst>
                <a:ext uri="{FF2B5EF4-FFF2-40B4-BE49-F238E27FC236}">
                  <a16:creationId xmlns:a16="http://schemas.microsoft.com/office/drawing/2014/main" id="{4F816A0C-558D-47EC-A434-8457D7C70FF5}"/>
                </a:ext>
              </a:extLst>
            </p:cNvPr>
            <p:cNvSpPr/>
            <p:nvPr/>
          </p:nvSpPr>
          <p:spPr>
            <a:xfrm>
              <a:off x="3594456" y="5193060"/>
              <a:ext cx="5225700" cy="723957"/>
            </a:xfrm>
            <a:prstGeom prst="roundRect">
              <a:avLst/>
            </a:prstGeom>
            <a:solidFill>
              <a:srgbClr val="FCEBE0"/>
            </a:solidFill>
            <a:ln w="12700" cap="flat" cmpd="sng" algn="ctr">
              <a:solidFill>
                <a:srgbClr val="FCEBE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20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100" name="Rectangle: Rounded Corners 99">
              <a:extLst>
                <a:ext uri="{FF2B5EF4-FFF2-40B4-BE49-F238E27FC236}">
                  <a16:creationId xmlns:a16="http://schemas.microsoft.com/office/drawing/2014/main" id="{DD3423A5-FEB3-4679-84F2-2557DAB3C8B9}"/>
                </a:ext>
              </a:extLst>
            </p:cNvPr>
            <p:cNvSpPr/>
            <p:nvPr/>
          </p:nvSpPr>
          <p:spPr>
            <a:xfrm>
              <a:off x="816626" y="5992659"/>
              <a:ext cx="2702719" cy="673915"/>
            </a:xfrm>
            <a:prstGeom prst="roundRect">
              <a:avLst/>
            </a:prstGeom>
            <a:solidFill>
              <a:srgbClr val="FCEBE0"/>
            </a:solidFill>
            <a:ln w="12700" cap="flat" cmpd="sng" algn="ctr">
              <a:solidFill>
                <a:srgbClr val="FCEBE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20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101" name="Rectangle: Rounded Corners 100">
              <a:extLst>
                <a:ext uri="{FF2B5EF4-FFF2-40B4-BE49-F238E27FC236}">
                  <a16:creationId xmlns:a16="http://schemas.microsoft.com/office/drawing/2014/main" id="{75519049-40C5-4C6A-88AB-7944C347E2F5}"/>
                </a:ext>
              </a:extLst>
            </p:cNvPr>
            <p:cNvSpPr/>
            <p:nvPr/>
          </p:nvSpPr>
          <p:spPr>
            <a:xfrm>
              <a:off x="3589016" y="5992659"/>
              <a:ext cx="5231139" cy="673914"/>
            </a:xfrm>
            <a:prstGeom prst="roundRect">
              <a:avLst/>
            </a:prstGeom>
            <a:solidFill>
              <a:srgbClr val="FCEBE0"/>
            </a:solidFill>
            <a:ln w="12700" cap="flat" cmpd="sng" algn="ctr">
              <a:solidFill>
                <a:srgbClr val="FCEBE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20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pic>
          <p:nvPicPr>
            <p:cNvPr id="103" name="Picture 102" descr="Icon&#10;&#10;Description automatically generated">
              <a:extLst>
                <a:ext uri="{FF2B5EF4-FFF2-40B4-BE49-F238E27FC236}">
                  <a16:creationId xmlns:a16="http://schemas.microsoft.com/office/drawing/2014/main" id="{17121505-8C3F-4212-9119-D767EE726D5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82399" y="5358821"/>
              <a:ext cx="457054" cy="349406"/>
            </a:xfrm>
            <a:prstGeom prst="rect">
              <a:avLst/>
            </a:prstGeom>
          </p:spPr>
        </p:pic>
        <p:pic>
          <p:nvPicPr>
            <p:cNvPr id="104" name="Picture 103" descr="Icon&#10;&#10;Description automatically generated">
              <a:extLst>
                <a:ext uri="{FF2B5EF4-FFF2-40B4-BE49-F238E27FC236}">
                  <a16:creationId xmlns:a16="http://schemas.microsoft.com/office/drawing/2014/main" id="{85B74320-7120-4A50-83D2-F5E0D5A5157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890964" y="6024523"/>
              <a:ext cx="464872" cy="458857"/>
            </a:xfrm>
            <a:prstGeom prst="rect">
              <a:avLst/>
            </a:prstGeom>
          </p:spPr>
        </p:pic>
        <p:pic>
          <p:nvPicPr>
            <p:cNvPr id="105" name="Picture 104" descr="A picture containing text, clipart&#10;&#10;Description automatically generated">
              <a:extLst>
                <a:ext uri="{FF2B5EF4-FFF2-40B4-BE49-F238E27FC236}">
                  <a16:creationId xmlns:a16="http://schemas.microsoft.com/office/drawing/2014/main" id="{B6E93B9B-E831-45CF-A2EE-EF09F2C973E2}"/>
                </a:ext>
              </a:extLst>
            </p:cNvPr>
            <p:cNvPicPr/>
            <p:nvPr/>
          </p:nvPicPr>
          <p:blipFill rotWithShape="1">
            <a:blip r:embed="rId9" cstate="print">
              <a:extLst>
                <a:ext uri="{28A0092B-C50C-407E-A947-70E740481C1C}">
                  <a14:useLocalDpi xmlns:a14="http://schemas.microsoft.com/office/drawing/2010/main" val="0"/>
                </a:ext>
              </a:extLst>
            </a:blip>
            <a:srcRect b="6709"/>
            <a:stretch/>
          </p:blipFill>
          <p:spPr bwMode="auto">
            <a:xfrm>
              <a:off x="3674965" y="5283980"/>
              <a:ext cx="643483" cy="538510"/>
            </a:xfrm>
            <a:prstGeom prst="rect">
              <a:avLst/>
            </a:prstGeom>
            <a:ln>
              <a:noFill/>
            </a:ln>
            <a:extLst>
              <a:ext uri="{53640926-AAD7-44D8-BBD7-CCE9431645EC}">
                <a14:shadowObscured xmlns:a14="http://schemas.microsoft.com/office/drawing/2010/main"/>
              </a:ext>
            </a:extLst>
          </p:spPr>
        </p:pic>
        <p:sp>
          <p:nvSpPr>
            <p:cNvPr id="106" name="Text Box 2">
              <a:extLst>
                <a:ext uri="{FF2B5EF4-FFF2-40B4-BE49-F238E27FC236}">
                  <a16:creationId xmlns:a16="http://schemas.microsoft.com/office/drawing/2014/main" id="{22CB9E60-6228-45E5-A005-04DF9430DA82}"/>
                </a:ext>
              </a:extLst>
            </p:cNvPr>
            <p:cNvSpPr txBox="1">
              <a:spLocks noChangeArrowheads="1"/>
            </p:cNvSpPr>
            <p:nvPr/>
          </p:nvSpPr>
          <p:spPr bwMode="auto">
            <a:xfrm>
              <a:off x="844619" y="5217546"/>
              <a:ext cx="2709135" cy="824470"/>
            </a:xfrm>
            <a:prstGeom prst="rect">
              <a:avLst/>
            </a:prstGeom>
            <a:noFill/>
            <a:ln w="9525">
              <a:noFill/>
              <a:miter lim="800000"/>
              <a:headEnd/>
              <a:tailEnd/>
            </a:ln>
          </p:spPr>
          <p:txBody>
            <a:bodyPr rot="0" vert="horz" wrap="square" lIns="91440" tIns="45720" rIns="91440" bIns="45720" anchor="t" anchorCtr="0">
              <a:noAutofit/>
            </a:bodyPr>
            <a:lstStyle/>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Mobile Homes </a:t>
              </a:r>
            </a:p>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in Floodplains</a:t>
              </a:r>
              <a:r>
                <a:rPr lang="en-US"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14</a:t>
              </a:r>
            </a:p>
            <a:p>
              <a:pPr algn="ctr">
                <a:lnSpc>
                  <a:spcPct val="90000"/>
                </a:lnSpc>
                <a:spcBef>
                  <a:spcPts val="400"/>
                </a:spcBef>
              </a:pPr>
              <a:r>
                <a:rPr lang="en-US" sz="1100" b="1" dirty="0">
                  <a:solidFill>
                    <a:srgbClr val="765A52"/>
                  </a:solidFill>
                  <a:latin typeface="Arial" panose="020B0604020202020204" pitchFamily="34" charset="0"/>
                  <a:ea typeface="Calibri" panose="020F0502020204030204" pitchFamily="34" charset="0"/>
                  <a:cs typeface="Times New Roman" panose="02020603050405020304" pitchFamily="18" charset="0"/>
                </a:rPr>
                <a:t>Incorporated Community Median: 5</a:t>
              </a:r>
              <a:endParaRPr lang="en-US" sz="1100" dirty="0">
                <a:solidFill>
                  <a:srgbClr val="765A5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7" name="Text Box 2">
              <a:extLst>
                <a:ext uri="{FF2B5EF4-FFF2-40B4-BE49-F238E27FC236}">
                  <a16:creationId xmlns:a16="http://schemas.microsoft.com/office/drawing/2014/main" id="{48B07F8A-B777-421B-8E4F-3D0FA1C1861B}"/>
                </a:ext>
              </a:extLst>
            </p:cNvPr>
            <p:cNvSpPr txBox="1">
              <a:spLocks noChangeArrowheads="1"/>
            </p:cNvSpPr>
            <p:nvPr/>
          </p:nvSpPr>
          <p:spPr bwMode="auto">
            <a:xfrm>
              <a:off x="975229" y="5963880"/>
              <a:ext cx="2622310" cy="824469"/>
            </a:xfrm>
            <a:prstGeom prst="rect">
              <a:avLst/>
            </a:prstGeom>
            <a:noFill/>
            <a:ln w="9525">
              <a:noFill/>
              <a:miter lim="800000"/>
              <a:headEnd/>
              <a:tailEnd/>
            </a:ln>
          </p:spPr>
          <p:txBody>
            <a:bodyPr rot="0" vert="horz" wrap="square" lIns="91440" tIns="45720" rIns="91440" bIns="45720" anchor="t" anchorCtr="0">
              <a:noAutofit/>
            </a:bodyPr>
            <a:lstStyle/>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Renters Ratio </a:t>
              </a:r>
            </a:p>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in Floodplains: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39%</a:t>
              </a:r>
            </a:p>
            <a:p>
              <a:pPr algn="ctr">
                <a:lnSpc>
                  <a:spcPct val="90000"/>
                </a:lnSpc>
                <a:spcBef>
                  <a:spcPts val="400"/>
                </a:spcBef>
              </a:pPr>
              <a:r>
                <a:rPr lang="en-US" sz="1100" b="1" dirty="0">
                  <a:solidFill>
                    <a:srgbClr val="765A52"/>
                  </a:solidFill>
                  <a:latin typeface="Arial" panose="020B0604020202020204" pitchFamily="34" charset="0"/>
                  <a:ea typeface="Calibri" panose="020F0502020204030204" pitchFamily="34" charset="0"/>
                  <a:cs typeface="Times New Roman" panose="02020603050405020304" pitchFamily="18" charset="0"/>
                </a:rPr>
                <a:t>Incorporated Community Med.</a:t>
              </a:r>
              <a:r>
                <a:rPr lang="en-US" sz="1100" b="1" dirty="0">
                  <a:solidFill>
                    <a:srgbClr val="765A52"/>
                  </a:solidFill>
                  <a:latin typeface="Arial" panose="020B0604020202020204" pitchFamily="34" charset="0"/>
                  <a:cs typeface="Times New Roman" panose="02020603050405020304" pitchFamily="18" charset="0"/>
                </a:rPr>
                <a:t>: 35% </a:t>
              </a:r>
            </a:p>
          </p:txBody>
        </p:sp>
        <p:sp>
          <p:nvSpPr>
            <p:cNvPr id="108" name="Text Box 2">
              <a:extLst>
                <a:ext uri="{FF2B5EF4-FFF2-40B4-BE49-F238E27FC236}">
                  <a16:creationId xmlns:a16="http://schemas.microsoft.com/office/drawing/2014/main" id="{7F5009C8-9718-4896-8AF6-724740778EEF}"/>
                </a:ext>
              </a:extLst>
            </p:cNvPr>
            <p:cNvSpPr txBox="1">
              <a:spLocks noChangeArrowheads="1"/>
            </p:cNvSpPr>
            <p:nvPr/>
          </p:nvSpPr>
          <p:spPr bwMode="auto">
            <a:xfrm>
              <a:off x="4232300" y="5220521"/>
              <a:ext cx="4456165" cy="626218"/>
            </a:xfrm>
            <a:prstGeom prst="rect">
              <a:avLst/>
            </a:prstGeom>
            <a:noFill/>
            <a:ln w="9525">
              <a:noFill/>
              <a:miter lim="800000"/>
              <a:headEnd/>
              <a:tailEnd/>
            </a:ln>
          </p:spPr>
          <p:txBody>
            <a:bodyPr rot="0" vert="horz" wrap="square" lIns="91440" tIns="45720" rIns="91440" bIns="45720" anchor="t" anchorCtr="0">
              <a:noAutofit/>
            </a:bodyPr>
            <a:lstStyle/>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Critical Buildings in Floodplains (Essential Facilities and Non-Historical Community Assets):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8</a:t>
              </a:r>
            </a:p>
            <a:p>
              <a:pPr algn="ctr">
                <a:lnSpc>
                  <a:spcPct val="90000"/>
                </a:lnSpc>
                <a:spcBef>
                  <a:spcPts val="400"/>
                </a:spcBef>
              </a:pPr>
              <a:r>
                <a:rPr lang="en-US" sz="1100" b="1" dirty="0">
                  <a:solidFill>
                    <a:srgbClr val="765A52"/>
                  </a:solidFill>
                  <a:latin typeface="Arial" panose="020B0604020202020204" pitchFamily="34" charset="0"/>
                  <a:ea typeface="Calibri" panose="020F0502020204030204" pitchFamily="34" charset="0"/>
                  <a:cs typeface="Times New Roman" panose="02020603050405020304" pitchFamily="18" charset="0"/>
                </a:rPr>
                <a:t>Incorporated Community Median: 3</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9" name="Text Box 2">
              <a:extLst>
                <a:ext uri="{FF2B5EF4-FFF2-40B4-BE49-F238E27FC236}">
                  <a16:creationId xmlns:a16="http://schemas.microsoft.com/office/drawing/2014/main" id="{F0532064-4B80-424C-B9C3-33E39C0D7B27}"/>
                </a:ext>
              </a:extLst>
            </p:cNvPr>
            <p:cNvSpPr txBox="1">
              <a:spLocks noChangeArrowheads="1"/>
            </p:cNvSpPr>
            <p:nvPr/>
          </p:nvSpPr>
          <p:spPr bwMode="auto">
            <a:xfrm>
              <a:off x="3939092" y="5969973"/>
              <a:ext cx="4790722" cy="658499"/>
            </a:xfrm>
            <a:prstGeom prst="rect">
              <a:avLst/>
            </a:prstGeom>
            <a:noFill/>
            <a:ln w="9525">
              <a:noFill/>
              <a:miter lim="800000"/>
              <a:headEnd/>
              <a:tailEnd/>
            </a:ln>
          </p:spPr>
          <p:txBody>
            <a:bodyPr rot="0" vert="horz" wrap="square" lIns="91440" tIns="45720" rIns="91440" bIns="45720" anchor="t" anchorCtr="0">
              <a:noAutofit/>
            </a:bodyPr>
            <a:lstStyle/>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Social Vulnerability Index (SVI) </a:t>
              </a:r>
            </a:p>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of Greenbrier County: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0.55</a:t>
              </a:r>
            </a:p>
            <a:p>
              <a:pPr algn="ctr">
                <a:lnSpc>
                  <a:spcPct val="90000"/>
                </a:lnSpc>
                <a:spcBef>
                  <a:spcPts val="400"/>
                </a:spcBef>
              </a:pPr>
              <a:r>
                <a:rPr lang="en-US" sz="1100" b="1" dirty="0">
                  <a:solidFill>
                    <a:srgbClr val="765A52"/>
                  </a:solidFill>
                  <a:latin typeface="Arial" panose="020B0604020202020204" pitchFamily="34" charset="0"/>
                  <a:ea typeface="Calibri" panose="020F0502020204030204" pitchFamily="34" charset="0"/>
                  <a:cs typeface="Times New Roman" panose="02020603050405020304" pitchFamily="18" charset="0"/>
                </a:rPr>
                <a:t>Statewide County Median: 0.48</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7" name="Picture 46" descr="Logo&#10;&#10;Description automatically generated">
            <a:extLst>
              <a:ext uri="{FF2B5EF4-FFF2-40B4-BE49-F238E27FC236}">
                <a16:creationId xmlns:a16="http://schemas.microsoft.com/office/drawing/2014/main" id="{EB5C17BD-1C30-49BF-9420-E1FA988B5313}"/>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5222871" y="6182158"/>
            <a:ext cx="577330" cy="342790"/>
          </a:xfrm>
          <a:prstGeom prst="rect">
            <a:avLst/>
          </a:prstGeom>
        </p:spPr>
      </p:pic>
      <p:sp>
        <p:nvSpPr>
          <p:cNvPr id="5" name="TextBox 4">
            <a:extLst>
              <a:ext uri="{FF2B5EF4-FFF2-40B4-BE49-F238E27FC236}">
                <a16:creationId xmlns:a16="http://schemas.microsoft.com/office/drawing/2014/main" id="{76E11829-2112-B75E-E74F-7D8F6E1B8447}"/>
              </a:ext>
            </a:extLst>
          </p:cNvPr>
          <p:cNvSpPr txBox="1"/>
          <p:nvPr/>
        </p:nvSpPr>
        <p:spPr>
          <a:xfrm>
            <a:off x="73000" y="1084938"/>
            <a:ext cx="1533346" cy="1384995"/>
          </a:xfrm>
          <a:prstGeom prst="rect">
            <a:avLst/>
          </a:prstGeom>
          <a:noFill/>
        </p:spPr>
        <p:txBody>
          <a:bodyPr wrap="square" rtlCol="0">
            <a:spAutoFit/>
          </a:bodyPr>
          <a:lstStyle/>
          <a:p>
            <a:pPr algn="ctr"/>
            <a:r>
              <a:rPr lang="en-US" sz="2800" dirty="0">
                <a:solidFill>
                  <a:srgbClr val="FFFF00"/>
                </a:solidFill>
              </a:rPr>
              <a:t>FLOOD RISK FACTORS</a:t>
            </a:r>
          </a:p>
        </p:txBody>
      </p:sp>
      <p:sp>
        <p:nvSpPr>
          <p:cNvPr id="7" name="TextBox 6">
            <a:extLst>
              <a:ext uri="{FF2B5EF4-FFF2-40B4-BE49-F238E27FC236}">
                <a16:creationId xmlns:a16="http://schemas.microsoft.com/office/drawing/2014/main" id="{4EAE759A-AC8C-F6B3-7F6F-D6BA1A9783B4}"/>
              </a:ext>
            </a:extLst>
          </p:cNvPr>
          <p:cNvSpPr txBox="1"/>
          <p:nvPr/>
        </p:nvSpPr>
        <p:spPr>
          <a:xfrm>
            <a:off x="10614994" y="1032345"/>
            <a:ext cx="1533346" cy="2000548"/>
          </a:xfrm>
          <a:prstGeom prst="rect">
            <a:avLst/>
          </a:prstGeom>
          <a:noFill/>
        </p:spPr>
        <p:txBody>
          <a:bodyPr wrap="square" rtlCol="0">
            <a:spAutoFit/>
          </a:bodyPr>
          <a:lstStyle/>
          <a:p>
            <a:pPr algn="ctr"/>
            <a:r>
              <a:rPr lang="en-US" sz="2800" b="1" dirty="0">
                <a:solidFill>
                  <a:schemeClr val="bg1"/>
                </a:solidFill>
              </a:rPr>
              <a:t>Rainelle,</a:t>
            </a:r>
            <a:br>
              <a:rPr lang="en-US" sz="2800" b="1" dirty="0">
                <a:solidFill>
                  <a:schemeClr val="bg1"/>
                </a:solidFill>
              </a:rPr>
            </a:br>
            <a:r>
              <a:rPr lang="en-US" sz="2800" b="1" dirty="0">
                <a:solidFill>
                  <a:schemeClr val="bg1"/>
                </a:solidFill>
              </a:rPr>
              <a:t>WV</a:t>
            </a:r>
            <a:br>
              <a:rPr lang="en-US" sz="2800" b="1" dirty="0">
                <a:solidFill>
                  <a:schemeClr val="bg1"/>
                </a:solidFill>
              </a:rPr>
            </a:br>
            <a:r>
              <a:rPr lang="en-US" sz="2800" b="1" dirty="0">
                <a:solidFill>
                  <a:schemeClr val="bg1"/>
                </a:solidFill>
              </a:rPr>
              <a:t/>
            </a:r>
            <a:br>
              <a:rPr lang="en-US" sz="2800" b="1" dirty="0">
                <a:solidFill>
                  <a:schemeClr val="bg1"/>
                </a:solidFill>
              </a:rPr>
            </a:br>
            <a:r>
              <a:rPr lang="en-US" sz="2000" b="1" dirty="0">
                <a:solidFill>
                  <a:schemeClr val="bg1"/>
                </a:solidFill>
              </a:rPr>
              <a:t>Greenbrier County</a:t>
            </a:r>
            <a:endParaRPr lang="en-US" sz="2800" b="1" dirty="0">
              <a:solidFill>
                <a:schemeClr val="bg1"/>
              </a:solidFill>
            </a:endParaRPr>
          </a:p>
        </p:txBody>
      </p:sp>
    </p:spTree>
    <p:extLst>
      <p:ext uri="{BB962C8B-B14F-4D97-AF65-F5344CB8AC3E}">
        <p14:creationId xmlns:p14="http://schemas.microsoft.com/office/powerpoint/2010/main" val="226295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0034"/>
            <a:ext cx="9144000" cy="6837967"/>
          </a:xfrm>
          <a:prstGeom prst="rect">
            <a:avLst/>
          </a:prstGeom>
        </p:spPr>
      </p:pic>
      <p:sp>
        <p:nvSpPr>
          <p:cNvPr id="3" name="Title 1"/>
          <p:cNvSpPr txBox="1">
            <a:spLocks/>
          </p:cNvSpPr>
          <p:nvPr/>
        </p:nvSpPr>
        <p:spPr>
          <a:xfrm>
            <a:off x="1524000" y="10017"/>
            <a:ext cx="9144000" cy="48782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FEMA 10% Annual Chance (10-year)                     </a:t>
            </a:r>
            <a:r>
              <a:rPr lang="en-US" sz="2400" dirty="0">
                <a:solidFill>
                  <a:schemeClr val="bg1"/>
                </a:solidFill>
                <a:latin typeface="Arial" panose="020B0604020202020204" pitchFamily="34" charset="0"/>
                <a:cs typeface="Arial" panose="020B0604020202020204" pitchFamily="34" charset="0"/>
              </a:rPr>
              <a:t>Rainelle, WV </a:t>
            </a:r>
          </a:p>
        </p:txBody>
      </p:sp>
      <p:pic>
        <p:nvPicPr>
          <p:cNvPr id="5" name="Picture 4"/>
          <p:cNvPicPr>
            <a:picLocks noChangeAspect="1"/>
          </p:cNvPicPr>
          <p:nvPr/>
        </p:nvPicPr>
        <p:blipFill>
          <a:blip r:embed="rId4"/>
          <a:stretch>
            <a:fillRect/>
          </a:stretch>
        </p:blipFill>
        <p:spPr>
          <a:xfrm>
            <a:off x="9207129" y="6293405"/>
            <a:ext cx="1241416" cy="406846"/>
          </a:xfrm>
          <a:prstGeom prst="rect">
            <a:avLst/>
          </a:prstGeom>
        </p:spPr>
      </p:pic>
      <p:grpSp>
        <p:nvGrpSpPr>
          <p:cNvPr id="8" name="Group 7"/>
          <p:cNvGrpSpPr/>
          <p:nvPr/>
        </p:nvGrpSpPr>
        <p:grpSpPr>
          <a:xfrm>
            <a:off x="1588626" y="1187710"/>
            <a:ext cx="767479" cy="2207912"/>
            <a:chOff x="7191197" y="2976827"/>
            <a:chExt cx="2415385" cy="3715240"/>
          </a:xfrm>
        </p:grpSpPr>
        <p:sp>
          <p:nvSpPr>
            <p:cNvPr id="9" name="Content Placeholder 2"/>
            <p:cNvSpPr txBox="1">
              <a:spLocks/>
            </p:cNvSpPr>
            <p:nvPr/>
          </p:nvSpPr>
          <p:spPr>
            <a:xfrm>
              <a:off x="7540032" y="3010607"/>
              <a:ext cx="2066550" cy="36814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latin typeface="Arial Narrow" panose="020B0606020202030204" pitchFamily="34" charset="0"/>
                </a:rPr>
                <a:t>0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FLOOD DEPTH</a:t>
              </a:r>
            </a:p>
            <a:p>
              <a:pPr marL="0" indent="0">
                <a:buNone/>
              </a:pPr>
              <a:r>
                <a:rPr lang="en-US" sz="1050" dirty="0">
                  <a:latin typeface="Arial Narrow" panose="020B0606020202030204" pitchFamily="34" charset="0"/>
                </a:rPr>
                <a:t/>
              </a:r>
              <a:br>
                <a:rPr lang="en-US" sz="1050" dirty="0">
                  <a:latin typeface="Arial Narrow" panose="020B0606020202030204" pitchFamily="34" charset="0"/>
                </a:rPr>
              </a:br>
              <a:r>
                <a:rPr lang="en-US" sz="1050" dirty="0">
                  <a:latin typeface="Arial Narrow" panose="020B0606020202030204" pitchFamily="34" charset="0"/>
                </a:rPr>
                <a:t/>
              </a:r>
              <a:br>
                <a:rPr lang="en-US" sz="1050" dirty="0">
                  <a:latin typeface="Arial Narrow" panose="020B0606020202030204" pitchFamily="34" charset="0"/>
                </a:rPr>
              </a:br>
              <a:r>
                <a:rPr lang="en-US" sz="1050" dirty="0">
                  <a:latin typeface="Arial Narrow" panose="020B0606020202030204" pitchFamily="34" charset="0"/>
                </a:rPr>
                <a:t/>
              </a:r>
              <a:br>
                <a:rPr lang="en-US" sz="1050" dirty="0">
                  <a:latin typeface="Arial Narrow" panose="020B0606020202030204" pitchFamily="34" charset="0"/>
                </a:rPr>
              </a:br>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35 ft.</a:t>
              </a:r>
            </a:p>
          </p:txBody>
        </p:sp>
        <p:pic>
          <p:nvPicPr>
            <p:cNvPr id="10" name="Picture 9"/>
            <p:cNvPicPr>
              <a:picLocks noChangeAspect="1"/>
            </p:cNvPicPr>
            <p:nvPr/>
          </p:nvPicPr>
          <p:blipFill>
            <a:blip r:embed="rId5"/>
            <a:stretch>
              <a:fillRect/>
            </a:stretch>
          </p:blipFill>
          <p:spPr>
            <a:xfrm rot="16200000">
              <a:off x="5515271" y="4652753"/>
              <a:ext cx="3700688" cy="348836"/>
            </a:xfrm>
            <a:prstGeom prst="rect">
              <a:avLst/>
            </a:prstGeom>
          </p:spPr>
        </p:pic>
      </p:grpSp>
      <p:sp>
        <p:nvSpPr>
          <p:cNvPr id="11" name="TextBox 10"/>
          <p:cNvSpPr txBox="1"/>
          <p:nvPr/>
        </p:nvSpPr>
        <p:spPr>
          <a:xfrm>
            <a:off x="4706112" y="6496405"/>
            <a:ext cx="3611880" cy="276999"/>
          </a:xfrm>
          <a:prstGeom prst="rect">
            <a:avLst/>
          </a:prstGeom>
          <a:noFill/>
        </p:spPr>
        <p:txBody>
          <a:bodyPr wrap="square" rtlCol="0">
            <a:spAutoFit/>
          </a:bodyPr>
          <a:lstStyle/>
          <a:p>
            <a:r>
              <a:rPr lang="en-US" sz="1200" b="1" dirty="0">
                <a:solidFill>
                  <a:schemeClr val="bg1"/>
                </a:solidFill>
              </a:rPr>
              <a:t>96% probability </a:t>
            </a:r>
            <a:r>
              <a:rPr lang="en-US" sz="1200" dirty="0">
                <a:solidFill>
                  <a:schemeClr val="bg1"/>
                </a:solidFill>
              </a:rPr>
              <a:t>of flooding at least once over 30 years</a:t>
            </a:r>
          </a:p>
        </p:txBody>
      </p:sp>
    </p:spTree>
    <p:extLst>
      <p:ext uri="{BB962C8B-B14F-4D97-AF65-F5344CB8AC3E}">
        <p14:creationId xmlns:p14="http://schemas.microsoft.com/office/powerpoint/2010/main" val="1095194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017"/>
            <a:ext cx="9144000" cy="6837967"/>
          </a:xfrm>
          <a:prstGeom prst="rect">
            <a:avLst/>
          </a:prstGeom>
        </p:spPr>
      </p:pic>
      <p:sp>
        <p:nvSpPr>
          <p:cNvPr id="3" name="Title 1"/>
          <p:cNvSpPr txBox="1">
            <a:spLocks/>
          </p:cNvSpPr>
          <p:nvPr/>
        </p:nvSpPr>
        <p:spPr>
          <a:xfrm>
            <a:off x="1524000" y="10017"/>
            <a:ext cx="9144000" cy="48782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FEMA   4% Annual Chance (25-year)                     </a:t>
            </a:r>
            <a:r>
              <a:rPr lang="en-US" sz="2400" dirty="0">
                <a:solidFill>
                  <a:schemeClr val="bg1"/>
                </a:solidFill>
                <a:latin typeface="Arial" panose="020B0604020202020204" pitchFamily="34" charset="0"/>
                <a:cs typeface="Arial" panose="020B0604020202020204" pitchFamily="34" charset="0"/>
              </a:rPr>
              <a:t>Rainelle, WV </a:t>
            </a:r>
          </a:p>
        </p:txBody>
      </p:sp>
      <p:grpSp>
        <p:nvGrpSpPr>
          <p:cNvPr id="6" name="Group 5"/>
          <p:cNvGrpSpPr/>
          <p:nvPr/>
        </p:nvGrpSpPr>
        <p:grpSpPr>
          <a:xfrm>
            <a:off x="1588626" y="1187710"/>
            <a:ext cx="767479" cy="2207912"/>
            <a:chOff x="7191197" y="2976827"/>
            <a:chExt cx="2415385" cy="3715240"/>
          </a:xfrm>
        </p:grpSpPr>
        <p:sp>
          <p:nvSpPr>
            <p:cNvPr id="7" name="Content Placeholder 2"/>
            <p:cNvSpPr txBox="1">
              <a:spLocks/>
            </p:cNvSpPr>
            <p:nvPr/>
          </p:nvSpPr>
          <p:spPr>
            <a:xfrm>
              <a:off x="7540032" y="3010607"/>
              <a:ext cx="2066550" cy="36814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latin typeface="Arial Narrow" panose="020B0606020202030204" pitchFamily="34" charset="0"/>
                </a:rPr>
                <a:t>0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FLOOD DEPTH</a:t>
              </a:r>
            </a:p>
            <a:p>
              <a:pPr marL="0" indent="0">
                <a:buNone/>
              </a:pPr>
              <a:r>
                <a:rPr lang="en-US" sz="1050" dirty="0">
                  <a:latin typeface="Arial Narrow" panose="020B0606020202030204" pitchFamily="34" charset="0"/>
                </a:rPr>
                <a:t/>
              </a:r>
              <a:br>
                <a:rPr lang="en-US" sz="1050" dirty="0">
                  <a:latin typeface="Arial Narrow" panose="020B0606020202030204" pitchFamily="34" charset="0"/>
                </a:rPr>
              </a:br>
              <a:r>
                <a:rPr lang="en-US" sz="1050" dirty="0">
                  <a:latin typeface="Arial Narrow" panose="020B0606020202030204" pitchFamily="34" charset="0"/>
                </a:rPr>
                <a:t/>
              </a:r>
              <a:br>
                <a:rPr lang="en-US" sz="1050" dirty="0">
                  <a:latin typeface="Arial Narrow" panose="020B0606020202030204" pitchFamily="34" charset="0"/>
                </a:rPr>
              </a:br>
              <a:r>
                <a:rPr lang="en-US" sz="1050" dirty="0">
                  <a:latin typeface="Arial Narrow" panose="020B0606020202030204" pitchFamily="34" charset="0"/>
                </a:rPr>
                <a:t/>
              </a:r>
              <a:br>
                <a:rPr lang="en-US" sz="1050" dirty="0">
                  <a:latin typeface="Arial Narrow" panose="020B0606020202030204" pitchFamily="34" charset="0"/>
                </a:rPr>
              </a:br>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35 ft.</a:t>
              </a:r>
            </a:p>
          </p:txBody>
        </p:sp>
        <p:pic>
          <p:nvPicPr>
            <p:cNvPr id="8" name="Picture 7"/>
            <p:cNvPicPr>
              <a:picLocks noChangeAspect="1"/>
            </p:cNvPicPr>
            <p:nvPr/>
          </p:nvPicPr>
          <p:blipFill>
            <a:blip r:embed="rId4"/>
            <a:stretch>
              <a:fillRect/>
            </a:stretch>
          </p:blipFill>
          <p:spPr>
            <a:xfrm rot="16200000">
              <a:off x="5515271" y="4652753"/>
              <a:ext cx="3700688" cy="348836"/>
            </a:xfrm>
            <a:prstGeom prst="rect">
              <a:avLst/>
            </a:prstGeom>
          </p:spPr>
        </p:pic>
      </p:grpSp>
      <p:pic>
        <p:nvPicPr>
          <p:cNvPr id="9" name="Picture 8"/>
          <p:cNvPicPr>
            <a:picLocks noChangeAspect="1"/>
          </p:cNvPicPr>
          <p:nvPr/>
        </p:nvPicPr>
        <p:blipFill>
          <a:blip r:embed="rId5"/>
          <a:stretch>
            <a:fillRect/>
          </a:stretch>
        </p:blipFill>
        <p:spPr>
          <a:xfrm>
            <a:off x="9207129" y="6293405"/>
            <a:ext cx="1241416" cy="406846"/>
          </a:xfrm>
          <a:prstGeom prst="rect">
            <a:avLst/>
          </a:prstGeom>
        </p:spPr>
      </p:pic>
      <p:sp>
        <p:nvSpPr>
          <p:cNvPr id="11" name="TextBox 10"/>
          <p:cNvSpPr txBox="1"/>
          <p:nvPr/>
        </p:nvSpPr>
        <p:spPr>
          <a:xfrm>
            <a:off x="4706112" y="6496405"/>
            <a:ext cx="3621024" cy="276999"/>
          </a:xfrm>
          <a:prstGeom prst="rect">
            <a:avLst/>
          </a:prstGeom>
          <a:noFill/>
        </p:spPr>
        <p:txBody>
          <a:bodyPr wrap="square" rtlCol="0">
            <a:spAutoFit/>
          </a:bodyPr>
          <a:lstStyle/>
          <a:p>
            <a:r>
              <a:rPr lang="en-US" sz="1200" b="1" dirty="0">
                <a:solidFill>
                  <a:schemeClr val="bg1"/>
                </a:solidFill>
              </a:rPr>
              <a:t>71% probability </a:t>
            </a:r>
            <a:r>
              <a:rPr lang="en-US" sz="1200" dirty="0">
                <a:solidFill>
                  <a:schemeClr val="bg1"/>
                </a:solidFill>
              </a:rPr>
              <a:t>of flooding at least once over 30 years</a:t>
            </a:r>
          </a:p>
        </p:txBody>
      </p:sp>
    </p:spTree>
    <p:extLst>
      <p:ext uri="{BB962C8B-B14F-4D97-AF65-F5344CB8AC3E}">
        <p14:creationId xmlns:p14="http://schemas.microsoft.com/office/powerpoint/2010/main" val="1021529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017"/>
            <a:ext cx="9144000" cy="6837967"/>
          </a:xfrm>
          <a:prstGeom prst="rect">
            <a:avLst/>
          </a:prstGeom>
        </p:spPr>
      </p:pic>
      <p:sp>
        <p:nvSpPr>
          <p:cNvPr id="3" name="Title 1"/>
          <p:cNvSpPr txBox="1">
            <a:spLocks/>
          </p:cNvSpPr>
          <p:nvPr/>
        </p:nvSpPr>
        <p:spPr>
          <a:xfrm>
            <a:off x="1524000" y="10017"/>
            <a:ext cx="9144000" cy="48782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FEMA   2% Annual Chance (50-year)                     </a:t>
            </a:r>
            <a:r>
              <a:rPr lang="en-US" sz="2400" dirty="0">
                <a:solidFill>
                  <a:schemeClr val="bg1"/>
                </a:solidFill>
                <a:latin typeface="Arial" panose="020B0604020202020204" pitchFamily="34" charset="0"/>
                <a:cs typeface="Arial" panose="020B0604020202020204" pitchFamily="34" charset="0"/>
              </a:rPr>
              <a:t>Rainelle, WV </a:t>
            </a:r>
          </a:p>
        </p:txBody>
      </p:sp>
      <p:grpSp>
        <p:nvGrpSpPr>
          <p:cNvPr id="6" name="Group 5"/>
          <p:cNvGrpSpPr/>
          <p:nvPr/>
        </p:nvGrpSpPr>
        <p:grpSpPr>
          <a:xfrm>
            <a:off x="1588626" y="1187710"/>
            <a:ext cx="767479" cy="2207912"/>
            <a:chOff x="7191197" y="2976827"/>
            <a:chExt cx="2415385" cy="3715240"/>
          </a:xfrm>
        </p:grpSpPr>
        <p:sp>
          <p:nvSpPr>
            <p:cNvPr id="7" name="Content Placeholder 2"/>
            <p:cNvSpPr txBox="1">
              <a:spLocks/>
            </p:cNvSpPr>
            <p:nvPr/>
          </p:nvSpPr>
          <p:spPr>
            <a:xfrm>
              <a:off x="7540032" y="3010607"/>
              <a:ext cx="2066550" cy="36814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latin typeface="Arial Narrow" panose="020B0606020202030204" pitchFamily="34" charset="0"/>
                </a:rPr>
                <a:t>0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FLOOD DEPTH</a:t>
              </a:r>
            </a:p>
            <a:p>
              <a:pPr marL="0" indent="0">
                <a:buNone/>
              </a:pPr>
              <a:r>
                <a:rPr lang="en-US" sz="1050" dirty="0">
                  <a:latin typeface="Arial Narrow" panose="020B0606020202030204" pitchFamily="34" charset="0"/>
                </a:rPr>
                <a:t/>
              </a:r>
              <a:br>
                <a:rPr lang="en-US" sz="1050" dirty="0">
                  <a:latin typeface="Arial Narrow" panose="020B0606020202030204" pitchFamily="34" charset="0"/>
                </a:rPr>
              </a:br>
              <a:r>
                <a:rPr lang="en-US" sz="1050" dirty="0">
                  <a:latin typeface="Arial Narrow" panose="020B0606020202030204" pitchFamily="34" charset="0"/>
                </a:rPr>
                <a:t/>
              </a:r>
              <a:br>
                <a:rPr lang="en-US" sz="1050" dirty="0">
                  <a:latin typeface="Arial Narrow" panose="020B0606020202030204" pitchFamily="34" charset="0"/>
                </a:rPr>
              </a:br>
              <a:r>
                <a:rPr lang="en-US" sz="1050" dirty="0">
                  <a:latin typeface="Arial Narrow" panose="020B0606020202030204" pitchFamily="34" charset="0"/>
                </a:rPr>
                <a:t/>
              </a:r>
              <a:br>
                <a:rPr lang="en-US" sz="1050" dirty="0">
                  <a:latin typeface="Arial Narrow" panose="020B0606020202030204" pitchFamily="34" charset="0"/>
                </a:rPr>
              </a:br>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35 ft.</a:t>
              </a:r>
            </a:p>
          </p:txBody>
        </p:sp>
        <p:pic>
          <p:nvPicPr>
            <p:cNvPr id="8" name="Picture 7"/>
            <p:cNvPicPr>
              <a:picLocks noChangeAspect="1"/>
            </p:cNvPicPr>
            <p:nvPr/>
          </p:nvPicPr>
          <p:blipFill>
            <a:blip r:embed="rId4"/>
            <a:stretch>
              <a:fillRect/>
            </a:stretch>
          </p:blipFill>
          <p:spPr>
            <a:xfrm rot="16200000">
              <a:off x="5515271" y="4652753"/>
              <a:ext cx="3700688" cy="348836"/>
            </a:xfrm>
            <a:prstGeom prst="rect">
              <a:avLst/>
            </a:prstGeom>
          </p:spPr>
        </p:pic>
      </p:grpSp>
      <p:pic>
        <p:nvPicPr>
          <p:cNvPr id="9" name="Picture 8"/>
          <p:cNvPicPr>
            <a:picLocks noChangeAspect="1"/>
          </p:cNvPicPr>
          <p:nvPr/>
        </p:nvPicPr>
        <p:blipFill>
          <a:blip r:embed="rId5"/>
          <a:stretch>
            <a:fillRect/>
          </a:stretch>
        </p:blipFill>
        <p:spPr>
          <a:xfrm>
            <a:off x="9207129" y="6293405"/>
            <a:ext cx="1241416" cy="406846"/>
          </a:xfrm>
          <a:prstGeom prst="rect">
            <a:avLst/>
          </a:prstGeom>
        </p:spPr>
      </p:pic>
      <p:sp>
        <p:nvSpPr>
          <p:cNvPr id="11" name="TextBox 10"/>
          <p:cNvSpPr txBox="1"/>
          <p:nvPr/>
        </p:nvSpPr>
        <p:spPr>
          <a:xfrm>
            <a:off x="4706112" y="6496405"/>
            <a:ext cx="3803904" cy="276999"/>
          </a:xfrm>
          <a:prstGeom prst="rect">
            <a:avLst/>
          </a:prstGeom>
          <a:noFill/>
        </p:spPr>
        <p:txBody>
          <a:bodyPr wrap="square" rtlCol="0">
            <a:spAutoFit/>
          </a:bodyPr>
          <a:lstStyle/>
          <a:p>
            <a:r>
              <a:rPr lang="en-US" sz="1200" b="1" dirty="0">
                <a:solidFill>
                  <a:schemeClr val="bg1"/>
                </a:solidFill>
              </a:rPr>
              <a:t>45% probability </a:t>
            </a:r>
            <a:r>
              <a:rPr lang="en-US" sz="1200" dirty="0">
                <a:solidFill>
                  <a:schemeClr val="bg1"/>
                </a:solidFill>
              </a:rPr>
              <a:t>of flooding at least once over 30 years</a:t>
            </a:r>
          </a:p>
        </p:txBody>
      </p:sp>
    </p:spTree>
    <p:extLst>
      <p:ext uri="{BB962C8B-B14F-4D97-AF65-F5344CB8AC3E}">
        <p14:creationId xmlns:p14="http://schemas.microsoft.com/office/powerpoint/2010/main" val="1209444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55227" y="1212020"/>
            <a:ext cx="8739966" cy="5446962"/>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Floodplain Building-Level Risk</a:t>
            </a:r>
          </a:p>
        </p:txBody>
      </p:sp>
      <p:pic>
        <p:nvPicPr>
          <p:cNvPr id="10" name="Picture 9"/>
          <p:cNvPicPr/>
          <p:nvPr/>
        </p:nvPicPr>
        <p:blipFill>
          <a:blip r:embed="rId4"/>
          <a:stretch>
            <a:fillRect/>
          </a:stretch>
        </p:blipFill>
        <p:spPr>
          <a:xfrm>
            <a:off x="7570105" y="3058036"/>
            <a:ext cx="2769005" cy="1533014"/>
          </a:xfrm>
          <a:prstGeom prst="rect">
            <a:avLst/>
          </a:prstGeom>
          <a:ln>
            <a:solidFill>
              <a:schemeClr val="tx1"/>
            </a:solidFill>
          </a:ln>
        </p:spPr>
      </p:pic>
      <p:sp>
        <p:nvSpPr>
          <p:cNvPr id="3" name="TextBox 2"/>
          <p:cNvSpPr txBox="1"/>
          <p:nvPr/>
        </p:nvSpPr>
        <p:spPr>
          <a:xfrm>
            <a:off x="6978870" y="2175642"/>
            <a:ext cx="3478924" cy="584775"/>
          </a:xfrm>
          <a:prstGeom prst="rect">
            <a:avLst/>
          </a:prstGeom>
          <a:solidFill>
            <a:schemeClr val="bg1">
              <a:lumMod val="50000"/>
            </a:schemeClr>
          </a:solidFill>
        </p:spPr>
        <p:txBody>
          <a:bodyPr wrap="square" rtlCol="0">
            <a:spAutoFit/>
          </a:bodyPr>
          <a:lstStyle/>
          <a:p>
            <a:pPr algn="ctr"/>
            <a:r>
              <a:rPr lang="en-US" sz="1600" dirty="0">
                <a:solidFill>
                  <a:schemeClr val="bg1"/>
                </a:solidFill>
              </a:rPr>
              <a:t>High-Risk Effective &amp; Advisory</a:t>
            </a:r>
          </a:p>
          <a:p>
            <a:pPr algn="ctr"/>
            <a:r>
              <a:rPr lang="en-US" sz="1600" dirty="0">
                <a:solidFill>
                  <a:schemeClr val="bg1"/>
                </a:solidFill>
              </a:rPr>
              <a:t> 1%-Annual-Chance (100-Yr) Floodplains</a:t>
            </a:r>
          </a:p>
        </p:txBody>
      </p:sp>
      <p:sp>
        <p:nvSpPr>
          <p:cNvPr id="6" name="Speech Bubble: Rectangle with Corners Rounded 14">
            <a:extLst>
              <a:ext uri="{FF2B5EF4-FFF2-40B4-BE49-F238E27FC236}">
                <a16:creationId xmlns:a16="http://schemas.microsoft.com/office/drawing/2014/main" id="{0ED1C770-B1D6-4603-BB25-A749DDCA06CF}"/>
              </a:ext>
            </a:extLst>
          </p:cNvPr>
          <p:cNvSpPr/>
          <p:nvPr/>
        </p:nvSpPr>
        <p:spPr>
          <a:xfrm flipH="1">
            <a:off x="5821137" y="995581"/>
            <a:ext cx="1876441" cy="882440"/>
          </a:xfrm>
          <a:prstGeom prst="wedgeRoundRectCallout">
            <a:avLst>
              <a:gd name="adj1" fmla="val 72926"/>
              <a:gd name="adj2" fmla="val 119172"/>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All Risk Assessment and Mitigation Layers are displayed on the RiskMAP View of the WV Flood Tool</a:t>
            </a:r>
            <a:endParaRPr lang="en-US" sz="1100" dirty="0">
              <a:solidFill>
                <a:schemeClr val="bg1"/>
              </a:solidFill>
            </a:endParaRPr>
          </a:p>
        </p:txBody>
      </p:sp>
      <p:sp>
        <p:nvSpPr>
          <p:cNvPr id="2" name="TextBox 1"/>
          <p:cNvSpPr txBox="1"/>
          <p:nvPr/>
        </p:nvSpPr>
        <p:spPr>
          <a:xfrm>
            <a:off x="3200401" y="6315076"/>
            <a:ext cx="4867275" cy="246221"/>
          </a:xfrm>
          <a:prstGeom prst="rect">
            <a:avLst/>
          </a:prstGeom>
          <a:solidFill>
            <a:schemeClr val="bg1">
              <a:lumMod val="85000"/>
            </a:schemeClr>
          </a:solidFill>
        </p:spPr>
        <p:txBody>
          <a:bodyPr wrap="square" rtlCol="0">
            <a:spAutoFit/>
          </a:bodyPr>
          <a:lstStyle/>
          <a:p>
            <a:r>
              <a:rPr lang="en-US" sz="1000" dirty="0">
                <a:hlinkClick r:id="rId5"/>
              </a:rPr>
              <a:t>https://www.mapwv.gov/flood/map/?wkid=102100&amp;x=-8938946&amp;y=4550516&amp;l=9&amp;v=2</a:t>
            </a:r>
            <a:endParaRPr lang="en-US" sz="1000" dirty="0"/>
          </a:p>
        </p:txBody>
      </p:sp>
      <p:sp>
        <p:nvSpPr>
          <p:cNvPr id="7" name="TextBox 6"/>
          <p:cNvSpPr txBox="1"/>
          <p:nvPr/>
        </p:nvSpPr>
        <p:spPr>
          <a:xfrm>
            <a:off x="1838327" y="4469059"/>
            <a:ext cx="1162049" cy="923330"/>
          </a:xfrm>
          <a:prstGeom prst="rect">
            <a:avLst/>
          </a:prstGeom>
          <a:solidFill>
            <a:schemeClr val="bg1"/>
          </a:solidFill>
        </p:spPr>
        <p:txBody>
          <a:bodyPr wrap="square" rtlCol="0">
            <a:spAutoFit/>
          </a:bodyPr>
          <a:lstStyle/>
          <a:p>
            <a:pPr algn="ctr"/>
            <a:r>
              <a:rPr lang="en-US" dirty="0"/>
              <a:t>White Sulphur Springs</a:t>
            </a:r>
          </a:p>
        </p:txBody>
      </p:sp>
    </p:spTree>
    <p:extLst>
      <p:ext uri="{BB962C8B-B14F-4D97-AF65-F5344CB8AC3E}">
        <p14:creationId xmlns:p14="http://schemas.microsoft.com/office/powerpoint/2010/main" val="38091234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017"/>
            <a:ext cx="9144000" cy="6837967"/>
          </a:xfrm>
          <a:prstGeom prst="rect">
            <a:avLst/>
          </a:prstGeom>
        </p:spPr>
      </p:pic>
      <p:sp>
        <p:nvSpPr>
          <p:cNvPr id="3" name="Title 1"/>
          <p:cNvSpPr txBox="1">
            <a:spLocks/>
          </p:cNvSpPr>
          <p:nvPr/>
        </p:nvSpPr>
        <p:spPr>
          <a:xfrm>
            <a:off x="1524000" y="10017"/>
            <a:ext cx="9144000" cy="48782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FEMA   1% Annual Chance (100-year)                   </a:t>
            </a:r>
            <a:r>
              <a:rPr lang="en-US" sz="2400" dirty="0">
                <a:solidFill>
                  <a:schemeClr val="bg1"/>
                </a:solidFill>
                <a:latin typeface="Arial" panose="020B0604020202020204" pitchFamily="34" charset="0"/>
                <a:cs typeface="Arial" panose="020B0604020202020204" pitchFamily="34" charset="0"/>
              </a:rPr>
              <a:t>Rainelle, WV </a:t>
            </a:r>
          </a:p>
        </p:txBody>
      </p:sp>
      <p:grpSp>
        <p:nvGrpSpPr>
          <p:cNvPr id="5" name="Group 4"/>
          <p:cNvGrpSpPr/>
          <p:nvPr/>
        </p:nvGrpSpPr>
        <p:grpSpPr>
          <a:xfrm>
            <a:off x="1588626" y="1187710"/>
            <a:ext cx="767479" cy="2207912"/>
            <a:chOff x="7191197" y="2976827"/>
            <a:chExt cx="2415385" cy="3715240"/>
          </a:xfrm>
        </p:grpSpPr>
        <p:sp>
          <p:nvSpPr>
            <p:cNvPr id="6" name="Content Placeholder 2"/>
            <p:cNvSpPr txBox="1">
              <a:spLocks/>
            </p:cNvSpPr>
            <p:nvPr/>
          </p:nvSpPr>
          <p:spPr>
            <a:xfrm>
              <a:off x="7540032" y="3010607"/>
              <a:ext cx="2066550" cy="36814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latin typeface="Arial Narrow" panose="020B0606020202030204" pitchFamily="34" charset="0"/>
                </a:rPr>
                <a:t>0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FLOOD DEPTH</a:t>
              </a:r>
            </a:p>
            <a:p>
              <a:pPr marL="0" indent="0">
                <a:buNone/>
              </a:pPr>
              <a:r>
                <a:rPr lang="en-US" sz="1050" dirty="0">
                  <a:latin typeface="Arial Narrow" panose="020B0606020202030204" pitchFamily="34" charset="0"/>
                </a:rPr>
                <a:t/>
              </a:r>
              <a:br>
                <a:rPr lang="en-US" sz="1050" dirty="0">
                  <a:latin typeface="Arial Narrow" panose="020B0606020202030204" pitchFamily="34" charset="0"/>
                </a:rPr>
              </a:br>
              <a:r>
                <a:rPr lang="en-US" sz="1050" dirty="0">
                  <a:latin typeface="Arial Narrow" panose="020B0606020202030204" pitchFamily="34" charset="0"/>
                </a:rPr>
                <a:t/>
              </a:r>
              <a:br>
                <a:rPr lang="en-US" sz="1050" dirty="0">
                  <a:latin typeface="Arial Narrow" panose="020B0606020202030204" pitchFamily="34" charset="0"/>
                </a:rPr>
              </a:br>
              <a:r>
                <a:rPr lang="en-US" sz="1050" dirty="0">
                  <a:latin typeface="Arial Narrow" panose="020B0606020202030204" pitchFamily="34" charset="0"/>
                </a:rPr>
                <a:t/>
              </a:r>
              <a:br>
                <a:rPr lang="en-US" sz="1050" dirty="0">
                  <a:latin typeface="Arial Narrow" panose="020B0606020202030204" pitchFamily="34" charset="0"/>
                </a:rPr>
              </a:br>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35 ft.</a:t>
              </a:r>
            </a:p>
          </p:txBody>
        </p:sp>
        <p:pic>
          <p:nvPicPr>
            <p:cNvPr id="7" name="Picture 6"/>
            <p:cNvPicPr>
              <a:picLocks noChangeAspect="1"/>
            </p:cNvPicPr>
            <p:nvPr/>
          </p:nvPicPr>
          <p:blipFill>
            <a:blip r:embed="rId4"/>
            <a:stretch>
              <a:fillRect/>
            </a:stretch>
          </p:blipFill>
          <p:spPr>
            <a:xfrm rot="16200000">
              <a:off x="5515271" y="4652753"/>
              <a:ext cx="3700688" cy="348836"/>
            </a:xfrm>
            <a:prstGeom prst="rect">
              <a:avLst/>
            </a:prstGeom>
          </p:spPr>
        </p:pic>
      </p:grpSp>
      <p:pic>
        <p:nvPicPr>
          <p:cNvPr id="8" name="Picture 7"/>
          <p:cNvPicPr>
            <a:picLocks noChangeAspect="1"/>
          </p:cNvPicPr>
          <p:nvPr/>
        </p:nvPicPr>
        <p:blipFill>
          <a:blip r:embed="rId5"/>
          <a:stretch>
            <a:fillRect/>
          </a:stretch>
        </p:blipFill>
        <p:spPr>
          <a:xfrm>
            <a:off x="9207129" y="6293405"/>
            <a:ext cx="1241416" cy="406846"/>
          </a:xfrm>
          <a:prstGeom prst="rect">
            <a:avLst/>
          </a:prstGeom>
        </p:spPr>
      </p:pic>
      <p:sp>
        <p:nvSpPr>
          <p:cNvPr id="10" name="TextBox 9"/>
          <p:cNvSpPr txBox="1"/>
          <p:nvPr/>
        </p:nvSpPr>
        <p:spPr>
          <a:xfrm>
            <a:off x="4706112" y="6496405"/>
            <a:ext cx="3758184" cy="276999"/>
          </a:xfrm>
          <a:prstGeom prst="rect">
            <a:avLst/>
          </a:prstGeom>
          <a:noFill/>
        </p:spPr>
        <p:txBody>
          <a:bodyPr wrap="square" rtlCol="0">
            <a:spAutoFit/>
          </a:bodyPr>
          <a:lstStyle/>
          <a:p>
            <a:r>
              <a:rPr lang="en-US" sz="1200" b="1" dirty="0">
                <a:solidFill>
                  <a:schemeClr val="bg1"/>
                </a:solidFill>
              </a:rPr>
              <a:t>26% probability </a:t>
            </a:r>
            <a:r>
              <a:rPr lang="en-US" sz="1200" dirty="0">
                <a:solidFill>
                  <a:schemeClr val="bg1"/>
                </a:solidFill>
              </a:rPr>
              <a:t>of flooding at least once over 30 years</a:t>
            </a:r>
          </a:p>
        </p:txBody>
      </p:sp>
    </p:spTree>
    <p:extLst>
      <p:ext uri="{BB962C8B-B14F-4D97-AF65-F5344CB8AC3E}">
        <p14:creationId xmlns:p14="http://schemas.microsoft.com/office/powerpoint/2010/main" val="3368221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017"/>
            <a:ext cx="9144000" cy="6837967"/>
          </a:xfrm>
          <a:prstGeom prst="rect">
            <a:avLst/>
          </a:prstGeom>
        </p:spPr>
      </p:pic>
      <p:sp>
        <p:nvSpPr>
          <p:cNvPr id="3" name="Title 1"/>
          <p:cNvSpPr txBox="1">
            <a:spLocks/>
          </p:cNvSpPr>
          <p:nvPr/>
        </p:nvSpPr>
        <p:spPr>
          <a:xfrm>
            <a:off x="1524000" y="10017"/>
            <a:ext cx="9144000" cy="48782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FEMA 0.2% Annual Chance (500-year)                  </a:t>
            </a:r>
            <a:r>
              <a:rPr lang="en-US" sz="2400" dirty="0">
                <a:solidFill>
                  <a:schemeClr val="bg1"/>
                </a:solidFill>
                <a:latin typeface="Arial" panose="020B0604020202020204" pitchFamily="34" charset="0"/>
                <a:cs typeface="Arial" panose="020B0604020202020204" pitchFamily="34" charset="0"/>
              </a:rPr>
              <a:t>Rainelle, WV</a:t>
            </a:r>
          </a:p>
        </p:txBody>
      </p:sp>
      <p:grpSp>
        <p:nvGrpSpPr>
          <p:cNvPr id="4" name="Group 3"/>
          <p:cNvGrpSpPr/>
          <p:nvPr/>
        </p:nvGrpSpPr>
        <p:grpSpPr>
          <a:xfrm>
            <a:off x="1588626" y="1187710"/>
            <a:ext cx="767479" cy="2207912"/>
            <a:chOff x="7191197" y="2976827"/>
            <a:chExt cx="2415385" cy="3715240"/>
          </a:xfrm>
        </p:grpSpPr>
        <p:sp>
          <p:nvSpPr>
            <p:cNvPr id="5" name="Content Placeholder 2"/>
            <p:cNvSpPr txBox="1">
              <a:spLocks/>
            </p:cNvSpPr>
            <p:nvPr/>
          </p:nvSpPr>
          <p:spPr>
            <a:xfrm>
              <a:off x="7540032" y="3010607"/>
              <a:ext cx="2066550" cy="36814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latin typeface="Arial Narrow" panose="020B0606020202030204" pitchFamily="34" charset="0"/>
                </a:rPr>
                <a:t>0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FLOOD DEPTH</a:t>
              </a:r>
            </a:p>
            <a:p>
              <a:pPr marL="0" indent="0">
                <a:buNone/>
              </a:pPr>
              <a:r>
                <a:rPr lang="en-US" sz="1050" dirty="0">
                  <a:latin typeface="Arial Narrow" panose="020B0606020202030204" pitchFamily="34" charset="0"/>
                </a:rPr>
                <a:t/>
              </a:r>
              <a:br>
                <a:rPr lang="en-US" sz="1050" dirty="0">
                  <a:latin typeface="Arial Narrow" panose="020B0606020202030204" pitchFamily="34" charset="0"/>
                </a:rPr>
              </a:br>
              <a:r>
                <a:rPr lang="en-US" sz="1050" dirty="0">
                  <a:latin typeface="Arial Narrow" panose="020B0606020202030204" pitchFamily="34" charset="0"/>
                </a:rPr>
                <a:t/>
              </a:r>
              <a:br>
                <a:rPr lang="en-US" sz="1050" dirty="0">
                  <a:latin typeface="Arial Narrow" panose="020B0606020202030204" pitchFamily="34" charset="0"/>
                </a:rPr>
              </a:br>
              <a:r>
                <a:rPr lang="en-US" sz="1050" dirty="0">
                  <a:latin typeface="Arial Narrow" panose="020B0606020202030204" pitchFamily="34" charset="0"/>
                </a:rPr>
                <a:t/>
              </a:r>
              <a:br>
                <a:rPr lang="en-US" sz="1050" dirty="0">
                  <a:latin typeface="Arial Narrow" panose="020B0606020202030204" pitchFamily="34" charset="0"/>
                </a:rPr>
              </a:br>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35 ft.</a:t>
              </a:r>
            </a:p>
          </p:txBody>
        </p:sp>
        <p:pic>
          <p:nvPicPr>
            <p:cNvPr id="6" name="Picture 5"/>
            <p:cNvPicPr>
              <a:picLocks noChangeAspect="1"/>
            </p:cNvPicPr>
            <p:nvPr/>
          </p:nvPicPr>
          <p:blipFill>
            <a:blip r:embed="rId4"/>
            <a:stretch>
              <a:fillRect/>
            </a:stretch>
          </p:blipFill>
          <p:spPr>
            <a:xfrm rot="16200000">
              <a:off x="5515271" y="4652753"/>
              <a:ext cx="3700688" cy="348836"/>
            </a:xfrm>
            <a:prstGeom prst="rect">
              <a:avLst/>
            </a:prstGeom>
          </p:spPr>
        </p:pic>
      </p:grpSp>
      <p:pic>
        <p:nvPicPr>
          <p:cNvPr id="7" name="Picture 6"/>
          <p:cNvPicPr>
            <a:picLocks noChangeAspect="1"/>
          </p:cNvPicPr>
          <p:nvPr/>
        </p:nvPicPr>
        <p:blipFill>
          <a:blip r:embed="rId5"/>
          <a:stretch>
            <a:fillRect/>
          </a:stretch>
        </p:blipFill>
        <p:spPr>
          <a:xfrm>
            <a:off x="9207129" y="6293405"/>
            <a:ext cx="1241416" cy="406846"/>
          </a:xfrm>
          <a:prstGeom prst="rect">
            <a:avLst/>
          </a:prstGeom>
        </p:spPr>
      </p:pic>
      <p:sp>
        <p:nvSpPr>
          <p:cNvPr id="8" name="TextBox 7"/>
          <p:cNvSpPr txBox="1"/>
          <p:nvPr/>
        </p:nvSpPr>
        <p:spPr>
          <a:xfrm>
            <a:off x="4706112" y="6496405"/>
            <a:ext cx="3685032" cy="276999"/>
          </a:xfrm>
          <a:prstGeom prst="rect">
            <a:avLst/>
          </a:prstGeom>
          <a:noFill/>
        </p:spPr>
        <p:txBody>
          <a:bodyPr wrap="square" rtlCol="0">
            <a:spAutoFit/>
          </a:bodyPr>
          <a:lstStyle/>
          <a:p>
            <a:r>
              <a:rPr lang="en-US" sz="1200" b="1" dirty="0">
                <a:solidFill>
                  <a:schemeClr val="bg1"/>
                </a:solidFill>
              </a:rPr>
              <a:t>  6% probability </a:t>
            </a:r>
            <a:r>
              <a:rPr lang="en-US" sz="1200" dirty="0">
                <a:solidFill>
                  <a:schemeClr val="bg1"/>
                </a:solidFill>
              </a:rPr>
              <a:t>of flooding at least once over 30 years</a:t>
            </a:r>
          </a:p>
        </p:txBody>
      </p:sp>
    </p:spTree>
    <p:extLst>
      <p:ext uri="{BB962C8B-B14F-4D97-AF65-F5344CB8AC3E}">
        <p14:creationId xmlns:p14="http://schemas.microsoft.com/office/powerpoint/2010/main" val="1965278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13479" t="-8919" r="20410" b="29121"/>
          <a:stretch/>
        </p:blipFill>
        <p:spPr>
          <a:xfrm>
            <a:off x="33010" y="699514"/>
            <a:ext cx="9727440" cy="5750082"/>
          </a:xfrm>
          <a:prstGeom prst="rect">
            <a:avLst/>
          </a:prstGeom>
          <a:ln w="57150">
            <a:solidFill>
              <a:schemeClr val="tx1"/>
            </a:solidFill>
          </a:ln>
        </p:spPr>
      </p:pic>
      <p:sp>
        <p:nvSpPr>
          <p:cNvPr id="14" name="Rectangle 13">
            <a:extLst>
              <a:ext uri="{FF2B5EF4-FFF2-40B4-BE49-F238E27FC236}">
                <a16:creationId xmlns:a16="http://schemas.microsoft.com/office/drawing/2014/main" id="{BBF53E53-5E7B-ED6D-C431-9F4868360F98}"/>
              </a:ext>
            </a:extLst>
          </p:cNvPr>
          <p:cNvSpPr/>
          <p:nvPr/>
        </p:nvSpPr>
        <p:spPr>
          <a:xfrm>
            <a:off x="9359419" y="1360912"/>
            <a:ext cx="2768205" cy="508495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5"/>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Mitigation Reconstruction (Rainelle, WV)</a:t>
            </a:r>
          </a:p>
        </p:txBody>
      </p:sp>
      <p:sp>
        <p:nvSpPr>
          <p:cNvPr id="3" name="TextBox 2"/>
          <p:cNvSpPr txBox="1"/>
          <p:nvPr/>
        </p:nvSpPr>
        <p:spPr>
          <a:xfrm>
            <a:off x="116393" y="1427369"/>
            <a:ext cx="8591108" cy="369332"/>
          </a:xfrm>
          <a:prstGeom prst="rect">
            <a:avLst/>
          </a:prstGeom>
          <a:solidFill>
            <a:schemeClr val="accent6">
              <a:lumMod val="40000"/>
              <a:lumOff val="60000"/>
            </a:schemeClr>
          </a:solidFill>
        </p:spPr>
        <p:txBody>
          <a:bodyPr wrap="square" rtlCol="0">
            <a:spAutoFit/>
          </a:bodyPr>
          <a:lstStyle/>
          <a:p>
            <a:r>
              <a:rPr lang="en-US" b="1" dirty="0">
                <a:latin typeface="Arial" panose="020B0604020202020204" pitchFamily="34" charset="0"/>
                <a:cs typeface="Arial" panose="020B0604020202020204" pitchFamily="34" charset="0"/>
              </a:rPr>
              <a:t>First Floor Height ABOVE:  FEMA 1% Chance (100-yr) flood; 2016 Flood HWM </a:t>
            </a:r>
            <a:endParaRPr lang="en-US" dirty="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CEA04FE7-C037-446A-B7DD-1B4E277A2F5F}"/>
              </a:ext>
            </a:extLst>
          </p:cNvPr>
          <p:cNvSpPr/>
          <p:nvPr/>
        </p:nvSpPr>
        <p:spPr>
          <a:xfrm>
            <a:off x="1760131" y="5113733"/>
            <a:ext cx="6617426" cy="45719"/>
          </a:xfrm>
          <a:prstGeom prst="rect">
            <a:avLst/>
          </a:prstGeom>
          <a:solidFill>
            <a:schemeClr val="accent1"/>
          </a:solid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5FE6AAF-9A07-4C4A-A7A8-730B4BC62154}"/>
              </a:ext>
            </a:extLst>
          </p:cNvPr>
          <p:cNvSpPr/>
          <p:nvPr/>
        </p:nvSpPr>
        <p:spPr>
          <a:xfrm>
            <a:off x="189684" y="5088501"/>
            <a:ext cx="2256677" cy="288421"/>
          </a:xfrm>
          <a:prstGeom prst="rect">
            <a:avLst/>
          </a:prstGeom>
          <a:solidFill>
            <a:schemeClr val="accent1"/>
          </a:solidFill>
          <a:ln w="285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6">
                    <a:lumMod val="40000"/>
                    <a:lumOff val="60000"/>
                  </a:schemeClr>
                </a:solidFill>
                <a:latin typeface="Arial Narrow" panose="020B0606020202030204" pitchFamily="34" charset="0"/>
              </a:rPr>
              <a:t>3.9’   (FEMA 1% / 100-Yr)</a:t>
            </a:r>
          </a:p>
        </p:txBody>
      </p:sp>
      <p:sp>
        <p:nvSpPr>
          <p:cNvPr id="34" name="Rectangle 33">
            <a:extLst>
              <a:ext uri="{FF2B5EF4-FFF2-40B4-BE49-F238E27FC236}">
                <a16:creationId xmlns:a16="http://schemas.microsoft.com/office/drawing/2014/main" id="{85EC798C-E6D7-42BE-94D9-5F1FA5EE785B}"/>
              </a:ext>
            </a:extLst>
          </p:cNvPr>
          <p:cNvSpPr/>
          <p:nvPr/>
        </p:nvSpPr>
        <p:spPr>
          <a:xfrm>
            <a:off x="1755723" y="4664862"/>
            <a:ext cx="6617426" cy="4571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781FD22-E15E-44A8-82E6-1A7E6503196F}"/>
              </a:ext>
            </a:extLst>
          </p:cNvPr>
          <p:cNvSpPr/>
          <p:nvPr/>
        </p:nvSpPr>
        <p:spPr>
          <a:xfrm>
            <a:off x="185276" y="4606216"/>
            <a:ext cx="2261084" cy="264815"/>
          </a:xfrm>
          <a:prstGeom prst="rect">
            <a:avLst/>
          </a:prstGeom>
          <a:solidFill>
            <a:schemeClr val="tx1"/>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6">
                    <a:lumMod val="40000"/>
                    <a:lumOff val="60000"/>
                  </a:schemeClr>
                </a:solidFill>
                <a:latin typeface="Arial Narrow" panose="020B0606020202030204" pitchFamily="34" charset="0"/>
              </a:rPr>
              <a:t>6.5’   (2016 High Water) </a:t>
            </a:r>
          </a:p>
        </p:txBody>
      </p:sp>
      <p:sp>
        <p:nvSpPr>
          <p:cNvPr id="38" name="Rectangle 37">
            <a:extLst>
              <a:ext uri="{FF2B5EF4-FFF2-40B4-BE49-F238E27FC236}">
                <a16:creationId xmlns:a16="http://schemas.microsoft.com/office/drawing/2014/main" id="{6B856CD2-21F1-4FD1-986C-DD2839FCA6EE}"/>
              </a:ext>
            </a:extLst>
          </p:cNvPr>
          <p:cNvSpPr/>
          <p:nvPr/>
        </p:nvSpPr>
        <p:spPr>
          <a:xfrm>
            <a:off x="1755152" y="4046402"/>
            <a:ext cx="6617426" cy="41563"/>
          </a:xfrm>
          <a:prstGeom prst="rect">
            <a:avLst/>
          </a:prstGeom>
          <a:solidFill>
            <a:schemeClr val="accent1"/>
          </a:solid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E3D3F22-7591-4C87-BD45-224B61A8FAF4}"/>
              </a:ext>
            </a:extLst>
          </p:cNvPr>
          <p:cNvSpPr/>
          <p:nvPr/>
        </p:nvSpPr>
        <p:spPr>
          <a:xfrm>
            <a:off x="185276" y="3980549"/>
            <a:ext cx="2261085" cy="241767"/>
          </a:xfrm>
          <a:prstGeom prst="rect">
            <a:avLst/>
          </a:prstGeom>
          <a:solidFill>
            <a:schemeClr val="accent1"/>
          </a:solidFill>
          <a:ln w="285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40000"/>
                    <a:lumOff val="60000"/>
                  </a:schemeClr>
                </a:solidFill>
                <a:latin typeface="Arial Narrow" panose="020B0606020202030204" pitchFamily="34" charset="0"/>
              </a:rPr>
              <a:t>9.9’ (FEMA; 0.2% / 500-Yr)</a:t>
            </a:r>
          </a:p>
        </p:txBody>
      </p:sp>
      <p:sp>
        <p:nvSpPr>
          <p:cNvPr id="40" name="Rectangle 39">
            <a:extLst>
              <a:ext uri="{FF2B5EF4-FFF2-40B4-BE49-F238E27FC236}">
                <a16:creationId xmlns:a16="http://schemas.microsoft.com/office/drawing/2014/main" id="{A2238AE5-4A9B-4BDB-A224-EDF1D0A8A9EB}"/>
              </a:ext>
            </a:extLst>
          </p:cNvPr>
          <p:cNvSpPr/>
          <p:nvPr/>
        </p:nvSpPr>
        <p:spPr>
          <a:xfrm>
            <a:off x="1755152" y="3905478"/>
            <a:ext cx="6617426" cy="45719"/>
          </a:xfrm>
          <a:prstGeom prst="rect">
            <a:avLst/>
          </a:prstGeom>
          <a:solidFill>
            <a:schemeClr val="accent1">
              <a:lumMod val="50000"/>
            </a:schemeClr>
          </a:solid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6957E0E-7230-4DF3-B7EC-3AAAD07E2571}"/>
              </a:ext>
            </a:extLst>
          </p:cNvPr>
          <p:cNvSpPr/>
          <p:nvPr/>
        </p:nvSpPr>
        <p:spPr>
          <a:xfrm>
            <a:off x="184706" y="3697787"/>
            <a:ext cx="2261655" cy="241767"/>
          </a:xfrm>
          <a:prstGeom prst="rect">
            <a:avLst/>
          </a:prstGeom>
          <a:solidFill>
            <a:schemeClr val="accent1">
              <a:lumMod val="50000"/>
            </a:schemeClr>
          </a:solidFill>
          <a:ln w="285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40000"/>
                    <a:lumOff val="60000"/>
                  </a:schemeClr>
                </a:solidFill>
                <a:latin typeface="Arial Narrow" panose="020B0606020202030204" pitchFamily="34" charset="0"/>
              </a:rPr>
              <a:t>12.2’ (FSF 0.2% / 500-Yr )</a:t>
            </a:r>
          </a:p>
        </p:txBody>
      </p:sp>
      <p:sp>
        <p:nvSpPr>
          <p:cNvPr id="4" name="Rectangle 3">
            <a:extLst>
              <a:ext uri="{FF2B5EF4-FFF2-40B4-BE49-F238E27FC236}">
                <a16:creationId xmlns:a16="http://schemas.microsoft.com/office/drawing/2014/main" id="{E3A2CE9C-54CF-A7DA-2F13-FA9FE145E794}"/>
              </a:ext>
            </a:extLst>
          </p:cNvPr>
          <p:cNvSpPr/>
          <p:nvPr/>
        </p:nvSpPr>
        <p:spPr>
          <a:xfrm>
            <a:off x="9522447" y="2989364"/>
            <a:ext cx="307122" cy="140608"/>
          </a:xfrm>
          <a:prstGeom prst="rect">
            <a:avLst/>
          </a:prstGeom>
          <a:solidFill>
            <a:schemeClr val="tx2"/>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DAF0666-50CF-C8EB-B329-5ADBAD319615}"/>
              </a:ext>
            </a:extLst>
          </p:cNvPr>
          <p:cNvSpPr txBox="1"/>
          <p:nvPr/>
        </p:nvSpPr>
        <p:spPr>
          <a:xfrm>
            <a:off x="9795632" y="2921169"/>
            <a:ext cx="2060000" cy="276999"/>
          </a:xfrm>
          <a:prstGeom prst="rect">
            <a:avLst/>
          </a:prstGeom>
          <a:noFill/>
        </p:spPr>
        <p:txBody>
          <a:bodyPr wrap="square" rtlCol="0">
            <a:spAutoFit/>
          </a:bodyPr>
          <a:lstStyle/>
          <a:p>
            <a:r>
              <a:rPr lang="en-US" sz="1200" dirty="0">
                <a:solidFill>
                  <a:schemeClr val="bg1"/>
                </a:solidFill>
              </a:rPr>
              <a:t>First Street Foundation (FSF)</a:t>
            </a:r>
          </a:p>
        </p:txBody>
      </p:sp>
      <p:sp>
        <p:nvSpPr>
          <p:cNvPr id="7" name="Rectangle 6">
            <a:extLst>
              <a:ext uri="{FF2B5EF4-FFF2-40B4-BE49-F238E27FC236}">
                <a16:creationId xmlns:a16="http://schemas.microsoft.com/office/drawing/2014/main" id="{DDBB6F5A-CE02-4D47-6E25-5DDCABC41077}"/>
              </a:ext>
            </a:extLst>
          </p:cNvPr>
          <p:cNvSpPr/>
          <p:nvPr/>
        </p:nvSpPr>
        <p:spPr>
          <a:xfrm>
            <a:off x="9522447" y="2589347"/>
            <a:ext cx="307122" cy="140608"/>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FF98115-BFEB-DBE4-91DF-14F87B62168E}"/>
              </a:ext>
            </a:extLst>
          </p:cNvPr>
          <p:cNvSpPr txBox="1"/>
          <p:nvPr/>
        </p:nvSpPr>
        <p:spPr>
          <a:xfrm>
            <a:off x="9795632" y="2513179"/>
            <a:ext cx="570401" cy="276999"/>
          </a:xfrm>
          <a:prstGeom prst="rect">
            <a:avLst/>
          </a:prstGeom>
          <a:noFill/>
        </p:spPr>
        <p:txBody>
          <a:bodyPr wrap="square" rtlCol="0">
            <a:spAutoFit/>
          </a:bodyPr>
          <a:lstStyle/>
          <a:p>
            <a:r>
              <a:rPr lang="en-US" sz="1200" dirty="0">
                <a:solidFill>
                  <a:schemeClr val="bg1"/>
                </a:solidFill>
              </a:rPr>
              <a:t>FEMA</a:t>
            </a:r>
          </a:p>
        </p:txBody>
      </p:sp>
      <p:sp>
        <p:nvSpPr>
          <p:cNvPr id="9" name="Rectangle 8">
            <a:extLst>
              <a:ext uri="{FF2B5EF4-FFF2-40B4-BE49-F238E27FC236}">
                <a16:creationId xmlns:a16="http://schemas.microsoft.com/office/drawing/2014/main" id="{DED8054E-CFE9-84EB-60AB-2FF92C727D13}"/>
              </a:ext>
            </a:extLst>
          </p:cNvPr>
          <p:cNvSpPr/>
          <p:nvPr/>
        </p:nvSpPr>
        <p:spPr>
          <a:xfrm>
            <a:off x="9522447" y="3379087"/>
            <a:ext cx="307121" cy="155066"/>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07973F4-9EE7-D01F-0E83-7639B8AF4073}"/>
              </a:ext>
            </a:extLst>
          </p:cNvPr>
          <p:cNvSpPr txBox="1"/>
          <p:nvPr/>
        </p:nvSpPr>
        <p:spPr>
          <a:xfrm>
            <a:off x="9795632" y="3325701"/>
            <a:ext cx="2487809" cy="276999"/>
          </a:xfrm>
          <a:prstGeom prst="rect">
            <a:avLst/>
          </a:prstGeom>
          <a:noFill/>
        </p:spPr>
        <p:txBody>
          <a:bodyPr wrap="square" rtlCol="0">
            <a:spAutoFit/>
          </a:bodyPr>
          <a:lstStyle/>
          <a:p>
            <a:r>
              <a:rPr lang="en-US" sz="1200" dirty="0">
                <a:solidFill>
                  <a:schemeClr val="bg1"/>
                </a:solidFill>
              </a:rPr>
              <a:t>USGS 2016 Flood High Water Mark</a:t>
            </a:r>
          </a:p>
        </p:txBody>
      </p:sp>
      <p:pic>
        <p:nvPicPr>
          <p:cNvPr id="11" name="Picture 10">
            <a:extLst>
              <a:ext uri="{FF2B5EF4-FFF2-40B4-BE49-F238E27FC236}">
                <a16:creationId xmlns:a16="http://schemas.microsoft.com/office/drawing/2014/main" id="{F27588BA-638C-D033-C705-51C1EA605B19}"/>
              </a:ext>
            </a:extLst>
          </p:cNvPr>
          <p:cNvPicPr>
            <a:picLocks noChangeAspect="1"/>
          </p:cNvPicPr>
          <p:nvPr/>
        </p:nvPicPr>
        <p:blipFill>
          <a:blip r:embed="rId4"/>
          <a:stretch>
            <a:fillRect/>
          </a:stretch>
        </p:blipFill>
        <p:spPr>
          <a:xfrm>
            <a:off x="9523640" y="4513404"/>
            <a:ext cx="2603984" cy="1430611"/>
          </a:xfrm>
          <a:prstGeom prst="rect">
            <a:avLst/>
          </a:prstGeom>
        </p:spPr>
      </p:pic>
      <p:sp>
        <p:nvSpPr>
          <p:cNvPr id="12" name="TextBox 11">
            <a:extLst>
              <a:ext uri="{FF2B5EF4-FFF2-40B4-BE49-F238E27FC236}">
                <a16:creationId xmlns:a16="http://schemas.microsoft.com/office/drawing/2014/main" id="{6D24D00B-11C1-4941-6243-634985C05BBE}"/>
              </a:ext>
            </a:extLst>
          </p:cNvPr>
          <p:cNvSpPr txBox="1"/>
          <p:nvPr/>
        </p:nvSpPr>
        <p:spPr>
          <a:xfrm>
            <a:off x="9553813" y="5610322"/>
            <a:ext cx="2605177" cy="369332"/>
          </a:xfrm>
          <a:prstGeom prst="rect">
            <a:avLst/>
          </a:prstGeom>
          <a:noFill/>
        </p:spPr>
        <p:txBody>
          <a:bodyPr wrap="square" rtlCol="0">
            <a:spAutoFit/>
          </a:bodyPr>
          <a:lstStyle/>
          <a:p>
            <a:r>
              <a:rPr lang="en-US" dirty="0">
                <a:solidFill>
                  <a:schemeClr val="bg1"/>
                </a:solidFill>
              </a:rPr>
              <a:t>Flood Visualization (8 ft.)</a:t>
            </a:r>
          </a:p>
        </p:txBody>
      </p:sp>
      <p:sp>
        <p:nvSpPr>
          <p:cNvPr id="13" name="TextBox 12">
            <a:extLst>
              <a:ext uri="{FF2B5EF4-FFF2-40B4-BE49-F238E27FC236}">
                <a16:creationId xmlns:a16="http://schemas.microsoft.com/office/drawing/2014/main" id="{55936619-5F67-465C-80C2-3CB0614F6036}"/>
              </a:ext>
            </a:extLst>
          </p:cNvPr>
          <p:cNvSpPr txBox="1"/>
          <p:nvPr/>
        </p:nvSpPr>
        <p:spPr>
          <a:xfrm>
            <a:off x="9470430" y="1696949"/>
            <a:ext cx="2605177" cy="646331"/>
          </a:xfrm>
          <a:prstGeom prst="rect">
            <a:avLst/>
          </a:prstGeom>
          <a:noFill/>
        </p:spPr>
        <p:txBody>
          <a:bodyPr wrap="square" rtlCol="0">
            <a:spAutoFit/>
          </a:bodyPr>
          <a:lstStyle/>
          <a:p>
            <a:pPr algn="ctr"/>
            <a:r>
              <a:rPr lang="en-US" dirty="0">
                <a:solidFill>
                  <a:schemeClr val="bg1"/>
                </a:solidFill>
              </a:rPr>
              <a:t>Flood Depths marked on Mitigated Structure </a:t>
            </a:r>
          </a:p>
        </p:txBody>
      </p:sp>
      <p:sp>
        <p:nvSpPr>
          <p:cNvPr id="27" name="TextBox 26"/>
          <p:cNvSpPr txBox="1"/>
          <p:nvPr/>
        </p:nvSpPr>
        <p:spPr>
          <a:xfrm>
            <a:off x="109210" y="1427369"/>
            <a:ext cx="8597312" cy="369332"/>
          </a:xfrm>
          <a:prstGeom prst="rect">
            <a:avLst/>
          </a:prstGeom>
          <a:solidFill>
            <a:schemeClr val="accent2">
              <a:lumMod val="40000"/>
              <a:lumOff val="60000"/>
            </a:schemeClr>
          </a:solidFill>
        </p:spPr>
        <p:txBody>
          <a:bodyPr wrap="square" rtlCol="0">
            <a:spAutoFit/>
          </a:bodyPr>
          <a:lstStyle/>
          <a:p>
            <a:r>
              <a:rPr lang="en-US" b="1" dirty="0">
                <a:latin typeface="Arial" panose="020B0604020202020204" pitchFamily="34" charset="0"/>
                <a:cs typeface="Arial" panose="020B0604020202020204" pitchFamily="34" charset="0"/>
              </a:rPr>
              <a:t>First Floor Height BELOW:  FEMA/FSF 0.2-percent chance (500-yr) floods</a:t>
            </a:r>
            <a:endParaRPr lang="en-US" sz="105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578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30" grpId="0" animBg="1"/>
      <p:bldP spid="31" grpId="0" animBg="1"/>
      <p:bldP spid="34" grpId="0" animBg="1"/>
      <p:bldP spid="35" grpId="0" animBg="1"/>
      <p:bldP spid="38" grpId="0" animBg="1"/>
      <p:bldP spid="39" grpId="0" animBg="1"/>
      <p:bldP spid="40" grpId="0" animBg="1"/>
      <p:bldP spid="41" grpId="0" animBg="1"/>
      <p:bldP spid="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208855" cy="6858000"/>
          </a:xfrm>
          <a:prstGeom prst="rect">
            <a:avLst/>
          </a:prstGeom>
        </p:spPr>
      </p:pic>
      <p:sp>
        <p:nvSpPr>
          <p:cNvPr id="5" name="Title 1"/>
          <p:cNvSpPr txBox="1">
            <a:spLocks/>
          </p:cNvSpPr>
          <p:nvPr/>
        </p:nvSpPr>
        <p:spPr>
          <a:xfrm>
            <a:off x="0" y="-21314"/>
            <a:ext cx="12208854"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Visualization  4 feet</a:t>
            </a:r>
          </a:p>
        </p:txBody>
      </p:sp>
      <p:sp>
        <p:nvSpPr>
          <p:cNvPr id="2" name="TextBox 1">
            <a:extLst>
              <a:ext uri="{FF2B5EF4-FFF2-40B4-BE49-F238E27FC236}">
                <a16:creationId xmlns:a16="http://schemas.microsoft.com/office/drawing/2014/main" id="{2311E495-1BD0-F82E-3F1E-4F9D148E75ED}"/>
              </a:ext>
            </a:extLst>
          </p:cNvPr>
          <p:cNvSpPr txBox="1"/>
          <p:nvPr/>
        </p:nvSpPr>
        <p:spPr>
          <a:xfrm>
            <a:off x="0" y="6509982"/>
            <a:ext cx="12192000" cy="369332"/>
          </a:xfrm>
          <a:prstGeom prst="rect">
            <a:avLst/>
          </a:prstGeom>
          <a:solidFill>
            <a:schemeClr val="accent6">
              <a:lumMod val="40000"/>
              <a:lumOff val="6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ABOVE:  1% Chance (100-yr) flood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6865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
            <a:ext cx="12211076" cy="6857998"/>
          </a:xfrm>
          <a:prstGeom prst="rect">
            <a:avLst/>
          </a:prstGeom>
        </p:spPr>
      </p:pic>
      <p:sp>
        <p:nvSpPr>
          <p:cNvPr id="4" name="Title 1">
            <a:extLst>
              <a:ext uri="{FF2B5EF4-FFF2-40B4-BE49-F238E27FC236}">
                <a16:creationId xmlns:a16="http://schemas.microsoft.com/office/drawing/2014/main" id="{37E7D72F-30BE-6724-81A6-41935DB04554}"/>
              </a:ext>
            </a:extLst>
          </p:cNvPr>
          <p:cNvSpPr txBox="1">
            <a:spLocks/>
          </p:cNvSpPr>
          <p:nvPr/>
        </p:nvSpPr>
        <p:spPr>
          <a:xfrm>
            <a:off x="0" y="-21314"/>
            <a:ext cx="12208854"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Visualization  7 feet</a:t>
            </a:r>
          </a:p>
        </p:txBody>
      </p:sp>
      <p:sp>
        <p:nvSpPr>
          <p:cNvPr id="9" name="TextBox 8">
            <a:extLst>
              <a:ext uri="{FF2B5EF4-FFF2-40B4-BE49-F238E27FC236}">
                <a16:creationId xmlns:a16="http://schemas.microsoft.com/office/drawing/2014/main" id="{30DDC1AD-5C4D-A878-C241-83A3D911EB77}"/>
              </a:ext>
            </a:extLst>
          </p:cNvPr>
          <p:cNvSpPr txBox="1"/>
          <p:nvPr/>
        </p:nvSpPr>
        <p:spPr>
          <a:xfrm>
            <a:off x="0" y="6509982"/>
            <a:ext cx="12208854" cy="369332"/>
          </a:xfrm>
          <a:prstGeom prst="rect">
            <a:avLst/>
          </a:prstGeom>
          <a:solidFill>
            <a:schemeClr val="accent6">
              <a:lumMod val="40000"/>
              <a:lumOff val="6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ABOVE:  2016 Flood High Water Mark</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4945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353F3C-D018-1262-65BC-A070D0373581}"/>
              </a:ext>
            </a:extLst>
          </p:cNvPr>
          <p:cNvPicPr>
            <a:picLocks noChangeAspect="1"/>
          </p:cNvPicPr>
          <p:nvPr/>
        </p:nvPicPr>
        <p:blipFill>
          <a:blip r:embed="rId3"/>
          <a:stretch>
            <a:fillRect/>
          </a:stretch>
        </p:blipFill>
        <p:spPr>
          <a:xfrm>
            <a:off x="0" y="0"/>
            <a:ext cx="12192000" cy="6910487"/>
          </a:xfrm>
          <a:prstGeom prst="rect">
            <a:avLst/>
          </a:prstGeom>
        </p:spPr>
      </p:pic>
      <p:sp>
        <p:nvSpPr>
          <p:cNvPr id="4" name="Title 1">
            <a:extLst>
              <a:ext uri="{FF2B5EF4-FFF2-40B4-BE49-F238E27FC236}">
                <a16:creationId xmlns:a16="http://schemas.microsoft.com/office/drawing/2014/main" id="{37E7D72F-30BE-6724-81A6-41935DB04554}"/>
              </a:ext>
            </a:extLst>
          </p:cNvPr>
          <p:cNvSpPr txBox="1">
            <a:spLocks/>
          </p:cNvSpPr>
          <p:nvPr/>
        </p:nvSpPr>
        <p:spPr>
          <a:xfrm>
            <a:off x="0" y="-21314"/>
            <a:ext cx="12208854"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Visualization 10 feet</a:t>
            </a:r>
          </a:p>
        </p:txBody>
      </p:sp>
      <p:sp>
        <p:nvSpPr>
          <p:cNvPr id="9" name="TextBox 8">
            <a:extLst>
              <a:ext uri="{FF2B5EF4-FFF2-40B4-BE49-F238E27FC236}">
                <a16:creationId xmlns:a16="http://schemas.microsoft.com/office/drawing/2014/main" id="{30DDC1AD-5C4D-A878-C241-83A3D911EB77}"/>
              </a:ext>
            </a:extLst>
          </p:cNvPr>
          <p:cNvSpPr txBox="1"/>
          <p:nvPr/>
        </p:nvSpPr>
        <p:spPr>
          <a:xfrm>
            <a:off x="0" y="6524629"/>
            <a:ext cx="12208854" cy="369332"/>
          </a:xfrm>
          <a:prstGeom prst="rect">
            <a:avLst/>
          </a:prstGeom>
          <a:solidFill>
            <a:schemeClr val="accent2">
              <a:lumMod val="60000"/>
              <a:lumOff val="4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BELOW:  0.2% Chance (500-yr) Flood Models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42972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plant, tree&#10;&#10;Description automatically generated">
            <a:extLst>
              <a:ext uri="{FF2B5EF4-FFF2-40B4-BE49-F238E27FC236}">
                <a16:creationId xmlns:a16="http://schemas.microsoft.com/office/drawing/2014/main" id="{5F4A1344-AA79-4E79-90E8-F2EE5C7B4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7619"/>
            <a:ext cx="12192000" cy="5993309"/>
          </a:xfrm>
          <a:prstGeom prst="rect">
            <a:avLst/>
          </a:prstGeom>
        </p:spPr>
      </p:pic>
      <p:sp>
        <p:nvSpPr>
          <p:cNvPr id="6" name="TextBox 5">
            <a:extLst>
              <a:ext uri="{FF2B5EF4-FFF2-40B4-BE49-F238E27FC236}">
                <a16:creationId xmlns:a16="http://schemas.microsoft.com/office/drawing/2014/main" id="{5FD36577-041A-46F0-9192-3FF7D0AE65D2}"/>
              </a:ext>
            </a:extLst>
          </p:cNvPr>
          <p:cNvSpPr txBox="1"/>
          <p:nvPr/>
        </p:nvSpPr>
        <p:spPr>
          <a:xfrm>
            <a:off x="0" y="0"/>
            <a:ext cx="8725989"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Pre-Disaster 2016 Aerial View</a:t>
            </a:r>
          </a:p>
        </p:txBody>
      </p:sp>
      <p:grpSp>
        <p:nvGrpSpPr>
          <p:cNvPr id="12" name="Group 11">
            <a:extLst>
              <a:ext uri="{FF2B5EF4-FFF2-40B4-BE49-F238E27FC236}">
                <a16:creationId xmlns:a16="http://schemas.microsoft.com/office/drawing/2014/main" id="{6827CBE3-95F5-4215-9512-B219A8AB3EDE}"/>
              </a:ext>
            </a:extLst>
          </p:cNvPr>
          <p:cNvGrpSpPr/>
          <p:nvPr/>
        </p:nvGrpSpPr>
        <p:grpSpPr>
          <a:xfrm>
            <a:off x="0" y="6136528"/>
            <a:ext cx="3160503" cy="575279"/>
            <a:chOff x="138956" y="6205209"/>
            <a:chExt cx="3160503" cy="575279"/>
          </a:xfrm>
        </p:grpSpPr>
        <p:pic>
          <p:nvPicPr>
            <p:cNvPr id="13" name="Picture 12" descr="Graphical user interface, website&#10;&#10;Description automatically generated">
              <a:extLst>
                <a:ext uri="{FF2B5EF4-FFF2-40B4-BE49-F238E27FC236}">
                  <a16:creationId xmlns:a16="http://schemas.microsoft.com/office/drawing/2014/main" id="{D333695D-6FA0-4F52-98FE-1BB42A12F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956" y="6205209"/>
              <a:ext cx="950703" cy="496705"/>
            </a:xfrm>
            <a:prstGeom prst="rect">
              <a:avLst/>
            </a:prstGeom>
          </p:spPr>
        </p:pic>
        <p:sp>
          <p:nvSpPr>
            <p:cNvPr id="14" name="TextBox 13">
              <a:extLst>
                <a:ext uri="{FF2B5EF4-FFF2-40B4-BE49-F238E27FC236}">
                  <a16:creationId xmlns:a16="http://schemas.microsoft.com/office/drawing/2014/main" id="{F95365B9-0337-41F0-B603-E1A443B20669}"/>
                </a:ext>
              </a:extLst>
            </p:cNvPr>
            <p:cNvSpPr txBox="1"/>
            <p:nvPr/>
          </p:nvSpPr>
          <p:spPr>
            <a:xfrm>
              <a:off x="1089659" y="6518878"/>
              <a:ext cx="2209800" cy="261610"/>
            </a:xfrm>
            <a:prstGeom prst="rect">
              <a:avLst/>
            </a:prstGeom>
            <a:noFill/>
          </p:spPr>
          <p:txBody>
            <a:bodyPr wrap="square" rtlCol="0">
              <a:spAutoFit/>
            </a:bodyPr>
            <a:lstStyle/>
            <a:p>
              <a:r>
                <a:rPr lang="en-US" sz="1100" dirty="0">
                  <a:solidFill>
                    <a:schemeClr val="bg1"/>
                  </a:solidFill>
                </a:rPr>
                <a:t>Image courtesy of Google Earth Pro</a:t>
              </a:r>
            </a:p>
          </p:txBody>
        </p:sp>
      </p:grpSp>
      <p:sp>
        <p:nvSpPr>
          <p:cNvPr id="15" name="TextBox 14">
            <a:extLst>
              <a:ext uri="{FF2B5EF4-FFF2-40B4-BE49-F238E27FC236}">
                <a16:creationId xmlns:a16="http://schemas.microsoft.com/office/drawing/2014/main" id="{0633E39F-B289-4FA3-A62D-4443C714A752}"/>
              </a:ext>
            </a:extLst>
          </p:cNvPr>
          <p:cNvSpPr txBox="1"/>
          <p:nvPr/>
        </p:nvSpPr>
        <p:spPr>
          <a:xfrm>
            <a:off x="9591675" y="-4356"/>
            <a:ext cx="2600325" cy="646331"/>
          </a:xfrm>
          <a:prstGeom prst="rect">
            <a:avLst/>
          </a:prstGeom>
          <a:noFill/>
        </p:spPr>
        <p:txBody>
          <a:bodyPr wrap="square" rtlCol="0">
            <a:spAutoFit/>
          </a:bodyPr>
          <a:lstStyle/>
          <a:p>
            <a:pPr algn="r"/>
            <a:r>
              <a:rPr lang="en-US" dirty="0">
                <a:solidFill>
                  <a:schemeClr val="bg1"/>
                </a:solidFill>
              </a:rPr>
              <a:t>White Sulphur Springs</a:t>
            </a:r>
          </a:p>
          <a:p>
            <a:pPr algn="r"/>
            <a:r>
              <a:rPr lang="en-US" dirty="0">
                <a:solidFill>
                  <a:schemeClr val="bg1"/>
                </a:solidFill>
              </a:rPr>
              <a:t>Imagery of June 2016</a:t>
            </a:r>
          </a:p>
        </p:txBody>
      </p:sp>
      <p:sp>
        <p:nvSpPr>
          <p:cNvPr id="4" name="TextBox 3">
            <a:extLst>
              <a:ext uri="{FF2B5EF4-FFF2-40B4-BE49-F238E27FC236}">
                <a16:creationId xmlns:a16="http://schemas.microsoft.com/office/drawing/2014/main" id="{6F8A7472-0A38-5697-944F-63AF67E567BD}"/>
              </a:ext>
            </a:extLst>
          </p:cNvPr>
          <p:cNvSpPr txBox="1"/>
          <p:nvPr/>
        </p:nvSpPr>
        <p:spPr>
          <a:xfrm>
            <a:off x="91440" y="690720"/>
            <a:ext cx="2600325" cy="646331"/>
          </a:xfrm>
          <a:prstGeom prst="rect">
            <a:avLst/>
          </a:prstGeom>
          <a:solidFill>
            <a:schemeClr val="accent1">
              <a:lumMod val="50000"/>
            </a:schemeClr>
          </a:solid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Flood</a:t>
            </a:r>
          </a:p>
          <a:p>
            <a:pPr algn="ctr"/>
            <a:r>
              <a:rPr lang="en-US" dirty="0">
                <a:solidFill>
                  <a:schemeClr val="bg1"/>
                </a:solidFill>
                <a:latin typeface="Arial" panose="020B0604020202020204" pitchFamily="34" charset="0"/>
                <a:cs typeface="Arial" panose="020B0604020202020204" pitchFamily="34" charset="0"/>
              </a:rPr>
              <a:t>Resiliency Factors</a:t>
            </a:r>
          </a:p>
        </p:txBody>
      </p:sp>
    </p:spTree>
    <p:extLst>
      <p:ext uri="{BB962C8B-B14F-4D97-AF65-F5344CB8AC3E}">
        <p14:creationId xmlns:p14="http://schemas.microsoft.com/office/powerpoint/2010/main" val="21518153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A1344-AA79-4E79-90E8-F2EE5C7B45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637619"/>
            <a:ext cx="12192000" cy="5993308"/>
          </a:xfrm>
          <a:prstGeom prst="rect">
            <a:avLst/>
          </a:prstGeom>
        </p:spPr>
      </p:pic>
      <p:grpSp>
        <p:nvGrpSpPr>
          <p:cNvPr id="11" name="Group 10">
            <a:extLst>
              <a:ext uri="{FF2B5EF4-FFF2-40B4-BE49-F238E27FC236}">
                <a16:creationId xmlns:a16="http://schemas.microsoft.com/office/drawing/2014/main" id="{94B53CDF-DB57-4502-B8DF-CB00F21ECEF7}"/>
              </a:ext>
            </a:extLst>
          </p:cNvPr>
          <p:cNvGrpSpPr/>
          <p:nvPr/>
        </p:nvGrpSpPr>
        <p:grpSpPr>
          <a:xfrm>
            <a:off x="0" y="6136528"/>
            <a:ext cx="3160503" cy="589450"/>
            <a:chOff x="138956" y="6205209"/>
            <a:chExt cx="3160503" cy="589450"/>
          </a:xfrm>
        </p:grpSpPr>
        <p:pic>
          <p:nvPicPr>
            <p:cNvPr id="12" name="Picture 11" descr="Graphical user interface, website&#10;&#10;Description automatically generated">
              <a:extLst>
                <a:ext uri="{FF2B5EF4-FFF2-40B4-BE49-F238E27FC236}">
                  <a16:creationId xmlns:a16="http://schemas.microsoft.com/office/drawing/2014/main" id="{AC735BBD-73F7-443A-B854-F238D88032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956" y="6205209"/>
              <a:ext cx="950703" cy="496705"/>
            </a:xfrm>
            <a:prstGeom prst="rect">
              <a:avLst/>
            </a:prstGeom>
          </p:spPr>
        </p:pic>
        <p:sp>
          <p:nvSpPr>
            <p:cNvPr id="13" name="TextBox 12">
              <a:extLst>
                <a:ext uri="{FF2B5EF4-FFF2-40B4-BE49-F238E27FC236}">
                  <a16:creationId xmlns:a16="http://schemas.microsoft.com/office/drawing/2014/main" id="{C5AEBF87-687B-4464-8570-2C342EE24656}"/>
                </a:ext>
              </a:extLst>
            </p:cNvPr>
            <p:cNvSpPr txBox="1"/>
            <p:nvPr/>
          </p:nvSpPr>
          <p:spPr>
            <a:xfrm>
              <a:off x="1089659" y="6363772"/>
              <a:ext cx="2209800" cy="430887"/>
            </a:xfrm>
            <a:prstGeom prst="rect">
              <a:avLst/>
            </a:prstGeom>
            <a:noFill/>
          </p:spPr>
          <p:txBody>
            <a:bodyPr wrap="square" rtlCol="0">
              <a:spAutoFit/>
            </a:bodyPr>
            <a:lstStyle/>
            <a:p>
              <a:r>
                <a:rPr lang="en-US" sz="1100" dirty="0">
                  <a:solidFill>
                    <a:schemeClr val="bg1"/>
                  </a:solidFill>
                </a:rPr>
                <a:t>Image courtesy of Google Earth Pro &amp; Google Street View</a:t>
              </a:r>
            </a:p>
          </p:txBody>
        </p:sp>
      </p:grpSp>
      <p:grpSp>
        <p:nvGrpSpPr>
          <p:cNvPr id="14" name="Group 13">
            <a:extLst>
              <a:ext uri="{FF2B5EF4-FFF2-40B4-BE49-F238E27FC236}">
                <a16:creationId xmlns:a16="http://schemas.microsoft.com/office/drawing/2014/main" id="{88E712F4-568E-4F2F-BEF6-E5CB74433B02}"/>
              </a:ext>
            </a:extLst>
          </p:cNvPr>
          <p:cNvGrpSpPr/>
          <p:nvPr/>
        </p:nvGrpSpPr>
        <p:grpSpPr>
          <a:xfrm>
            <a:off x="8763552" y="6077103"/>
            <a:ext cx="2893394" cy="307777"/>
            <a:chOff x="3018030" y="625151"/>
            <a:chExt cx="3394494" cy="307777"/>
          </a:xfrm>
        </p:grpSpPr>
        <p:sp>
          <p:nvSpPr>
            <p:cNvPr id="15" name="TextBox 14">
              <a:extLst>
                <a:ext uri="{FF2B5EF4-FFF2-40B4-BE49-F238E27FC236}">
                  <a16:creationId xmlns:a16="http://schemas.microsoft.com/office/drawing/2014/main" id="{5DFE5C90-E912-47B4-9A9A-43D37A7DD9E5}"/>
                </a:ext>
              </a:extLst>
            </p:cNvPr>
            <p:cNvSpPr txBox="1"/>
            <p:nvPr/>
          </p:nvSpPr>
          <p:spPr>
            <a:xfrm>
              <a:off x="3247292" y="625151"/>
              <a:ext cx="3165232" cy="307777"/>
            </a:xfrm>
            <a:prstGeom prst="rect">
              <a:avLst/>
            </a:prstGeom>
            <a:solidFill>
              <a:srgbClr val="EFECE7"/>
            </a:solidFill>
          </p:spPr>
          <p:txBody>
            <a:bodyPr wrap="square" rtlCol="0">
              <a:spAutoFit/>
            </a:bodyPr>
            <a:lstStyle/>
            <a:p>
              <a:r>
                <a:rPr lang="en-US" sz="1400" dirty="0"/>
                <a:t>Building REMOVED (Vacant Parcel)</a:t>
              </a:r>
            </a:p>
          </p:txBody>
        </p:sp>
        <p:pic>
          <p:nvPicPr>
            <p:cNvPr id="16" name="Picture 15" descr="Shape&#10;&#10;Description automatically generated">
              <a:extLst>
                <a:ext uri="{FF2B5EF4-FFF2-40B4-BE49-F238E27FC236}">
                  <a16:creationId xmlns:a16="http://schemas.microsoft.com/office/drawing/2014/main" id="{35C42961-C7FA-4513-AB4E-CB8B4CDD8C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8030" y="625152"/>
              <a:ext cx="283484" cy="307776"/>
            </a:xfrm>
            <a:prstGeom prst="rect">
              <a:avLst/>
            </a:prstGeom>
          </p:spPr>
        </p:pic>
      </p:grpSp>
      <p:pic>
        <p:nvPicPr>
          <p:cNvPr id="3" name="Picture 2" descr="A picture containing text, tree, grass, sky&#10;&#10;Description automatically generated">
            <a:extLst>
              <a:ext uri="{FF2B5EF4-FFF2-40B4-BE49-F238E27FC236}">
                <a16:creationId xmlns:a16="http://schemas.microsoft.com/office/drawing/2014/main" id="{DAFC716F-D679-46B0-8595-35AC236D13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407" y="844420"/>
            <a:ext cx="3501466" cy="2020077"/>
          </a:xfrm>
          <a:prstGeom prst="rect">
            <a:avLst/>
          </a:prstGeom>
        </p:spPr>
      </p:pic>
      <p:sp>
        <p:nvSpPr>
          <p:cNvPr id="8" name="TextBox 7">
            <a:extLst>
              <a:ext uri="{FF2B5EF4-FFF2-40B4-BE49-F238E27FC236}">
                <a16:creationId xmlns:a16="http://schemas.microsoft.com/office/drawing/2014/main" id="{014A8253-FFFF-2808-BE00-63FBD646983F}"/>
              </a:ext>
            </a:extLst>
          </p:cNvPr>
          <p:cNvSpPr txBox="1"/>
          <p:nvPr/>
        </p:nvSpPr>
        <p:spPr>
          <a:xfrm>
            <a:off x="0" y="0"/>
            <a:ext cx="8725989"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Structures Removed Post-Disaster</a:t>
            </a:r>
          </a:p>
        </p:txBody>
      </p:sp>
      <p:sp>
        <p:nvSpPr>
          <p:cNvPr id="9" name="TextBox 8">
            <a:extLst>
              <a:ext uri="{FF2B5EF4-FFF2-40B4-BE49-F238E27FC236}">
                <a16:creationId xmlns:a16="http://schemas.microsoft.com/office/drawing/2014/main" id="{6131A61F-130B-4C97-3612-F89B9786EC02}"/>
              </a:ext>
            </a:extLst>
          </p:cNvPr>
          <p:cNvSpPr txBox="1"/>
          <p:nvPr/>
        </p:nvSpPr>
        <p:spPr>
          <a:xfrm>
            <a:off x="9591675" y="-4356"/>
            <a:ext cx="2600325" cy="646331"/>
          </a:xfrm>
          <a:prstGeom prst="rect">
            <a:avLst/>
          </a:prstGeom>
          <a:noFill/>
        </p:spPr>
        <p:txBody>
          <a:bodyPr wrap="square" rtlCol="0">
            <a:spAutoFit/>
          </a:bodyPr>
          <a:lstStyle/>
          <a:p>
            <a:pPr algn="r"/>
            <a:r>
              <a:rPr lang="en-US" dirty="0">
                <a:solidFill>
                  <a:schemeClr val="bg1"/>
                </a:solidFill>
              </a:rPr>
              <a:t>White Sulphur Springs</a:t>
            </a:r>
          </a:p>
          <a:p>
            <a:pPr algn="r"/>
            <a:r>
              <a:rPr lang="en-US" dirty="0">
                <a:solidFill>
                  <a:schemeClr val="bg1"/>
                </a:solidFill>
              </a:rPr>
              <a:t>Imagery of June 2016</a:t>
            </a:r>
          </a:p>
        </p:txBody>
      </p:sp>
    </p:spTree>
    <p:extLst>
      <p:ext uri="{BB962C8B-B14F-4D97-AF65-F5344CB8AC3E}">
        <p14:creationId xmlns:p14="http://schemas.microsoft.com/office/powerpoint/2010/main" val="1233766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A1344-AA79-4E79-90E8-F2EE5C7B45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 y="637619"/>
            <a:ext cx="12191998" cy="5993308"/>
          </a:xfrm>
          <a:prstGeom prst="rect">
            <a:avLst/>
          </a:prstGeom>
        </p:spPr>
      </p:pic>
      <p:grpSp>
        <p:nvGrpSpPr>
          <p:cNvPr id="11" name="Group 10">
            <a:extLst>
              <a:ext uri="{FF2B5EF4-FFF2-40B4-BE49-F238E27FC236}">
                <a16:creationId xmlns:a16="http://schemas.microsoft.com/office/drawing/2014/main" id="{94B53CDF-DB57-4502-B8DF-CB00F21ECEF7}"/>
              </a:ext>
            </a:extLst>
          </p:cNvPr>
          <p:cNvGrpSpPr/>
          <p:nvPr/>
        </p:nvGrpSpPr>
        <p:grpSpPr>
          <a:xfrm>
            <a:off x="0" y="6136528"/>
            <a:ext cx="3160503" cy="589450"/>
            <a:chOff x="138956" y="6205209"/>
            <a:chExt cx="3160503" cy="589450"/>
          </a:xfrm>
        </p:grpSpPr>
        <p:pic>
          <p:nvPicPr>
            <p:cNvPr id="12" name="Picture 11" descr="Graphical user interface, website&#10;&#10;Description automatically generated">
              <a:extLst>
                <a:ext uri="{FF2B5EF4-FFF2-40B4-BE49-F238E27FC236}">
                  <a16:creationId xmlns:a16="http://schemas.microsoft.com/office/drawing/2014/main" id="{AC735BBD-73F7-443A-B854-F238D88032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956" y="6205209"/>
              <a:ext cx="950703" cy="496705"/>
            </a:xfrm>
            <a:prstGeom prst="rect">
              <a:avLst/>
            </a:prstGeom>
          </p:spPr>
        </p:pic>
        <p:sp>
          <p:nvSpPr>
            <p:cNvPr id="13" name="TextBox 12">
              <a:extLst>
                <a:ext uri="{FF2B5EF4-FFF2-40B4-BE49-F238E27FC236}">
                  <a16:creationId xmlns:a16="http://schemas.microsoft.com/office/drawing/2014/main" id="{C5AEBF87-687B-4464-8570-2C342EE24656}"/>
                </a:ext>
              </a:extLst>
            </p:cNvPr>
            <p:cNvSpPr txBox="1"/>
            <p:nvPr/>
          </p:nvSpPr>
          <p:spPr>
            <a:xfrm>
              <a:off x="1089659" y="6363772"/>
              <a:ext cx="2209800" cy="430887"/>
            </a:xfrm>
            <a:prstGeom prst="rect">
              <a:avLst/>
            </a:prstGeom>
            <a:noFill/>
          </p:spPr>
          <p:txBody>
            <a:bodyPr wrap="square" rtlCol="0">
              <a:spAutoFit/>
            </a:bodyPr>
            <a:lstStyle/>
            <a:p>
              <a:r>
                <a:rPr lang="en-US" sz="1100" dirty="0">
                  <a:solidFill>
                    <a:schemeClr val="bg1"/>
                  </a:solidFill>
                </a:rPr>
                <a:t>Image courtesy of Google Earth Pro &amp; Google Street View</a:t>
              </a:r>
            </a:p>
          </p:txBody>
        </p:sp>
      </p:grpSp>
      <p:grpSp>
        <p:nvGrpSpPr>
          <p:cNvPr id="17" name="Group 16">
            <a:extLst>
              <a:ext uri="{FF2B5EF4-FFF2-40B4-BE49-F238E27FC236}">
                <a16:creationId xmlns:a16="http://schemas.microsoft.com/office/drawing/2014/main" id="{040898EB-B56C-4312-A5BD-0AC2BD779CA0}"/>
              </a:ext>
            </a:extLst>
          </p:cNvPr>
          <p:cNvGrpSpPr/>
          <p:nvPr/>
        </p:nvGrpSpPr>
        <p:grpSpPr>
          <a:xfrm>
            <a:off x="8880391" y="6076685"/>
            <a:ext cx="2776555" cy="308195"/>
            <a:chOff x="3018030" y="625150"/>
            <a:chExt cx="3257420" cy="308195"/>
          </a:xfrm>
        </p:grpSpPr>
        <p:sp>
          <p:nvSpPr>
            <p:cNvPr id="18" name="TextBox 17">
              <a:extLst>
                <a:ext uri="{FF2B5EF4-FFF2-40B4-BE49-F238E27FC236}">
                  <a16:creationId xmlns:a16="http://schemas.microsoft.com/office/drawing/2014/main" id="{E986BAF0-67DC-43FE-84C1-1EFBA7E74BCD}"/>
                </a:ext>
              </a:extLst>
            </p:cNvPr>
            <p:cNvSpPr txBox="1"/>
            <p:nvPr/>
          </p:nvSpPr>
          <p:spPr>
            <a:xfrm>
              <a:off x="3247292" y="625151"/>
              <a:ext cx="3028158" cy="307777"/>
            </a:xfrm>
            <a:prstGeom prst="rect">
              <a:avLst/>
            </a:prstGeom>
            <a:solidFill>
              <a:srgbClr val="EFECE7"/>
            </a:solidFill>
          </p:spPr>
          <p:txBody>
            <a:bodyPr wrap="square" rtlCol="0">
              <a:spAutoFit/>
            </a:bodyPr>
            <a:lstStyle/>
            <a:p>
              <a:r>
                <a:rPr lang="en-US" sz="1400" dirty="0"/>
                <a:t>ACQUISITION or Buyout Property</a:t>
              </a:r>
            </a:p>
          </p:txBody>
        </p:sp>
        <p:pic>
          <p:nvPicPr>
            <p:cNvPr id="19" name="Picture 18">
              <a:extLst>
                <a:ext uri="{FF2B5EF4-FFF2-40B4-BE49-F238E27FC236}">
                  <a16:creationId xmlns:a16="http://schemas.microsoft.com/office/drawing/2014/main" id="{A587D224-44A3-45AE-AE03-85DD1C0CB8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018030" y="625150"/>
              <a:ext cx="301932" cy="308195"/>
            </a:xfrm>
            <a:prstGeom prst="rect">
              <a:avLst/>
            </a:prstGeom>
          </p:spPr>
        </p:pic>
      </p:grpSp>
      <p:pic>
        <p:nvPicPr>
          <p:cNvPr id="4" name="Picture 3" descr="A picture containing grass, tree, sky, outdoor&#10;&#10;Description automatically generated">
            <a:extLst>
              <a:ext uri="{FF2B5EF4-FFF2-40B4-BE49-F238E27FC236}">
                <a16:creationId xmlns:a16="http://schemas.microsoft.com/office/drawing/2014/main" id="{E8887570-942F-4EB7-9669-CD288FFC96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150" y="806122"/>
            <a:ext cx="3664933" cy="1955739"/>
          </a:xfrm>
          <a:prstGeom prst="rect">
            <a:avLst/>
          </a:prstGeom>
        </p:spPr>
      </p:pic>
      <p:sp>
        <p:nvSpPr>
          <p:cNvPr id="3" name="TextBox 2">
            <a:extLst>
              <a:ext uri="{FF2B5EF4-FFF2-40B4-BE49-F238E27FC236}">
                <a16:creationId xmlns:a16="http://schemas.microsoft.com/office/drawing/2014/main" id="{B6F2E011-892D-5E92-A6BD-F0F6BFB5EF92}"/>
              </a:ext>
            </a:extLst>
          </p:cNvPr>
          <p:cNvSpPr txBox="1"/>
          <p:nvPr/>
        </p:nvSpPr>
        <p:spPr>
          <a:xfrm>
            <a:off x="0" y="0"/>
            <a:ext cx="8725989"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Buyout Parcels (Deed Restricted)</a:t>
            </a:r>
          </a:p>
        </p:txBody>
      </p:sp>
      <p:sp>
        <p:nvSpPr>
          <p:cNvPr id="8" name="TextBox 7">
            <a:extLst>
              <a:ext uri="{FF2B5EF4-FFF2-40B4-BE49-F238E27FC236}">
                <a16:creationId xmlns:a16="http://schemas.microsoft.com/office/drawing/2014/main" id="{BEDFADAD-D1A2-6D31-BBD0-0294A427F88F}"/>
              </a:ext>
            </a:extLst>
          </p:cNvPr>
          <p:cNvSpPr txBox="1"/>
          <p:nvPr/>
        </p:nvSpPr>
        <p:spPr>
          <a:xfrm>
            <a:off x="9591675" y="-4356"/>
            <a:ext cx="2600325" cy="646331"/>
          </a:xfrm>
          <a:prstGeom prst="rect">
            <a:avLst/>
          </a:prstGeom>
          <a:noFill/>
        </p:spPr>
        <p:txBody>
          <a:bodyPr wrap="square" rtlCol="0">
            <a:spAutoFit/>
          </a:bodyPr>
          <a:lstStyle/>
          <a:p>
            <a:pPr algn="r"/>
            <a:r>
              <a:rPr lang="en-US" dirty="0">
                <a:solidFill>
                  <a:schemeClr val="bg1"/>
                </a:solidFill>
              </a:rPr>
              <a:t>White Sulphur Springs</a:t>
            </a:r>
          </a:p>
          <a:p>
            <a:pPr algn="r"/>
            <a:r>
              <a:rPr lang="en-US" dirty="0">
                <a:solidFill>
                  <a:schemeClr val="bg1"/>
                </a:solidFill>
              </a:rPr>
              <a:t>Imagery of Oct. 2019</a:t>
            </a:r>
          </a:p>
        </p:txBody>
      </p:sp>
      <p:sp>
        <p:nvSpPr>
          <p:cNvPr id="10" name="TextBox 9">
            <a:extLst>
              <a:ext uri="{FF2B5EF4-FFF2-40B4-BE49-F238E27FC236}">
                <a16:creationId xmlns:a16="http://schemas.microsoft.com/office/drawing/2014/main" id="{3B6BD5E7-069A-C9E7-A004-E76E542C3F3E}"/>
              </a:ext>
            </a:extLst>
          </p:cNvPr>
          <p:cNvSpPr txBox="1"/>
          <p:nvPr/>
        </p:nvSpPr>
        <p:spPr>
          <a:xfrm>
            <a:off x="406150" y="2761861"/>
            <a:ext cx="3664933" cy="369332"/>
          </a:xfrm>
          <a:prstGeom prst="rect">
            <a:avLst/>
          </a:prstGeom>
          <a:solidFill>
            <a:schemeClr val="accent6">
              <a:lumMod val="40000"/>
              <a:lumOff val="60000"/>
            </a:schemeClr>
          </a:solidFill>
        </p:spPr>
        <p:txBody>
          <a:bodyPr wrap="square" rtlCol="0">
            <a:spAutoFit/>
          </a:bodyPr>
          <a:lstStyle/>
          <a:p>
            <a:pPr algn="ctr"/>
            <a:r>
              <a:rPr lang="en-US" dirty="0"/>
              <a:t>Buyout Property</a:t>
            </a:r>
          </a:p>
        </p:txBody>
      </p:sp>
      <p:cxnSp>
        <p:nvCxnSpPr>
          <p:cNvPr id="14" name="Connector: Elbow 13">
            <a:extLst>
              <a:ext uri="{FF2B5EF4-FFF2-40B4-BE49-F238E27FC236}">
                <a16:creationId xmlns:a16="http://schemas.microsoft.com/office/drawing/2014/main" id="{2093A05B-DF6E-D234-A219-04C5901D6FFE}"/>
              </a:ext>
            </a:extLst>
          </p:cNvPr>
          <p:cNvCxnSpPr>
            <a:cxnSpLocks/>
            <a:stCxn id="10" idx="3"/>
          </p:cNvCxnSpPr>
          <p:nvPr/>
        </p:nvCxnSpPr>
        <p:spPr>
          <a:xfrm>
            <a:off x="4071083" y="2946527"/>
            <a:ext cx="1428203" cy="936452"/>
          </a:xfrm>
          <a:prstGeom prst="bentConnector3">
            <a:avLst>
              <a:gd name="adj1" fmla="val 100047"/>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1592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A1344-AA79-4E79-90E8-F2EE5C7B45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637619"/>
            <a:ext cx="12191998" cy="5993307"/>
          </a:xfrm>
          <a:prstGeom prst="rect">
            <a:avLst/>
          </a:prstGeom>
        </p:spPr>
      </p:pic>
      <p:grpSp>
        <p:nvGrpSpPr>
          <p:cNvPr id="11" name="Group 10">
            <a:extLst>
              <a:ext uri="{FF2B5EF4-FFF2-40B4-BE49-F238E27FC236}">
                <a16:creationId xmlns:a16="http://schemas.microsoft.com/office/drawing/2014/main" id="{94B53CDF-DB57-4502-B8DF-CB00F21ECEF7}"/>
              </a:ext>
            </a:extLst>
          </p:cNvPr>
          <p:cNvGrpSpPr/>
          <p:nvPr/>
        </p:nvGrpSpPr>
        <p:grpSpPr>
          <a:xfrm>
            <a:off x="0" y="6136528"/>
            <a:ext cx="3160503" cy="589450"/>
            <a:chOff x="138956" y="6205209"/>
            <a:chExt cx="3160503" cy="589450"/>
          </a:xfrm>
        </p:grpSpPr>
        <p:pic>
          <p:nvPicPr>
            <p:cNvPr id="12" name="Picture 11" descr="Graphical user interface, website&#10;&#10;Description automatically generated">
              <a:extLst>
                <a:ext uri="{FF2B5EF4-FFF2-40B4-BE49-F238E27FC236}">
                  <a16:creationId xmlns:a16="http://schemas.microsoft.com/office/drawing/2014/main" id="{AC735BBD-73F7-443A-B854-F238D88032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956" y="6205209"/>
              <a:ext cx="950703" cy="496705"/>
            </a:xfrm>
            <a:prstGeom prst="rect">
              <a:avLst/>
            </a:prstGeom>
          </p:spPr>
        </p:pic>
        <p:sp>
          <p:nvSpPr>
            <p:cNvPr id="13" name="TextBox 12">
              <a:extLst>
                <a:ext uri="{FF2B5EF4-FFF2-40B4-BE49-F238E27FC236}">
                  <a16:creationId xmlns:a16="http://schemas.microsoft.com/office/drawing/2014/main" id="{C5AEBF87-687B-4464-8570-2C342EE24656}"/>
                </a:ext>
              </a:extLst>
            </p:cNvPr>
            <p:cNvSpPr txBox="1"/>
            <p:nvPr/>
          </p:nvSpPr>
          <p:spPr>
            <a:xfrm>
              <a:off x="1089659" y="6363772"/>
              <a:ext cx="2209800" cy="430887"/>
            </a:xfrm>
            <a:prstGeom prst="rect">
              <a:avLst/>
            </a:prstGeom>
            <a:noFill/>
          </p:spPr>
          <p:txBody>
            <a:bodyPr wrap="square" rtlCol="0">
              <a:spAutoFit/>
            </a:bodyPr>
            <a:lstStyle/>
            <a:p>
              <a:r>
                <a:rPr lang="en-US" sz="1100" dirty="0">
                  <a:solidFill>
                    <a:schemeClr val="bg1"/>
                  </a:solidFill>
                </a:rPr>
                <a:t>Image courtesy of Google Earth Pro &amp; Google Street View</a:t>
              </a:r>
            </a:p>
          </p:txBody>
        </p:sp>
      </p:grpSp>
      <p:grpSp>
        <p:nvGrpSpPr>
          <p:cNvPr id="14" name="Group 13">
            <a:extLst>
              <a:ext uri="{FF2B5EF4-FFF2-40B4-BE49-F238E27FC236}">
                <a16:creationId xmlns:a16="http://schemas.microsoft.com/office/drawing/2014/main" id="{EA160ECB-B5DE-478C-A99F-EEC9C7EE87C2}"/>
              </a:ext>
            </a:extLst>
          </p:cNvPr>
          <p:cNvGrpSpPr/>
          <p:nvPr/>
        </p:nvGrpSpPr>
        <p:grpSpPr>
          <a:xfrm>
            <a:off x="7522920" y="6077103"/>
            <a:ext cx="4134026" cy="307777"/>
            <a:chOff x="3013326" y="625151"/>
            <a:chExt cx="4849987" cy="307777"/>
          </a:xfrm>
        </p:grpSpPr>
        <p:sp>
          <p:nvSpPr>
            <p:cNvPr id="15" name="TextBox 14">
              <a:extLst>
                <a:ext uri="{FF2B5EF4-FFF2-40B4-BE49-F238E27FC236}">
                  <a16:creationId xmlns:a16="http://schemas.microsoft.com/office/drawing/2014/main" id="{3AC3181B-1FC4-41CE-9590-34BBBA7429C4}"/>
                </a:ext>
              </a:extLst>
            </p:cNvPr>
            <p:cNvSpPr txBox="1"/>
            <p:nvPr/>
          </p:nvSpPr>
          <p:spPr>
            <a:xfrm>
              <a:off x="3247290" y="625151"/>
              <a:ext cx="4616023" cy="307777"/>
            </a:xfrm>
            <a:prstGeom prst="rect">
              <a:avLst/>
            </a:prstGeom>
            <a:solidFill>
              <a:srgbClr val="EFECE7"/>
            </a:solidFill>
          </p:spPr>
          <p:txBody>
            <a:bodyPr wrap="square" rtlCol="0">
              <a:spAutoFit/>
            </a:bodyPr>
            <a:lstStyle/>
            <a:p>
              <a:r>
                <a:rPr lang="en-US" sz="1400" dirty="0"/>
                <a:t>REPAIRED of Substantially Damaged (&gt;50%) Building</a:t>
              </a:r>
            </a:p>
          </p:txBody>
        </p:sp>
        <p:pic>
          <p:nvPicPr>
            <p:cNvPr id="16" name="Picture 15">
              <a:extLst>
                <a:ext uri="{FF2B5EF4-FFF2-40B4-BE49-F238E27FC236}">
                  <a16:creationId xmlns:a16="http://schemas.microsoft.com/office/drawing/2014/main" id="{6CA7ECFE-C39C-4F5E-AB64-82EA9261A26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13326" y="625151"/>
              <a:ext cx="304069" cy="307777"/>
            </a:xfrm>
            <a:prstGeom prst="rect">
              <a:avLst/>
            </a:prstGeom>
          </p:spPr>
        </p:pic>
      </p:grpSp>
      <p:sp>
        <p:nvSpPr>
          <p:cNvPr id="8" name="TextBox 7">
            <a:extLst>
              <a:ext uri="{FF2B5EF4-FFF2-40B4-BE49-F238E27FC236}">
                <a16:creationId xmlns:a16="http://schemas.microsoft.com/office/drawing/2014/main" id="{EC9CE4E6-15ED-73CE-5D56-3CA876F58E7E}"/>
              </a:ext>
            </a:extLst>
          </p:cNvPr>
          <p:cNvSpPr txBox="1"/>
          <p:nvPr/>
        </p:nvSpPr>
        <p:spPr>
          <a:xfrm>
            <a:off x="0" y="0"/>
            <a:ext cx="8725989"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Non-Mitigated Repaired Structures</a:t>
            </a:r>
          </a:p>
        </p:txBody>
      </p:sp>
      <p:pic>
        <p:nvPicPr>
          <p:cNvPr id="9" name="Picture 2" descr="https://data.wvgis.wvu.edu/pub/Clearinghouse/hazards/BldgPhotos/13-17-0008-0139-0000_220.jpg">
            <a:extLst>
              <a:ext uri="{FF2B5EF4-FFF2-40B4-BE49-F238E27FC236}">
                <a16:creationId xmlns:a16="http://schemas.microsoft.com/office/drawing/2014/main" id="{8F4D4650-7D85-7D5D-926B-01BA6B2D94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54" t="11831" b="20837"/>
          <a:stretch/>
        </p:blipFill>
        <p:spPr bwMode="auto">
          <a:xfrm>
            <a:off x="168630" y="792869"/>
            <a:ext cx="4367835" cy="147856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79295BA-96A1-16B8-4EC8-9C5B71023B21}"/>
              </a:ext>
            </a:extLst>
          </p:cNvPr>
          <p:cNvSpPr txBox="1"/>
          <p:nvPr/>
        </p:nvSpPr>
        <p:spPr>
          <a:xfrm>
            <a:off x="9591675" y="-4356"/>
            <a:ext cx="2600325" cy="646331"/>
          </a:xfrm>
          <a:prstGeom prst="rect">
            <a:avLst/>
          </a:prstGeom>
          <a:noFill/>
        </p:spPr>
        <p:txBody>
          <a:bodyPr wrap="square" rtlCol="0">
            <a:spAutoFit/>
          </a:bodyPr>
          <a:lstStyle/>
          <a:p>
            <a:pPr algn="r"/>
            <a:r>
              <a:rPr lang="en-US" dirty="0">
                <a:solidFill>
                  <a:schemeClr val="bg1"/>
                </a:solidFill>
              </a:rPr>
              <a:t>White Sulphur Springs</a:t>
            </a:r>
          </a:p>
          <a:p>
            <a:pPr algn="r"/>
            <a:r>
              <a:rPr lang="en-US" dirty="0">
                <a:solidFill>
                  <a:schemeClr val="bg1"/>
                </a:solidFill>
              </a:rPr>
              <a:t>Imagery of Oct. 2019</a:t>
            </a:r>
          </a:p>
        </p:txBody>
      </p:sp>
      <p:sp>
        <p:nvSpPr>
          <p:cNvPr id="18" name="TextBox 17">
            <a:extLst>
              <a:ext uri="{FF2B5EF4-FFF2-40B4-BE49-F238E27FC236}">
                <a16:creationId xmlns:a16="http://schemas.microsoft.com/office/drawing/2014/main" id="{B21057DA-8A33-51A5-BD9C-2725CC786C3E}"/>
              </a:ext>
            </a:extLst>
          </p:cNvPr>
          <p:cNvSpPr txBox="1"/>
          <p:nvPr/>
        </p:nvSpPr>
        <p:spPr>
          <a:xfrm>
            <a:off x="168629" y="2300107"/>
            <a:ext cx="4367835" cy="369332"/>
          </a:xfrm>
          <a:prstGeom prst="rect">
            <a:avLst/>
          </a:prstGeom>
          <a:solidFill>
            <a:schemeClr val="accent2">
              <a:lumMod val="40000"/>
              <a:lumOff val="60000"/>
            </a:schemeClr>
          </a:solidFill>
        </p:spPr>
        <p:txBody>
          <a:bodyPr wrap="square" rtlCol="0">
            <a:spAutoFit/>
          </a:bodyPr>
          <a:lstStyle/>
          <a:p>
            <a:pPr algn="ctr"/>
            <a:r>
              <a:rPr lang="en-US" dirty="0"/>
              <a:t>Substantially Damaged Structure Repaired</a:t>
            </a:r>
          </a:p>
        </p:txBody>
      </p:sp>
      <p:cxnSp>
        <p:nvCxnSpPr>
          <p:cNvPr id="19" name="Connector: Elbow 18">
            <a:extLst>
              <a:ext uri="{FF2B5EF4-FFF2-40B4-BE49-F238E27FC236}">
                <a16:creationId xmlns:a16="http://schemas.microsoft.com/office/drawing/2014/main" id="{E56BC10F-6402-0A01-C4F7-F19FAA7A24FF}"/>
              </a:ext>
            </a:extLst>
          </p:cNvPr>
          <p:cNvCxnSpPr>
            <a:cxnSpLocks/>
            <a:stCxn id="18" idx="3"/>
          </p:cNvCxnSpPr>
          <p:nvPr/>
        </p:nvCxnSpPr>
        <p:spPr>
          <a:xfrm>
            <a:off x="4536464" y="2484773"/>
            <a:ext cx="611732" cy="1149501"/>
          </a:xfrm>
          <a:prstGeom prst="bentConnector2">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429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0C887B-6454-4B8D-B9C2-4E7CD914EEB8}"/>
              </a:ext>
            </a:extLst>
          </p:cNvPr>
          <p:cNvPicPr/>
          <p:nvPr/>
        </p:nvPicPr>
        <p:blipFill>
          <a:blip r:embed="rId2">
            <a:extLst>
              <a:ext uri="{28A0092B-C50C-407E-A947-70E740481C1C}">
                <a14:useLocalDpi xmlns:a14="http://schemas.microsoft.com/office/drawing/2010/main" val="0"/>
              </a:ext>
            </a:extLst>
          </a:blip>
          <a:stretch>
            <a:fillRect/>
          </a:stretch>
        </p:blipFill>
        <p:spPr>
          <a:xfrm>
            <a:off x="1877093" y="988743"/>
            <a:ext cx="8154298" cy="5362688"/>
          </a:xfrm>
          <a:prstGeom prst="rect">
            <a:avLst/>
          </a:prstGeom>
          <a:ln>
            <a:solidFill>
              <a:schemeClr val="tx1"/>
            </a:solidFill>
          </a:ln>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Preliminary NFHL (Rainelle, WV)</a:t>
            </a:r>
          </a:p>
        </p:txBody>
      </p:sp>
      <p:sp>
        <p:nvSpPr>
          <p:cNvPr id="8" name="Rectangle 7">
            <a:extLst>
              <a:ext uri="{FF2B5EF4-FFF2-40B4-BE49-F238E27FC236}">
                <a16:creationId xmlns:a16="http://schemas.microsoft.com/office/drawing/2014/main" id="{C1F319D6-79CA-4787-94DD-B18A3732FF19}"/>
              </a:ext>
            </a:extLst>
          </p:cNvPr>
          <p:cNvSpPr/>
          <p:nvPr/>
        </p:nvSpPr>
        <p:spPr>
          <a:xfrm>
            <a:off x="1778676" y="6351432"/>
            <a:ext cx="8351135" cy="487569"/>
          </a:xfrm>
          <a:prstGeom prst="rect">
            <a:avLst/>
          </a:prstGeom>
        </p:spPr>
        <p:txBody>
          <a:bodyPr wrap="square">
            <a:spAutoFit/>
          </a:bodyPr>
          <a:lstStyle/>
          <a:p>
            <a:pPr>
              <a:lnSpc>
                <a:spcPct val="107000"/>
              </a:lnSpc>
              <a:spcAft>
                <a:spcPts val="800"/>
              </a:spcAft>
            </a:pPr>
            <a:r>
              <a:rPr lang="en-US" sz="1200" dirty="0">
                <a:latin typeface="Calibri" panose="020F0502020204030204" pitchFamily="34" charset="0"/>
                <a:ea typeface="Calibri" panose="020F0502020204030204" pitchFamily="34" charset="0"/>
              </a:rPr>
              <a:t>Example of mapped in structures to new SFHA from Preliminary Flood Study of </a:t>
            </a:r>
            <a:r>
              <a:rPr lang="en-US" sz="1200" dirty="0">
                <a:latin typeface="Calibri" panose="020F0502020204030204" pitchFamily="34" charset="0"/>
                <a:ea typeface="Calibri" panose="020F0502020204030204" pitchFamily="34" charset="0"/>
                <a:hlinkClick r:id="rId3"/>
              </a:rPr>
              <a:t>Rainelle, WV</a:t>
            </a:r>
            <a:r>
              <a:rPr lang="en-US" sz="1200" dirty="0">
                <a:latin typeface="Calibri" panose="020F0502020204030204" pitchFamily="34" charset="0"/>
                <a:ea typeface="Calibri" panose="020F0502020204030204" pitchFamily="34" charset="0"/>
              </a:rPr>
              <a:t>.  Mapped in structures (orange circles) and flood loss estimates are updated in the statewide Building Level Risk Assessment (BLRA).</a:t>
            </a:r>
            <a:endParaRPr lang="en-US" sz="1200" dirty="0">
              <a:latin typeface="Times New Roman" panose="02020603050405020304" pitchFamily="18" charset="0"/>
              <a:ea typeface="Calibri" panose="020F0502020204030204" pitchFamily="34" charset="0"/>
            </a:endParaRPr>
          </a:p>
        </p:txBody>
      </p:sp>
      <p:sp>
        <p:nvSpPr>
          <p:cNvPr id="2" name="TextBox 1">
            <a:extLst>
              <a:ext uri="{FF2B5EF4-FFF2-40B4-BE49-F238E27FC236}">
                <a16:creationId xmlns:a16="http://schemas.microsoft.com/office/drawing/2014/main" id="{8784BC23-B1E7-4976-8588-7794E48D14E0}"/>
              </a:ext>
            </a:extLst>
          </p:cNvPr>
          <p:cNvSpPr txBox="1"/>
          <p:nvPr/>
        </p:nvSpPr>
        <p:spPr>
          <a:xfrm>
            <a:off x="5954243" y="5760262"/>
            <a:ext cx="3000375" cy="369332"/>
          </a:xfrm>
          <a:prstGeom prst="rect">
            <a:avLst/>
          </a:prstGeom>
          <a:solidFill>
            <a:srgbClr val="FFC000"/>
          </a:solidFill>
        </p:spPr>
        <p:txBody>
          <a:bodyPr wrap="square" rtlCol="0">
            <a:spAutoFit/>
          </a:bodyPr>
          <a:lstStyle/>
          <a:p>
            <a:r>
              <a:rPr lang="en-US" dirty="0"/>
              <a:t>Rainelle, Greenbrier County</a:t>
            </a:r>
          </a:p>
        </p:txBody>
      </p:sp>
    </p:spTree>
    <p:extLst>
      <p:ext uri="{BB962C8B-B14F-4D97-AF65-F5344CB8AC3E}">
        <p14:creationId xmlns:p14="http://schemas.microsoft.com/office/powerpoint/2010/main" val="40599231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A1344-AA79-4E79-90E8-F2EE5C7B45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37619"/>
            <a:ext cx="12191996" cy="5993307"/>
          </a:xfrm>
          <a:prstGeom prst="rect">
            <a:avLst/>
          </a:prstGeom>
        </p:spPr>
      </p:pic>
      <p:grpSp>
        <p:nvGrpSpPr>
          <p:cNvPr id="11" name="Group 10">
            <a:extLst>
              <a:ext uri="{FF2B5EF4-FFF2-40B4-BE49-F238E27FC236}">
                <a16:creationId xmlns:a16="http://schemas.microsoft.com/office/drawing/2014/main" id="{94B53CDF-DB57-4502-B8DF-CB00F21ECEF7}"/>
              </a:ext>
            </a:extLst>
          </p:cNvPr>
          <p:cNvGrpSpPr/>
          <p:nvPr/>
        </p:nvGrpSpPr>
        <p:grpSpPr>
          <a:xfrm>
            <a:off x="0" y="6136528"/>
            <a:ext cx="3160503" cy="589450"/>
            <a:chOff x="138956" y="6205209"/>
            <a:chExt cx="3160503" cy="589450"/>
          </a:xfrm>
        </p:grpSpPr>
        <p:pic>
          <p:nvPicPr>
            <p:cNvPr id="12" name="Picture 11" descr="Graphical user interface, website&#10;&#10;Description automatically generated">
              <a:extLst>
                <a:ext uri="{FF2B5EF4-FFF2-40B4-BE49-F238E27FC236}">
                  <a16:creationId xmlns:a16="http://schemas.microsoft.com/office/drawing/2014/main" id="{AC735BBD-73F7-443A-B854-F238D88032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956" y="6205209"/>
              <a:ext cx="950703" cy="496705"/>
            </a:xfrm>
            <a:prstGeom prst="rect">
              <a:avLst/>
            </a:prstGeom>
          </p:spPr>
        </p:pic>
        <p:sp>
          <p:nvSpPr>
            <p:cNvPr id="13" name="TextBox 12">
              <a:extLst>
                <a:ext uri="{FF2B5EF4-FFF2-40B4-BE49-F238E27FC236}">
                  <a16:creationId xmlns:a16="http://schemas.microsoft.com/office/drawing/2014/main" id="{C5AEBF87-687B-4464-8570-2C342EE24656}"/>
                </a:ext>
              </a:extLst>
            </p:cNvPr>
            <p:cNvSpPr txBox="1"/>
            <p:nvPr/>
          </p:nvSpPr>
          <p:spPr>
            <a:xfrm>
              <a:off x="1089659" y="6363772"/>
              <a:ext cx="2209800" cy="430887"/>
            </a:xfrm>
            <a:prstGeom prst="rect">
              <a:avLst/>
            </a:prstGeom>
            <a:noFill/>
          </p:spPr>
          <p:txBody>
            <a:bodyPr wrap="square" rtlCol="0">
              <a:spAutoFit/>
            </a:bodyPr>
            <a:lstStyle/>
            <a:p>
              <a:r>
                <a:rPr lang="en-US" sz="1100" dirty="0">
                  <a:solidFill>
                    <a:schemeClr val="bg1"/>
                  </a:solidFill>
                </a:rPr>
                <a:t>Image courtesy of Google Earth Pro &amp; Google Street View</a:t>
              </a:r>
            </a:p>
          </p:txBody>
        </p:sp>
      </p:grpSp>
      <p:grpSp>
        <p:nvGrpSpPr>
          <p:cNvPr id="20" name="Group 19">
            <a:extLst>
              <a:ext uri="{FF2B5EF4-FFF2-40B4-BE49-F238E27FC236}">
                <a16:creationId xmlns:a16="http://schemas.microsoft.com/office/drawing/2014/main" id="{3BC4A335-EA60-4E0C-8124-43392523BFD0}"/>
              </a:ext>
            </a:extLst>
          </p:cNvPr>
          <p:cNvGrpSpPr/>
          <p:nvPr/>
        </p:nvGrpSpPr>
        <p:grpSpPr>
          <a:xfrm>
            <a:off x="9014885" y="6075736"/>
            <a:ext cx="2642061" cy="307952"/>
            <a:chOff x="4763678" y="624976"/>
            <a:chExt cx="3099633" cy="307952"/>
          </a:xfrm>
        </p:grpSpPr>
        <p:sp>
          <p:nvSpPr>
            <p:cNvPr id="21" name="TextBox 20">
              <a:extLst>
                <a:ext uri="{FF2B5EF4-FFF2-40B4-BE49-F238E27FC236}">
                  <a16:creationId xmlns:a16="http://schemas.microsoft.com/office/drawing/2014/main" id="{6268B372-6364-475B-9883-831B5DBCCD93}"/>
                </a:ext>
              </a:extLst>
            </p:cNvPr>
            <p:cNvSpPr txBox="1"/>
            <p:nvPr/>
          </p:nvSpPr>
          <p:spPr>
            <a:xfrm>
              <a:off x="5067748" y="625151"/>
              <a:ext cx="2795563" cy="307777"/>
            </a:xfrm>
            <a:prstGeom prst="rect">
              <a:avLst/>
            </a:prstGeom>
            <a:solidFill>
              <a:srgbClr val="EFECE7"/>
            </a:solidFill>
          </p:spPr>
          <p:txBody>
            <a:bodyPr wrap="square" rtlCol="0">
              <a:spAutoFit/>
            </a:bodyPr>
            <a:lstStyle/>
            <a:p>
              <a:r>
                <a:rPr lang="en-US" sz="1400" dirty="0"/>
                <a:t>Mitigation RECONSTRUCTION</a:t>
              </a:r>
            </a:p>
          </p:txBody>
        </p:sp>
        <p:pic>
          <p:nvPicPr>
            <p:cNvPr id="22" name="Picture 21">
              <a:extLst>
                <a:ext uri="{FF2B5EF4-FFF2-40B4-BE49-F238E27FC236}">
                  <a16:creationId xmlns:a16="http://schemas.microsoft.com/office/drawing/2014/main" id="{20C86923-2410-43CB-B5B5-ED0E80F7057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63678" y="624976"/>
              <a:ext cx="312020" cy="307952"/>
            </a:xfrm>
            <a:prstGeom prst="rect">
              <a:avLst/>
            </a:prstGeom>
          </p:spPr>
        </p:pic>
      </p:grpSp>
      <p:sp>
        <p:nvSpPr>
          <p:cNvPr id="3" name="TextBox 2">
            <a:extLst>
              <a:ext uri="{FF2B5EF4-FFF2-40B4-BE49-F238E27FC236}">
                <a16:creationId xmlns:a16="http://schemas.microsoft.com/office/drawing/2014/main" id="{67BFD896-29B3-4A83-AF70-9400BE8ABE39}"/>
              </a:ext>
            </a:extLst>
          </p:cNvPr>
          <p:cNvSpPr txBox="1"/>
          <p:nvPr/>
        </p:nvSpPr>
        <p:spPr>
          <a:xfrm>
            <a:off x="0" y="0"/>
            <a:ext cx="8725989"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Mitigated Reconstruction</a:t>
            </a:r>
          </a:p>
        </p:txBody>
      </p:sp>
      <p:sp>
        <p:nvSpPr>
          <p:cNvPr id="8" name="TextBox 7">
            <a:extLst>
              <a:ext uri="{FF2B5EF4-FFF2-40B4-BE49-F238E27FC236}">
                <a16:creationId xmlns:a16="http://schemas.microsoft.com/office/drawing/2014/main" id="{1338E4A9-86C4-F440-83D1-662F76296F8C}"/>
              </a:ext>
            </a:extLst>
          </p:cNvPr>
          <p:cNvSpPr txBox="1"/>
          <p:nvPr/>
        </p:nvSpPr>
        <p:spPr>
          <a:xfrm>
            <a:off x="9591675" y="-4356"/>
            <a:ext cx="2600325" cy="646331"/>
          </a:xfrm>
          <a:prstGeom prst="rect">
            <a:avLst/>
          </a:prstGeom>
          <a:noFill/>
        </p:spPr>
        <p:txBody>
          <a:bodyPr wrap="square" rtlCol="0">
            <a:spAutoFit/>
          </a:bodyPr>
          <a:lstStyle/>
          <a:p>
            <a:pPr algn="r"/>
            <a:r>
              <a:rPr lang="en-US" dirty="0">
                <a:solidFill>
                  <a:schemeClr val="bg1"/>
                </a:solidFill>
              </a:rPr>
              <a:t>White Sulphur Springs</a:t>
            </a:r>
          </a:p>
          <a:p>
            <a:pPr algn="r"/>
            <a:r>
              <a:rPr lang="en-US" dirty="0">
                <a:solidFill>
                  <a:schemeClr val="bg1"/>
                </a:solidFill>
              </a:rPr>
              <a:t>Imagery of Oct. 2019</a:t>
            </a:r>
          </a:p>
        </p:txBody>
      </p:sp>
      <p:pic>
        <p:nvPicPr>
          <p:cNvPr id="10" name="Picture 9">
            <a:extLst>
              <a:ext uri="{FF2B5EF4-FFF2-40B4-BE49-F238E27FC236}">
                <a16:creationId xmlns:a16="http://schemas.microsoft.com/office/drawing/2014/main" id="{2EEE4FD2-DD5A-43B1-C58C-27A158821057}"/>
              </a:ext>
            </a:extLst>
          </p:cNvPr>
          <p:cNvPicPr>
            <a:picLocks noChangeAspect="1"/>
          </p:cNvPicPr>
          <p:nvPr/>
        </p:nvPicPr>
        <p:blipFill>
          <a:blip r:embed="rId6"/>
          <a:stretch>
            <a:fillRect/>
          </a:stretch>
        </p:blipFill>
        <p:spPr>
          <a:xfrm>
            <a:off x="140527" y="741025"/>
            <a:ext cx="3942958" cy="1935921"/>
          </a:xfrm>
          <a:prstGeom prst="rect">
            <a:avLst/>
          </a:prstGeom>
          <a:ln>
            <a:solidFill>
              <a:schemeClr val="bg1"/>
            </a:solidFill>
          </a:ln>
        </p:spPr>
      </p:pic>
      <p:sp>
        <p:nvSpPr>
          <p:cNvPr id="14" name="TextBox 13">
            <a:extLst>
              <a:ext uri="{FF2B5EF4-FFF2-40B4-BE49-F238E27FC236}">
                <a16:creationId xmlns:a16="http://schemas.microsoft.com/office/drawing/2014/main" id="{C3029425-2BFB-D6A7-1FA8-F0CAD4185E70}"/>
              </a:ext>
            </a:extLst>
          </p:cNvPr>
          <p:cNvSpPr txBox="1"/>
          <p:nvPr/>
        </p:nvSpPr>
        <p:spPr>
          <a:xfrm>
            <a:off x="140527" y="2709010"/>
            <a:ext cx="3942958" cy="369332"/>
          </a:xfrm>
          <a:prstGeom prst="rect">
            <a:avLst/>
          </a:prstGeom>
          <a:solidFill>
            <a:schemeClr val="accent6">
              <a:lumMod val="40000"/>
              <a:lumOff val="60000"/>
            </a:schemeClr>
          </a:solidFill>
        </p:spPr>
        <p:txBody>
          <a:bodyPr wrap="square" rtlCol="0">
            <a:spAutoFit/>
          </a:bodyPr>
          <a:lstStyle/>
          <a:p>
            <a:pPr algn="ctr"/>
            <a:r>
              <a:rPr lang="en-US" dirty="0"/>
              <a:t>Elevated Structure (with flood vents)</a:t>
            </a:r>
          </a:p>
        </p:txBody>
      </p:sp>
      <p:cxnSp>
        <p:nvCxnSpPr>
          <p:cNvPr id="23" name="Connector: Elbow 22">
            <a:extLst>
              <a:ext uri="{FF2B5EF4-FFF2-40B4-BE49-F238E27FC236}">
                <a16:creationId xmlns:a16="http://schemas.microsoft.com/office/drawing/2014/main" id="{2FFAA8B4-4278-7E90-4C8B-7F40B77BB6B8}"/>
              </a:ext>
            </a:extLst>
          </p:cNvPr>
          <p:cNvCxnSpPr>
            <a:cxnSpLocks/>
          </p:cNvCxnSpPr>
          <p:nvPr/>
        </p:nvCxnSpPr>
        <p:spPr>
          <a:xfrm>
            <a:off x="3979312" y="2893676"/>
            <a:ext cx="1854818" cy="615817"/>
          </a:xfrm>
          <a:prstGeom prst="bentConnector3">
            <a:avLst>
              <a:gd name="adj1" fmla="val 76732"/>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6685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A1344-AA79-4E79-90E8-F2EE5C7B45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37619"/>
            <a:ext cx="12191996" cy="5993306"/>
          </a:xfrm>
          <a:prstGeom prst="rect">
            <a:avLst/>
          </a:prstGeom>
        </p:spPr>
      </p:pic>
      <p:grpSp>
        <p:nvGrpSpPr>
          <p:cNvPr id="9" name="Group 8">
            <a:extLst>
              <a:ext uri="{FF2B5EF4-FFF2-40B4-BE49-F238E27FC236}">
                <a16:creationId xmlns:a16="http://schemas.microsoft.com/office/drawing/2014/main" id="{582E1856-3232-4037-9711-063B75FAFFC4}"/>
              </a:ext>
            </a:extLst>
          </p:cNvPr>
          <p:cNvGrpSpPr/>
          <p:nvPr/>
        </p:nvGrpSpPr>
        <p:grpSpPr>
          <a:xfrm>
            <a:off x="0" y="6136528"/>
            <a:ext cx="3160503" cy="575279"/>
            <a:chOff x="138956" y="6205209"/>
            <a:chExt cx="3160503" cy="575279"/>
          </a:xfrm>
        </p:grpSpPr>
        <p:pic>
          <p:nvPicPr>
            <p:cNvPr id="10" name="Picture 9" descr="Graphical user interface, website&#10;&#10;Description automatically generated">
              <a:extLst>
                <a:ext uri="{FF2B5EF4-FFF2-40B4-BE49-F238E27FC236}">
                  <a16:creationId xmlns:a16="http://schemas.microsoft.com/office/drawing/2014/main" id="{FBF7A573-8BC1-4E3C-BC95-53629242CF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956" y="6205209"/>
              <a:ext cx="950703" cy="496705"/>
            </a:xfrm>
            <a:prstGeom prst="rect">
              <a:avLst/>
            </a:prstGeom>
          </p:spPr>
        </p:pic>
        <p:sp>
          <p:nvSpPr>
            <p:cNvPr id="14" name="TextBox 13">
              <a:extLst>
                <a:ext uri="{FF2B5EF4-FFF2-40B4-BE49-F238E27FC236}">
                  <a16:creationId xmlns:a16="http://schemas.microsoft.com/office/drawing/2014/main" id="{F5D1EF37-64C3-4510-84D9-3AA0A71C533E}"/>
                </a:ext>
              </a:extLst>
            </p:cNvPr>
            <p:cNvSpPr txBox="1"/>
            <p:nvPr/>
          </p:nvSpPr>
          <p:spPr>
            <a:xfrm>
              <a:off x="1089659" y="6518878"/>
              <a:ext cx="2209800" cy="261610"/>
            </a:xfrm>
            <a:prstGeom prst="rect">
              <a:avLst/>
            </a:prstGeom>
            <a:noFill/>
          </p:spPr>
          <p:txBody>
            <a:bodyPr wrap="square" rtlCol="0">
              <a:spAutoFit/>
            </a:bodyPr>
            <a:lstStyle/>
            <a:p>
              <a:r>
                <a:rPr lang="en-US" sz="1100" dirty="0">
                  <a:solidFill>
                    <a:schemeClr val="bg1"/>
                  </a:solidFill>
                </a:rPr>
                <a:t>Image courtesy of Google Earth Pro</a:t>
              </a:r>
            </a:p>
          </p:txBody>
        </p:sp>
      </p:grpSp>
      <p:grpSp>
        <p:nvGrpSpPr>
          <p:cNvPr id="15" name="Group 14">
            <a:extLst>
              <a:ext uri="{FF2B5EF4-FFF2-40B4-BE49-F238E27FC236}">
                <a16:creationId xmlns:a16="http://schemas.microsoft.com/office/drawing/2014/main" id="{97771E31-6AB7-4DCC-A6E0-66EEFF090C3D}"/>
              </a:ext>
            </a:extLst>
          </p:cNvPr>
          <p:cNvGrpSpPr/>
          <p:nvPr/>
        </p:nvGrpSpPr>
        <p:grpSpPr>
          <a:xfrm>
            <a:off x="7768557" y="5310950"/>
            <a:ext cx="4134026" cy="1222020"/>
            <a:chOff x="4676265" y="5103911"/>
            <a:chExt cx="4134026" cy="1222020"/>
          </a:xfrm>
        </p:grpSpPr>
        <p:grpSp>
          <p:nvGrpSpPr>
            <p:cNvPr id="16" name="Group 15">
              <a:extLst>
                <a:ext uri="{FF2B5EF4-FFF2-40B4-BE49-F238E27FC236}">
                  <a16:creationId xmlns:a16="http://schemas.microsoft.com/office/drawing/2014/main" id="{EC24A944-3D4D-4D7C-BF00-759FC411843C}"/>
                </a:ext>
              </a:extLst>
            </p:cNvPr>
            <p:cNvGrpSpPr/>
            <p:nvPr/>
          </p:nvGrpSpPr>
          <p:grpSpPr>
            <a:xfrm>
              <a:off x="4676265" y="5103911"/>
              <a:ext cx="4133267" cy="307777"/>
              <a:chOff x="3018030" y="625151"/>
              <a:chExt cx="4849097" cy="307777"/>
            </a:xfrm>
          </p:grpSpPr>
          <p:sp>
            <p:nvSpPr>
              <p:cNvPr id="26" name="TextBox 25">
                <a:extLst>
                  <a:ext uri="{FF2B5EF4-FFF2-40B4-BE49-F238E27FC236}">
                    <a16:creationId xmlns:a16="http://schemas.microsoft.com/office/drawing/2014/main" id="{E5622494-CDF4-4702-8BA0-1B153505377B}"/>
                  </a:ext>
                </a:extLst>
              </p:cNvPr>
              <p:cNvSpPr txBox="1"/>
              <p:nvPr/>
            </p:nvSpPr>
            <p:spPr>
              <a:xfrm>
                <a:off x="3247290" y="625151"/>
                <a:ext cx="4619837" cy="307777"/>
              </a:xfrm>
              <a:prstGeom prst="rect">
                <a:avLst/>
              </a:prstGeom>
              <a:solidFill>
                <a:srgbClr val="EFECE7"/>
              </a:solidFill>
            </p:spPr>
            <p:txBody>
              <a:bodyPr wrap="square" rtlCol="0">
                <a:spAutoFit/>
              </a:bodyPr>
              <a:lstStyle/>
              <a:p>
                <a:r>
                  <a:rPr lang="en-US" sz="1400" dirty="0"/>
                  <a:t>Building REMOVED (Vacant Parcel)</a:t>
                </a:r>
              </a:p>
            </p:txBody>
          </p:sp>
          <p:pic>
            <p:nvPicPr>
              <p:cNvPr id="27" name="Picture 26" descr="Shape&#10;&#10;Description automatically generated">
                <a:extLst>
                  <a:ext uri="{FF2B5EF4-FFF2-40B4-BE49-F238E27FC236}">
                    <a16:creationId xmlns:a16="http://schemas.microsoft.com/office/drawing/2014/main" id="{5C41DC94-230C-4B1C-A2A1-BBFEF9C127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8030" y="625152"/>
                <a:ext cx="283484" cy="307776"/>
              </a:xfrm>
              <a:prstGeom prst="rect">
                <a:avLst/>
              </a:prstGeom>
            </p:spPr>
          </p:pic>
        </p:grpSp>
        <p:grpSp>
          <p:nvGrpSpPr>
            <p:cNvPr id="17" name="Group 16">
              <a:extLst>
                <a:ext uri="{FF2B5EF4-FFF2-40B4-BE49-F238E27FC236}">
                  <a16:creationId xmlns:a16="http://schemas.microsoft.com/office/drawing/2014/main" id="{BCA87345-C533-4274-8A7C-E77162595BB7}"/>
                </a:ext>
              </a:extLst>
            </p:cNvPr>
            <p:cNvGrpSpPr/>
            <p:nvPr/>
          </p:nvGrpSpPr>
          <p:grpSpPr>
            <a:xfrm>
              <a:off x="4677362" y="5408704"/>
              <a:ext cx="4132169" cy="308195"/>
              <a:chOff x="3018030" y="625150"/>
              <a:chExt cx="4847810" cy="308195"/>
            </a:xfrm>
          </p:grpSpPr>
          <p:sp>
            <p:nvSpPr>
              <p:cNvPr id="24" name="TextBox 23">
                <a:extLst>
                  <a:ext uri="{FF2B5EF4-FFF2-40B4-BE49-F238E27FC236}">
                    <a16:creationId xmlns:a16="http://schemas.microsoft.com/office/drawing/2014/main" id="{7782D1D0-1F3D-4D65-BD01-9BFEF2E96D2A}"/>
                  </a:ext>
                </a:extLst>
              </p:cNvPr>
              <p:cNvSpPr txBox="1"/>
              <p:nvPr/>
            </p:nvSpPr>
            <p:spPr>
              <a:xfrm>
                <a:off x="3247292" y="625151"/>
                <a:ext cx="4618548" cy="307777"/>
              </a:xfrm>
              <a:prstGeom prst="rect">
                <a:avLst/>
              </a:prstGeom>
              <a:solidFill>
                <a:srgbClr val="EFECE7"/>
              </a:solidFill>
            </p:spPr>
            <p:txBody>
              <a:bodyPr wrap="square" rtlCol="0">
                <a:spAutoFit/>
              </a:bodyPr>
              <a:lstStyle/>
              <a:p>
                <a:r>
                  <a:rPr lang="en-US" sz="1400" dirty="0"/>
                  <a:t>ACQUISITION or Buyout Property</a:t>
                </a:r>
              </a:p>
            </p:txBody>
          </p:sp>
          <p:pic>
            <p:nvPicPr>
              <p:cNvPr id="25" name="Picture 24">
                <a:extLst>
                  <a:ext uri="{FF2B5EF4-FFF2-40B4-BE49-F238E27FC236}">
                    <a16:creationId xmlns:a16="http://schemas.microsoft.com/office/drawing/2014/main" id="{37B06914-7A85-45E3-A2FD-4D8F0E3E431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18030" y="625150"/>
                <a:ext cx="301932" cy="308195"/>
              </a:xfrm>
              <a:prstGeom prst="rect">
                <a:avLst/>
              </a:prstGeom>
            </p:spPr>
          </p:pic>
        </p:grpSp>
        <p:grpSp>
          <p:nvGrpSpPr>
            <p:cNvPr id="18" name="Group 17">
              <a:extLst>
                <a:ext uri="{FF2B5EF4-FFF2-40B4-BE49-F238E27FC236}">
                  <a16:creationId xmlns:a16="http://schemas.microsoft.com/office/drawing/2014/main" id="{245FE292-0578-418D-A2CD-B49CB45CEE08}"/>
                </a:ext>
              </a:extLst>
            </p:cNvPr>
            <p:cNvGrpSpPr/>
            <p:nvPr/>
          </p:nvGrpSpPr>
          <p:grpSpPr>
            <a:xfrm>
              <a:off x="4676265" y="5713340"/>
              <a:ext cx="4134026" cy="307777"/>
              <a:chOff x="3013326" y="625151"/>
              <a:chExt cx="4849987" cy="307777"/>
            </a:xfrm>
          </p:grpSpPr>
          <p:sp>
            <p:nvSpPr>
              <p:cNvPr id="22" name="TextBox 21">
                <a:extLst>
                  <a:ext uri="{FF2B5EF4-FFF2-40B4-BE49-F238E27FC236}">
                    <a16:creationId xmlns:a16="http://schemas.microsoft.com/office/drawing/2014/main" id="{9636925A-FD83-4DDD-97CA-2631205BE181}"/>
                  </a:ext>
                </a:extLst>
              </p:cNvPr>
              <p:cNvSpPr txBox="1"/>
              <p:nvPr/>
            </p:nvSpPr>
            <p:spPr>
              <a:xfrm>
                <a:off x="3247290" y="625151"/>
                <a:ext cx="4616023" cy="307777"/>
              </a:xfrm>
              <a:prstGeom prst="rect">
                <a:avLst/>
              </a:prstGeom>
              <a:solidFill>
                <a:srgbClr val="EFECE7"/>
              </a:solidFill>
            </p:spPr>
            <p:txBody>
              <a:bodyPr wrap="square" rtlCol="0">
                <a:spAutoFit/>
              </a:bodyPr>
              <a:lstStyle/>
              <a:p>
                <a:r>
                  <a:rPr lang="en-US" sz="1400" dirty="0"/>
                  <a:t>REPAIRED of Substantially Damaged (&gt;50%) Building</a:t>
                </a:r>
              </a:p>
            </p:txBody>
          </p:sp>
          <p:pic>
            <p:nvPicPr>
              <p:cNvPr id="23" name="Picture 22">
                <a:extLst>
                  <a:ext uri="{FF2B5EF4-FFF2-40B4-BE49-F238E27FC236}">
                    <a16:creationId xmlns:a16="http://schemas.microsoft.com/office/drawing/2014/main" id="{6523A028-7DE2-4A51-BEF9-2CE0CF7B88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013326" y="625151"/>
                <a:ext cx="304069" cy="307777"/>
              </a:xfrm>
              <a:prstGeom prst="rect">
                <a:avLst/>
              </a:prstGeom>
            </p:spPr>
          </p:pic>
        </p:grpSp>
        <p:grpSp>
          <p:nvGrpSpPr>
            <p:cNvPr id="19" name="Group 18">
              <a:extLst>
                <a:ext uri="{FF2B5EF4-FFF2-40B4-BE49-F238E27FC236}">
                  <a16:creationId xmlns:a16="http://schemas.microsoft.com/office/drawing/2014/main" id="{BA3A8FD6-1F2C-47D0-BF87-F043178FE9A2}"/>
                </a:ext>
              </a:extLst>
            </p:cNvPr>
            <p:cNvGrpSpPr/>
            <p:nvPr/>
          </p:nvGrpSpPr>
          <p:grpSpPr>
            <a:xfrm>
              <a:off x="4677362" y="6017979"/>
              <a:ext cx="4132670" cy="307952"/>
              <a:chOff x="4763678" y="624976"/>
              <a:chExt cx="4848396" cy="307952"/>
            </a:xfrm>
          </p:grpSpPr>
          <p:sp>
            <p:nvSpPr>
              <p:cNvPr id="20" name="TextBox 19">
                <a:extLst>
                  <a:ext uri="{FF2B5EF4-FFF2-40B4-BE49-F238E27FC236}">
                    <a16:creationId xmlns:a16="http://schemas.microsoft.com/office/drawing/2014/main" id="{ECD1BD4C-D2AE-41D5-BDB0-3ADFB5ED65C1}"/>
                  </a:ext>
                </a:extLst>
              </p:cNvPr>
              <p:cNvSpPr txBox="1"/>
              <p:nvPr/>
            </p:nvSpPr>
            <p:spPr>
              <a:xfrm>
                <a:off x="5067748" y="625151"/>
                <a:ext cx="4544326" cy="307777"/>
              </a:xfrm>
              <a:prstGeom prst="rect">
                <a:avLst/>
              </a:prstGeom>
              <a:solidFill>
                <a:srgbClr val="EFECE7"/>
              </a:solidFill>
            </p:spPr>
            <p:txBody>
              <a:bodyPr wrap="square" rtlCol="0">
                <a:spAutoFit/>
              </a:bodyPr>
              <a:lstStyle/>
              <a:p>
                <a:r>
                  <a:rPr lang="en-US" sz="1400" dirty="0"/>
                  <a:t>Mitigation RECONSTRUCTION</a:t>
                </a:r>
              </a:p>
            </p:txBody>
          </p:sp>
          <p:pic>
            <p:nvPicPr>
              <p:cNvPr id="21" name="Picture 20">
                <a:extLst>
                  <a:ext uri="{FF2B5EF4-FFF2-40B4-BE49-F238E27FC236}">
                    <a16:creationId xmlns:a16="http://schemas.microsoft.com/office/drawing/2014/main" id="{B7AFD5B5-3FF8-4701-8FC6-7DED021B47F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763678" y="624976"/>
                <a:ext cx="312020" cy="307952"/>
              </a:xfrm>
              <a:prstGeom prst="rect">
                <a:avLst/>
              </a:prstGeom>
            </p:spPr>
          </p:pic>
        </p:grpSp>
      </p:grpSp>
      <p:sp>
        <p:nvSpPr>
          <p:cNvPr id="2" name="TextBox 1">
            <a:extLst>
              <a:ext uri="{FF2B5EF4-FFF2-40B4-BE49-F238E27FC236}">
                <a16:creationId xmlns:a16="http://schemas.microsoft.com/office/drawing/2014/main" id="{2CDD9D7D-9256-3445-CAF6-5CC96C6B235E}"/>
              </a:ext>
            </a:extLst>
          </p:cNvPr>
          <p:cNvSpPr txBox="1"/>
          <p:nvPr/>
        </p:nvSpPr>
        <p:spPr>
          <a:xfrm>
            <a:off x="0" y="0"/>
            <a:ext cx="8725989"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Mitigated and Non-Mitigated Properties</a:t>
            </a:r>
          </a:p>
        </p:txBody>
      </p:sp>
      <p:sp>
        <p:nvSpPr>
          <p:cNvPr id="8" name="TextBox 7">
            <a:extLst>
              <a:ext uri="{FF2B5EF4-FFF2-40B4-BE49-F238E27FC236}">
                <a16:creationId xmlns:a16="http://schemas.microsoft.com/office/drawing/2014/main" id="{BE02FCFF-CE42-39AA-D844-856262DAC192}"/>
              </a:ext>
            </a:extLst>
          </p:cNvPr>
          <p:cNvSpPr txBox="1"/>
          <p:nvPr/>
        </p:nvSpPr>
        <p:spPr>
          <a:xfrm>
            <a:off x="9591675" y="-4356"/>
            <a:ext cx="2600325" cy="646331"/>
          </a:xfrm>
          <a:prstGeom prst="rect">
            <a:avLst/>
          </a:prstGeom>
          <a:noFill/>
        </p:spPr>
        <p:txBody>
          <a:bodyPr wrap="square" rtlCol="0">
            <a:spAutoFit/>
          </a:bodyPr>
          <a:lstStyle/>
          <a:p>
            <a:pPr algn="r"/>
            <a:r>
              <a:rPr lang="en-US" dirty="0">
                <a:solidFill>
                  <a:schemeClr val="bg1"/>
                </a:solidFill>
              </a:rPr>
              <a:t>White Sulphur Springs</a:t>
            </a:r>
          </a:p>
          <a:p>
            <a:pPr algn="r"/>
            <a:r>
              <a:rPr lang="en-US" dirty="0">
                <a:solidFill>
                  <a:schemeClr val="bg1"/>
                </a:solidFill>
              </a:rPr>
              <a:t>Imagery of Oct. 2019</a:t>
            </a:r>
          </a:p>
        </p:txBody>
      </p:sp>
      <p:sp>
        <p:nvSpPr>
          <p:cNvPr id="11" name="TextBox 10">
            <a:extLst>
              <a:ext uri="{FF2B5EF4-FFF2-40B4-BE49-F238E27FC236}">
                <a16:creationId xmlns:a16="http://schemas.microsoft.com/office/drawing/2014/main" id="{204CB023-0CC8-E041-EE01-DAC92A0A75FC}"/>
              </a:ext>
            </a:extLst>
          </p:cNvPr>
          <p:cNvSpPr txBox="1"/>
          <p:nvPr/>
        </p:nvSpPr>
        <p:spPr>
          <a:xfrm>
            <a:off x="91440" y="690720"/>
            <a:ext cx="2600325" cy="646331"/>
          </a:xfrm>
          <a:prstGeom prst="rect">
            <a:avLst/>
          </a:prstGeom>
          <a:solidFill>
            <a:schemeClr val="accent1">
              <a:lumMod val="50000"/>
            </a:schemeClr>
          </a:solid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Flood</a:t>
            </a:r>
          </a:p>
          <a:p>
            <a:pPr algn="ctr"/>
            <a:r>
              <a:rPr lang="en-US" dirty="0">
                <a:solidFill>
                  <a:schemeClr val="bg1"/>
                </a:solidFill>
                <a:latin typeface="Arial" panose="020B0604020202020204" pitchFamily="34" charset="0"/>
                <a:cs typeface="Arial" panose="020B0604020202020204" pitchFamily="34" charset="0"/>
              </a:rPr>
              <a:t>Resiliency Factors</a:t>
            </a:r>
          </a:p>
        </p:txBody>
      </p:sp>
    </p:spTree>
    <p:extLst>
      <p:ext uri="{BB962C8B-B14F-4D97-AF65-F5344CB8AC3E}">
        <p14:creationId xmlns:p14="http://schemas.microsoft.com/office/powerpoint/2010/main" val="26976501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DD9D7D-9256-3445-CAF6-5CC96C6B235E}"/>
              </a:ext>
            </a:extLst>
          </p:cNvPr>
          <p:cNvSpPr txBox="1"/>
          <p:nvPr/>
        </p:nvSpPr>
        <p:spPr>
          <a:xfrm>
            <a:off x="0" y="0"/>
            <a:ext cx="12192000"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 Flood Mitigation Map</a:t>
            </a:r>
          </a:p>
        </p:txBody>
      </p:sp>
      <p:pic>
        <p:nvPicPr>
          <p:cNvPr id="4" name="Picture 3">
            <a:extLst>
              <a:ext uri="{FF2B5EF4-FFF2-40B4-BE49-F238E27FC236}">
                <a16:creationId xmlns:a16="http://schemas.microsoft.com/office/drawing/2014/main" id="{441E578E-F377-6481-D0CD-B9D399F61205}"/>
              </a:ext>
            </a:extLst>
          </p:cNvPr>
          <p:cNvPicPr>
            <a:picLocks noChangeAspect="1"/>
          </p:cNvPicPr>
          <p:nvPr/>
        </p:nvPicPr>
        <p:blipFill>
          <a:blip r:embed="rId3"/>
          <a:stretch>
            <a:fillRect/>
          </a:stretch>
        </p:blipFill>
        <p:spPr>
          <a:xfrm>
            <a:off x="719190" y="695464"/>
            <a:ext cx="4578693" cy="5554020"/>
          </a:xfrm>
          <a:prstGeom prst="rect">
            <a:avLst/>
          </a:prstGeom>
        </p:spPr>
      </p:pic>
      <p:grpSp>
        <p:nvGrpSpPr>
          <p:cNvPr id="35" name="Group 34">
            <a:extLst>
              <a:ext uri="{FF2B5EF4-FFF2-40B4-BE49-F238E27FC236}">
                <a16:creationId xmlns:a16="http://schemas.microsoft.com/office/drawing/2014/main" id="{950F75CF-92D2-89DA-8026-C104FF263B27}"/>
              </a:ext>
            </a:extLst>
          </p:cNvPr>
          <p:cNvGrpSpPr/>
          <p:nvPr/>
        </p:nvGrpSpPr>
        <p:grpSpPr>
          <a:xfrm>
            <a:off x="6426946" y="695463"/>
            <a:ext cx="4578693" cy="5534039"/>
            <a:chOff x="6426946" y="703784"/>
            <a:chExt cx="4936478" cy="5936682"/>
          </a:xfrm>
        </p:grpSpPr>
        <p:sp>
          <p:nvSpPr>
            <p:cNvPr id="29" name="Rectangle 28">
              <a:extLst>
                <a:ext uri="{FF2B5EF4-FFF2-40B4-BE49-F238E27FC236}">
                  <a16:creationId xmlns:a16="http://schemas.microsoft.com/office/drawing/2014/main" id="{A399CC39-8FEF-A069-955F-B3F562CBCBF7}"/>
                </a:ext>
              </a:extLst>
            </p:cNvPr>
            <p:cNvSpPr/>
            <p:nvPr/>
          </p:nvSpPr>
          <p:spPr>
            <a:xfrm>
              <a:off x="6426946" y="703784"/>
              <a:ext cx="4936478" cy="59366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90BAC7CB-ED24-5AEF-0FD1-94677D54A1C2}"/>
                </a:ext>
              </a:extLst>
            </p:cNvPr>
            <p:cNvPicPr>
              <a:picLocks noChangeAspect="1"/>
            </p:cNvPicPr>
            <p:nvPr/>
          </p:nvPicPr>
          <p:blipFill rotWithShape="1">
            <a:blip r:embed="rId4"/>
            <a:srcRect t="3264" r="49929"/>
            <a:stretch/>
          </p:blipFill>
          <p:spPr>
            <a:xfrm>
              <a:off x="6528176" y="914400"/>
              <a:ext cx="4714178" cy="4123636"/>
            </a:xfrm>
            <a:prstGeom prst="rect">
              <a:avLst/>
            </a:prstGeom>
          </p:spPr>
        </p:pic>
        <p:pic>
          <p:nvPicPr>
            <p:cNvPr id="31" name="Picture 30">
              <a:extLst>
                <a:ext uri="{FF2B5EF4-FFF2-40B4-BE49-F238E27FC236}">
                  <a16:creationId xmlns:a16="http://schemas.microsoft.com/office/drawing/2014/main" id="{76EAAAD8-1D71-EC80-8084-1AF81B12FD33}"/>
                </a:ext>
              </a:extLst>
            </p:cNvPr>
            <p:cNvPicPr>
              <a:picLocks noChangeAspect="1"/>
            </p:cNvPicPr>
            <p:nvPr/>
          </p:nvPicPr>
          <p:blipFill rotWithShape="1">
            <a:blip r:embed="rId4"/>
            <a:srcRect l="50792" t="1337" r="293" b="56178"/>
            <a:stretch/>
          </p:blipFill>
          <p:spPr>
            <a:xfrm>
              <a:off x="6693590" y="4876288"/>
              <a:ext cx="4634232" cy="1756572"/>
            </a:xfrm>
            <a:prstGeom prst="rect">
              <a:avLst/>
            </a:prstGeom>
          </p:spPr>
        </p:pic>
        <p:sp>
          <p:nvSpPr>
            <p:cNvPr id="32" name="Rectangle 31">
              <a:extLst>
                <a:ext uri="{FF2B5EF4-FFF2-40B4-BE49-F238E27FC236}">
                  <a16:creationId xmlns:a16="http://schemas.microsoft.com/office/drawing/2014/main" id="{EAB8BAED-2C01-C9D8-0725-CF6605043E39}"/>
                </a:ext>
              </a:extLst>
            </p:cNvPr>
            <p:cNvSpPr/>
            <p:nvPr/>
          </p:nvSpPr>
          <p:spPr>
            <a:xfrm>
              <a:off x="6528176" y="4837099"/>
              <a:ext cx="4835247" cy="174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B44A08D-544C-CB65-01A2-DDEB9E119FD3}"/>
                </a:ext>
              </a:extLst>
            </p:cNvPr>
            <p:cNvSpPr/>
            <p:nvPr/>
          </p:nvSpPr>
          <p:spPr>
            <a:xfrm flipH="1">
              <a:off x="6528176" y="914400"/>
              <a:ext cx="165414" cy="4123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C9A3CC40-A937-357B-A45F-0563C86D71A3}"/>
              </a:ext>
            </a:extLst>
          </p:cNvPr>
          <p:cNvSpPr txBox="1"/>
          <p:nvPr/>
        </p:nvSpPr>
        <p:spPr>
          <a:xfrm>
            <a:off x="4075538" y="780839"/>
            <a:ext cx="986319" cy="923330"/>
          </a:xfrm>
          <a:prstGeom prst="rect">
            <a:avLst/>
          </a:prstGeom>
          <a:noFill/>
        </p:spPr>
        <p:txBody>
          <a:bodyPr wrap="square" rtlCol="0">
            <a:spAutoFit/>
          </a:bodyPr>
          <a:lstStyle/>
          <a:p>
            <a:pPr algn="ctr"/>
            <a:r>
              <a:rPr lang="en-US" dirty="0"/>
              <a:t>White Sulphur Springs</a:t>
            </a:r>
          </a:p>
        </p:txBody>
      </p:sp>
      <p:sp>
        <p:nvSpPr>
          <p:cNvPr id="38" name="TextBox 37">
            <a:extLst>
              <a:ext uri="{FF2B5EF4-FFF2-40B4-BE49-F238E27FC236}">
                <a16:creationId xmlns:a16="http://schemas.microsoft.com/office/drawing/2014/main" id="{14F6EF01-C053-0D83-A6E9-91A1B04D75C1}"/>
              </a:ext>
            </a:extLst>
          </p:cNvPr>
          <p:cNvSpPr txBox="1"/>
          <p:nvPr/>
        </p:nvSpPr>
        <p:spPr>
          <a:xfrm>
            <a:off x="2535839" y="6309341"/>
            <a:ext cx="821410" cy="461665"/>
          </a:xfrm>
          <a:prstGeom prst="rect">
            <a:avLst/>
          </a:prstGeom>
          <a:noFill/>
        </p:spPr>
        <p:txBody>
          <a:bodyPr wrap="square" rtlCol="0">
            <a:spAutoFit/>
          </a:bodyPr>
          <a:lstStyle/>
          <a:p>
            <a:r>
              <a:rPr lang="en-US" sz="2400" i="1" dirty="0">
                <a:solidFill>
                  <a:schemeClr val="bg1"/>
                </a:solidFill>
              </a:rPr>
              <a:t>Map</a:t>
            </a:r>
          </a:p>
        </p:txBody>
      </p:sp>
      <p:sp>
        <p:nvSpPr>
          <p:cNvPr id="39" name="TextBox 38">
            <a:extLst>
              <a:ext uri="{FF2B5EF4-FFF2-40B4-BE49-F238E27FC236}">
                <a16:creationId xmlns:a16="http://schemas.microsoft.com/office/drawing/2014/main" id="{B57C983A-68D5-03AA-FDB5-F2B68E860292}"/>
              </a:ext>
            </a:extLst>
          </p:cNvPr>
          <p:cNvSpPr txBox="1"/>
          <p:nvPr/>
        </p:nvSpPr>
        <p:spPr>
          <a:xfrm>
            <a:off x="8125907" y="6309341"/>
            <a:ext cx="1297783" cy="461665"/>
          </a:xfrm>
          <a:prstGeom prst="rect">
            <a:avLst/>
          </a:prstGeom>
          <a:noFill/>
        </p:spPr>
        <p:txBody>
          <a:bodyPr wrap="square" rtlCol="0">
            <a:spAutoFit/>
          </a:bodyPr>
          <a:lstStyle/>
          <a:p>
            <a:r>
              <a:rPr lang="en-US" sz="2400" i="1" dirty="0">
                <a:solidFill>
                  <a:schemeClr val="bg1"/>
                </a:solidFill>
              </a:rPr>
              <a:t>Legend</a:t>
            </a:r>
          </a:p>
        </p:txBody>
      </p:sp>
    </p:spTree>
    <p:extLst>
      <p:ext uri="{BB962C8B-B14F-4D97-AF65-F5344CB8AC3E}">
        <p14:creationId xmlns:p14="http://schemas.microsoft.com/office/powerpoint/2010/main" val="27079917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Areas of Mitigation (AoMI) Interest</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3329432" y="6391632"/>
            <a:ext cx="807396" cy="261610"/>
          </a:xfrm>
          <a:prstGeom prst="rect">
            <a:avLst/>
          </a:prstGeom>
          <a:noFill/>
        </p:spPr>
        <p:txBody>
          <a:bodyPr wrap="square" rtlCol="0">
            <a:spAutoFit/>
          </a:bodyPr>
          <a:lstStyle/>
          <a:p>
            <a:r>
              <a:rPr lang="en-US" sz="1050" dirty="0">
                <a:hlinkClick r:id="rId3"/>
              </a:rPr>
              <a:t>PDF Map</a:t>
            </a:r>
            <a:endParaRPr lang="en-US" sz="1050" dirty="0"/>
          </a:p>
        </p:txBody>
      </p:sp>
      <p:pic>
        <p:nvPicPr>
          <p:cNvPr id="6" name="Picture 5">
            <a:extLst>
              <a:ext uri="{FF2B5EF4-FFF2-40B4-BE49-F238E27FC236}">
                <a16:creationId xmlns:a16="http://schemas.microsoft.com/office/drawing/2014/main" id="{78534CBF-0BDE-3E09-E925-462A071E4E1E}"/>
              </a:ext>
            </a:extLst>
          </p:cNvPr>
          <p:cNvPicPr>
            <a:picLocks noChangeAspect="1"/>
          </p:cNvPicPr>
          <p:nvPr/>
        </p:nvPicPr>
        <p:blipFill>
          <a:blip r:embed="rId4"/>
          <a:stretch>
            <a:fillRect/>
          </a:stretch>
        </p:blipFill>
        <p:spPr>
          <a:xfrm>
            <a:off x="2389761" y="1005040"/>
            <a:ext cx="7412477" cy="5768876"/>
          </a:xfrm>
          <a:prstGeom prst="rect">
            <a:avLst/>
          </a:prstGeom>
        </p:spPr>
      </p:pic>
    </p:spTree>
    <p:extLst>
      <p:ext uri="{BB962C8B-B14F-4D97-AF65-F5344CB8AC3E}">
        <p14:creationId xmlns:p14="http://schemas.microsoft.com/office/powerpoint/2010/main" val="29265685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Recovery: Building Value Recovery</a:t>
            </a:r>
          </a:p>
        </p:txBody>
      </p:sp>
      <p:graphicFrame>
        <p:nvGraphicFramePr>
          <p:cNvPr id="4" name="Chart 3"/>
          <p:cNvGraphicFramePr>
            <a:graphicFrameLocks/>
          </p:cNvGraphicFramePr>
          <p:nvPr>
            <p:extLst>
              <p:ext uri="{D42A27DB-BD31-4B8C-83A1-F6EECF244321}">
                <p14:modId xmlns:p14="http://schemas.microsoft.com/office/powerpoint/2010/main" val="3131373462"/>
              </p:ext>
            </p:extLst>
          </p:nvPr>
        </p:nvGraphicFramePr>
        <p:xfrm>
          <a:off x="1637211" y="1006374"/>
          <a:ext cx="8865328" cy="49755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25192128"/>
              </p:ext>
            </p:extLst>
          </p:nvPr>
        </p:nvGraphicFramePr>
        <p:xfrm>
          <a:off x="1637211" y="6123757"/>
          <a:ext cx="8865328" cy="623106"/>
        </p:xfrm>
        <a:graphic>
          <a:graphicData uri="http://schemas.openxmlformats.org/drawingml/2006/table">
            <a:tbl>
              <a:tblPr/>
              <a:tblGrid>
                <a:gridCol w="1920384">
                  <a:extLst>
                    <a:ext uri="{9D8B030D-6E8A-4147-A177-3AD203B41FA5}">
                      <a16:colId xmlns:a16="http://schemas.microsoft.com/office/drawing/2014/main" val="566542333"/>
                    </a:ext>
                  </a:extLst>
                </a:gridCol>
                <a:gridCol w="868118">
                  <a:extLst>
                    <a:ext uri="{9D8B030D-6E8A-4147-A177-3AD203B41FA5}">
                      <a16:colId xmlns:a16="http://schemas.microsoft.com/office/drawing/2014/main" val="2721631602"/>
                    </a:ext>
                  </a:extLst>
                </a:gridCol>
                <a:gridCol w="868118">
                  <a:extLst>
                    <a:ext uri="{9D8B030D-6E8A-4147-A177-3AD203B41FA5}">
                      <a16:colId xmlns:a16="http://schemas.microsoft.com/office/drawing/2014/main" val="2150288086"/>
                    </a:ext>
                  </a:extLst>
                </a:gridCol>
                <a:gridCol w="868118">
                  <a:extLst>
                    <a:ext uri="{9D8B030D-6E8A-4147-A177-3AD203B41FA5}">
                      <a16:colId xmlns:a16="http://schemas.microsoft.com/office/drawing/2014/main" val="3020483282"/>
                    </a:ext>
                  </a:extLst>
                </a:gridCol>
                <a:gridCol w="868118">
                  <a:extLst>
                    <a:ext uri="{9D8B030D-6E8A-4147-A177-3AD203B41FA5}">
                      <a16:colId xmlns:a16="http://schemas.microsoft.com/office/drawing/2014/main" val="1809554393"/>
                    </a:ext>
                  </a:extLst>
                </a:gridCol>
                <a:gridCol w="868118">
                  <a:extLst>
                    <a:ext uri="{9D8B030D-6E8A-4147-A177-3AD203B41FA5}">
                      <a16:colId xmlns:a16="http://schemas.microsoft.com/office/drawing/2014/main" val="1060326028"/>
                    </a:ext>
                  </a:extLst>
                </a:gridCol>
                <a:gridCol w="868118">
                  <a:extLst>
                    <a:ext uri="{9D8B030D-6E8A-4147-A177-3AD203B41FA5}">
                      <a16:colId xmlns:a16="http://schemas.microsoft.com/office/drawing/2014/main" val="732048802"/>
                    </a:ext>
                  </a:extLst>
                </a:gridCol>
                <a:gridCol w="868118">
                  <a:extLst>
                    <a:ext uri="{9D8B030D-6E8A-4147-A177-3AD203B41FA5}">
                      <a16:colId xmlns:a16="http://schemas.microsoft.com/office/drawing/2014/main" val="412747733"/>
                    </a:ext>
                  </a:extLst>
                </a:gridCol>
                <a:gridCol w="868118">
                  <a:extLst>
                    <a:ext uri="{9D8B030D-6E8A-4147-A177-3AD203B41FA5}">
                      <a16:colId xmlns:a16="http://schemas.microsoft.com/office/drawing/2014/main" val="3399812047"/>
                    </a:ext>
                  </a:extLst>
                </a:gridCol>
              </a:tblGrid>
              <a:tr h="207702">
                <a:tc>
                  <a:txBody>
                    <a:bodyPr/>
                    <a:lstStyle/>
                    <a:p>
                      <a:pPr algn="ctr" fontAlgn="b"/>
                      <a:r>
                        <a:rPr lang="en-US" sz="1200" b="1" i="0" u="none" strike="noStrike" dirty="0">
                          <a:solidFill>
                            <a:srgbClr val="FFFFFF"/>
                          </a:solidFill>
                          <a:effectLst/>
                          <a:latin typeface="Calibri" panose="020F0502020204030204" pitchFamily="34" charset="0"/>
                        </a:rPr>
                        <a:t>COMMUNITY</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200" b="1" i="0" u="none" strike="noStrike">
                          <a:solidFill>
                            <a:srgbClr val="FFFFFF"/>
                          </a:solidFill>
                          <a:effectLst/>
                          <a:latin typeface="Calibri" panose="020F0502020204030204" pitchFamily="34" charset="0"/>
                        </a:rPr>
                        <a:t>2015</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200" b="1" i="0" u="none" strike="noStrike">
                          <a:solidFill>
                            <a:srgbClr val="FFFFFF"/>
                          </a:solidFill>
                          <a:effectLst/>
                          <a:latin typeface="Calibri" panose="020F0502020204030204" pitchFamily="34" charset="0"/>
                        </a:rPr>
                        <a:t>2016</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200" b="1" i="0" u="none" strike="noStrike" dirty="0">
                          <a:solidFill>
                            <a:srgbClr val="FFFFFF"/>
                          </a:solidFill>
                          <a:effectLst/>
                          <a:latin typeface="Calibri" panose="020F0502020204030204" pitchFamily="34" charset="0"/>
                        </a:rPr>
                        <a:t>2017</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200" b="1" i="0" u="none" strike="noStrike">
                          <a:solidFill>
                            <a:srgbClr val="FFFFFF"/>
                          </a:solidFill>
                          <a:effectLst/>
                          <a:latin typeface="Calibri" panose="020F0502020204030204" pitchFamily="34" charset="0"/>
                        </a:rPr>
                        <a:t>2018</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200" b="1" i="0" u="none" strike="noStrike">
                          <a:solidFill>
                            <a:srgbClr val="FFFFFF"/>
                          </a:solidFill>
                          <a:effectLst/>
                          <a:latin typeface="Calibri" panose="020F0502020204030204" pitchFamily="34" charset="0"/>
                        </a:rPr>
                        <a:t>2019</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200" b="1" i="0" u="none" strike="noStrike">
                          <a:solidFill>
                            <a:srgbClr val="FFFFFF"/>
                          </a:solidFill>
                          <a:effectLst/>
                          <a:latin typeface="Calibri" panose="020F0502020204030204" pitchFamily="34" charset="0"/>
                        </a:rPr>
                        <a:t>2020</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200" b="1" i="0" u="none" strike="noStrike">
                          <a:solidFill>
                            <a:srgbClr val="FFFFFF"/>
                          </a:solidFill>
                          <a:effectLst/>
                          <a:latin typeface="Calibri" panose="020F0502020204030204" pitchFamily="34" charset="0"/>
                        </a:rPr>
                        <a:t>2021</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200" b="1" i="0" u="none" strike="noStrike">
                          <a:solidFill>
                            <a:srgbClr val="FFFFFF"/>
                          </a:solidFill>
                          <a:effectLst/>
                          <a:latin typeface="Calibri" panose="020F0502020204030204" pitchFamily="34" charset="0"/>
                        </a:rPr>
                        <a:t>2022</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extLst>
                  <a:ext uri="{0D108BD9-81ED-4DB2-BD59-A6C34878D82A}">
                    <a16:rowId xmlns:a16="http://schemas.microsoft.com/office/drawing/2014/main" val="612527345"/>
                  </a:ext>
                </a:extLst>
              </a:tr>
              <a:tr h="207702">
                <a:tc>
                  <a:txBody>
                    <a:bodyPr/>
                    <a:lstStyle/>
                    <a:p>
                      <a:pPr algn="l" fontAlgn="b"/>
                      <a:r>
                        <a:rPr lang="en-US" sz="1200" b="0" i="0" u="none" strike="noStrike" dirty="0">
                          <a:solidFill>
                            <a:srgbClr val="000000"/>
                          </a:solidFill>
                          <a:effectLst/>
                          <a:latin typeface="Calibri" panose="020F0502020204030204" pitchFamily="34" charset="0"/>
                        </a:rPr>
                        <a:t>Rainelle (n=326)</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13.1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13.3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5.0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FF0000"/>
                          </a:solidFill>
                          <a:effectLst/>
                          <a:latin typeface="Calibri" panose="020F0502020204030204" pitchFamily="34" charset="0"/>
                        </a:rPr>
                        <a:t>9.4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FF0000"/>
                          </a:solidFill>
                          <a:effectLst/>
                          <a:latin typeface="Calibri" panose="020F0502020204030204" pitchFamily="34" charset="0"/>
                        </a:rPr>
                        <a:t>11.0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FF0000"/>
                          </a:solidFill>
                          <a:effectLst/>
                          <a:latin typeface="Calibri" panose="020F0502020204030204" pitchFamily="34" charset="0"/>
                        </a:rPr>
                        <a:t>11.1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FF0000"/>
                          </a:solidFill>
                          <a:effectLst/>
                          <a:latin typeface="Calibri" panose="020F0502020204030204" pitchFamily="34" charset="0"/>
                        </a:rPr>
                        <a:t>11.3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FF0000"/>
                          </a:solidFill>
                          <a:effectLst/>
                          <a:latin typeface="Calibri" panose="020F0502020204030204" pitchFamily="34" charset="0"/>
                        </a:rPr>
                        <a:t>12.3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54202048"/>
                  </a:ext>
                </a:extLst>
              </a:tr>
              <a:tr h="207702">
                <a:tc>
                  <a:txBody>
                    <a:bodyPr/>
                    <a:lstStyle/>
                    <a:p>
                      <a:pPr algn="l" fontAlgn="b"/>
                      <a:r>
                        <a:rPr lang="en-US" sz="1200" b="0" i="0" u="none" strike="noStrike" dirty="0">
                          <a:solidFill>
                            <a:srgbClr val="000000"/>
                          </a:solidFill>
                          <a:effectLst/>
                          <a:latin typeface="Calibri" panose="020F0502020204030204" pitchFamily="34" charset="0"/>
                        </a:rPr>
                        <a:t>White Sulphur Springs (n=409)</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22.6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23.0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13.4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FF0000"/>
                          </a:solidFill>
                          <a:effectLst/>
                          <a:latin typeface="Calibri" panose="020F0502020204030204" pitchFamily="34" charset="0"/>
                        </a:rPr>
                        <a:t>21.5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FF0000"/>
                          </a:solidFill>
                          <a:effectLst/>
                          <a:latin typeface="Calibri" panose="020F0502020204030204" pitchFamily="34" charset="0"/>
                        </a:rPr>
                        <a:t>22.4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22.9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26.2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29.2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49555532"/>
                  </a:ext>
                </a:extLst>
              </a:tr>
            </a:tbl>
          </a:graphicData>
        </a:graphic>
      </p:graphicFrame>
      <p:sp>
        <p:nvSpPr>
          <p:cNvPr id="2" name="TextBox 1">
            <a:extLst>
              <a:ext uri="{FF2B5EF4-FFF2-40B4-BE49-F238E27FC236}">
                <a16:creationId xmlns:a16="http://schemas.microsoft.com/office/drawing/2014/main" id="{01BDFA54-3CB5-1811-BE5A-BFF7FD2AF51E}"/>
              </a:ext>
            </a:extLst>
          </p:cNvPr>
          <p:cNvSpPr txBox="1"/>
          <p:nvPr/>
        </p:nvSpPr>
        <p:spPr>
          <a:xfrm>
            <a:off x="7367451" y="1672045"/>
            <a:ext cx="2364378"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White Sulphur Spring</a:t>
            </a:r>
          </a:p>
        </p:txBody>
      </p:sp>
      <p:sp>
        <p:nvSpPr>
          <p:cNvPr id="3" name="TextBox 2">
            <a:extLst>
              <a:ext uri="{FF2B5EF4-FFF2-40B4-BE49-F238E27FC236}">
                <a16:creationId xmlns:a16="http://schemas.microsoft.com/office/drawing/2014/main" id="{6893CA13-049F-1DE8-529B-CB618A3DEB71}"/>
              </a:ext>
            </a:extLst>
          </p:cNvPr>
          <p:cNvSpPr txBox="1"/>
          <p:nvPr/>
        </p:nvSpPr>
        <p:spPr>
          <a:xfrm>
            <a:off x="7367451" y="4028106"/>
            <a:ext cx="2364378" cy="369332"/>
          </a:xfrm>
          <a:prstGeom prst="rect">
            <a:avLst/>
          </a:prstGeom>
          <a:solidFill>
            <a:schemeClr val="accent2">
              <a:lumMod val="50000"/>
            </a:schemeClr>
          </a:solidFill>
        </p:spPr>
        <p:txBody>
          <a:bodyPr wrap="square" rtlCol="0">
            <a:spAutoFit/>
          </a:bodyPr>
          <a:lstStyle/>
          <a:p>
            <a:pPr algn="ctr"/>
            <a:r>
              <a:rPr lang="en-US" dirty="0">
                <a:solidFill>
                  <a:schemeClr val="bg1"/>
                </a:solidFill>
              </a:rPr>
              <a:t>Rainelle</a:t>
            </a:r>
          </a:p>
        </p:txBody>
      </p:sp>
    </p:spTree>
    <p:extLst>
      <p:ext uri="{BB962C8B-B14F-4D97-AF65-F5344CB8AC3E}">
        <p14:creationId xmlns:p14="http://schemas.microsoft.com/office/powerpoint/2010/main" val="89579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4" grpId="0">
        <p:bldAsOne/>
      </p:bldGraphic>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34FF9D-7004-F3E5-F6F7-BC78E5DB5AD4}"/>
              </a:ext>
            </a:extLst>
          </p:cNvPr>
          <p:cNvPicPr>
            <a:picLocks noChangeAspect="1"/>
          </p:cNvPicPr>
          <p:nvPr/>
        </p:nvPicPr>
        <p:blipFill>
          <a:blip r:embed="rId2"/>
          <a:stretch>
            <a:fillRect/>
          </a:stretch>
        </p:blipFill>
        <p:spPr>
          <a:xfrm>
            <a:off x="73572" y="1086315"/>
            <a:ext cx="12192000" cy="5606029"/>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Future Building Conditions: Mapped in </a:t>
            </a:r>
            <a:r>
              <a:rPr lang="en-US" b="1" dirty="0">
                <a:solidFill>
                  <a:schemeClr val="bg1"/>
                </a:solidFill>
                <a:latin typeface="Arial" panose="020B0604020202020204" pitchFamily="34" charset="0"/>
                <a:cs typeface="Arial" panose="020B0604020202020204" pitchFamily="34" charset="0"/>
              </a:rPr>
              <a:t>Floodway</a:t>
            </a:r>
          </a:p>
        </p:txBody>
      </p:sp>
      <p:sp>
        <p:nvSpPr>
          <p:cNvPr id="8" name="Rectangle 7">
            <a:extLst>
              <a:ext uri="{FF2B5EF4-FFF2-40B4-BE49-F238E27FC236}">
                <a16:creationId xmlns:a16="http://schemas.microsoft.com/office/drawing/2014/main" id="{C1F319D6-79CA-4787-94DD-B18A3732FF19}"/>
              </a:ext>
            </a:extLst>
          </p:cNvPr>
          <p:cNvSpPr/>
          <p:nvPr/>
        </p:nvSpPr>
        <p:spPr>
          <a:xfrm>
            <a:off x="1778676" y="6351432"/>
            <a:ext cx="8351135" cy="487569"/>
          </a:xfrm>
          <a:prstGeom prst="rect">
            <a:avLst/>
          </a:prstGeom>
        </p:spPr>
        <p:txBody>
          <a:bodyPr wrap="square">
            <a:spAutoFit/>
          </a:bodyPr>
          <a:lstStyle/>
          <a:p>
            <a:pPr>
              <a:lnSpc>
                <a:spcPct val="107000"/>
              </a:lnSpc>
              <a:spcAft>
                <a:spcPts val="800"/>
              </a:spcAft>
            </a:pPr>
            <a:r>
              <a:rPr lang="en-US" sz="1200" dirty="0">
                <a:latin typeface="Calibri" panose="020F0502020204030204" pitchFamily="34" charset="0"/>
                <a:ea typeface="Calibri" panose="020F0502020204030204" pitchFamily="34" charset="0"/>
              </a:rPr>
              <a:t>Example of mapped in structures to new SFHA from Preliminary Flood Study of </a:t>
            </a:r>
            <a:r>
              <a:rPr lang="en-US" sz="1200" dirty="0">
                <a:latin typeface="Calibri" panose="020F0502020204030204" pitchFamily="34" charset="0"/>
                <a:ea typeface="Calibri" panose="020F0502020204030204" pitchFamily="34" charset="0"/>
                <a:hlinkClick r:id="rId3"/>
              </a:rPr>
              <a:t>Rainelle, WV</a:t>
            </a:r>
            <a:r>
              <a:rPr lang="en-US" sz="1200" dirty="0">
                <a:latin typeface="Calibri" panose="020F0502020204030204" pitchFamily="34" charset="0"/>
                <a:ea typeface="Calibri" panose="020F0502020204030204" pitchFamily="34" charset="0"/>
              </a:rPr>
              <a:t>.  Mapped in structures (orange circles) and flood loss estimates are updated in the statewide Building Level Risk Assessment (BLRA).</a:t>
            </a:r>
            <a:endParaRPr lang="en-US" sz="1200" dirty="0">
              <a:latin typeface="Times New Roman" panose="02020603050405020304" pitchFamily="18" charset="0"/>
              <a:ea typeface="Calibri" panose="020F0502020204030204" pitchFamily="34" charset="0"/>
            </a:endParaRPr>
          </a:p>
        </p:txBody>
      </p:sp>
      <p:sp>
        <p:nvSpPr>
          <p:cNvPr id="2" name="TextBox 1">
            <a:extLst>
              <a:ext uri="{FF2B5EF4-FFF2-40B4-BE49-F238E27FC236}">
                <a16:creationId xmlns:a16="http://schemas.microsoft.com/office/drawing/2014/main" id="{8784BC23-B1E7-4976-8588-7794E48D14E0}"/>
              </a:ext>
            </a:extLst>
          </p:cNvPr>
          <p:cNvSpPr txBox="1"/>
          <p:nvPr/>
        </p:nvSpPr>
        <p:spPr>
          <a:xfrm>
            <a:off x="6406188" y="5705101"/>
            <a:ext cx="3000375" cy="646331"/>
          </a:xfrm>
          <a:prstGeom prst="rect">
            <a:avLst/>
          </a:prstGeom>
          <a:solidFill>
            <a:srgbClr val="FFC000"/>
          </a:solidFill>
        </p:spPr>
        <p:txBody>
          <a:bodyPr wrap="square" rtlCol="0">
            <a:spAutoFit/>
          </a:bodyPr>
          <a:lstStyle/>
          <a:p>
            <a:r>
              <a:rPr lang="en-US" dirty="0"/>
              <a:t>White Sulphur Springs, Greenbrier County</a:t>
            </a:r>
          </a:p>
        </p:txBody>
      </p:sp>
    </p:spTree>
    <p:extLst>
      <p:ext uri="{BB962C8B-B14F-4D97-AF65-F5344CB8AC3E}">
        <p14:creationId xmlns:p14="http://schemas.microsoft.com/office/powerpoint/2010/main" val="3301009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Draft NFHL (Summers County)</a:t>
            </a:r>
          </a:p>
        </p:txBody>
      </p:sp>
      <p:sp>
        <p:nvSpPr>
          <p:cNvPr id="8" name="Rectangle 7">
            <a:extLst>
              <a:ext uri="{FF2B5EF4-FFF2-40B4-BE49-F238E27FC236}">
                <a16:creationId xmlns:a16="http://schemas.microsoft.com/office/drawing/2014/main" id="{C1F319D6-79CA-4787-94DD-B18A3732FF19}"/>
              </a:ext>
            </a:extLst>
          </p:cNvPr>
          <p:cNvSpPr/>
          <p:nvPr/>
        </p:nvSpPr>
        <p:spPr>
          <a:xfrm>
            <a:off x="1730377" y="6024284"/>
            <a:ext cx="8731246" cy="783869"/>
          </a:xfrm>
          <a:prstGeom prst="rect">
            <a:avLst/>
          </a:prstGeom>
        </p:spPr>
        <p:txBody>
          <a:bodyPr wrap="square">
            <a:spAutoFit/>
          </a:bodyPr>
          <a:lstStyle/>
          <a:p>
            <a:pPr>
              <a:lnSpc>
                <a:spcPct val="107000"/>
              </a:lnSpc>
              <a:spcAft>
                <a:spcPts val="800"/>
              </a:spcAft>
            </a:pPr>
            <a:r>
              <a:rPr lang="en-US" sz="1400" dirty="0">
                <a:latin typeface="Calibri" panose="020F0502020204030204" pitchFamily="34" charset="0"/>
                <a:ea typeface="Calibri" panose="020F0502020204030204" pitchFamily="34" charset="0"/>
              </a:rPr>
              <a:t>Example of mapped in structures to new SFHA from Preliminary Flood Study along Summer-Greenbrier county border near </a:t>
            </a:r>
            <a:r>
              <a:rPr lang="en-US" sz="1400" dirty="0">
                <a:latin typeface="Calibri" panose="020F0502020204030204" pitchFamily="34" charset="0"/>
                <a:ea typeface="Calibri" panose="020F0502020204030204" pitchFamily="34" charset="0"/>
                <a:hlinkClick r:id="rId2"/>
              </a:rPr>
              <a:t>Glenray</a:t>
            </a:r>
            <a:r>
              <a:rPr lang="en-US" sz="1400" dirty="0">
                <a:latin typeface="Calibri" panose="020F0502020204030204" pitchFamily="34" charset="0"/>
                <a:ea typeface="Calibri" panose="020F0502020204030204" pitchFamily="34" charset="0"/>
              </a:rPr>
              <a:t>.  Mapped in structures (orange circles) and flood loss estimates are updated in the statewide Building Level Risk Assessment (BLRA).</a:t>
            </a:r>
            <a:endParaRPr lang="en-US" sz="1400" dirty="0">
              <a:latin typeface="Times New Roman" panose="02020603050405020304" pitchFamily="18" charset="0"/>
              <a:ea typeface="Calibri" panose="020F0502020204030204" pitchFamily="34" charset="0"/>
            </a:endParaRPr>
          </a:p>
        </p:txBody>
      </p:sp>
      <p:pic>
        <p:nvPicPr>
          <p:cNvPr id="10" name="Picture 9">
            <a:extLst>
              <a:ext uri="{FF2B5EF4-FFF2-40B4-BE49-F238E27FC236}">
                <a16:creationId xmlns:a16="http://schemas.microsoft.com/office/drawing/2014/main" id="{C850C682-707E-4A25-AC75-8AAA8CA8AC20}"/>
              </a:ext>
            </a:extLst>
          </p:cNvPr>
          <p:cNvPicPr/>
          <p:nvPr/>
        </p:nvPicPr>
        <p:blipFill>
          <a:blip r:embed="rId3"/>
          <a:stretch>
            <a:fillRect/>
          </a:stretch>
        </p:blipFill>
        <p:spPr>
          <a:xfrm>
            <a:off x="1730377" y="1190383"/>
            <a:ext cx="8731246" cy="4833901"/>
          </a:xfrm>
          <a:prstGeom prst="rect">
            <a:avLst/>
          </a:prstGeom>
        </p:spPr>
      </p:pic>
      <p:sp>
        <p:nvSpPr>
          <p:cNvPr id="11" name="TextBox 10">
            <a:extLst>
              <a:ext uri="{FF2B5EF4-FFF2-40B4-BE49-F238E27FC236}">
                <a16:creationId xmlns:a16="http://schemas.microsoft.com/office/drawing/2014/main" id="{A9EDB860-7EC9-422D-8153-3F4DC84BA2A2}"/>
              </a:ext>
            </a:extLst>
          </p:cNvPr>
          <p:cNvSpPr txBox="1"/>
          <p:nvPr/>
        </p:nvSpPr>
        <p:spPr>
          <a:xfrm>
            <a:off x="1911689" y="4535383"/>
            <a:ext cx="1472834" cy="307777"/>
          </a:xfrm>
          <a:prstGeom prst="rect">
            <a:avLst/>
          </a:prstGeom>
          <a:solidFill>
            <a:schemeClr val="accent2"/>
          </a:solidFill>
        </p:spPr>
        <p:txBody>
          <a:bodyPr wrap="square" rtlCol="0">
            <a:spAutoFit/>
          </a:bodyPr>
          <a:lstStyle/>
          <a:p>
            <a:pPr algn="ctr"/>
            <a:r>
              <a:rPr lang="en-US" sz="1400" b="1" dirty="0"/>
              <a:t>Draft NFHL</a:t>
            </a:r>
          </a:p>
        </p:txBody>
      </p:sp>
    </p:spTree>
    <p:extLst>
      <p:ext uri="{BB962C8B-B14F-4D97-AF65-F5344CB8AC3E}">
        <p14:creationId xmlns:p14="http://schemas.microsoft.com/office/powerpoint/2010/main" val="2079923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2"/>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Risk Advisory Zones </a:t>
            </a:r>
          </a:p>
        </p:txBody>
      </p:sp>
      <p:pic>
        <p:nvPicPr>
          <p:cNvPr id="2" name="Picture 1">
            <a:extLst>
              <a:ext uri="{FF2B5EF4-FFF2-40B4-BE49-F238E27FC236}">
                <a16:creationId xmlns:a16="http://schemas.microsoft.com/office/drawing/2014/main" id="{52988B8D-6B62-44DD-A33F-1D10B099A631}"/>
              </a:ext>
            </a:extLst>
          </p:cNvPr>
          <p:cNvPicPr>
            <a:picLocks noChangeAspect="1"/>
          </p:cNvPicPr>
          <p:nvPr/>
        </p:nvPicPr>
        <p:blipFill>
          <a:blip r:embed="rId2"/>
          <a:stretch>
            <a:fillRect/>
          </a:stretch>
        </p:blipFill>
        <p:spPr>
          <a:xfrm>
            <a:off x="1911211" y="1180859"/>
            <a:ext cx="2781404" cy="5069470"/>
          </a:xfrm>
          <a:prstGeom prst="rect">
            <a:avLst/>
          </a:prstGeom>
        </p:spPr>
      </p:pic>
      <p:sp>
        <p:nvSpPr>
          <p:cNvPr id="6" name="TextBox 5">
            <a:extLst>
              <a:ext uri="{FF2B5EF4-FFF2-40B4-BE49-F238E27FC236}">
                <a16:creationId xmlns:a16="http://schemas.microsoft.com/office/drawing/2014/main" id="{1424FA78-6725-45BD-8BBE-90618047B4D3}"/>
              </a:ext>
            </a:extLst>
          </p:cNvPr>
          <p:cNvSpPr txBox="1"/>
          <p:nvPr/>
        </p:nvSpPr>
        <p:spPr>
          <a:xfrm>
            <a:off x="2230056" y="6332122"/>
            <a:ext cx="1950243" cy="369332"/>
          </a:xfrm>
          <a:prstGeom prst="rect">
            <a:avLst/>
          </a:prstGeom>
          <a:solidFill>
            <a:schemeClr val="tx2"/>
          </a:solidFill>
        </p:spPr>
        <p:txBody>
          <a:bodyPr wrap="square" rtlCol="0">
            <a:spAutoFit/>
          </a:bodyPr>
          <a:lstStyle/>
          <a:p>
            <a:pPr algn="ctr"/>
            <a:r>
              <a:rPr lang="en-US" b="1" dirty="0">
                <a:solidFill>
                  <a:schemeClr val="bg1"/>
                </a:solidFill>
              </a:rPr>
              <a:t>Preliminary NFHL</a:t>
            </a:r>
          </a:p>
        </p:txBody>
      </p:sp>
      <p:pic>
        <p:nvPicPr>
          <p:cNvPr id="3" name="Picture 2">
            <a:extLst>
              <a:ext uri="{FF2B5EF4-FFF2-40B4-BE49-F238E27FC236}">
                <a16:creationId xmlns:a16="http://schemas.microsoft.com/office/drawing/2014/main" id="{06A8F81D-9665-4F49-8A3D-72AA2D0B45D0}"/>
              </a:ext>
            </a:extLst>
          </p:cNvPr>
          <p:cNvPicPr>
            <a:picLocks noChangeAspect="1"/>
          </p:cNvPicPr>
          <p:nvPr/>
        </p:nvPicPr>
        <p:blipFill rotWithShape="1">
          <a:blip r:embed="rId3"/>
          <a:srcRect l="7384"/>
          <a:stretch/>
        </p:blipFill>
        <p:spPr>
          <a:xfrm>
            <a:off x="4911832" y="1180859"/>
            <a:ext cx="2655922" cy="5069469"/>
          </a:xfrm>
          <a:prstGeom prst="rect">
            <a:avLst/>
          </a:prstGeom>
        </p:spPr>
      </p:pic>
      <p:sp>
        <p:nvSpPr>
          <p:cNvPr id="7" name="TextBox 6">
            <a:extLst>
              <a:ext uri="{FF2B5EF4-FFF2-40B4-BE49-F238E27FC236}">
                <a16:creationId xmlns:a16="http://schemas.microsoft.com/office/drawing/2014/main" id="{889EED45-32F1-4E82-B009-BFC0FF315A4C}"/>
              </a:ext>
            </a:extLst>
          </p:cNvPr>
          <p:cNvSpPr txBox="1"/>
          <p:nvPr/>
        </p:nvSpPr>
        <p:spPr>
          <a:xfrm>
            <a:off x="5291370" y="6332122"/>
            <a:ext cx="1950243" cy="369332"/>
          </a:xfrm>
          <a:prstGeom prst="rect">
            <a:avLst/>
          </a:prstGeom>
          <a:solidFill>
            <a:schemeClr val="tx2"/>
          </a:solidFill>
        </p:spPr>
        <p:txBody>
          <a:bodyPr wrap="square" rtlCol="0">
            <a:spAutoFit/>
          </a:bodyPr>
          <a:lstStyle/>
          <a:p>
            <a:pPr algn="ctr"/>
            <a:r>
              <a:rPr lang="en-US" b="1" dirty="0">
                <a:solidFill>
                  <a:schemeClr val="bg1"/>
                </a:solidFill>
              </a:rPr>
              <a:t>Advisory A</a:t>
            </a:r>
          </a:p>
        </p:txBody>
      </p:sp>
      <p:sp>
        <p:nvSpPr>
          <p:cNvPr id="8" name="TextBox 7">
            <a:extLst>
              <a:ext uri="{FF2B5EF4-FFF2-40B4-BE49-F238E27FC236}">
                <a16:creationId xmlns:a16="http://schemas.microsoft.com/office/drawing/2014/main" id="{A63B2444-C27C-43E8-A8CC-7C7011818AC9}"/>
              </a:ext>
            </a:extLst>
          </p:cNvPr>
          <p:cNvSpPr txBox="1"/>
          <p:nvPr/>
        </p:nvSpPr>
        <p:spPr>
          <a:xfrm>
            <a:off x="8198546" y="6343938"/>
            <a:ext cx="1950243" cy="369332"/>
          </a:xfrm>
          <a:prstGeom prst="rect">
            <a:avLst/>
          </a:prstGeom>
          <a:solidFill>
            <a:schemeClr val="tx2"/>
          </a:solidFill>
        </p:spPr>
        <p:txBody>
          <a:bodyPr wrap="square" rtlCol="0">
            <a:spAutoFit/>
          </a:bodyPr>
          <a:lstStyle/>
          <a:p>
            <a:pPr algn="ctr"/>
            <a:r>
              <a:rPr lang="en-US" b="1" dirty="0">
                <a:solidFill>
                  <a:schemeClr val="bg1"/>
                </a:solidFill>
              </a:rPr>
              <a:t>Updated AE</a:t>
            </a:r>
          </a:p>
        </p:txBody>
      </p:sp>
      <p:sp>
        <p:nvSpPr>
          <p:cNvPr id="9" name="TextBox 8">
            <a:extLst>
              <a:ext uri="{FF2B5EF4-FFF2-40B4-BE49-F238E27FC236}">
                <a16:creationId xmlns:a16="http://schemas.microsoft.com/office/drawing/2014/main" id="{F4C251D4-1CEE-4AF6-B831-CCD441A102CC}"/>
              </a:ext>
            </a:extLst>
          </p:cNvPr>
          <p:cNvSpPr txBox="1"/>
          <p:nvPr/>
        </p:nvSpPr>
        <p:spPr>
          <a:xfrm>
            <a:off x="2447126" y="2876837"/>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11" name="TextBox 10">
            <a:extLst>
              <a:ext uri="{FF2B5EF4-FFF2-40B4-BE49-F238E27FC236}">
                <a16:creationId xmlns:a16="http://schemas.microsoft.com/office/drawing/2014/main" id="{9EDBFF72-BE63-4530-83CC-3F5FA56C459A}"/>
              </a:ext>
            </a:extLst>
          </p:cNvPr>
          <p:cNvSpPr txBox="1"/>
          <p:nvPr/>
        </p:nvSpPr>
        <p:spPr>
          <a:xfrm>
            <a:off x="6347515" y="3167504"/>
            <a:ext cx="1119994" cy="307777"/>
          </a:xfrm>
          <a:prstGeom prst="rect">
            <a:avLst/>
          </a:prstGeom>
          <a:solidFill>
            <a:schemeClr val="accent2"/>
          </a:solidFill>
        </p:spPr>
        <p:txBody>
          <a:bodyPr wrap="square" rtlCol="0">
            <a:spAutoFit/>
          </a:bodyPr>
          <a:lstStyle/>
          <a:p>
            <a:pPr algn="ctr"/>
            <a:r>
              <a:rPr lang="en-US" sz="1400" b="1" dirty="0"/>
              <a:t>Advisory A</a:t>
            </a:r>
          </a:p>
        </p:txBody>
      </p:sp>
      <p:pic>
        <p:nvPicPr>
          <p:cNvPr id="13" name="Picture 12">
            <a:extLst>
              <a:ext uri="{FF2B5EF4-FFF2-40B4-BE49-F238E27FC236}">
                <a16:creationId xmlns:a16="http://schemas.microsoft.com/office/drawing/2014/main" id="{04C34E3A-704D-4C28-9313-17C0505AF6C7}"/>
              </a:ext>
            </a:extLst>
          </p:cNvPr>
          <p:cNvPicPr>
            <a:picLocks noChangeAspect="1"/>
          </p:cNvPicPr>
          <p:nvPr/>
        </p:nvPicPr>
        <p:blipFill rotWithShape="1">
          <a:blip r:embed="rId4"/>
          <a:srcRect l="-356" t="432" r="5138" b="-432"/>
          <a:stretch/>
        </p:blipFill>
        <p:spPr>
          <a:xfrm>
            <a:off x="7752245" y="1202742"/>
            <a:ext cx="2781405" cy="5069470"/>
          </a:xfrm>
          <a:prstGeom prst="rect">
            <a:avLst/>
          </a:prstGeom>
        </p:spPr>
      </p:pic>
      <p:sp>
        <p:nvSpPr>
          <p:cNvPr id="14" name="TextBox 13">
            <a:extLst>
              <a:ext uri="{FF2B5EF4-FFF2-40B4-BE49-F238E27FC236}">
                <a16:creationId xmlns:a16="http://schemas.microsoft.com/office/drawing/2014/main" id="{B703400C-151A-435A-AFFF-DE799EED878A}"/>
              </a:ext>
            </a:extLst>
          </p:cNvPr>
          <p:cNvSpPr txBox="1"/>
          <p:nvPr/>
        </p:nvSpPr>
        <p:spPr>
          <a:xfrm>
            <a:off x="8930599" y="4650993"/>
            <a:ext cx="1119994" cy="307777"/>
          </a:xfrm>
          <a:prstGeom prst="rect">
            <a:avLst/>
          </a:prstGeom>
          <a:solidFill>
            <a:schemeClr val="accent2"/>
          </a:solidFill>
        </p:spPr>
        <p:txBody>
          <a:bodyPr wrap="square" rtlCol="0">
            <a:spAutoFit/>
          </a:bodyPr>
          <a:lstStyle/>
          <a:p>
            <a:pPr algn="ctr"/>
            <a:r>
              <a:rPr lang="en-US" sz="1400" b="1" dirty="0"/>
              <a:t>Updated AE</a:t>
            </a:r>
          </a:p>
        </p:txBody>
      </p:sp>
      <p:sp>
        <p:nvSpPr>
          <p:cNvPr id="4" name="TextBox 3"/>
          <p:cNvSpPr txBox="1"/>
          <p:nvPr/>
        </p:nvSpPr>
        <p:spPr>
          <a:xfrm>
            <a:off x="4796997" y="876301"/>
            <a:ext cx="3101036" cy="307777"/>
          </a:xfrm>
          <a:prstGeom prst="rect">
            <a:avLst/>
          </a:prstGeom>
          <a:noFill/>
        </p:spPr>
        <p:txBody>
          <a:bodyPr wrap="square" rtlCol="0">
            <a:spAutoFit/>
          </a:bodyPr>
          <a:lstStyle/>
          <a:p>
            <a:r>
              <a:rPr lang="en-US" sz="1400" dirty="0">
                <a:hlinkClick r:id="rId5"/>
              </a:rPr>
              <a:t>More info on High-Risk Advisory Zones</a:t>
            </a:r>
            <a:endParaRPr lang="en-US" sz="1400" dirty="0"/>
          </a:p>
        </p:txBody>
      </p:sp>
    </p:spTree>
    <p:extLst>
      <p:ext uri="{BB962C8B-B14F-4D97-AF65-F5344CB8AC3E}">
        <p14:creationId xmlns:p14="http://schemas.microsoft.com/office/powerpoint/2010/main" val="12956456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3434</TotalTime>
  <Words>4429</Words>
  <Application>Microsoft Office PowerPoint</Application>
  <PresentationFormat>Widescreen</PresentationFormat>
  <Paragraphs>1000</Paragraphs>
  <Slides>64</Slides>
  <Notes>52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맑은 고딕</vt:lpstr>
      <vt:lpstr>Arial</vt:lpstr>
      <vt:lpstr>Arial Narrow</vt:lpstr>
      <vt:lpstr>Calibri</vt:lpstr>
      <vt:lpstr>Calibri Light</vt:lpstr>
      <vt:lpstr>Courier New</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241</cp:revision>
  <dcterms:created xsi:type="dcterms:W3CDTF">2019-08-23T20:01:46Z</dcterms:created>
  <dcterms:modified xsi:type="dcterms:W3CDTF">2023-07-23T20:11:30Z</dcterms:modified>
</cp:coreProperties>
</file>