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8" r:id="rId2"/>
    <p:sldId id="263" r:id="rId3"/>
    <p:sldId id="260" r:id="rId4"/>
    <p:sldId id="267" r:id="rId5"/>
    <p:sldId id="268" r:id="rId6"/>
    <p:sldId id="269" r:id="rId7"/>
    <p:sldId id="270" r:id="rId8"/>
    <p:sldId id="287" r:id="rId9"/>
    <p:sldId id="288" r:id="rId10"/>
    <p:sldId id="290" r:id="rId11"/>
    <p:sldId id="266" r:id="rId12"/>
    <p:sldId id="273" r:id="rId13"/>
    <p:sldId id="274" r:id="rId14"/>
    <p:sldId id="275" r:id="rId15"/>
    <p:sldId id="276" r:id="rId16"/>
    <p:sldId id="292" r:id="rId17"/>
    <p:sldId id="293" r:id="rId18"/>
    <p:sldId id="291"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0" d="100"/>
          <a:sy n="90" d="100"/>
        </p:scale>
        <p:origin x="138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491E03-8648-44CC-BB71-0CC1CCA464F9}" type="datetimeFigureOut">
              <a:rPr lang="en-US" smtClean="0"/>
              <a:t>6/7/2024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74827-6633-4363-A7FC-471B46C12372}" type="slidenum">
              <a:rPr lang="en-US" smtClean="0"/>
              <a:t>‹#›</a:t>
            </a:fld>
            <a:endParaRPr lang="en-US"/>
          </a:p>
        </p:txBody>
      </p:sp>
    </p:spTree>
    <p:extLst>
      <p:ext uri="{BB962C8B-B14F-4D97-AF65-F5344CB8AC3E}">
        <p14:creationId xmlns:p14="http://schemas.microsoft.com/office/powerpoint/2010/main" val="672891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491E03-8648-44CC-BB71-0CC1CCA464F9}" type="datetimeFigureOut">
              <a:rPr lang="en-US" smtClean="0"/>
              <a:t>6/7/2024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74827-6633-4363-A7FC-471B46C12372}" type="slidenum">
              <a:rPr lang="en-US" smtClean="0"/>
              <a:t>‹#›</a:t>
            </a:fld>
            <a:endParaRPr lang="en-US"/>
          </a:p>
        </p:txBody>
      </p:sp>
    </p:spTree>
    <p:extLst>
      <p:ext uri="{BB962C8B-B14F-4D97-AF65-F5344CB8AC3E}">
        <p14:creationId xmlns:p14="http://schemas.microsoft.com/office/powerpoint/2010/main" val="2178514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2"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491E03-8648-44CC-BB71-0CC1CCA464F9}" type="datetimeFigureOut">
              <a:rPr lang="en-US" smtClean="0"/>
              <a:t>6/7/2024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74827-6633-4363-A7FC-471B46C12372}" type="slidenum">
              <a:rPr lang="en-US" smtClean="0"/>
              <a:t>‹#›</a:t>
            </a:fld>
            <a:endParaRPr lang="en-US"/>
          </a:p>
        </p:txBody>
      </p:sp>
    </p:spTree>
    <p:extLst>
      <p:ext uri="{BB962C8B-B14F-4D97-AF65-F5344CB8AC3E}">
        <p14:creationId xmlns:p14="http://schemas.microsoft.com/office/powerpoint/2010/main" val="3606907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491E03-8648-44CC-BB71-0CC1CCA464F9}" type="datetimeFigureOut">
              <a:rPr lang="en-US" smtClean="0"/>
              <a:t>6/7/2024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74827-6633-4363-A7FC-471B46C12372}" type="slidenum">
              <a:rPr lang="en-US" smtClean="0"/>
              <a:t>‹#›</a:t>
            </a:fld>
            <a:endParaRPr lang="en-US"/>
          </a:p>
        </p:txBody>
      </p:sp>
    </p:spTree>
    <p:extLst>
      <p:ext uri="{BB962C8B-B14F-4D97-AF65-F5344CB8AC3E}">
        <p14:creationId xmlns:p14="http://schemas.microsoft.com/office/powerpoint/2010/main" val="2378157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3"/>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8"/>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491E03-8648-44CC-BB71-0CC1CCA464F9}" type="datetimeFigureOut">
              <a:rPr lang="en-US" smtClean="0"/>
              <a:t>6/7/2024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74827-6633-4363-A7FC-471B46C12372}" type="slidenum">
              <a:rPr lang="en-US" smtClean="0"/>
              <a:t>‹#›</a:t>
            </a:fld>
            <a:endParaRPr lang="en-US"/>
          </a:p>
        </p:txBody>
      </p:sp>
    </p:spTree>
    <p:extLst>
      <p:ext uri="{BB962C8B-B14F-4D97-AF65-F5344CB8AC3E}">
        <p14:creationId xmlns:p14="http://schemas.microsoft.com/office/powerpoint/2010/main" val="159794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8491E03-8648-44CC-BB71-0CC1CCA464F9}" type="datetimeFigureOut">
              <a:rPr lang="en-US" smtClean="0"/>
              <a:t>6/7/2024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574827-6633-4363-A7FC-471B46C12372}" type="slidenum">
              <a:rPr lang="en-US" smtClean="0"/>
              <a:t>‹#›</a:t>
            </a:fld>
            <a:endParaRPr lang="en-US"/>
          </a:p>
        </p:txBody>
      </p:sp>
    </p:spTree>
    <p:extLst>
      <p:ext uri="{BB962C8B-B14F-4D97-AF65-F5344CB8AC3E}">
        <p14:creationId xmlns:p14="http://schemas.microsoft.com/office/powerpoint/2010/main" val="4025522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9"/>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2"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8491E03-8648-44CC-BB71-0CC1CCA464F9}" type="datetimeFigureOut">
              <a:rPr lang="en-US" smtClean="0"/>
              <a:t>6/7/2024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574827-6633-4363-A7FC-471B46C12372}" type="slidenum">
              <a:rPr lang="en-US" smtClean="0"/>
              <a:t>‹#›</a:t>
            </a:fld>
            <a:endParaRPr lang="en-US"/>
          </a:p>
        </p:txBody>
      </p:sp>
    </p:spTree>
    <p:extLst>
      <p:ext uri="{BB962C8B-B14F-4D97-AF65-F5344CB8AC3E}">
        <p14:creationId xmlns:p14="http://schemas.microsoft.com/office/powerpoint/2010/main" val="3988048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8491E03-8648-44CC-BB71-0CC1CCA464F9}" type="datetimeFigureOut">
              <a:rPr lang="en-US" smtClean="0"/>
              <a:t>6/7/2024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574827-6633-4363-A7FC-471B46C12372}" type="slidenum">
              <a:rPr lang="en-US" smtClean="0"/>
              <a:t>‹#›</a:t>
            </a:fld>
            <a:endParaRPr lang="en-US"/>
          </a:p>
        </p:txBody>
      </p:sp>
    </p:spTree>
    <p:extLst>
      <p:ext uri="{BB962C8B-B14F-4D97-AF65-F5344CB8AC3E}">
        <p14:creationId xmlns:p14="http://schemas.microsoft.com/office/powerpoint/2010/main" val="3111022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491E03-8648-44CC-BB71-0CC1CCA464F9}" type="datetimeFigureOut">
              <a:rPr lang="en-US" smtClean="0"/>
              <a:t>6/7/2024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574827-6633-4363-A7FC-471B46C12372}" type="slidenum">
              <a:rPr lang="en-US" smtClean="0"/>
              <a:t>‹#›</a:t>
            </a:fld>
            <a:endParaRPr lang="en-US"/>
          </a:p>
        </p:txBody>
      </p:sp>
    </p:spTree>
    <p:extLst>
      <p:ext uri="{BB962C8B-B14F-4D97-AF65-F5344CB8AC3E}">
        <p14:creationId xmlns:p14="http://schemas.microsoft.com/office/powerpoint/2010/main" val="2883163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30"/>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491E03-8648-44CC-BB71-0CC1CCA464F9}" type="datetimeFigureOut">
              <a:rPr lang="en-US" smtClean="0"/>
              <a:t>6/7/2024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574827-6633-4363-A7FC-471B46C12372}" type="slidenum">
              <a:rPr lang="en-US" smtClean="0"/>
              <a:t>‹#›</a:t>
            </a:fld>
            <a:endParaRPr lang="en-US"/>
          </a:p>
        </p:txBody>
      </p:sp>
    </p:spTree>
    <p:extLst>
      <p:ext uri="{BB962C8B-B14F-4D97-AF65-F5344CB8AC3E}">
        <p14:creationId xmlns:p14="http://schemas.microsoft.com/office/powerpoint/2010/main" val="2552509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30"/>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491E03-8648-44CC-BB71-0CC1CCA464F9}" type="datetimeFigureOut">
              <a:rPr lang="en-US" smtClean="0"/>
              <a:t>6/7/2024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574827-6633-4363-A7FC-471B46C12372}" type="slidenum">
              <a:rPr lang="en-US" smtClean="0"/>
              <a:t>‹#›</a:t>
            </a:fld>
            <a:endParaRPr lang="en-US"/>
          </a:p>
        </p:txBody>
      </p:sp>
    </p:spTree>
    <p:extLst>
      <p:ext uri="{BB962C8B-B14F-4D97-AF65-F5344CB8AC3E}">
        <p14:creationId xmlns:p14="http://schemas.microsoft.com/office/powerpoint/2010/main" val="4230692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5"/>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491E03-8648-44CC-BB71-0CC1CCA464F9}" type="datetimeFigureOut">
              <a:rPr lang="en-US" smtClean="0"/>
              <a:t>6/7/2024</a:t>
            </a:fld>
            <a:endParaRPr lang="en-US"/>
          </a:p>
        </p:txBody>
      </p:sp>
      <p:sp>
        <p:nvSpPr>
          <p:cNvPr id="5" name="Footer Placeholder 4"/>
          <p:cNvSpPr>
            <a:spLocks noGrp="1"/>
          </p:cNvSpPr>
          <p:nvPr>
            <p:ph type="ftr" sz="quarter" idx="3"/>
          </p:nvPr>
        </p:nvSpPr>
        <p:spPr>
          <a:xfrm>
            <a:off x="3028950" y="6356355"/>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574827-6633-4363-A7FC-471B46C12372}" type="slidenum">
              <a:rPr lang="en-US" smtClean="0"/>
              <a:t>‹#›</a:t>
            </a:fld>
            <a:endParaRPr lang="en-US"/>
          </a:p>
        </p:txBody>
      </p:sp>
    </p:spTree>
    <p:extLst>
      <p:ext uri="{BB962C8B-B14F-4D97-AF65-F5344CB8AC3E}">
        <p14:creationId xmlns:p14="http://schemas.microsoft.com/office/powerpoint/2010/main" val="306317860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edwin.r.martin@wv.gov" TargetMode="External"/><Relationship Id="rId2" Type="http://schemas.openxmlformats.org/officeDocument/2006/relationships/hyperlink" Target="mailto:robert.t.martin@wv.gov" TargetMode="External"/><Relationship Id="rId1" Type="http://schemas.openxmlformats.org/officeDocument/2006/relationships/slideLayout" Target="../slideLayouts/slideLayout2.xml"/><Relationship Id="rId4" Type="http://schemas.openxmlformats.org/officeDocument/2006/relationships/hyperlink" Target="mailto:lindsey.c.hanks@wv.go"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3" name="Rectangle 1032">
            <a:extLst>
              <a:ext uri="{FF2B5EF4-FFF2-40B4-BE49-F238E27FC236}">
                <a16:creationId xmlns:a16="http://schemas.microsoft.com/office/drawing/2014/main" id="{0CCC4BA0-1298-4DBD-86F1-B51D8C9D34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
            <a:ext cx="9144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36CBB40-D0A7-1BE9-8EBF-ACE8864E2757}"/>
              </a:ext>
            </a:extLst>
          </p:cNvPr>
          <p:cNvSpPr>
            <a:spLocks noGrp="1"/>
          </p:cNvSpPr>
          <p:nvPr>
            <p:ph idx="1"/>
          </p:nvPr>
        </p:nvSpPr>
        <p:spPr>
          <a:xfrm>
            <a:off x="1936748" y="1636266"/>
            <a:ext cx="6920171" cy="1134905"/>
          </a:xfrm>
        </p:spPr>
        <p:txBody>
          <a:bodyPr anchor="t">
            <a:normAutofit fontScale="92500" lnSpcReduction="20000"/>
          </a:bodyPr>
          <a:lstStyle/>
          <a:p>
            <a:pPr marL="0" indent="0" algn="ctr">
              <a:spcBef>
                <a:spcPts val="0"/>
              </a:spcBef>
              <a:spcAft>
                <a:spcPts val="450"/>
              </a:spcAft>
              <a:buNone/>
            </a:pPr>
            <a:r>
              <a:rPr lang="en-US" sz="4400" b="1" dirty="0">
                <a:latin typeface="Times New Roman" panose="02020603050405020304" pitchFamily="18" charset="0"/>
                <a:ea typeface="Times New Roman" panose="02020603050405020304" pitchFamily="18" charset="0"/>
              </a:rPr>
              <a:t>WV State Resiliency Office</a:t>
            </a:r>
          </a:p>
          <a:p>
            <a:pPr marL="0" indent="0">
              <a:spcBef>
                <a:spcPts val="0"/>
              </a:spcBef>
              <a:spcAft>
                <a:spcPts val="450"/>
              </a:spcAft>
              <a:buNone/>
            </a:pPr>
            <a:r>
              <a:rPr lang="en-US" sz="4400" b="1" u="sng" dirty="0">
                <a:latin typeface="Times New Roman" panose="02020603050405020304" pitchFamily="18" charset="0"/>
                <a:ea typeface="Times New Roman" panose="02020603050405020304" pitchFamily="18" charset="0"/>
              </a:rPr>
              <a:t> </a:t>
            </a:r>
          </a:p>
          <a:p>
            <a:pPr marL="0" indent="0">
              <a:spcBef>
                <a:spcPts val="0"/>
              </a:spcBef>
              <a:buNone/>
            </a:pPr>
            <a:endParaRPr lang="en-US" sz="4400" dirty="0">
              <a:latin typeface="Times New Roman" panose="02020603050405020304" pitchFamily="18" charset="0"/>
              <a:ea typeface="Times New Roman" panose="02020603050405020304" pitchFamily="18" charset="0"/>
            </a:endParaRPr>
          </a:p>
          <a:p>
            <a:endParaRPr lang="en-US" sz="4400" dirty="0"/>
          </a:p>
        </p:txBody>
      </p:sp>
      <p:pic>
        <p:nvPicPr>
          <p:cNvPr id="1028" name="Picture 4">
            <a:extLst>
              <a:ext uri="{FF2B5EF4-FFF2-40B4-BE49-F238E27FC236}">
                <a16:creationId xmlns:a16="http://schemas.microsoft.com/office/drawing/2014/main" id="{8A0A812F-38CA-C867-5646-28D224F7793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217" r="10195" b="-2"/>
          <a:stretch/>
        </p:blipFill>
        <p:spPr bwMode="auto">
          <a:xfrm>
            <a:off x="104731" y="2046228"/>
            <a:ext cx="4031232" cy="5072408"/>
          </a:xfrm>
          <a:custGeom>
            <a:avLst/>
            <a:gdLst/>
            <a:ahLst/>
            <a:cxnLst/>
            <a:rect l="l" t="t" r="r" b="b"/>
            <a:pathLst>
              <a:path w="4694238" h="4694238">
                <a:moveTo>
                  <a:pt x="2347119" y="0"/>
                </a:moveTo>
                <a:cubicBezTo>
                  <a:pt x="3643397" y="0"/>
                  <a:pt x="4694238" y="1050841"/>
                  <a:pt x="4694238" y="2347119"/>
                </a:cubicBezTo>
                <a:cubicBezTo>
                  <a:pt x="4694238" y="3643397"/>
                  <a:pt x="3643397" y="4694238"/>
                  <a:pt x="2347119" y="4694238"/>
                </a:cubicBezTo>
                <a:cubicBezTo>
                  <a:pt x="1050841" y="4694238"/>
                  <a:pt x="0" y="3643397"/>
                  <a:pt x="0" y="2347119"/>
                </a:cubicBezTo>
                <a:cubicBezTo>
                  <a:pt x="0" y="1050841"/>
                  <a:pt x="1050841" y="0"/>
                  <a:pt x="2347119" y="0"/>
                </a:cubicBezTo>
                <a:close/>
              </a:path>
            </a:pathLst>
          </a:custGeom>
          <a:noFill/>
          <a:extLst>
            <a:ext uri="{909E8E84-426E-40DD-AFC4-6F175D3DCCD1}">
              <a14:hiddenFill xmlns:a14="http://schemas.microsoft.com/office/drawing/2010/main">
                <a:solidFill>
                  <a:srgbClr val="FFFFFF"/>
                </a:solidFill>
              </a14:hiddenFill>
            </a:ext>
          </a:extLst>
        </p:spPr>
      </p:pic>
      <p:sp>
        <p:nvSpPr>
          <p:cNvPr id="1035" name="Rectangle 1034">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803"/>
            <a:ext cx="9144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7" name="Rectangle 1036">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28950" y="6400799"/>
            <a:ext cx="611504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082513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7D642-4CDE-F83A-D8F5-951E9858070A}"/>
              </a:ext>
            </a:extLst>
          </p:cNvPr>
          <p:cNvSpPr>
            <a:spLocks noGrp="1"/>
          </p:cNvSpPr>
          <p:nvPr>
            <p:ph type="title"/>
          </p:nvPr>
        </p:nvSpPr>
        <p:spPr>
          <a:xfrm>
            <a:off x="628650" y="193680"/>
            <a:ext cx="7886700" cy="1325563"/>
          </a:xfrm>
        </p:spPr>
        <p:txBody>
          <a:bodyPr>
            <a:normAutofit/>
          </a:bodyPr>
          <a:lstStyle/>
          <a:p>
            <a:r>
              <a:rPr lang="en-US" sz="2400" dirty="0">
                <a:solidFill>
                  <a:schemeClr val="bg1"/>
                </a:solidFill>
                <a:latin typeface="Times New Roman" panose="02020603050405020304" pitchFamily="18" charset="0"/>
                <a:cs typeface="Times New Roman" panose="02020603050405020304" pitchFamily="18" charset="0"/>
              </a:rPr>
              <a:t>Consensus was that the </a:t>
            </a:r>
            <a:r>
              <a:rPr lang="en-US" sz="2400" b="1" i="1" u="sng" dirty="0">
                <a:solidFill>
                  <a:schemeClr val="bg1"/>
                </a:solidFill>
                <a:latin typeface="Times New Roman" panose="02020603050405020304" pitchFamily="18" charset="0"/>
                <a:cs typeface="Times New Roman" panose="02020603050405020304" pitchFamily="18" charset="0"/>
              </a:rPr>
              <a:t>six goals </a:t>
            </a:r>
            <a:r>
              <a:rPr lang="en-US" sz="2400" dirty="0">
                <a:solidFill>
                  <a:schemeClr val="bg1"/>
                </a:solidFill>
                <a:latin typeface="Times New Roman" panose="02020603050405020304" pitchFamily="18" charset="0"/>
                <a:cs typeface="Times New Roman" panose="02020603050405020304" pitchFamily="18" charset="0"/>
              </a:rPr>
              <a:t>laid out in the 2004 Plan are still relevant. </a:t>
            </a:r>
          </a:p>
        </p:txBody>
      </p:sp>
      <p:sp>
        <p:nvSpPr>
          <p:cNvPr id="3" name="Content Placeholder 2">
            <a:extLst>
              <a:ext uri="{FF2B5EF4-FFF2-40B4-BE49-F238E27FC236}">
                <a16:creationId xmlns:a16="http://schemas.microsoft.com/office/drawing/2014/main" id="{566108D0-4C6B-B094-019E-38404F24E163}"/>
              </a:ext>
            </a:extLst>
          </p:cNvPr>
          <p:cNvSpPr>
            <a:spLocks noGrp="1"/>
          </p:cNvSpPr>
          <p:nvPr>
            <p:ph idx="1"/>
          </p:nvPr>
        </p:nvSpPr>
        <p:spPr>
          <a:xfrm>
            <a:off x="628650" y="1731894"/>
            <a:ext cx="7886700" cy="4351338"/>
          </a:xfrm>
        </p:spPr>
        <p:txBody>
          <a:bodyPr>
            <a:noAutofit/>
          </a:bodyPr>
          <a:lstStyle/>
          <a:p>
            <a:pPr marL="0" indent="0">
              <a:buNone/>
            </a:pPr>
            <a:r>
              <a:rPr lang="en-US" sz="2200" dirty="0">
                <a:solidFill>
                  <a:schemeClr val="bg1"/>
                </a:solidFill>
                <a:latin typeface="Times New Roman" panose="02020603050405020304" pitchFamily="18" charset="0"/>
                <a:cs typeface="Times New Roman" panose="02020603050405020304" pitchFamily="18" charset="0"/>
              </a:rPr>
              <a:t>1.	Reduce the unnecessary loss of lives due to flooding.</a:t>
            </a:r>
          </a:p>
          <a:p>
            <a:pPr marL="0" indent="0">
              <a:buNone/>
            </a:pPr>
            <a:r>
              <a:rPr lang="en-US" sz="2200" dirty="0">
                <a:solidFill>
                  <a:schemeClr val="bg1"/>
                </a:solidFill>
                <a:latin typeface="Times New Roman" panose="02020603050405020304" pitchFamily="18" charset="0"/>
                <a:cs typeface="Times New Roman" panose="02020603050405020304" pitchFamily="18" charset="0"/>
              </a:rPr>
              <a:t>2.	Reduce private and public property damages due to 	flooding.</a:t>
            </a:r>
          </a:p>
          <a:p>
            <a:pPr marL="0" indent="0">
              <a:buNone/>
            </a:pPr>
            <a:r>
              <a:rPr lang="en-US" sz="2200" dirty="0">
                <a:solidFill>
                  <a:schemeClr val="bg1"/>
                </a:solidFill>
                <a:latin typeface="Times New Roman" panose="02020603050405020304" pitchFamily="18" charset="0"/>
                <a:cs typeface="Times New Roman" panose="02020603050405020304" pitchFamily="18" charset="0"/>
              </a:rPr>
              <a:t>3.	Develop technical and administrative tools to 	manage 	flood loss reduction and floodplain 	management.</a:t>
            </a:r>
          </a:p>
          <a:p>
            <a:pPr marL="0" indent="0">
              <a:buNone/>
            </a:pPr>
            <a:r>
              <a:rPr lang="en-US" sz="2200" dirty="0">
                <a:solidFill>
                  <a:schemeClr val="bg1"/>
                </a:solidFill>
                <a:latin typeface="Times New Roman" panose="02020603050405020304" pitchFamily="18" charset="0"/>
                <a:cs typeface="Times New Roman" panose="02020603050405020304" pitchFamily="18" charset="0"/>
              </a:rPr>
              <a:t>4.	Promote technical and legislative tools that will 	reduce 	excessive runoff from land conversion 	activities.</a:t>
            </a:r>
          </a:p>
          <a:p>
            <a:pPr marL="0" indent="0">
              <a:buNone/>
            </a:pPr>
            <a:r>
              <a:rPr lang="en-US" sz="2200" dirty="0">
                <a:solidFill>
                  <a:schemeClr val="bg1"/>
                </a:solidFill>
                <a:latin typeface="Times New Roman" panose="02020603050405020304" pitchFamily="18" charset="0"/>
                <a:cs typeface="Times New Roman" panose="02020603050405020304" pitchFamily="18" charset="0"/>
              </a:rPr>
              <a:t>5.	Reduce personal and economic loss due to flooding 	while 	supporting State economic growth.</a:t>
            </a:r>
          </a:p>
          <a:p>
            <a:pPr marL="0" indent="0">
              <a:buNone/>
            </a:pPr>
            <a:r>
              <a:rPr lang="en-US" sz="2200" dirty="0">
                <a:solidFill>
                  <a:schemeClr val="bg1"/>
                </a:solidFill>
                <a:latin typeface="Times New Roman" panose="02020603050405020304" pitchFamily="18" charset="0"/>
                <a:cs typeface="Times New Roman" panose="02020603050405020304" pitchFamily="18" charset="0"/>
              </a:rPr>
              <a:t>6.	Protect the State’s waterways and floodplain 	environments.</a:t>
            </a:r>
          </a:p>
        </p:txBody>
      </p:sp>
    </p:spTree>
    <p:extLst>
      <p:ext uri="{BB962C8B-B14F-4D97-AF65-F5344CB8AC3E}">
        <p14:creationId xmlns:p14="http://schemas.microsoft.com/office/powerpoint/2010/main" val="38834573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CC05BF-CCFC-0886-B7D7-EA903814AF15}"/>
              </a:ext>
            </a:extLst>
          </p:cNvPr>
          <p:cNvSpPr>
            <a:spLocks noGrp="1"/>
          </p:cNvSpPr>
          <p:nvPr>
            <p:ph idx="1"/>
          </p:nvPr>
        </p:nvSpPr>
        <p:spPr>
          <a:xfrm>
            <a:off x="628650" y="1778720"/>
            <a:ext cx="7886700" cy="4537019"/>
          </a:xfrm>
        </p:spPr>
        <p:txBody>
          <a:bodyPr>
            <a:normAutofit/>
          </a:bodyPr>
          <a:lstStyle/>
          <a:p>
            <a:pPr marL="342900" indent="-342900">
              <a:lnSpc>
                <a:spcPct val="100000"/>
              </a:lnSpc>
              <a:spcBef>
                <a:spcPts val="0"/>
              </a:spcBef>
              <a:buFont typeface="Symbol" panose="05050102010706020507" pitchFamily="18" charset="2"/>
              <a:buChar char=""/>
            </a:pPr>
            <a:r>
              <a:rPr lang="en-US"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The Goals, Objectives and Recommendations have been taken from the 2004 Flood Plan. </a:t>
            </a:r>
          </a:p>
          <a:p>
            <a:pPr marL="342900" indent="-342900">
              <a:lnSpc>
                <a:spcPct val="100000"/>
              </a:lnSpc>
              <a:spcBef>
                <a:spcPts val="0"/>
              </a:spcBef>
              <a:buFont typeface="Symbol" panose="05050102010706020507" pitchFamily="18" charset="2"/>
              <a:buChar char=""/>
            </a:pPr>
            <a:endPar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0000"/>
              </a:lnSpc>
              <a:spcBef>
                <a:spcPts val="0"/>
              </a:spcBef>
              <a:buFont typeface="Symbol" panose="05050102010706020507" pitchFamily="18" charset="2"/>
              <a:buChar char=""/>
            </a:pPr>
            <a:r>
              <a:rPr lang="en-US"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Utilize an </a:t>
            </a:r>
            <a:r>
              <a:rPr lang="en-US" sz="2000" u="sng"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annual</a:t>
            </a:r>
            <a:r>
              <a:rPr lang="en-US"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symposium to assist in reviewing, updating, and monitoring the plan.</a:t>
            </a:r>
          </a:p>
          <a:p>
            <a:pPr marL="342900" indent="-342900" algn="just">
              <a:lnSpc>
                <a:spcPct val="100000"/>
              </a:lnSpc>
              <a:spcBef>
                <a:spcPts val="0"/>
              </a:spcBef>
              <a:buFont typeface="Symbol" panose="05050102010706020507" pitchFamily="18" charset="2"/>
              <a:buChar char=""/>
            </a:pPr>
            <a:endPar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0000"/>
              </a:lnSpc>
              <a:spcBef>
                <a:spcPts val="0"/>
              </a:spcBef>
              <a:buFont typeface="Symbol" panose="05050102010706020507" pitchFamily="18" charset="2"/>
              <a:buChar char=""/>
            </a:pPr>
            <a:r>
              <a:rPr lang="en-US"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Digital Use </a:t>
            </a:r>
          </a:p>
          <a:p>
            <a:pPr marL="342900" indent="-342900" algn="just">
              <a:lnSpc>
                <a:spcPct val="100000"/>
              </a:lnSpc>
              <a:spcBef>
                <a:spcPts val="0"/>
              </a:spcBef>
              <a:buFont typeface="Symbol" panose="05050102010706020507" pitchFamily="18" charset="2"/>
              <a:buChar char=""/>
            </a:pPr>
            <a:endParaRPr lang="en-US"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00000"/>
              </a:lnSpc>
              <a:spcBef>
                <a:spcPts val="0"/>
              </a:spcBef>
              <a:buFont typeface="Symbol" panose="05050102010706020507" pitchFamily="18" charset="2"/>
              <a:buChar char=""/>
            </a:pPr>
            <a:r>
              <a:rPr lang="en-US"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Implement a </a:t>
            </a:r>
            <a:r>
              <a:rPr lang="en-US" sz="2000" b="1"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“Read What You Need”</a:t>
            </a:r>
            <a:r>
              <a:rPr lang="en-US"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scenario.</a:t>
            </a:r>
          </a:p>
          <a:p>
            <a:pPr marL="342900" indent="-342900" algn="just">
              <a:lnSpc>
                <a:spcPct val="100000"/>
              </a:lnSpc>
              <a:spcBef>
                <a:spcPts val="0"/>
              </a:spcBef>
              <a:buFont typeface="Symbol" panose="05050102010706020507" pitchFamily="18" charset="2"/>
              <a:buChar char=""/>
            </a:pPr>
            <a:endPar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0000"/>
              </a:lnSpc>
              <a:spcBef>
                <a:spcPts val="0"/>
              </a:spcBef>
              <a:spcAft>
                <a:spcPts val="800"/>
              </a:spcAft>
              <a:buFont typeface="Symbol" panose="05050102010706020507" pitchFamily="18" charset="2"/>
              <a:buChar char=""/>
            </a:pPr>
            <a:r>
              <a:rPr lang="en-US"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Resiliency Dashboard to catalog investment and to establish a moving trend line.</a:t>
            </a:r>
            <a:endPar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endParaRPr lang="en-US" dirty="0">
              <a:solidFill>
                <a:schemeClr val="bg1"/>
              </a:solidFill>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4BEC0737-63C1-3796-6166-FCCFF9B4B85E}"/>
              </a:ext>
            </a:extLst>
          </p:cNvPr>
          <p:cNvSpPr>
            <a:spLocks noGrp="1"/>
          </p:cNvSpPr>
          <p:nvPr>
            <p:ph type="title"/>
          </p:nvPr>
        </p:nvSpPr>
        <p:spPr>
          <a:xfrm>
            <a:off x="628650" y="453157"/>
            <a:ext cx="7886700" cy="1325563"/>
          </a:xfrm>
        </p:spPr>
        <p:txBody>
          <a:bodyPr>
            <a:normAutofit/>
          </a:bodyPr>
          <a:lstStyle/>
          <a:p>
            <a:pPr algn="ctr"/>
            <a:r>
              <a:rPr lang="en-US" sz="4000" dirty="0">
                <a:solidFill>
                  <a:schemeClr val="bg1"/>
                </a:solidFill>
                <a:latin typeface="Times New Roman" panose="02020603050405020304" pitchFamily="18" charset="0"/>
                <a:cs typeface="Times New Roman" panose="02020603050405020304" pitchFamily="18" charset="0"/>
              </a:rPr>
              <a:t>Flood Resiliency Plan</a:t>
            </a:r>
          </a:p>
        </p:txBody>
      </p:sp>
    </p:spTree>
    <p:extLst>
      <p:ext uri="{BB962C8B-B14F-4D97-AF65-F5344CB8AC3E}">
        <p14:creationId xmlns:p14="http://schemas.microsoft.com/office/powerpoint/2010/main" val="2792224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64371-C66B-2773-B29B-22D9DF588222}"/>
              </a:ext>
            </a:extLst>
          </p:cNvPr>
          <p:cNvSpPr>
            <a:spLocks noGrp="1"/>
          </p:cNvSpPr>
          <p:nvPr>
            <p:ph type="title"/>
          </p:nvPr>
        </p:nvSpPr>
        <p:spPr>
          <a:xfrm>
            <a:off x="628650" y="205641"/>
            <a:ext cx="7886700" cy="1325563"/>
          </a:xfrm>
        </p:spPr>
        <p:txBody>
          <a:bodyPr>
            <a:normAutofit/>
          </a:bodyPr>
          <a:lstStyle/>
          <a:p>
            <a:pPr algn="ctr"/>
            <a:r>
              <a:rPr lang="en-US" sz="4000" dirty="0">
                <a:solidFill>
                  <a:schemeClr val="bg1"/>
                </a:solidFill>
                <a:latin typeface="Times New Roman" panose="02020603050405020304" pitchFamily="18" charset="0"/>
                <a:cs typeface="Times New Roman" panose="02020603050405020304" pitchFamily="18" charset="0"/>
              </a:rPr>
              <a:t>Flood Resiliency Plan</a:t>
            </a:r>
          </a:p>
        </p:txBody>
      </p:sp>
      <p:sp>
        <p:nvSpPr>
          <p:cNvPr id="3" name="Content Placeholder 2">
            <a:extLst>
              <a:ext uri="{FF2B5EF4-FFF2-40B4-BE49-F238E27FC236}">
                <a16:creationId xmlns:a16="http://schemas.microsoft.com/office/drawing/2014/main" id="{0ECC05BF-CCFC-0886-B7D7-EA903814AF15}"/>
              </a:ext>
            </a:extLst>
          </p:cNvPr>
          <p:cNvSpPr>
            <a:spLocks noGrp="1"/>
          </p:cNvSpPr>
          <p:nvPr>
            <p:ph idx="1"/>
          </p:nvPr>
        </p:nvSpPr>
        <p:spPr>
          <a:xfrm>
            <a:off x="628650" y="1392977"/>
            <a:ext cx="7886700" cy="4699478"/>
          </a:xfrm>
        </p:spPr>
        <p:txBody>
          <a:bodyPr>
            <a:normAutofit/>
          </a:bodyPr>
          <a:lstStyle/>
          <a:p>
            <a:pPr marL="342900" indent="-342900">
              <a:lnSpc>
                <a:spcPct val="107000"/>
              </a:lnSpc>
              <a:spcBef>
                <a:spcPts val="0"/>
              </a:spcBef>
              <a:buFont typeface="+mj-lt"/>
              <a:buAutoNum type="romanUcPeriod"/>
            </a:pPr>
            <a:r>
              <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Authorization and Document Guide </a:t>
            </a:r>
          </a:p>
          <a:p>
            <a:pPr marL="457200" indent="0">
              <a:lnSpc>
                <a:spcPct val="107000"/>
              </a:lnSpc>
              <a:spcBef>
                <a:spcPts val="0"/>
              </a:spcBef>
              <a:buNone/>
            </a:pPr>
            <a:r>
              <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p>
          <a:p>
            <a:pPr marL="0" indent="0">
              <a:lnSpc>
                <a:spcPct val="107000"/>
              </a:lnSpc>
              <a:spcBef>
                <a:spcPts val="0"/>
              </a:spcBef>
              <a:buNone/>
            </a:pPr>
            <a:r>
              <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II.  Executive Summary  </a:t>
            </a:r>
          </a:p>
          <a:p>
            <a:pPr marL="0" indent="0">
              <a:lnSpc>
                <a:spcPct val="107000"/>
              </a:lnSpc>
              <a:spcBef>
                <a:spcPts val="0"/>
              </a:spcBef>
              <a:buClr>
                <a:srgbClr val="000000"/>
              </a:buClr>
              <a:buNone/>
            </a:pPr>
            <a:r>
              <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p>
          <a:p>
            <a:pPr marL="514350" indent="-514350">
              <a:lnSpc>
                <a:spcPct val="107000"/>
              </a:lnSpc>
              <a:spcBef>
                <a:spcPts val="0"/>
              </a:spcBef>
              <a:buAutoNum type="romanUcPeriod" startAt="3"/>
            </a:pPr>
            <a:r>
              <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Prioritization</a:t>
            </a:r>
          </a:p>
          <a:p>
            <a:pPr marL="514350" indent="-514350">
              <a:lnSpc>
                <a:spcPct val="107000"/>
              </a:lnSpc>
              <a:spcBef>
                <a:spcPts val="0"/>
              </a:spcBef>
              <a:buAutoNum type="romanUcPeriod" startAt="3"/>
            </a:pPr>
            <a:endPar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marL="857250" indent="-457200">
              <a:lnSpc>
                <a:spcPct val="107000"/>
              </a:lnSpc>
              <a:spcBef>
                <a:spcPts val="0"/>
              </a:spcBef>
              <a:buAutoNum type="arabicPeriod"/>
            </a:pPr>
            <a:r>
              <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Implement recommendations that support existing plans, programs, and laws as well leverage grant funding</a:t>
            </a:r>
          </a:p>
          <a:p>
            <a:pPr marL="857250" indent="-457200">
              <a:lnSpc>
                <a:spcPct val="107000"/>
              </a:lnSpc>
              <a:spcBef>
                <a:spcPts val="0"/>
              </a:spcBef>
              <a:buAutoNum type="arabicPeriod"/>
            </a:pPr>
            <a:endPar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marL="857250" indent="-457200">
              <a:lnSpc>
                <a:spcPct val="107000"/>
              </a:lnSpc>
              <a:spcBef>
                <a:spcPts val="0"/>
              </a:spcBef>
              <a:buAutoNum type="arabicPeriod"/>
            </a:pPr>
            <a:r>
              <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Utilize and develop data in determining where to focus efforts</a:t>
            </a:r>
          </a:p>
          <a:p>
            <a:pPr marL="857250" indent="-457200">
              <a:lnSpc>
                <a:spcPct val="107000"/>
              </a:lnSpc>
              <a:spcBef>
                <a:spcPts val="0"/>
              </a:spcBef>
              <a:buAutoNum type="arabicPeriod"/>
            </a:pPr>
            <a:endPar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marL="857250" indent="-457200">
              <a:lnSpc>
                <a:spcPct val="107000"/>
              </a:lnSpc>
              <a:spcBef>
                <a:spcPts val="0"/>
              </a:spcBef>
              <a:buAutoNum type="arabicPeriod"/>
            </a:pPr>
            <a:r>
              <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Employ a multiple benefit approach</a:t>
            </a:r>
          </a:p>
          <a:p>
            <a:pPr marL="857250" indent="-457200">
              <a:lnSpc>
                <a:spcPct val="107000"/>
              </a:lnSpc>
              <a:spcBef>
                <a:spcPts val="0"/>
              </a:spcBef>
              <a:buAutoNum type="arabicPeriod"/>
            </a:pPr>
            <a:endPar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nSpc>
                <a:spcPct val="107000"/>
              </a:lnSpc>
              <a:spcBef>
                <a:spcPts val="0"/>
              </a:spcBef>
              <a:buFont typeface="Wingdings" panose="05000000000000000000" pitchFamily="2" charset="2"/>
              <a:buChar char=""/>
            </a:pPr>
            <a:r>
              <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Detailed examples of each type are provided</a:t>
            </a:r>
          </a:p>
          <a:p>
            <a:pPr indent="0">
              <a:lnSpc>
                <a:spcPct val="107000"/>
              </a:lnSpc>
              <a:spcBef>
                <a:spcPts val="0"/>
              </a:spcBef>
              <a:spcAft>
                <a:spcPts val="800"/>
              </a:spcAft>
              <a:buNone/>
            </a:pPr>
            <a:endParaRPr lang="en-US" sz="1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973913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64371-C66B-2773-B29B-22D9DF588222}"/>
              </a:ext>
            </a:extLst>
          </p:cNvPr>
          <p:cNvSpPr>
            <a:spLocks noGrp="1"/>
          </p:cNvSpPr>
          <p:nvPr>
            <p:ph type="title"/>
          </p:nvPr>
        </p:nvSpPr>
        <p:spPr>
          <a:xfrm>
            <a:off x="628650" y="210245"/>
            <a:ext cx="7886700" cy="1325563"/>
          </a:xfrm>
        </p:spPr>
        <p:txBody>
          <a:bodyPr>
            <a:normAutofit/>
          </a:bodyPr>
          <a:lstStyle/>
          <a:p>
            <a:pPr algn="ctr"/>
            <a:r>
              <a:rPr lang="en-US" sz="4000" dirty="0">
                <a:solidFill>
                  <a:schemeClr val="bg1"/>
                </a:solidFill>
                <a:latin typeface="Times New Roman" panose="02020603050405020304" pitchFamily="18" charset="0"/>
                <a:cs typeface="Times New Roman" panose="02020603050405020304" pitchFamily="18" charset="0"/>
              </a:rPr>
              <a:t>Flood Resiliency Plan</a:t>
            </a:r>
          </a:p>
        </p:txBody>
      </p:sp>
      <p:sp>
        <p:nvSpPr>
          <p:cNvPr id="3" name="Content Placeholder 2">
            <a:extLst>
              <a:ext uri="{FF2B5EF4-FFF2-40B4-BE49-F238E27FC236}">
                <a16:creationId xmlns:a16="http://schemas.microsoft.com/office/drawing/2014/main" id="{0ECC05BF-CCFC-0886-B7D7-EA903814AF15}"/>
              </a:ext>
            </a:extLst>
          </p:cNvPr>
          <p:cNvSpPr>
            <a:spLocks noGrp="1"/>
          </p:cNvSpPr>
          <p:nvPr>
            <p:ph idx="1"/>
          </p:nvPr>
        </p:nvSpPr>
        <p:spPr>
          <a:xfrm>
            <a:off x="628650" y="1535808"/>
            <a:ext cx="7886700" cy="4522012"/>
          </a:xfrm>
        </p:spPr>
        <p:txBody>
          <a:bodyPr>
            <a:normAutofit/>
          </a:bodyPr>
          <a:lstStyle/>
          <a:p>
            <a:pPr marL="0" indent="0">
              <a:lnSpc>
                <a:spcPct val="107000"/>
              </a:lnSpc>
              <a:spcBef>
                <a:spcPts val="0"/>
              </a:spcBef>
              <a:buNone/>
            </a:pPr>
            <a:r>
              <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IV.  Recommended Actions by Sector &amp; Organization (Flood Plan)</a:t>
            </a:r>
          </a:p>
          <a:p>
            <a:pPr indent="0">
              <a:lnSpc>
                <a:spcPct val="107000"/>
              </a:lnSpc>
              <a:spcBef>
                <a:spcPts val="0"/>
              </a:spcBef>
              <a:buNone/>
            </a:pPr>
            <a:r>
              <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A.  Federal Organizations </a:t>
            </a:r>
            <a:endParaRPr lang="en-US" sz="18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Legislative Branch</a:t>
            </a:r>
            <a:endParaRPr lang="en-US" sz="18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Executive Branch</a:t>
            </a:r>
            <a:endParaRPr lang="en-US" sz="18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Agencies</a:t>
            </a:r>
            <a:endParaRPr lang="en-US" sz="18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857250">
              <a:lnSpc>
                <a:spcPct val="107000"/>
              </a:lnSpc>
              <a:spcBef>
                <a:spcPts val="0"/>
              </a:spcBef>
            </a:pPr>
            <a:endParaRPr lang="en-US" sz="18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B.  State Organizations</a:t>
            </a:r>
            <a:endParaRPr lang="en-US" sz="18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Legislative Branch</a:t>
            </a:r>
            <a:endParaRPr lang="en-US" sz="18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Executive Branch</a:t>
            </a:r>
            <a:endParaRPr lang="en-US" sz="18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rabicPeriod"/>
            </a:pPr>
            <a:r>
              <a:rPr lang="en-US" sz="1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Agencies, Commissions, and Boards</a:t>
            </a:r>
            <a:endParaRPr lang="en-US" sz="18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628650" indent="0">
              <a:lnSpc>
                <a:spcPct val="107000"/>
              </a:lnSpc>
              <a:spcBef>
                <a:spcPts val="0"/>
              </a:spcBef>
              <a:buNone/>
            </a:pPr>
            <a:r>
              <a:rPr lang="en-US" sz="1800" dirty="0">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Bef>
                <a:spcPts val="0"/>
              </a:spcBef>
              <a:spcAft>
                <a:spcPts val="800"/>
              </a:spcAft>
              <a:buNone/>
            </a:pPr>
            <a:endParaRPr lang="en-US" sz="1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31892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64371-C66B-2773-B29B-22D9DF588222}"/>
              </a:ext>
            </a:extLst>
          </p:cNvPr>
          <p:cNvSpPr>
            <a:spLocks noGrp="1"/>
          </p:cNvSpPr>
          <p:nvPr>
            <p:ph type="title"/>
          </p:nvPr>
        </p:nvSpPr>
        <p:spPr>
          <a:xfrm>
            <a:off x="628650" y="244433"/>
            <a:ext cx="7886700" cy="1254757"/>
          </a:xfrm>
        </p:spPr>
        <p:txBody>
          <a:bodyPr>
            <a:normAutofit/>
          </a:bodyPr>
          <a:lstStyle/>
          <a:p>
            <a:pPr algn="ctr"/>
            <a:r>
              <a:rPr lang="en-US" sz="4000" dirty="0">
                <a:solidFill>
                  <a:schemeClr val="bg1"/>
                </a:solidFill>
                <a:latin typeface="Times New Roman" panose="02020603050405020304" pitchFamily="18" charset="0"/>
                <a:cs typeface="Times New Roman" panose="02020603050405020304" pitchFamily="18" charset="0"/>
              </a:rPr>
              <a:t>Flood Resiliency Plan</a:t>
            </a:r>
          </a:p>
        </p:txBody>
      </p:sp>
      <p:sp>
        <p:nvSpPr>
          <p:cNvPr id="3" name="Content Placeholder 2">
            <a:extLst>
              <a:ext uri="{FF2B5EF4-FFF2-40B4-BE49-F238E27FC236}">
                <a16:creationId xmlns:a16="http://schemas.microsoft.com/office/drawing/2014/main" id="{0ECC05BF-CCFC-0886-B7D7-EA903814AF15}"/>
              </a:ext>
            </a:extLst>
          </p:cNvPr>
          <p:cNvSpPr>
            <a:spLocks noGrp="1"/>
          </p:cNvSpPr>
          <p:nvPr>
            <p:ph idx="1"/>
          </p:nvPr>
        </p:nvSpPr>
        <p:spPr>
          <a:xfrm>
            <a:off x="628650" y="1360967"/>
            <a:ext cx="7886700" cy="4851734"/>
          </a:xfrm>
        </p:spPr>
        <p:txBody>
          <a:bodyPr>
            <a:normAutofit fontScale="92500" lnSpcReduction="20000"/>
          </a:bodyPr>
          <a:lstStyle/>
          <a:p>
            <a:pPr marL="628650" indent="0">
              <a:lnSpc>
                <a:spcPct val="107000"/>
              </a:lnSpc>
              <a:spcBef>
                <a:spcPts val="0"/>
              </a:spcBef>
              <a:buNone/>
            </a:pPr>
            <a:r>
              <a:rPr lang="en-US" sz="1800" dirty="0">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C.   Regional Organizations</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40005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1.  Conservation Districts</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2.  Regional Planning and Development Councils</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40005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D.  County Organizations</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40005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E.  Municipalities</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40005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F.  Communities</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40005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G.  NGOs</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40005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H.  Utilities</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40005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I.  Businesses</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40005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J.  Residents</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Bef>
                <a:spcPts val="0"/>
              </a:spcBef>
              <a:spcAft>
                <a:spcPts val="800"/>
              </a:spcAft>
              <a:buNone/>
            </a:pPr>
            <a:endParaRPr lang="en-US" sz="1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746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64371-C66B-2773-B29B-22D9DF588222}"/>
              </a:ext>
            </a:extLst>
          </p:cNvPr>
          <p:cNvSpPr>
            <a:spLocks noGrp="1"/>
          </p:cNvSpPr>
          <p:nvPr>
            <p:ph type="title"/>
          </p:nvPr>
        </p:nvSpPr>
        <p:spPr>
          <a:xfrm>
            <a:off x="628650" y="184377"/>
            <a:ext cx="7886700" cy="1325563"/>
          </a:xfrm>
        </p:spPr>
        <p:txBody>
          <a:bodyPr>
            <a:normAutofit/>
          </a:bodyPr>
          <a:lstStyle/>
          <a:p>
            <a:pPr algn="ctr"/>
            <a:r>
              <a:rPr lang="en-US" sz="4000" dirty="0">
                <a:solidFill>
                  <a:schemeClr val="bg1"/>
                </a:solidFill>
                <a:latin typeface="Times New Roman" panose="02020603050405020304" pitchFamily="18" charset="0"/>
                <a:cs typeface="Times New Roman" panose="02020603050405020304" pitchFamily="18" charset="0"/>
              </a:rPr>
              <a:t>Flood Resiliency Plan</a:t>
            </a:r>
          </a:p>
        </p:txBody>
      </p:sp>
      <p:sp>
        <p:nvSpPr>
          <p:cNvPr id="3" name="Content Placeholder 2">
            <a:extLst>
              <a:ext uri="{FF2B5EF4-FFF2-40B4-BE49-F238E27FC236}">
                <a16:creationId xmlns:a16="http://schemas.microsoft.com/office/drawing/2014/main" id="{0ECC05BF-CCFC-0886-B7D7-EA903814AF15}"/>
              </a:ext>
            </a:extLst>
          </p:cNvPr>
          <p:cNvSpPr>
            <a:spLocks noGrp="1"/>
          </p:cNvSpPr>
          <p:nvPr>
            <p:ph idx="1"/>
          </p:nvPr>
        </p:nvSpPr>
        <p:spPr>
          <a:xfrm>
            <a:off x="628650" y="1360967"/>
            <a:ext cx="7886700" cy="4851734"/>
          </a:xfrm>
        </p:spPr>
        <p:txBody>
          <a:bodyPr>
            <a:normAutofit fontScale="92500" lnSpcReduction="20000"/>
          </a:bodyPr>
          <a:lstStyle/>
          <a:p>
            <a:pPr marL="628650" indent="0">
              <a:lnSpc>
                <a:spcPct val="107000"/>
              </a:lnSpc>
              <a:spcBef>
                <a:spcPts val="0"/>
              </a:spcBef>
              <a:buNone/>
            </a:pPr>
            <a:r>
              <a:rPr lang="en-US" sz="1800" dirty="0">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V.  Progress and Tracking</a:t>
            </a:r>
          </a:p>
          <a:p>
            <a:pPr marL="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Bef>
                <a:spcPts val="0"/>
              </a:spcBef>
              <a:buFont typeface="+mj-lt"/>
              <a:buAutoNum type="alphaUcPeriod"/>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Dollars expended</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628650">
              <a:lnSpc>
                <a:spcPct val="107000"/>
              </a:lnSpc>
              <a:spcBef>
                <a:spcPts val="0"/>
              </a:spcBef>
            </a:pP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rabicPeriod"/>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Mitigation projects</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rabicPeriod"/>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Other projects (Dam rehab, Flood walls, Maintenance</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rabicPeriod"/>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Training</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rabicPeriod"/>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Education &amp; outreach</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mj-lt"/>
              <a:buAutoNum type="arabicPeriod"/>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Research and studies</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Bef>
                <a:spcPts val="0"/>
              </a:spcBef>
            </a:pP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B.  Projects completed</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C.  Objectives and recommendations met</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D.  Educational output and participation</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E.  Website and social media hits</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F.   Crowd sourced feedback (annual survey, annual/biennial symposium)</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G.  Legislation passed</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457200" indent="0">
              <a:lnSpc>
                <a:spcPct val="107000"/>
              </a:lnSpc>
              <a:spcBef>
                <a:spcPts val="0"/>
              </a:spcBef>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pPr>
            <a:r>
              <a:rPr lang="en-US" sz="19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VI.  Appendices</a:t>
            </a:r>
            <a:endParaRPr lang="en-US" sz="1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indent="0">
              <a:lnSpc>
                <a:spcPct val="107000"/>
              </a:lnSpc>
              <a:spcBef>
                <a:spcPts val="0"/>
              </a:spcBef>
              <a:spcAft>
                <a:spcPts val="800"/>
              </a:spcAft>
              <a:buNone/>
            </a:pPr>
            <a:endParaRPr lang="en-US" sz="1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614307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5EDC0-E652-F89F-284A-423832A299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62B8A2-9E87-6C0F-E3A3-9C1E4F61FAC6}"/>
              </a:ext>
            </a:extLst>
          </p:cNvPr>
          <p:cNvSpPr>
            <a:spLocks noGrp="1"/>
          </p:cNvSpPr>
          <p:nvPr>
            <p:ph type="title"/>
          </p:nvPr>
        </p:nvSpPr>
        <p:spPr>
          <a:xfrm>
            <a:off x="628650" y="2550073"/>
            <a:ext cx="7886700" cy="1325563"/>
          </a:xfrm>
        </p:spPr>
        <p:txBody>
          <a:bodyPr>
            <a:normAutofit/>
          </a:bodyPr>
          <a:lstStyle/>
          <a:p>
            <a:pPr algn="ctr"/>
            <a:r>
              <a:rPr lang="en-US" dirty="0">
                <a:solidFill>
                  <a:schemeClr val="bg1"/>
                </a:solidFill>
                <a:latin typeface="Times New Roman" panose="02020603050405020304" pitchFamily="18" charset="0"/>
                <a:cs typeface="Times New Roman" panose="02020603050405020304" pitchFamily="18" charset="0"/>
              </a:rPr>
              <a:t>Draft Plan </a:t>
            </a:r>
            <a:r>
              <a:rPr lang="en-US" u="sng" dirty="0">
                <a:solidFill>
                  <a:schemeClr val="bg1"/>
                </a:solidFill>
                <a:latin typeface="Times New Roman" panose="02020603050405020304" pitchFamily="18" charset="0"/>
                <a:cs typeface="Times New Roman" panose="02020603050405020304" pitchFamily="18" charset="0"/>
              </a:rPr>
              <a:t>Speed-read</a:t>
            </a:r>
          </a:p>
        </p:txBody>
      </p:sp>
    </p:spTree>
    <p:extLst>
      <p:ext uri="{BB962C8B-B14F-4D97-AF65-F5344CB8AC3E}">
        <p14:creationId xmlns:p14="http://schemas.microsoft.com/office/powerpoint/2010/main" val="21672446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5EDC0-E652-F89F-284A-423832A299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62B8A2-9E87-6C0F-E3A3-9C1E4F61FAC6}"/>
              </a:ext>
            </a:extLst>
          </p:cNvPr>
          <p:cNvSpPr>
            <a:spLocks noGrp="1"/>
          </p:cNvSpPr>
          <p:nvPr>
            <p:ph type="title"/>
          </p:nvPr>
        </p:nvSpPr>
        <p:spPr>
          <a:xfrm>
            <a:off x="628650" y="2550073"/>
            <a:ext cx="7886700" cy="1325563"/>
          </a:xfrm>
        </p:spPr>
        <p:txBody>
          <a:bodyPr/>
          <a:lstStyle/>
          <a:p>
            <a:pPr algn="ctr"/>
            <a:r>
              <a:rPr lang="en-US" dirty="0">
                <a:solidFill>
                  <a:schemeClr val="bg1"/>
                </a:solidFill>
                <a:latin typeface="Times New Roman" panose="02020603050405020304" pitchFamily="18" charset="0"/>
                <a:cs typeface="Times New Roman" panose="02020603050405020304" pitchFamily="18" charset="0"/>
              </a:rPr>
              <a:t>Questions, Comments,</a:t>
            </a:r>
            <a:br>
              <a:rPr lang="en-US" dirty="0">
                <a:solidFill>
                  <a:schemeClr val="bg1"/>
                </a:solidFill>
                <a:latin typeface="Times New Roman" panose="02020603050405020304" pitchFamily="18" charset="0"/>
                <a:cs typeface="Times New Roman" panose="02020603050405020304" pitchFamily="18" charset="0"/>
              </a:rPr>
            </a:br>
            <a:r>
              <a:rPr lang="en-US" dirty="0">
                <a:solidFill>
                  <a:schemeClr val="bg1"/>
                </a:solidFill>
                <a:latin typeface="Times New Roman" panose="02020603050405020304" pitchFamily="18" charset="0"/>
                <a:cs typeface="Times New Roman" panose="02020603050405020304" pitchFamily="18" charset="0"/>
              </a:rPr>
              <a:t>or Discussion?</a:t>
            </a:r>
          </a:p>
        </p:txBody>
      </p:sp>
    </p:spTree>
    <p:extLst>
      <p:ext uri="{BB962C8B-B14F-4D97-AF65-F5344CB8AC3E}">
        <p14:creationId xmlns:p14="http://schemas.microsoft.com/office/powerpoint/2010/main" val="2992136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BD3BCAE-F595-FC19-CB62-2A28F63DC21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637E81E-49EF-3821-8EE6-AD4803DE7F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2B6A6C8D-8815-FBAD-DBE9-5EFA7DC976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66A1D92-1654-E680-F01F-64210641C0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4E3DF3A-4B84-978B-FD41-6EC9149D0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75E6A89-B851-BEC0-89A9-7C2F7D5DC3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9" y="4092819"/>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70931CC0-8204-33ED-B7A9-7866EC9645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0"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11F14B8D-6EF8-0CB8-74CE-1391093EBE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E5D7740-83EE-26CB-A02D-8A1D9C9976A4}"/>
              </a:ext>
            </a:extLst>
          </p:cNvPr>
          <p:cNvSpPr>
            <a:spLocks noGrp="1"/>
          </p:cNvSpPr>
          <p:nvPr>
            <p:ph type="title"/>
          </p:nvPr>
        </p:nvSpPr>
        <p:spPr>
          <a:xfrm>
            <a:off x="350045" y="586859"/>
            <a:ext cx="2401025" cy="3387497"/>
          </a:xfrm>
        </p:spPr>
        <p:txBody>
          <a:bodyPr anchor="b">
            <a:normAutofit/>
          </a:bodyPr>
          <a:lstStyle/>
          <a:p>
            <a:pPr algn="r"/>
            <a:r>
              <a:rPr lang="en-US" sz="3500">
                <a:solidFill>
                  <a:srgbClr val="FFFFFF"/>
                </a:solidFill>
                <a:latin typeface="Times New Roman" panose="02020603050405020304" pitchFamily="18" charset="0"/>
                <a:cs typeface="Times New Roman" panose="02020603050405020304" pitchFamily="18" charset="0"/>
              </a:rPr>
              <a:t>Contact</a:t>
            </a:r>
          </a:p>
        </p:txBody>
      </p:sp>
      <p:sp>
        <p:nvSpPr>
          <p:cNvPr id="3" name="Content Placeholder 2">
            <a:extLst>
              <a:ext uri="{FF2B5EF4-FFF2-40B4-BE49-F238E27FC236}">
                <a16:creationId xmlns:a16="http://schemas.microsoft.com/office/drawing/2014/main" id="{633E7E3D-AF74-DB4A-8B6B-42AB546DCD4D}"/>
              </a:ext>
            </a:extLst>
          </p:cNvPr>
          <p:cNvSpPr>
            <a:spLocks noGrp="1"/>
          </p:cNvSpPr>
          <p:nvPr>
            <p:ph idx="1"/>
          </p:nvPr>
        </p:nvSpPr>
        <p:spPr>
          <a:xfrm>
            <a:off x="3378415" y="649484"/>
            <a:ext cx="5763303" cy="5546047"/>
          </a:xfrm>
        </p:spPr>
        <p:txBody>
          <a:bodyPr anchor="ctr">
            <a:normAutofit/>
          </a:bodyPr>
          <a:lstStyle/>
          <a:p>
            <a:pPr marL="0" indent="0">
              <a:buNone/>
            </a:pPr>
            <a:r>
              <a:rPr lang="en-US" sz="2000" dirty="0">
                <a:latin typeface="Times New Roman" panose="02020603050405020304" pitchFamily="18" charset="0"/>
                <a:cs typeface="Times New Roman" panose="02020603050405020304" pitchFamily="18" charset="0"/>
              </a:rPr>
              <a:t>Director </a:t>
            </a:r>
          </a:p>
          <a:p>
            <a:pPr marL="0" indent="0">
              <a:buNone/>
            </a:pPr>
            <a:r>
              <a:rPr lang="en-US" sz="2000" dirty="0">
                <a:latin typeface="Times New Roman" panose="02020603050405020304" pitchFamily="18" charset="0"/>
                <a:cs typeface="Times New Roman" panose="02020603050405020304" pitchFamily="18" charset="0"/>
              </a:rPr>
              <a:t>Robert T. Martin:  </a:t>
            </a:r>
            <a:r>
              <a:rPr lang="en-US" sz="2000" dirty="0">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robert.t.martin@wv.gov</a:t>
            </a:r>
            <a:endParaRPr lang="en-US" sz="2000" dirty="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Deputy Director </a:t>
            </a:r>
          </a:p>
          <a:p>
            <a:pPr marL="0" indent="0">
              <a:buNone/>
            </a:pPr>
            <a:r>
              <a:rPr lang="en-US" sz="2000" dirty="0">
                <a:latin typeface="Times New Roman" panose="02020603050405020304" pitchFamily="18" charset="0"/>
                <a:cs typeface="Times New Roman" panose="02020603050405020304" pitchFamily="18" charset="0"/>
              </a:rPr>
              <a:t>Edwin R. Martin:  </a:t>
            </a:r>
            <a:r>
              <a:rPr lang="en-US" sz="2000" dirty="0">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edwin.r.martin@wv.gov</a:t>
            </a:r>
            <a:endParaRPr lang="en-US" sz="2000" dirty="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Administrative Assistant </a:t>
            </a:r>
          </a:p>
          <a:p>
            <a:pPr marL="0" indent="0">
              <a:buNone/>
            </a:pPr>
            <a:r>
              <a:rPr lang="en-US" sz="2000" dirty="0">
                <a:latin typeface="Times New Roman" panose="02020603050405020304" pitchFamily="18" charset="0"/>
                <a:cs typeface="Times New Roman" panose="02020603050405020304" pitchFamily="18" charset="0"/>
              </a:rPr>
              <a:t>Lindsey Hanks:  </a:t>
            </a:r>
            <a:r>
              <a:rPr lang="en-US" sz="2000" dirty="0">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lindsey.c.hanks@wv.go</a:t>
            </a:r>
            <a:r>
              <a:rPr lang="en-US" sz="2000" dirty="0">
                <a:latin typeface="Times New Roman" panose="02020603050405020304" pitchFamily="18" charset="0"/>
                <a:cs typeface="Times New Roman" panose="02020603050405020304" pitchFamily="18" charset="0"/>
              </a:rPr>
              <a:t>v</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304-352-0734</a:t>
            </a:r>
          </a:p>
        </p:txBody>
      </p:sp>
    </p:spTree>
    <p:extLst>
      <p:ext uri="{BB962C8B-B14F-4D97-AF65-F5344CB8AC3E}">
        <p14:creationId xmlns:p14="http://schemas.microsoft.com/office/powerpoint/2010/main" val="3687358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C1CF9-1DE8-5749-08FA-30928C6BD24E}"/>
              </a:ext>
            </a:extLst>
          </p:cNvPr>
          <p:cNvSpPr>
            <a:spLocks noGrp="1"/>
          </p:cNvSpPr>
          <p:nvPr>
            <p:ph type="title"/>
          </p:nvPr>
        </p:nvSpPr>
        <p:spPr>
          <a:xfrm>
            <a:off x="628650" y="577781"/>
            <a:ext cx="7886700" cy="1325563"/>
          </a:xfrm>
        </p:spPr>
        <p:txBody>
          <a:bodyPr/>
          <a:lstStyle/>
          <a:p>
            <a:pPr algn="ctr"/>
            <a:r>
              <a:rPr lang="en-US" dirty="0">
                <a:solidFill>
                  <a:schemeClr val="bg1"/>
                </a:solidFill>
                <a:latin typeface="Times New Roman" panose="02020603050405020304" pitchFamily="18" charset="0"/>
                <a:cs typeface="Times New Roman" panose="02020603050405020304" pitchFamily="18" charset="0"/>
              </a:rPr>
              <a:t>WV SRO Update</a:t>
            </a:r>
            <a:br>
              <a:rPr lang="en-US" dirty="0">
                <a:solidFill>
                  <a:schemeClr val="bg1"/>
                </a:solidFill>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8B83519-EEC3-A9C3-9B02-5E9020EF4A20}"/>
              </a:ext>
            </a:extLst>
          </p:cNvPr>
          <p:cNvSpPr>
            <a:spLocks noGrp="1"/>
          </p:cNvSpPr>
          <p:nvPr>
            <p:ph idx="1"/>
          </p:nvPr>
        </p:nvSpPr>
        <p:spPr>
          <a:xfrm>
            <a:off x="628650" y="1571589"/>
            <a:ext cx="7886700" cy="4418638"/>
          </a:xfrm>
        </p:spPr>
        <p:txBody>
          <a:bodyPr>
            <a:normAutofit/>
          </a:bodyPr>
          <a:lstStyle/>
          <a:p>
            <a:pPr marL="514350" indent="-514350">
              <a:lnSpc>
                <a:spcPct val="150000"/>
              </a:lnSpc>
              <a:buFont typeface="Arial" panose="020B0604020202020204" pitchFamily="34" charset="0"/>
              <a:buAutoNum type="arabicPeriod"/>
            </a:pPr>
            <a:r>
              <a:rPr lang="en-US" sz="2000" dirty="0">
                <a:solidFill>
                  <a:schemeClr val="bg1"/>
                </a:solidFill>
                <a:latin typeface="Times New Roman" panose="02020603050405020304" pitchFamily="18" charset="0"/>
                <a:cs typeface="Times New Roman" panose="02020603050405020304" pitchFamily="18" charset="0"/>
              </a:rPr>
              <a:t>2024 Session – Resiliency and Recovery Funds were omitted from the budget. No changes to §29-31 </a:t>
            </a:r>
          </a:p>
          <a:p>
            <a:pPr marL="514350" indent="-514350">
              <a:lnSpc>
                <a:spcPct val="150000"/>
              </a:lnSpc>
              <a:buFont typeface="Arial" panose="020B0604020202020204" pitchFamily="34" charset="0"/>
              <a:buAutoNum type="arabicPeriod"/>
            </a:pPr>
            <a:r>
              <a:rPr lang="en-US" sz="2000" dirty="0">
                <a:solidFill>
                  <a:schemeClr val="bg1"/>
                </a:solidFill>
                <a:latin typeface="Times New Roman" panose="02020603050405020304" pitchFamily="18" charset="0"/>
                <a:cs typeface="Times New Roman" panose="02020603050405020304" pitchFamily="18" charset="0"/>
              </a:rPr>
              <a:t>SBP Fellow – Sarah Hambrick - 2-year stent – targeting funding</a:t>
            </a:r>
          </a:p>
          <a:p>
            <a:pPr marL="514350" indent="-514350">
              <a:lnSpc>
                <a:spcPct val="150000"/>
              </a:lnSpc>
              <a:buFont typeface="Arial" panose="020B0604020202020204" pitchFamily="34" charset="0"/>
              <a:buAutoNum type="arabicPeriod"/>
            </a:pPr>
            <a:r>
              <a:rPr lang="en-US" sz="2000" dirty="0">
                <a:solidFill>
                  <a:schemeClr val="bg1"/>
                </a:solidFill>
                <a:latin typeface="Times New Roman" panose="02020603050405020304" pitchFamily="18" charset="0"/>
                <a:cs typeface="Times New Roman" panose="02020603050405020304" pitchFamily="18" charset="0"/>
              </a:rPr>
              <a:t>BRIC grant application for the CHAT Program – county capacity </a:t>
            </a:r>
          </a:p>
          <a:p>
            <a:pPr marL="514350" indent="-514350">
              <a:lnSpc>
                <a:spcPct val="150000"/>
              </a:lnSpc>
              <a:buFont typeface="Arial" panose="020B0604020202020204" pitchFamily="34" charset="0"/>
              <a:buAutoNum type="arabicPeriod"/>
            </a:pPr>
            <a:r>
              <a:rPr lang="en-US" sz="2000" dirty="0">
                <a:solidFill>
                  <a:schemeClr val="bg1"/>
                </a:solidFill>
                <a:latin typeface="Times New Roman" panose="02020603050405020304" pitchFamily="18" charset="0"/>
                <a:cs typeface="Times New Roman" panose="02020603050405020304" pitchFamily="18" charset="0"/>
              </a:rPr>
              <a:t>Looking at various other grants for staffing positions related to long term recovery</a:t>
            </a:r>
          </a:p>
          <a:p>
            <a:pPr marL="514350" indent="-514350">
              <a:lnSpc>
                <a:spcPct val="150000"/>
              </a:lnSpc>
              <a:buFont typeface="Arial" panose="020B0604020202020204" pitchFamily="34" charset="0"/>
              <a:buAutoNum type="arabicPeriod"/>
            </a:pPr>
            <a:r>
              <a:rPr lang="en-US" sz="1800" dirty="0">
                <a:solidFill>
                  <a:schemeClr val="bg1"/>
                </a:solidFill>
                <a:latin typeface="Times New Roman" panose="02020603050405020304" pitchFamily="18" charset="0"/>
                <a:cs typeface="Times New Roman" panose="02020603050405020304" pitchFamily="18" charset="0"/>
              </a:rPr>
              <a:t>NSF Project – Flood Resiliency Framework</a:t>
            </a:r>
          </a:p>
          <a:p>
            <a:pPr marL="514350" indent="-514350">
              <a:lnSpc>
                <a:spcPct val="150000"/>
              </a:lnSpc>
              <a:buFont typeface="Arial" panose="020B0604020202020204" pitchFamily="34" charset="0"/>
              <a:buAutoNum type="arabicPeriod"/>
            </a:pPr>
            <a:r>
              <a:rPr lang="en-US" sz="1800" dirty="0">
                <a:solidFill>
                  <a:schemeClr val="bg1"/>
                </a:solidFill>
                <a:latin typeface="Times New Roman" panose="02020603050405020304" pitchFamily="18" charset="0"/>
                <a:cs typeface="Times New Roman" panose="02020603050405020304" pitchFamily="18" charset="0"/>
              </a:rPr>
              <a:t>Flood Resiliency Plan</a:t>
            </a:r>
          </a:p>
          <a:p>
            <a:pPr marL="514350" indent="-514350">
              <a:buFont typeface="Arial" panose="020B0604020202020204" pitchFamily="34" charset="0"/>
              <a:buAutoNum type="arabicPeriod"/>
            </a:pPr>
            <a:endParaRPr lang="en-US" sz="1800" dirty="0">
              <a:solidFill>
                <a:schemeClr val="bg1"/>
              </a:solidFill>
              <a:latin typeface="Times New Roman" panose="02020603050405020304" pitchFamily="18" charset="0"/>
              <a:cs typeface="Times New Roman" panose="02020603050405020304" pitchFamily="18" charset="0"/>
            </a:endParaRPr>
          </a:p>
          <a:p>
            <a:pPr marL="0" indent="0">
              <a:buNone/>
            </a:pPr>
            <a:endParaRPr lang="en-US" dirty="0">
              <a:solidFill>
                <a:schemeClr val="bg1"/>
              </a:solidFill>
            </a:endParaRPr>
          </a:p>
        </p:txBody>
      </p:sp>
    </p:spTree>
    <p:extLst>
      <p:ext uri="{BB962C8B-B14F-4D97-AF65-F5344CB8AC3E}">
        <p14:creationId xmlns:p14="http://schemas.microsoft.com/office/powerpoint/2010/main" val="2232630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651DF0-F64B-751E-B3E6-E35049801C4E}"/>
              </a:ext>
            </a:extLst>
          </p:cNvPr>
          <p:cNvSpPr>
            <a:spLocks noGrp="1"/>
          </p:cNvSpPr>
          <p:nvPr>
            <p:ph idx="1"/>
          </p:nvPr>
        </p:nvSpPr>
        <p:spPr>
          <a:xfrm>
            <a:off x="628650" y="1378226"/>
            <a:ext cx="7886700" cy="4968858"/>
          </a:xfrm>
        </p:spPr>
        <p:txBody>
          <a:bodyPr>
            <a:normAutofit/>
          </a:bodyPr>
          <a:lstStyle/>
          <a:p>
            <a:pPr marL="0" indent="0">
              <a:buNone/>
            </a:pPr>
            <a:r>
              <a:rPr lang="en-US" sz="1800" dirty="0">
                <a:solidFill>
                  <a:schemeClr val="bg1"/>
                </a:solidFill>
                <a:latin typeface="Times New Roman" panose="02020603050405020304" pitchFamily="18" charset="0"/>
                <a:ea typeface="Times New Roman" panose="02020603050405020304" pitchFamily="18" charset="0"/>
              </a:rPr>
              <a:t>(1) Serve as coordinator of all economic and community resiliency planning and implementation efforts, including, but not limited to, flood protection programs and activities in the state; </a:t>
            </a:r>
          </a:p>
          <a:p>
            <a:pPr marL="0" indent="0">
              <a:buNone/>
            </a:pPr>
            <a:r>
              <a:rPr lang="en-US" sz="2400" u="sng" dirty="0">
                <a:solidFill>
                  <a:schemeClr val="bg1"/>
                </a:solidFill>
                <a:latin typeface="Times New Roman" panose="02020603050405020304" pitchFamily="18" charset="0"/>
                <a:ea typeface="Times New Roman" panose="02020603050405020304" pitchFamily="18" charset="0"/>
              </a:rPr>
              <a:t>(2) Develop a new state Flood Resiliency Plan due to the Board no later than June 30, 2024; </a:t>
            </a:r>
          </a:p>
          <a:p>
            <a:pPr marL="0" indent="0">
              <a:buNone/>
            </a:pPr>
            <a:r>
              <a:rPr lang="en-US" sz="1800" dirty="0">
                <a:solidFill>
                  <a:schemeClr val="bg1"/>
                </a:solidFill>
                <a:latin typeface="Times New Roman" panose="02020603050405020304" pitchFamily="18" charset="0"/>
                <a:ea typeface="Times New Roman" panose="02020603050405020304" pitchFamily="18" charset="0"/>
              </a:rPr>
              <a:t>(3) Coordinate an annual review of the state Flood Resiliency Plan and update the plan no less than biennially, with updates due to the board no later than June 30 in even-numbered years;</a:t>
            </a:r>
          </a:p>
          <a:p>
            <a:pPr marL="0" indent="0">
              <a:buNone/>
            </a:pPr>
            <a:r>
              <a:rPr lang="en-US" sz="1800" dirty="0">
                <a:solidFill>
                  <a:schemeClr val="bg1"/>
                </a:solidFill>
                <a:latin typeface="Times New Roman" panose="02020603050405020304" pitchFamily="18" charset="0"/>
                <a:ea typeface="Times New Roman" panose="02020603050405020304" pitchFamily="18" charset="0"/>
              </a:rPr>
              <a:t>(4) Recommend legislation to reduce or mitigate flood damage;</a:t>
            </a:r>
          </a:p>
          <a:p>
            <a:pPr marL="0" indent="0">
              <a:buNone/>
            </a:pPr>
            <a:r>
              <a:rPr lang="en-US" sz="1800" dirty="0">
                <a:solidFill>
                  <a:schemeClr val="bg1"/>
                </a:solidFill>
                <a:latin typeface="Times New Roman" panose="02020603050405020304" pitchFamily="18" charset="0"/>
                <a:ea typeface="Times New Roman" panose="02020603050405020304" pitchFamily="18" charset="0"/>
              </a:rPr>
              <a:t>(5) Report to the Joint Legislative Committee on Flooding at least quarterly;</a:t>
            </a:r>
          </a:p>
          <a:p>
            <a:pPr marL="0" indent="0">
              <a:buNone/>
            </a:pPr>
            <a:r>
              <a:rPr lang="en-US" sz="2400" u="sng" dirty="0">
                <a:solidFill>
                  <a:schemeClr val="bg1"/>
                </a:solidFill>
                <a:latin typeface="Times New Roman" panose="02020603050405020304" pitchFamily="18" charset="0"/>
                <a:ea typeface="Times New Roman" panose="02020603050405020304" pitchFamily="18" charset="0"/>
              </a:rPr>
              <a:t>(6) Catalog, maintain, and monitor a listing of current and proposed capital expenditures to reduce or mitigate flood damage and other hazards, and other useful and desirable resiliency efforts</a:t>
            </a:r>
            <a:r>
              <a:rPr lang="en-US" sz="2400" dirty="0">
                <a:solidFill>
                  <a:schemeClr val="bg1"/>
                </a:solidFill>
                <a:latin typeface="Times New Roman" panose="02020603050405020304" pitchFamily="18" charset="0"/>
                <a:ea typeface="Times New Roman" panose="02020603050405020304" pitchFamily="18" charset="0"/>
              </a:rPr>
              <a:t>;</a:t>
            </a:r>
          </a:p>
          <a:p>
            <a:endParaRPr lang="en-US" dirty="0">
              <a:solidFill>
                <a:schemeClr val="bg1"/>
              </a:solidFill>
            </a:endParaRPr>
          </a:p>
        </p:txBody>
      </p:sp>
      <p:sp>
        <p:nvSpPr>
          <p:cNvPr id="4" name="Title 1">
            <a:extLst>
              <a:ext uri="{FF2B5EF4-FFF2-40B4-BE49-F238E27FC236}">
                <a16:creationId xmlns:a16="http://schemas.microsoft.com/office/drawing/2014/main" id="{699C1CF9-1DE8-5749-08FA-30928C6BD24E}"/>
              </a:ext>
            </a:extLst>
          </p:cNvPr>
          <p:cNvSpPr>
            <a:spLocks noGrp="1"/>
          </p:cNvSpPr>
          <p:nvPr>
            <p:ph type="title"/>
          </p:nvPr>
        </p:nvSpPr>
        <p:spPr>
          <a:xfrm>
            <a:off x="628650" y="510916"/>
            <a:ext cx="7886700" cy="1201738"/>
          </a:xfrm>
        </p:spPr>
        <p:txBody>
          <a:bodyPr>
            <a:normAutofit fontScale="90000"/>
          </a:bodyPr>
          <a:lstStyle/>
          <a:p>
            <a:pPr algn="ctr"/>
            <a:r>
              <a:rPr lang="en-US" sz="4400" dirty="0">
                <a:solidFill>
                  <a:schemeClr val="bg1"/>
                </a:solidFill>
                <a:latin typeface="Times New Roman" panose="02020603050405020304" pitchFamily="18" charset="0"/>
                <a:cs typeface="Times New Roman" panose="02020603050405020304" pitchFamily="18" charset="0"/>
              </a:rPr>
              <a:t>WV Code §29-31 </a:t>
            </a:r>
            <a:r>
              <a:rPr lang="en-US" dirty="0">
                <a:solidFill>
                  <a:schemeClr val="bg1"/>
                </a:solidFill>
                <a:latin typeface="Times New Roman" panose="02020603050405020304" pitchFamily="18" charset="0"/>
                <a:cs typeface="Times New Roman" panose="02020603050405020304" pitchFamily="18" charset="0"/>
              </a:rPr>
              <a:t>Refresher</a:t>
            </a:r>
            <a:br>
              <a:rPr lang="en-US" dirty="0">
                <a:solidFill>
                  <a:schemeClr val="bg1"/>
                </a:solidFill>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9747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CC68F9-C1F3-2C0C-EAA3-87274DC0AC36}"/>
              </a:ext>
            </a:extLst>
          </p:cNvPr>
          <p:cNvSpPr>
            <a:spLocks noGrp="1"/>
          </p:cNvSpPr>
          <p:nvPr>
            <p:ph idx="1"/>
          </p:nvPr>
        </p:nvSpPr>
        <p:spPr>
          <a:xfrm>
            <a:off x="628650" y="1488669"/>
            <a:ext cx="7886700" cy="4688294"/>
          </a:xfrm>
        </p:spPr>
        <p:txBody>
          <a:bodyPr/>
          <a:lstStyle/>
          <a:p>
            <a:pPr marL="0" indent="0">
              <a:buNone/>
            </a:pPr>
            <a:r>
              <a:rPr lang="en-US" sz="1800" dirty="0">
                <a:solidFill>
                  <a:schemeClr val="bg1"/>
                </a:solidFill>
                <a:latin typeface="Times New Roman" panose="02020603050405020304" pitchFamily="18" charset="0"/>
                <a:ea typeface="Times New Roman" panose="02020603050405020304" pitchFamily="18" charset="0"/>
              </a:rPr>
              <a:t>(7) Coordinate planning of flood projects with federal agencies;</a:t>
            </a:r>
          </a:p>
          <a:p>
            <a:pPr marL="0" indent="0">
              <a:buNone/>
            </a:pPr>
            <a:r>
              <a:rPr lang="en-US" sz="1800" dirty="0">
                <a:solidFill>
                  <a:schemeClr val="bg1"/>
                </a:solidFill>
                <a:latin typeface="Times New Roman" panose="02020603050405020304" pitchFamily="18" charset="0"/>
                <a:ea typeface="Times New Roman" panose="02020603050405020304" pitchFamily="18" charset="0"/>
              </a:rPr>
              <a:t>(8) Improve professional management of flood plains;</a:t>
            </a:r>
          </a:p>
          <a:p>
            <a:pPr marL="0" indent="0">
              <a:buNone/>
            </a:pPr>
            <a:r>
              <a:rPr lang="en-US" sz="1800" dirty="0">
                <a:solidFill>
                  <a:schemeClr val="bg1"/>
                </a:solidFill>
                <a:latin typeface="Times New Roman" panose="02020603050405020304" pitchFamily="18" charset="0"/>
                <a:ea typeface="Times New Roman" panose="02020603050405020304" pitchFamily="18" charset="0"/>
              </a:rPr>
              <a:t>(9) Provide education and outreach on flooding issues to the citizens of this state;</a:t>
            </a:r>
          </a:p>
          <a:p>
            <a:pPr marL="0" indent="0">
              <a:buNone/>
            </a:pPr>
            <a:r>
              <a:rPr lang="en-US" sz="2400" u="sng" dirty="0">
                <a:solidFill>
                  <a:schemeClr val="bg1"/>
                </a:solidFill>
                <a:latin typeface="Times New Roman" panose="02020603050405020304" pitchFamily="18" charset="0"/>
                <a:ea typeface="Times New Roman" panose="02020603050405020304" pitchFamily="18" charset="0"/>
              </a:rPr>
              <a:t>(10) Establish a single website integrating all agency flood information; </a:t>
            </a:r>
          </a:p>
          <a:p>
            <a:pPr marL="0" indent="0">
              <a:buNone/>
            </a:pPr>
            <a:r>
              <a:rPr lang="en-US" sz="1800" dirty="0">
                <a:solidFill>
                  <a:schemeClr val="bg1"/>
                </a:solidFill>
                <a:latin typeface="Times New Roman" panose="02020603050405020304" pitchFamily="18" charset="0"/>
                <a:ea typeface="Times New Roman" panose="02020603050405020304" pitchFamily="18" charset="0"/>
              </a:rPr>
              <a:t>(11) Monitor federal funds and initiatives that become available for disaster recovery and economic and community resiliency or other flood or hazard mitigation, and to direct expenditures on behalf of the Governor;</a:t>
            </a:r>
          </a:p>
          <a:p>
            <a:pPr marL="0" indent="0">
              <a:buNone/>
            </a:pPr>
            <a:r>
              <a:rPr lang="en-US" sz="1800" dirty="0">
                <a:solidFill>
                  <a:schemeClr val="bg1"/>
                </a:solidFill>
                <a:latin typeface="Times New Roman" panose="02020603050405020304" pitchFamily="18" charset="0"/>
                <a:ea typeface="Times New Roman" panose="02020603050405020304" pitchFamily="18" charset="0"/>
              </a:rPr>
              <a:t>(12) Pursue additional funds and resources to assist not only with long-term recovery efforts but also long-term community and statewide resiliency efforts; </a:t>
            </a:r>
          </a:p>
          <a:p>
            <a:pPr marL="0" indent="0">
              <a:buNone/>
            </a:pPr>
            <a:r>
              <a:rPr lang="en-US" sz="1800" dirty="0">
                <a:solidFill>
                  <a:schemeClr val="bg1"/>
                </a:solidFill>
                <a:latin typeface="Times New Roman" panose="02020603050405020304" pitchFamily="18" charset="0"/>
                <a:ea typeface="Times New Roman" panose="02020603050405020304" pitchFamily="18" charset="0"/>
              </a:rPr>
              <a:t>(13) Coordinate, integrate, and expand planning efforts in the state for hazard mitigation, long-term disaster recovery, and economic diversification; </a:t>
            </a:r>
          </a:p>
          <a:p>
            <a:pPr marL="0" indent="0">
              <a:buNone/>
            </a:pPr>
            <a:r>
              <a:rPr lang="en-US" sz="1800" dirty="0">
                <a:solidFill>
                  <a:schemeClr val="bg1"/>
                </a:solidFill>
                <a:latin typeface="Times New Roman" panose="02020603050405020304" pitchFamily="18" charset="0"/>
                <a:ea typeface="Times New Roman" panose="02020603050405020304" pitchFamily="18" charset="0"/>
              </a:rPr>
              <a:t>(14) Coordinate long-term disaster recovery efforts in response to disasters as they occur;</a:t>
            </a:r>
          </a:p>
          <a:p>
            <a:endParaRPr lang="en-US" dirty="0"/>
          </a:p>
        </p:txBody>
      </p:sp>
      <p:sp>
        <p:nvSpPr>
          <p:cNvPr id="4" name="Title 1">
            <a:extLst>
              <a:ext uri="{FF2B5EF4-FFF2-40B4-BE49-F238E27FC236}">
                <a16:creationId xmlns:a16="http://schemas.microsoft.com/office/drawing/2014/main" id="{9BB20D08-17EB-9EB3-E662-1DD741705D4E}"/>
              </a:ext>
            </a:extLst>
          </p:cNvPr>
          <p:cNvSpPr>
            <a:spLocks noGrp="1"/>
          </p:cNvSpPr>
          <p:nvPr>
            <p:ph type="title"/>
          </p:nvPr>
        </p:nvSpPr>
        <p:spPr>
          <a:xfrm>
            <a:off x="628650" y="163110"/>
            <a:ext cx="7886700" cy="1325563"/>
          </a:xfrm>
        </p:spPr>
        <p:txBody>
          <a:bodyPr/>
          <a:lstStyle/>
          <a:p>
            <a:pPr algn="ctr"/>
            <a:r>
              <a:rPr lang="en-US" dirty="0">
                <a:solidFill>
                  <a:schemeClr val="bg1"/>
                </a:solidFill>
                <a:latin typeface="Times New Roman" panose="02020603050405020304" pitchFamily="18" charset="0"/>
                <a:cs typeface="Times New Roman" panose="02020603050405020304" pitchFamily="18" charset="0"/>
              </a:rPr>
              <a:t>SRO Roles and Responsibilities</a:t>
            </a:r>
          </a:p>
        </p:txBody>
      </p:sp>
    </p:spTree>
    <p:extLst>
      <p:ext uri="{BB962C8B-B14F-4D97-AF65-F5344CB8AC3E}">
        <p14:creationId xmlns:p14="http://schemas.microsoft.com/office/powerpoint/2010/main" val="1106928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BCC372-9486-F3F4-6B33-E09F3859C0DB}"/>
              </a:ext>
            </a:extLst>
          </p:cNvPr>
          <p:cNvSpPr>
            <a:spLocks noGrp="1"/>
          </p:cNvSpPr>
          <p:nvPr>
            <p:ph idx="1"/>
          </p:nvPr>
        </p:nvSpPr>
        <p:spPr>
          <a:xfrm>
            <a:off x="628650" y="1520456"/>
            <a:ext cx="7886700" cy="4815996"/>
          </a:xfrm>
        </p:spPr>
        <p:txBody>
          <a:bodyPr>
            <a:normAutofit/>
          </a:bodyPr>
          <a:lstStyle/>
          <a:p>
            <a:pPr marL="0" indent="0">
              <a:buNone/>
            </a:pPr>
            <a:r>
              <a:rPr lang="en-US" sz="2400" u="sng" dirty="0">
                <a:solidFill>
                  <a:schemeClr val="bg1"/>
                </a:solidFill>
                <a:latin typeface="Times New Roman" panose="02020603050405020304" pitchFamily="18" charset="0"/>
                <a:ea typeface="Times New Roman" panose="02020603050405020304" pitchFamily="18" charset="0"/>
              </a:rPr>
              <a:t>(15) Establish and facilitate regular communication between federal, state, local, and private sector agencies, and organizations to further economic and disaster resilience; </a:t>
            </a:r>
          </a:p>
          <a:p>
            <a:pPr marL="0" indent="0">
              <a:buNone/>
            </a:pPr>
            <a:r>
              <a:rPr lang="en-US" sz="1800" dirty="0">
                <a:solidFill>
                  <a:schemeClr val="bg1"/>
                </a:solidFill>
                <a:latin typeface="Times New Roman" panose="02020603050405020304" pitchFamily="18" charset="0"/>
                <a:ea typeface="Times New Roman" panose="02020603050405020304" pitchFamily="18" charset="0"/>
              </a:rPr>
              <a:t>(16) Receive resources, monetary or otherwise, from any other governmental entity and disburse those resources to effectuate the purposes of this article; </a:t>
            </a:r>
          </a:p>
          <a:p>
            <a:pPr marL="0" indent="0">
              <a:buNone/>
            </a:pPr>
            <a:r>
              <a:rPr lang="en-US" sz="1800" dirty="0">
                <a:solidFill>
                  <a:schemeClr val="bg1"/>
                </a:solidFill>
                <a:latin typeface="Times New Roman" panose="02020603050405020304" pitchFamily="18" charset="0"/>
                <a:ea typeface="Times New Roman" panose="02020603050405020304" pitchFamily="18" charset="0"/>
              </a:rPr>
              <a:t>(17) Execute cooperative agreements, where appropriate, between the State Resiliency Office and the federal and/or state governments;</a:t>
            </a:r>
          </a:p>
          <a:p>
            <a:pPr marL="0" indent="0">
              <a:buNone/>
            </a:pPr>
            <a:r>
              <a:rPr lang="en-US" sz="1800" dirty="0">
                <a:solidFill>
                  <a:schemeClr val="bg1"/>
                </a:solidFill>
                <a:latin typeface="Times New Roman" panose="02020603050405020304" pitchFamily="18" charset="0"/>
                <a:ea typeface="Times New Roman" panose="02020603050405020304" pitchFamily="18" charset="0"/>
              </a:rPr>
              <a:t>(18) Contract, where appropriate, on behalf of the State Resiliency Office, with the federal government, its instrumentalities and agencies, any state, territory or the District of Columbia, and its agencies and instrumentalities, municipalities, foreign governments, public bodies, private corporations, partnerships, associations, and individuals; </a:t>
            </a:r>
          </a:p>
          <a:p>
            <a:pPr marL="0" indent="0">
              <a:buNone/>
            </a:pPr>
            <a:r>
              <a:rPr lang="en-US" sz="1800" dirty="0">
                <a:solidFill>
                  <a:schemeClr val="bg1"/>
                </a:solidFill>
                <a:latin typeface="Times New Roman" panose="02020603050405020304" pitchFamily="18" charset="0"/>
                <a:ea typeface="Times New Roman" panose="02020603050405020304" pitchFamily="18" charset="0"/>
              </a:rPr>
              <a:t>(19) Use funds administered by the State Resiliency Office for the maintenance, construction, or reconstruction of capital repair and replacement items as necessary to effectuate the purposes of this article;</a:t>
            </a:r>
          </a:p>
          <a:p>
            <a:endParaRPr lang="en-US" dirty="0"/>
          </a:p>
        </p:txBody>
      </p:sp>
      <p:sp>
        <p:nvSpPr>
          <p:cNvPr id="4" name="Title 1">
            <a:extLst>
              <a:ext uri="{FF2B5EF4-FFF2-40B4-BE49-F238E27FC236}">
                <a16:creationId xmlns:a16="http://schemas.microsoft.com/office/drawing/2014/main" id="{B394D5AE-C14A-4856-6F3A-618C9E4E6204}"/>
              </a:ext>
            </a:extLst>
          </p:cNvPr>
          <p:cNvSpPr>
            <a:spLocks noGrp="1"/>
          </p:cNvSpPr>
          <p:nvPr>
            <p:ph type="title"/>
          </p:nvPr>
        </p:nvSpPr>
        <p:spPr>
          <a:xfrm>
            <a:off x="628650" y="194893"/>
            <a:ext cx="7886700" cy="1325563"/>
          </a:xfrm>
        </p:spPr>
        <p:txBody>
          <a:bodyPr/>
          <a:lstStyle/>
          <a:p>
            <a:pPr algn="ctr"/>
            <a:r>
              <a:rPr lang="en-US" dirty="0">
                <a:solidFill>
                  <a:schemeClr val="bg1"/>
                </a:solidFill>
                <a:latin typeface="Times New Roman" panose="02020603050405020304" pitchFamily="18" charset="0"/>
                <a:cs typeface="Times New Roman" panose="02020603050405020304" pitchFamily="18" charset="0"/>
              </a:rPr>
              <a:t>SRO Roles and Responsibilities</a:t>
            </a:r>
          </a:p>
        </p:txBody>
      </p:sp>
    </p:spTree>
    <p:extLst>
      <p:ext uri="{BB962C8B-B14F-4D97-AF65-F5344CB8AC3E}">
        <p14:creationId xmlns:p14="http://schemas.microsoft.com/office/powerpoint/2010/main" val="652550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BCC372-9486-F3F4-6B33-E09F3859C0DB}"/>
              </a:ext>
            </a:extLst>
          </p:cNvPr>
          <p:cNvSpPr>
            <a:spLocks noGrp="1"/>
          </p:cNvSpPr>
          <p:nvPr>
            <p:ph idx="1"/>
          </p:nvPr>
        </p:nvSpPr>
        <p:spPr>
          <a:xfrm>
            <a:off x="628650" y="1478037"/>
            <a:ext cx="7886700" cy="4784098"/>
          </a:xfrm>
        </p:spPr>
        <p:txBody>
          <a:bodyPr>
            <a:normAutofit fontScale="92500" lnSpcReduction="10000"/>
          </a:bodyPr>
          <a:lstStyle/>
          <a:p>
            <a:pPr marL="0" indent="0">
              <a:buNone/>
            </a:pPr>
            <a:r>
              <a:rPr lang="en-US" sz="1900" dirty="0">
                <a:solidFill>
                  <a:schemeClr val="bg1"/>
                </a:solidFill>
                <a:latin typeface="Times New Roman" panose="02020603050405020304" pitchFamily="18" charset="0"/>
                <a:ea typeface="Times New Roman" panose="02020603050405020304" pitchFamily="18" charset="0"/>
              </a:rPr>
              <a:t>(20) Accept and use funds from the federal government, its instrumentalities and agencies, any state, territory or the District of Columbia, and its agencies and instrumentalities, municipalities, foreign governments, public bodies, private corporations, partnerships, associations, and individuals for the purposes of disaster recovery, hazard mitigation, flood mitigation, flood prevention, and disaster response programs;</a:t>
            </a:r>
          </a:p>
          <a:p>
            <a:pPr marL="0" indent="0">
              <a:buNone/>
            </a:pPr>
            <a:r>
              <a:rPr lang="en-US" sz="1900" dirty="0">
                <a:solidFill>
                  <a:schemeClr val="bg1"/>
                </a:solidFill>
                <a:latin typeface="Times New Roman" panose="02020603050405020304" pitchFamily="18" charset="0"/>
                <a:ea typeface="Times New Roman" panose="02020603050405020304" pitchFamily="18" charset="0"/>
              </a:rPr>
              <a:t>(21) Hire necessary employees at an appropriate salary equivalent to a competitive wage rate;</a:t>
            </a:r>
          </a:p>
          <a:p>
            <a:pPr marL="0" indent="0">
              <a:buNone/>
            </a:pPr>
            <a:r>
              <a:rPr lang="en-US" sz="1900" dirty="0">
                <a:solidFill>
                  <a:schemeClr val="bg1"/>
                </a:solidFill>
                <a:latin typeface="Times New Roman" panose="02020603050405020304" pitchFamily="18" charset="0"/>
                <a:ea typeface="Times New Roman" panose="02020603050405020304" pitchFamily="18" charset="0"/>
              </a:rPr>
              <a:t>(22) Enroll appropriate employees in PERS, PEIA, and workers’ compensation and unemployment programs, or their equivalents: </a:t>
            </a:r>
            <a:r>
              <a:rPr lang="en-US" sz="1900" i="1" dirty="0">
                <a:solidFill>
                  <a:schemeClr val="bg1"/>
                </a:solidFill>
                <a:latin typeface="Times New Roman" panose="02020603050405020304" pitchFamily="18" charset="0"/>
                <a:ea typeface="Times New Roman" panose="02020603050405020304" pitchFamily="18" charset="0"/>
              </a:rPr>
              <a:t>Provided</a:t>
            </a:r>
            <a:r>
              <a:rPr lang="en-US" sz="1900" dirty="0">
                <a:solidFill>
                  <a:schemeClr val="bg1"/>
                </a:solidFill>
                <a:latin typeface="Times New Roman" panose="02020603050405020304" pitchFamily="18" charset="0"/>
                <a:ea typeface="Times New Roman" panose="02020603050405020304" pitchFamily="18" charset="0"/>
              </a:rPr>
              <a:t>, That the State Resiliency Office, through the receipt of federal and/or state funds, pays the required employer contributions;</a:t>
            </a:r>
          </a:p>
          <a:p>
            <a:pPr marL="0" indent="0">
              <a:buNone/>
            </a:pPr>
            <a:r>
              <a:rPr lang="en-US" sz="1900" dirty="0">
                <a:solidFill>
                  <a:schemeClr val="bg1"/>
                </a:solidFill>
                <a:latin typeface="Times New Roman" panose="02020603050405020304" pitchFamily="18" charset="0"/>
                <a:ea typeface="Times New Roman" panose="02020603050405020304" pitchFamily="18" charset="0"/>
              </a:rPr>
              <a:t>(23) Develop a human resources division that will administer and manage its employees and receive state matching funds as necessary to ensure maximum federal funds are secured;</a:t>
            </a:r>
          </a:p>
          <a:p>
            <a:pPr marL="0" indent="0">
              <a:buNone/>
            </a:pPr>
            <a:r>
              <a:rPr lang="en-US" sz="1900" dirty="0">
                <a:solidFill>
                  <a:schemeClr val="bg1"/>
                </a:solidFill>
                <a:latin typeface="Times New Roman" panose="02020603050405020304" pitchFamily="18" charset="0"/>
                <a:ea typeface="Times New Roman" panose="02020603050405020304" pitchFamily="18" charset="0"/>
              </a:rPr>
              <a:t>(24) Have the ability to secure all other bonding, insurance, or other liability protections necessary for its employees to fulfill their duties and responsibilities; </a:t>
            </a:r>
          </a:p>
          <a:p>
            <a:pPr marL="0" indent="0">
              <a:buNone/>
            </a:pPr>
            <a:endParaRPr lang="en-US" dirty="0"/>
          </a:p>
        </p:txBody>
      </p:sp>
      <p:sp>
        <p:nvSpPr>
          <p:cNvPr id="4" name="Title 1">
            <a:extLst>
              <a:ext uri="{FF2B5EF4-FFF2-40B4-BE49-F238E27FC236}">
                <a16:creationId xmlns:a16="http://schemas.microsoft.com/office/drawing/2014/main" id="{B394D5AE-C14A-4856-6F3A-618C9E4E6204}"/>
              </a:ext>
            </a:extLst>
          </p:cNvPr>
          <p:cNvSpPr>
            <a:spLocks noGrp="1"/>
          </p:cNvSpPr>
          <p:nvPr>
            <p:ph type="title"/>
          </p:nvPr>
        </p:nvSpPr>
        <p:spPr>
          <a:xfrm>
            <a:off x="628650" y="226905"/>
            <a:ext cx="7886700" cy="1325563"/>
          </a:xfrm>
        </p:spPr>
        <p:txBody>
          <a:bodyPr/>
          <a:lstStyle/>
          <a:p>
            <a:pPr algn="ctr"/>
            <a:r>
              <a:rPr lang="en-US" dirty="0">
                <a:solidFill>
                  <a:schemeClr val="bg1"/>
                </a:solidFill>
                <a:latin typeface="Times New Roman" panose="02020603050405020304" pitchFamily="18" charset="0"/>
                <a:cs typeface="Times New Roman" panose="02020603050405020304" pitchFamily="18" charset="0"/>
              </a:rPr>
              <a:t>SRO Roles and Responsibilities</a:t>
            </a:r>
          </a:p>
        </p:txBody>
      </p:sp>
    </p:spTree>
    <p:extLst>
      <p:ext uri="{BB962C8B-B14F-4D97-AF65-F5344CB8AC3E}">
        <p14:creationId xmlns:p14="http://schemas.microsoft.com/office/powerpoint/2010/main" val="3506150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5C0ED1-5409-FFC0-4910-427FD7EF15D0}"/>
              </a:ext>
            </a:extLst>
          </p:cNvPr>
          <p:cNvSpPr>
            <a:spLocks noGrp="1"/>
          </p:cNvSpPr>
          <p:nvPr>
            <p:ph idx="1"/>
          </p:nvPr>
        </p:nvSpPr>
        <p:spPr>
          <a:xfrm>
            <a:off x="628650" y="1435506"/>
            <a:ext cx="7886700" cy="4965294"/>
          </a:xfrm>
        </p:spPr>
        <p:txBody>
          <a:bodyPr>
            <a:normAutofit fontScale="92500" lnSpcReduction="10000"/>
          </a:bodyPr>
          <a:lstStyle/>
          <a:p>
            <a:pPr marL="0" indent="0">
              <a:buNone/>
            </a:pPr>
            <a:r>
              <a:rPr lang="en-US" sz="2600" dirty="0">
                <a:solidFill>
                  <a:schemeClr val="bg1"/>
                </a:solidFill>
                <a:latin typeface="Times New Roman" panose="02020603050405020304" pitchFamily="18" charset="0"/>
                <a:cs typeface="Times New Roman" panose="02020603050405020304" pitchFamily="18" charset="0"/>
              </a:rPr>
              <a:t>(25) Have the ability to draw upon other departments, divisions, agencies, and all other subdivisions of the state for research and input in fulfilling the requirements of this article, and its requests are to have priority over other such requests;</a:t>
            </a:r>
          </a:p>
          <a:p>
            <a:pPr marL="0" indent="0">
              <a:buNone/>
            </a:pPr>
            <a:r>
              <a:rPr lang="en-US" sz="19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(26) Participate in the interdepartmental transfer of permanent state employees, as if he or she were a department secretary, under the provisions of §5F-2-7 of this code.</a:t>
            </a:r>
          </a:p>
          <a:p>
            <a:pPr marL="0" indent="0">
              <a:buNone/>
            </a:pPr>
            <a:r>
              <a:rPr lang="en-US" sz="19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(27) Notwithstanding any other provision of this code to the contrary, acquire legal services that are necessary, including representation of the board, its employees, and officers before any court or administrative body from the office of the Attorney General, who shall provide such legal assistance and representation, and</a:t>
            </a:r>
          </a:p>
          <a:p>
            <a:pPr marL="0" indent="0">
              <a:buNone/>
            </a:pPr>
            <a:r>
              <a:rPr lang="en-US" sz="19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(28) Take all other actions necessary and proper to effectuate the purposes of this article.</a:t>
            </a:r>
          </a:p>
          <a:p>
            <a:pPr marL="0"/>
            <a:r>
              <a:rPr lang="en-US" sz="19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The office shall have any other additional authority, duties, and responsibilities as prescribed by the Governor to effectuate the purposes of this article. Due to the at-will employment relationship with the office, its employees may not avail themselves of the state grievance procedure as set forth in §6C-2-1 </a:t>
            </a:r>
            <a:r>
              <a:rPr lang="en-US" sz="19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et seq</a:t>
            </a:r>
            <a:r>
              <a:rPr lang="en-US" sz="19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of this code.</a:t>
            </a:r>
          </a:p>
          <a:p>
            <a:pPr marL="0" indent="0">
              <a:buNone/>
            </a:pPr>
            <a:endParaRPr lang="en-US" dirty="0"/>
          </a:p>
        </p:txBody>
      </p:sp>
      <p:sp>
        <p:nvSpPr>
          <p:cNvPr id="4" name="Title 1">
            <a:extLst>
              <a:ext uri="{FF2B5EF4-FFF2-40B4-BE49-F238E27FC236}">
                <a16:creationId xmlns:a16="http://schemas.microsoft.com/office/drawing/2014/main" id="{E11B874C-B924-CC14-BB59-457D0A1BAC8E}"/>
              </a:ext>
            </a:extLst>
          </p:cNvPr>
          <p:cNvSpPr>
            <a:spLocks noGrp="1"/>
          </p:cNvSpPr>
          <p:nvPr>
            <p:ph type="title"/>
          </p:nvPr>
        </p:nvSpPr>
        <p:spPr>
          <a:xfrm>
            <a:off x="628650" y="237648"/>
            <a:ext cx="7886700" cy="1325563"/>
          </a:xfrm>
        </p:spPr>
        <p:txBody>
          <a:bodyPr/>
          <a:lstStyle/>
          <a:p>
            <a:pPr algn="ctr"/>
            <a:r>
              <a:rPr lang="en-US" dirty="0">
                <a:solidFill>
                  <a:schemeClr val="bg1"/>
                </a:solidFill>
                <a:latin typeface="Times New Roman" panose="02020603050405020304" pitchFamily="18" charset="0"/>
                <a:cs typeface="Times New Roman" panose="02020603050405020304" pitchFamily="18" charset="0"/>
              </a:rPr>
              <a:t>SRO Roles and Responsibilities</a:t>
            </a:r>
          </a:p>
        </p:txBody>
      </p:sp>
    </p:spTree>
    <p:extLst>
      <p:ext uri="{BB962C8B-B14F-4D97-AF65-F5344CB8AC3E}">
        <p14:creationId xmlns:p14="http://schemas.microsoft.com/office/powerpoint/2010/main" val="4112787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B7907-A0B2-400E-5272-677D47D7AFD6}"/>
              </a:ext>
            </a:extLst>
          </p:cNvPr>
          <p:cNvSpPr>
            <a:spLocks noGrp="1"/>
          </p:cNvSpPr>
          <p:nvPr>
            <p:ph type="title"/>
          </p:nvPr>
        </p:nvSpPr>
        <p:spPr>
          <a:xfrm>
            <a:off x="628650" y="2766222"/>
            <a:ext cx="7886700" cy="1325563"/>
          </a:xfrm>
        </p:spPr>
        <p:txBody>
          <a:bodyPr>
            <a:normAutofit fontScale="90000"/>
          </a:bodyPr>
          <a:lstStyle/>
          <a:p>
            <a:pPr algn="ctr"/>
            <a:r>
              <a:rPr lang="en-US" dirty="0">
                <a:solidFill>
                  <a:schemeClr val="bg1"/>
                </a:solidFill>
                <a:latin typeface="Times New Roman" panose="02020603050405020304" pitchFamily="18" charset="0"/>
                <a:cs typeface="Times New Roman" panose="02020603050405020304" pitchFamily="18" charset="0"/>
              </a:rPr>
              <a:t>FLOOD RESILIENCY PLAN:</a:t>
            </a:r>
            <a:br>
              <a:rPr lang="en-US" dirty="0">
                <a:solidFill>
                  <a:schemeClr val="bg1"/>
                </a:solidFill>
                <a:latin typeface="Times New Roman" panose="02020603050405020304" pitchFamily="18" charset="0"/>
                <a:cs typeface="Times New Roman" panose="02020603050405020304" pitchFamily="18" charset="0"/>
              </a:rPr>
            </a:br>
            <a:br>
              <a:rPr lang="en-US" dirty="0">
                <a:solidFill>
                  <a:schemeClr val="bg1"/>
                </a:solidFill>
                <a:latin typeface="Times New Roman" panose="02020603050405020304" pitchFamily="18" charset="0"/>
                <a:cs typeface="Times New Roman" panose="02020603050405020304" pitchFamily="18" charset="0"/>
              </a:rPr>
            </a:br>
            <a:r>
              <a:rPr lang="en-US" dirty="0">
                <a:solidFill>
                  <a:schemeClr val="bg1"/>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397189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D198E-A50F-37DB-4D29-90DE559AAA03}"/>
              </a:ext>
            </a:extLst>
          </p:cNvPr>
          <p:cNvSpPr>
            <a:spLocks noGrp="1"/>
          </p:cNvSpPr>
          <p:nvPr>
            <p:ph type="title"/>
          </p:nvPr>
        </p:nvSpPr>
        <p:spPr>
          <a:xfrm>
            <a:off x="628650" y="503352"/>
            <a:ext cx="7886700" cy="1325563"/>
          </a:xfrm>
        </p:spPr>
        <p:txBody>
          <a:bodyPr>
            <a:normAutofit/>
          </a:bodyPr>
          <a:lstStyle/>
          <a:p>
            <a:pPr algn="ctr"/>
            <a:r>
              <a:rPr lang="en-US" sz="4000" dirty="0">
                <a:solidFill>
                  <a:schemeClr val="bg1"/>
                </a:solidFill>
                <a:latin typeface="Times New Roman" panose="02020603050405020304" pitchFamily="18" charset="0"/>
                <a:cs typeface="Times New Roman" panose="02020603050405020304" pitchFamily="18" charset="0"/>
              </a:rPr>
              <a:t>2022 FLOOD PLAN REVIEW</a:t>
            </a:r>
          </a:p>
        </p:txBody>
      </p:sp>
      <p:sp>
        <p:nvSpPr>
          <p:cNvPr id="3" name="Content Placeholder 2">
            <a:extLst>
              <a:ext uri="{FF2B5EF4-FFF2-40B4-BE49-F238E27FC236}">
                <a16:creationId xmlns:a16="http://schemas.microsoft.com/office/drawing/2014/main" id="{B0625474-0B67-8748-E021-97C9E9DF7C8C}"/>
              </a:ext>
            </a:extLst>
          </p:cNvPr>
          <p:cNvSpPr>
            <a:spLocks noGrp="1"/>
          </p:cNvSpPr>
          <p:nvPr>
            <p:ph idx="1"/>
          </p:nvPr>
        </p:nvSpPr>
        <p:spPr>
          <a:xfrm>
            <a:off x="628650" y="1828915"/>
            <a:ext cx="7886700" cy="4351338"/>
          </a:xfrm>
        </p:spPr>
        <p:txBody>
          <a:bodyPr>
            <a:normAutofit lnSpcReduction="10000"/>
          </a:bodyPr>
          <a:lstStyle/>
          <a:p>
            <a:r>
              <a:rPr lang="en-US" sz="2000" dirty="0">
                <a:solidFill>
                  <a:schemeClr val="bg1"/>
                </a:solidFill>
                <a:latin typeface="Times New Roman" panose="02020603050405020304" pitchFamily="18" charset="0"/>
                <a:cs typeface="Times New Roman" panose="02020603050405020304" pitchFamily="18" charset="0"/>
              </a:rPr>
              <a:t>The focus was placed on determining what goals, objectives, and recommendations from the 2004 Plan have been met, are still in progress or are no longer relevant. </a:t>
            </a:r>
          </a:p>
          <a:p>
            <a:endParaRPr lang="en-US" sz="2000" dirty="0">
              <a:solidFill>
                <a:schemeClr val="bg1"/>
              </a:solidFill>
              <a:latin typeface="Times New Roman" panose="02020603050405020304" pitchFamily="18" charset="0"/>
              <a:cs typeface="Times New Roman" panose="02020603050405020304" pitchFamily="18" charset="0"/>
            </a:endParaRPr>
          </a:p>
          <a:p>
            <a:r>
              <a:rPr lang="en-US" sz="2000" dirty="0">
                <a:solidFill>
                  <a:schemeClr val="bg1"/>
                </a:solidFill>
                <a:latin typeface="Times New Roman" panose="02020603050405020304" pitchFamily="18" charset="0"/>
                <a:cs typeface="Times New Roman" panose="02020603050405020304" pitchFamily="18" charset="0"/>
              </a:rPr>
              <a:t>Feedback was first sought out from pertinent state agencies, federal entities, and non-governmental organizations (NGOs). </a:t>
            </a:r>
          </a:p>
          <a:p>
            <a:endParaRPr lang="en-US" sz="2000" dirty="0">
              <a:solidFill>
                <a:schemeClr val="bg1"/>
              </a:solidFill>
              <a:latin typeface="Times New Roman" panose="02020603050405020304" pitchFamily="18" charset="0"/>
              <a:cs typeface="Times New Roman" panose="02020603050405020304" pitchFamily="18" charset="0"/>
            </a:endParaRPr>
          </a:p>
          <a:p>
            <a:r>
              <a:rPr lang="en-US" sz="2000" dirty="0">
                <a:solidFill>
                  <a:schemeClr val="bg1"/>
                </a:solidFill>
                <a:latin typeface="Times New Roman" panose="02020603050405020304" pitchFamily="18" charset="0"/>
                <a:cs typeface="Times New Roman" panose="02020603050405020304" pitchFamily="18" charset="0"/>
              </a:rPr>
              <a:t>The 2022 West Virginia Flood Symposium provided an opportunity to seek feedback on the plan from subject matter experts from varying backgrounds. </a:t>
            </a:r>
          </a:p>
          <a:p>
            <a:endParaRPr lang="en-US" sz="2000" dirty="0">
              <a:solidFill>
                <a:schemeClr val="bg1"/>
              </a:solidFill>
              <a:latin typeface="Times New Roman" panose="02020603050405020304" pitchFamily="18" charset="0"/>
              <a:cs typeface="Times New Roman" panose="02020603050405020304" pitchFamily="18" charset="0"/>
            </a:endParaRPr>
          </a:p>
          <a:p>
            <a:r>
              <a:rPr lang="en-US" sz="2000" dirty="0">
                <a:solidFill>
                  <a:schemeClr val="bg1"/>
                </a:solidFill>
                <a:latin typeface="Times New Roman" panose="02020603050405020304" pitchFamily="18" charset="0"/>
                <a:cs typeface="Times New Roman" panose="02020603050405020304" pitchFamily="18" charset="0"/>
              </a:rPr>
              <a:t>Participants included academics, flood plain managers, legislators, state employees, federal partners, and NGO attendees. </a:t>
            </a:r>
          </a:p>
          <a:p>
            <a:endParaRPr lang="en-US" sz="2400" dirty="0"/>
          </a:p>
        </p:txBody>
      </p:sp>
    </p:spTree>
    <p:extLst>
      <p:ext uri="{BB962C8B-B14F-4D97-AF65-F5344CB8AC3E}">
        <p14:creationId xmlns:p14="http://schemas.microsoft.com/office/powerpoint/2010/main" val="35886438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3011</TotalTime>
  <Words>1540</Words>
  <Application>Microsoft Office PowerPoint</Application>
  <PresentationFormat>On-screen Show (4:3)</PresentationFormat>
  <Paragraphs>149</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Calibri Light</vt:lpstr>
      <vt:lpstr>Symbol</vt:lpstr>
      <vt:lpstr>Times New Roman</vt:lpstr>
      <vt:lpstr>Wingdings</vt:lpstr>
      <vt:lpstr>Office Theme</vt:lpstr>
      <vt:lpstr>PowerPoint Presentation</vt:lpstr>
      <vt:lpstr>WV SRO Update </vt:lpstr>
      <vt:lpstr>WV Code §29-31 Refresher </vt:lpstr>
      <vt:lpstr>SRO Roles and Responsibilities</vt:lpstr>
      <vt:lpstr>SRO Roles and Responsibilities</vt:lpstr>
      <vt:lpstr>SRO Roles and Responsibilities</vt:lpstr>
      <vt:lpstr>SRO Roles and Responsibilities</vt:lpstr>
      <vt:lpstr>FLOOD RESILIENCY PLAN:   </vt:lpstr>
      <vt:lpstr>2022 FLOOD PLAN REVIEW</vt:lpstr>
      <vt:lpstr>Consensus was that the six goals laid out in the 2004 Plan are still relevant. </vt:lpstr>
      <vt:lpstr>Flood Resiliency Plan</vt:lpstr>
      <vt:lpstr>Flood Resiliency Plan</vt:lpstr>
      <vt:lpstr>Flood Resiliency Plan</vt:lpstr>
      <vt:lpstr>Flood Resiliency Plan</vt:lpstr>
      <vt:lpstr>Flood Resiliency Plan</vt:lpstr>
      <vt:lpstr>Draft Plan Speed-read</vt:lpstr>
      <vt:lpstr>Questions, Comments, or Discussion?</vt:lpstr>
      <vt:lpstr>Contact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WV DEBRIS  MANAGEMENT PLAN TEMPLATE</dc:title>
  <dc:creator>Martin, Edwin R</dc:creator>
  <cp:lastModifiedBy>Martin, Edwin R</cp:lastModifiedBy>
  <cp:revision>55</cp:revision>
  <dcterms:created xsi:type="dcterms:W3CDTF">2022-08-22T17:50:27Z</dcterms:created>
  <dcterms:modified xsi:type="dcterms:W3CDTF">2024-06-07T19:10:09Z</dcterms:modified>
</cp:coreProperties>
</file>