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57" r:id="rId3"/>
    <p:sldId id="258" r:id="rId4"/>
    <p:sldId id="280" r:id="rId5"/>
    <p:sldId id="281" r:id="rId6"/>
    <p:sldId id="282" r:id="rId7"/>
    <p:sldId id="283" r:id="rId8"/>
    <p:sldId id="284" r:id="rId9"/>
    <p:sldId id="259" r:id="rId10"/>
    <p:sldId id="260" r:id="rId11"/>
    <p:sldId id="261" r:id="rId12"/>
    <p:sldId id="262" r:id="rId13"/>
    <p:sldId id="263" r:id="rId14"/>
    <p:sldId id="264" r:id="rId15"/>
    <p:sldId id="266" r:id="rId16"/>
    <p:sldId id="267" r:id="rId17"/>
    <p:sldId id="268" r:id="rId18"/>
    <p:sldId id="269" r:id="rId19"/>
    <p:sldId id="270" r:id="rId20"/>
    <p:sldId id="272" r:id="rId21"/>
    <p:sldId id="273" r:id="rId22"/>
    <p:sldId id="274" r:id="rId23"/>
    <p:sldId id="275" r:id="rId24"/>
    <p:sldId id="276" r:id="rId25"/>
    <p:sldId id="277" r:id="rId26"/>
    <p:sldId id="278" r:id="rId27"/>
    <p:sldId id="27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45"/>
    <p:restoredTop sz="94673"/>
  </p:normalViewPr>
  <p:slideViewPr>
    <p:cSldViewPr snapToGrid="0">
      <p:cViewPr varScale="1">
        <p:scale>
          <a:sx n="71" d="100"/>
          <a:sy n="71" d="100"/>
        </p:scale>
        <p:origin x="176" y="3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C8269F-5B37-A144-A30D-50620A2693E1}" type="datetimeFigureOut">
              <a:rPr lang="en-US" smtClean="0"/>
              <a:t>6/10/25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1C8977-8477-4D40-B0BD-84A6B3564CEF}" type="slidenum">
              <a:rPr lang="en-US" smtClean="0"/>
              <a:t>‹#›</a:t>
            </a:fld>
            <a:endParaRPr lang="en-US"/>
          </a:p>
        </p:txBody>
      </p:sp>
    </p:spTree>
    <p:extLst>
      <p:ext uri="{BB962C8B-B14F-4D97-AF65-F5344CB8AC3E}">
        <p14:creationId xmlns:p14="http://schemas.microsoft.com/office/powerpoint/2010/main" val="2693334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pPr>
              <a:defRPr>
                <a:solidFill>
                  <a:srgbClr val="0E0E0E"/>
                </a:solidFill>
                <a:latin typeface=".SF NS"/>
                <a:ea typeface=".SF NS"/>
                <a:cs typeface=".SF NS"/>
                <a:sym typeface=".SF NS"/>
              </a:defRPr>
            </a:pPr>
            <a:r>
              <a:t>Artificial Intelligence, or AI, is the field of computer science that focuses on creating systems capable of performing tasks that normally require human intelligence. These tasks include things like visual perception, speech recognition, decision-making, and language translation.</a:t>
            </a:r>
          </a:p>
          <a:p>
            <a:pPr>
              <a:defRPr>
                <a:solidFill>
                  <a:srgbClr val="0E0E0E"/>
                </a:solidFill>
                <a:latin typeface=".SF NS"/>
                <a:ea typeface=".SF NS"/>
                <a:cs typeface=".SF NS"/>
                <a:sym typeface=".SF NS"/>
              </a:defRPr>
            </a:pPr>
            <a:endParaRPr/>
          </a:p>
          <a:p>
            <a:pPr>
              <a:defRPr>
                <a:solidFill>
                  <a:srgbClr val="0E0E0E"/>
                </a:solidFill>
                <a:latin typeface=".SF NS"/>
                <a:ea typeface=".SF NS"/>
                <a:cs typeface=".SF NS"/>
                <a:sym typeface=".SF NS"/>
              </a:defRPr>
            </a:pPr>
            <a:r>
              <a:t>AI systems are designed to mimic human cognitive functions. The goal is to build machines that can perform complex tasks with a level of autonomy.</a:t>
            </a:r>
          </a:p>
          <a:p>
            <a:pPr>
              <a:defRPr>
                <a:solidFill>
                  <a:srgbClr val="0E0E0E"/>
                </a:solidFill>
                <a:latin typeface=".SF NS"/>
                <a:ea typeface=".SF NS"/>
                <a:cs typeface=".SF NS"/>
                <a:sym typeface=".SF NS"/>
              </a:defRPr>
            </a:pPr>
            <a:endParaRPr/>
          </a:p>
          <a:p>
            <a:pPr>
              <a:defRPr>
                <a:solidFill>
                  <a:srgbClr val="0E0E0E"/>
                </a:solidFill>
                <a:latin typeface=".SF NS"/>
                <a:ea typeface=".SF NS"/>
                <a:cs typeface=".SF NS"/>
                <a:sym typeface=".SF NS"/>
              </a:defRPr>
            </a:pPr>
            <a:r>
              <a:t>There are two main types of AI:</a:t>
            </a:r>
          </a:p>
          <a:p>
            <a:pPr marL="228600" indent="-228600">
              <a:buSzPct val="100000"/>
              <a:buAutoNum type="arabicPeriod"/>
              <a:defRPr b="1">
                <a:solidFill>
                  <a:srgbClr val="0E0E0E"/>
                </a:solidFill>
                <a:latin typeface=".SF NS"/>
                <a:ea typeface=".SF NS"/>
                <a:cs typeface=".SF NS"/>
                <a:sym typeface=".SF NS"/>
              </a:defRPr>
            </a:pPr>
            <a:r>
              <a:t>Narrow AI (Weak AI):</a:t>
            </a:r>
            <a:r>
              <a:rPr b="0"/>
              <a:t> This type of AI is designed to perform a specific task, like facial recognition or internet searches. Siri and Alexa are examples of Narrow AI. These systems are highly specialized and cannot perform tasks outside their designated functions.</a:t>
            </a:r>
          </a:p>
          <a:p>
            <a:pPr marL="228600" indent="-228600">
              <a:buSzPct val="100000"/>
              <a:buAutoNum type="arabicPeriod"/>
              <a:defRPr>
                <a:solidFill>
                  <a:srgbClr val="0E0E0E"/>
                </a:solidFill>
                <a:latin typeface=".SF NS"/>
                <a:ea typeface=".SF NS"/>
                <a:cs typeface=".SF NS"/>
                <a:sym typeface=".SF NS"/>
              </a:defRPr>
            </a:pPr>
            <a:endParaRPr b="0"/>
          </a:p>
          <a:p>
            <a:pPr>
              <a:defRPr>
                <a:solidFill>
                  <a:srgbClr val="0E0E0E"/>
                </a:solidFill>
                <a:latin typeface="Times New Roman"/>
                <a:ea typeface="Times New Roman"/>
                <a:cs typeface="Times New Roman"/>
                <a:sym typeface="Times New Roman"/>
              </a:defRPr>
            </a:pPr>
            <a:r>
              <a:t>2. </a:t>
            </a:r>
            <a:r>
              <a:rPr b="1">
                <a:latin typeface=".SF NS"/>
                <a:ea typeface=".SF NS"/>
                <a:cs typeface=".SF NS"/>
                <a:sym typeface=".SF NS"/>
              </a:rPr>
              <a:t>General AI (Strong AI):</a:t>
            </a:r>
            <a:r>
              <a:rPr>
                <a:latin typeface=".SF NS"/>
                <a:ea typeface=".SF NS"/>
                <a:cs typeface=".SF NS"/>
                <a:sym typeface=".SF NS"/>
              </a:rPr>
              <a:t> General AI refers to systems that possess the ability to perform any intellectual task that a human can. It would have generalized human cognitive abilities. This level of AI remains theoretical and has not yet been achieved.</a:t>
            </a:r>
          </a:p>
          <a:p>
            <a:pPr>
              <a:defRPr>
                <a:solidFill>
                  <a:srgbClr val="0E0E0E"/>
                </a:solidFill>
                <a:latin typeface=".SF NS"/>
                <a:ea typeface=".SF NS"/>
                <a:cs typeface=".SF NS"/>
                <a:sym typeface=".SF NS"/>
              </a:defRPr>
            </a:pPr>
            <a:endParaRPr>
              <a:latin typeface=".SF NS"/>
              <a:ea typeface=".SF NS"/>
              <a:cs typeface=".SF NS"/>
              <a:sym typeface=".SF NS"/>
            </a:endParaRPr>
          </a:p>
          <a:p>
            <a:pPr>
              <a:defRPr b="1">
                <a:solidFill>
                  <a:srgbClr val="0E0E0E"/>
                </a:solidFill>
                <a:latin typeface=".SF NS"/>
                <a:ea typeface=".SF NS"/>
                <a:cs typeface=".SF NS"/>
                <a:sym typeface=".SF NS"/>
              </a:defRPr>
            </a:pPr>
            <a:r>
              <a:t>Everyday Interaction:</a:t>
            </a:r>
          </a:p>
          <a:p>
            <a:pPr>
              <a:defRPr>
                <a:solidFill>
                  <a:srgbClr val="0E0E0E"/>
                </a:solidFill>
                <a:latin typeface=".SF NS"/>
                <a:ea typeface=".SF NS"/>
                <a:cs typeface=".SF NS"/>
                <a:sym typeface=".SF NS"/>
              </a:defRPr>
            </a:pPr>
            <a:r>
              <a:t>You interact with AI more often than you might think. For example, every time you use Google, ask Siri a question, or get a recommendation on Netflix, you’re interacting with AI systems designed to enhance your experience by understanding your preferences.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pPr>
              <a:defRPr b="1">
                <a:solidFill>
                  <a:srgbClr val="0E0E0E"/>
                </a:solidFill>
                <a:latin typeface=".SF NS"/>
                <a:ea typeface=".SF NS"/>
                <a:cs typeface=".SF NS"/>
                <a:sym typeface=".SF NS"/>
              </a:defRPr>
            </a:pPr>
            <a:r>
              <a:t>Talking Points:</a:t>
            </a:r>
          </a:p>
          <a:p>
            <a:pPr>
              <a:defRPr>
                <a:solidFill>
                  <a:srgbClr val="0E0E0E"/>
                </a:solidFill>
                <a:latin typeface=".SF NS"/>
                <a:ea typeface=".SF NS"/>
                <a:cs typeface=".SF NS"/>
                <a:sym typeface=".SF NS"/>
              </a:defRPr>
            </a:pPr>
            <a:br/>
            <a:endParaRPr/>
          </a:p>
          <a:p>
            <a:pPr>
              <a:defRPr>
                <a:solidFill>
                  <a:srgbClr val="0E0E0E"/>
                </a:solidFill>
                <a:latin typeface=".SF NS"/>
                <a:ea typeface=".SF NS"/>
                <a:cs typeface=".SF NS"/>
                <a:sym typeface=".SF NS"/>
              </a:defRPr>
            </a:pPr>
            <a:r>
              <a:t>• Machine Learning is a subset of AI that involves training algorithms on large datasets to recognize patterns and make decisions. It’s like teaching a machine to learn from experience. For example, spam filters in your email use machine learning to identify and block unwanted messages.</a:t>
            </a:r>
          </a:p>
          <a:p>
            <a:pPr>
              <a:defRPr>
                <a:solidFill>
                  <a:srgbClr val="0E0E0E"/>
                </a:solidFill>
                <a:latin typeface=".SF NS"/>
                <a:ea typeface=".SF NS"/>
                <a:cs typeface=".SF NS"/>
                <a:sym typeface=".SF NS"/>
              </a:defRPr>
            </a:pPr>
            <a:r>
              <a:t>• Machine Learning models improve over time as they process more data. This is why services like predictive text or recommendation engines become more accurate the more you use them.</a:t>
            </a:r>
          </a:p>
          <a:p>
            <a:pPr>
              <a:defRPr>
                <a:solidFill>
                  <a:srgbClr val="0E0E0E"/>
                </a:solidFill>
                <a:latin typeface=".SF NS"/>
                <a:ea typeface=".SF NS"/>
                <a:cs typeface=".SF NS"/>
                <a:sym typeface=".SF NS"/>
              </a:defRPr>
            </a:pPr>
            <a:endParaRPr/>
          </a:p>
          <a:p>
            <a:pPr>
              <a:defRPr>
                <a:solidFill>
                  <a:srgbClr val="0E0E0E"/>
                </a:solidFill>
                <a:latin typeface=".SF NS"/>
                <a:ea typeface=".SF NS"/>
                <a:cs typeface=".SF NS"/>
                <a:sym typeface=".SF NS"/>
              </a:defRPr>
            </a:pPr>
            <a:r>
              <a:t>• NLP enables AI to understand, interpret, and generate human language. This is what powers chatbots, voice assistants like Alexa, and even translation services. For instance, when you speak to Siri, NLP processes your words, understands the intent, and responds appropriately.</a:t>
            </a:r>
          </a:p>
          <a:p>
            <a:pPr>
              <a:defRPr>
                <a:solidFill>
                  <a:srgbClr val="0E0E0E"/>
                </a:solidFill>
                <a:latin typeface=".SF NS"/>
                <a:ea typeface=".SF NS"/>
                <a:cs typeface=".SF NS"/>
                <a:sym typeface=".SF NS"/>
              </a:defRPr>
            </a:pPr>
            <a:r>
              <a:t>• An example of NLP in action is sentiment analysis, which can assess whether the tone of a written review is positive or negative.</a:t>
            </a:r>
          </a:p>
          <a:p>
            <a:pPr>
              <a:defRPr>
                <a:solidFill>
                  <a:srgbClr val="0E0E0E"/>
                </a:solidFill>
                <a:latin typeface=".SF NS"/>
                <a:ea typeface=".SF NS"/>
                <a:cs typeface=".SF NS"/>
                <a:sym typeface=".SF NS"/>
              </a:defRPr>
            </a:pPr>
            <a:endParaRPr/>
          </a:p>
          <a:p>
            <a:pPr>
              <a:defRPr>
                <a:solidFill>
                  <a:srgbClr val="0E0E0E"/>
                </a:solidFill>
                <a:latin typeface=".SF NS"/>
                <a:ea typeface=".SF NS"/>
                <a:cs typeface=".SF NS"/>
                <a:sym typeface=".SF NS"/>
              </a:defRPr>
            </a:pPr>
            <a:r>
              <a:t>• Computer Vision allows machines to interpret visual information from the world, such as recognizing faces in a photo or identifying objects in a video. This technology is essential for applications like facial recognition on your phone or for autonomous vehicles navigating through traffic.</a:t>
            </a:r>
          </a:p>
          <a:p>
            <a:pPr>
              <a:defRPr>
                <a:solidFill>
                  <a:srgbClr val="0E0E0E"/>
                </a:solidFill>
                <a:latin typeface=".SF NS"/>
                <a:ea typeface=".SF NS"/>
                <a:cs typeface=".SF NS"/>
                <a:sym typeface=".SF NS"/>
              </a:defRPr>
            </a:pPr>
            <a:r>
              <a:t>• For example, Google Photos uses computer vision to automatically categorize your pictures based on the objects and people in them.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p>
            <a:pPr>
              <a:defRPr>
                <a:solidFill>
                  <a:srgbClr val="0E0E0E"/>
                </a:solidFill>
                <a:latin typeface=".SF NS"/>
                <a:ea typeface=".SF NS"/>
                <a:cs typeface=".SF NS"/>
                <a:sym typeface=".SF NS"/>
              </a:defRPr>
            </a:pPr>
            <a:endParaRPr/>
          </a:p>
          <a:p>
            <a:pPr>
              <a:defRPr>
                <a:solidFill>
                  <a:srgbClr val="0E0E0E"/>
                </a:solidFill>
                <a:latin typeface=".SF NS"/>
                <a:ea typeface=".SF NS"/>
                <a:cs typeface=".SF NS"/>
                <a:sym typeface=".SF NS"/>
              </a:defRPr>
            </a:pPr>
            <a:r>
              <a:t>• Devices like Siri on your iPhone or Alexa in your home are powered by AI. These systems use voice recognition to understand and respond to your commands. For instance, you might ask Alexa to play a song, and it quickly retrieves and plays your requested track.</a:t>
            </a:r>
          </a:p>
          <a:p>
            <a:pPr>
              <a:defRPr>
                <a:solidFill>
                  <a:srgbClr val="0E0E0E"/>
                </a:solidFill>
                <a:latin typeface=".SF NS"/>
                <a:ea typeface=".SF NS"/>
                <a:cs typeface=".SF NS"/>
                <a:sym typeface=".SF NS"/>
              </a:defRPr>
            </a:pPr>
            <a:r>
              <a:t>• Voice assistants also learn over time. They adapt to your speech patterns and preferences, improving their accuracy and usefulness with each interaction.</a:t>
            </a:r>
          </a:p>
          <a:p>
            <a:pPr>
              <a:defRPr>
                <a:solidFill>
                  <a:srgbClr val="0E0E0E"/>
                </a:solidFill>
                <a:latin typeface=".SF NS"/>
                <a:ea typeface=".SF NS"/>
                <a:cs typeface=".SF NS"/>
                <a:sym typeface=".SF NS"/>
              </a:defRPr>
            </a:pPr>
            <a:endParaRPr/>
          </a:p>
          <a:p>
            <a:pPr>
              <a:defRPr>
                <a:solidFill>
                  <a:srgbClr val="0E0E0E"/>
                </a:solidFill>
                <a:latin typeface=".SF NS"/>
                <a:ea typeface=".SF NS"/>
                <a:cs typeface=".SF NS"/>
                <a:sym typeface=".SF NS"/>
              </a:defRPr>
            </a:pPr>
            <a:r>
              <a:t>• Netflix and Spotify use AI algorithms to recommend content. When you finish watching a show, Netflix suggests others based on your viewing history, which is analyzed by AI to predict what you might enjoy next.</a:t>
            </a:r>
          </a:p>
          <a:p>
            <a:pPr>
              <a:defRPr>
                <a:solidFill>
                  <a:srgbClr val="0E0E0E"/>
                </a:solidFill>
                <a:latin typeface=".SF NS"/>
                <a:ea typeface=".SF NS"/>
                <a:cs typeface=".SF NS"/>
                <a:sym typeface=".SF NS"/>
              </a:defRPr>
            </a:pPr>
            <a:r>
              <a:t>• These recommendations are constantly refined as you continue to use the service, creating a highly personalized experience.</a:t>
            </a:r>
          </a:p>
          <a:p>
            <a:pPr>
              <a:defRPr>
                <a:solidFill>
                  <a:srgbClr val="0E0E0E"/>
                </a:solidFill>
                <a:latin typeface=".SF NS"/>
                <a:ea typeface=".SF NS"/>
                <a:cs typeface=".SF NS"/>
                <a:sym typeface=".SF NS"/>
              </a:defRPr>
            </a:pPr>
            <a:endParaRPr/>
          </a:p>
          <a:p>
            <a:pPr>
              <a:defRPr>
                <a:solidFill>
                  <a:srgbClr val="0E0E0E"/>
                </a:solidFill>
                <a:latin typeface=".SF NS"/>
                <a:ea typeface=".SF NS"/>
                <a:cs typeface=".SF NS"/>
                <a:sym typeface=".SF NS"/>
              </a:defRPr>
            </a:pPr>
            <a:r>
              <a:t>• Smart thermostats like Nest use AI to learn your heating and cooling preferences over time, automatically adjusting to save energy and maintain comfort.</a:t>
            </a:r>
          </a:p>
          <a:p>
            <a:pPr>
              <a:defRPr>
                <a:solidFill>
                  <a:srgbClr val="0E0E0E"/>
                </a:solidFill>
                <a:latin typeface=".SF NS"/>
                <a:ea typeface=".SF NS"/>
                <a:cs typeface=".SF NS"/>
                <a:sym typeface=".SF NS"/>
              </a:defRPr>
            </a:pPr>
            <a:r>
              <a:t>• Security systems with AI can distinguish between regular visitors and potential intruders, sending you alerts only when necessary.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prstGeom prst="rect">
            <a:avLst/>
          </a:prstGeom>
        </p:spPr>
        <p:txBody>
          <a:bodyPr/>
          <a:lstStyle/>
          <a:p>
            <a:endParaRPr/>
          </a:p>
        </p:txBody>
      </p:sp>
      <p:sp>
        <p:nvSpPr>
          <p:cNvPr id="173" name="Shape 173"/>
          <p:cNvSpPr>
            <a:spLocks noGrp="1"/>
          </p:cNvSpPr>
          <p:nvPr>
            <p:ph type="body" sz="quarter" idx="1"/>
          </p:nvPr>
        </p:nvSpPr>
        <p:spPr>
          <a:prstGeom prst="rect">
            <a:avLst/>
          </a:prstGeom>
        </p:spPr>
        <p:txBody>
          <a:bodyPr/>
          <a:lstStyle/>
          <a:p>
            <a:pPr>
              <a:defRPr>
                <a:solidFill>
                  <a:srgbClr val="0E0E0E"/>
                </a:solidFill>
                <a:latin typeface=".SF NS"/>
                <a:ea typeface=".SF NS"/>
                <a:cs typeface=".SF NS"/>
                <a:sym typeface=".SF NS"/>
              </a:defRPr>
            </a:pPr>
            <a:endParaRPr/>
          </a:p>
          <a:p>
            <a:pPr>
              <a:defRPr>
                <a:solidFill>
                  <a:srgbClr val="0E0E0E"/>
                </a:solidFill>
                <a:latin typeface=".SF NS"/>
                <a:ea typeface=".SF NS"/>
                <a:cs typeface=".SF NS"/>
                <a:sym typeface=".SF NS"/>
              </a:defRPr>
            </a:pPr>
            <a:r>
              <a:t>• “When you type a query into Google, AI algorithms determine which results are most relevant to you. These algorithms consider factors like your search history, location, and even the time of day to rank results.”</a:t>
            </a:r>
          </a:p>
          <a:p>
            <a:pPr>
              <a:defRPr>
                <a:solidFill>
                  <a:srgbClr val="0E0E0E"/>
                </a:solidFill>
                <a:latin typeface=".SF NS"/>
                <a:ea typeface=".SF NS"/>
                <a:cs typeface=".SF NS"/>
                <a:sym typeface=".SF NS"/>
              </a:defRPr>
            </a:pPr>
            <a:r>
              <a:t>• “For instance, if you often search for restaurants, Google might prioritize local eateries in your results.”</a:t>
            </a:r>
          </a:p>
          <a:p>
            <a:pPr>
              <a:defRPr>
                <a:solidFill>
                  <a:srgbClr val="0E0E0E"/>
                </a:solidFill>
                <a:latin typeface=".SF NS"/>
                <a:ea typeface=".SF NS"/>
                <a:cs typeface=".SF NS"/>
                <a:sym typeface=".SF NS"/>
              </a:defRPr>
            </a:pPr>
            <a:endParaRPr/>
          </a:p>
          <a:p>
            <a:pPr>
              <a:defRPr>
                <a:solidFill>
                  <a:srgbClr val="0E0E0E"/>
                </a:solidFill>
                <a:latin typeface=".SF NS"/>
                <a:ea typeface=".SF NS"/>
                <a:cs typeface=".SF NS"/>
                <a:sym typeface=".SF NS"/>
              </a:defRPr>
            </a:pPr>
            <a:endParaRPr/>
          </a:p>
          <a:p>
            <a:pPr>
              <a:defRPr>
                <a:solidFill>
                  <a:srgbClr val="0E0E0E"/>
                </a:solidFill>
                <a:latin typeface=".SF NS"/>
                <a:ea typeface=".SF NS"/>
                <a:cs typeface=".SF NS"/>
                <a:sym typeface=".SF NS"/>
              </a:defRPr>
            </a:pPr>
            <a:r>
              <a:t>• “Platforms like Facebook and Twitter use AI to curate your newsfeed. The AI analyzes your interactions—such as likes, shares, and comments—to show you more of the content that keeps you engaged.”</a:t>
            </a:r>
          </a:p>
          <a:p>
            <a:pPr>
              <a:defRPr>
                <a:solidFill>
                  <a:srgbClr val="0E0E0E"/>
                </a:solidFill>
                <a:latin typeface=".SF NS"/>
                <a:ea typeface=".SF NS"/>
                <a:cs typeface=".SF NS"/>
                <a:sym typeface=".SF NS"/>
              </a:defRPr>
            </a:pPr>
            <a:r>
              <a:t>• “This personalization can create echo chambers, where you predominantly see content that aligns with your views, potentially limiting exposure to diverse perspectives.”</a:t>
            </a:r>
          </a:p>
          <a:p>
            <a:pPr>
              <a:defRPr>
                <a:solidFill>
                  <a:srgbClr val="0E0E0E"/>
                </a:solidFill>
                <a:latin typeface=".SF NS"/>
                <a:ea typeface=".SF NS"/>
                <a:cs typeface=".SF NS"/>
                <a:sym typeface=".SF NS"/>
              </a:defRPr>
            </a:pPr>
            <a:endParaRPr/>
          </a:p>
          <a:p>
            <a:pPr>
              <a:defRPr>
                <a:solidFill>
                  <a:srgbClr val="0E0E0E"/>
                </a:solidFill>
                <a:latin typeface=".SF NS"/>
                <a:ea typeface=".SF NS"/>
                <a:cs typeface=".SF NS"/>
                <a:sym typeface=".SF NS"/>
              </a:defRPr>
            </a:pPr>
            <a:endParaRPr/>
          </a:p>
          <a:p>
            <a:pPr>
              <a:defRPr>
                <a:solidFill>
                  <a:srgbClr val="0E0E0E"/>
                </a:solidFill>
                <a:latin typeface=".SF NS"/>
                <a:ea typeface=".SF NS"/>
                <a:cs typeface=".SF NS"/>
                <a:sym typeface=".SF NS"/>
              </a:defRPr>
            </a:pPr>
            <a:r>
              <a:t>• “Amazon and other online retailers use AI to recommend products. If you’ve ever noticed that the site seems to know exactly what you’re looking for, that’s AI at work, analyzing your previous purchases and browsing history.”</a:t>
            </a:r>
          </a:p>
          <a:p>
            <a:pPr>
              <a:defRPr>
                <a:solidFill>
                  <a:srgbClr val="0E0E0E"/>
                </a:solidFill>
                <a:latin typeface=".SF NS"/>
                <a:ea typeface=".SF NS"/>
                <a:cs typeface=".SF NS"/>
                <a:sym typeface=".SF NS"/>
              </a:defRPr>
            </a:pPr>
            <a:r>
              <a:t>• “Chatbots in customer service are another example. They use AI to answer common questions, helping to streamline the shopping experience.”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pPr>
              <a:defRPr>
                <a:solidFill>
                  <a:srgbClr val="0E0E0E"/>
                </a:solidFill>
                <a:latin typeface=".SF NS"/>
                <a:ea typeface=".SF NS"/>
                <a:cs typeface=".SF NS"/>
                <a:sym typeface=".SF NS"/>
              </a:defRPr>
            </a:pPr>
            <a:endParaRPr/>
          </a:p>
          <a:p>
            <a:pPr>
              <a:defRPr>
                <a:solidFill>
                  <a:srgbClr val="0E0E0E"/>
                </a:solidFill>
                <a:latin typeface=".SF NS"/>
                <a:ea typeface=".SF NS"/>
                <a:cs typeface=".SF NS"/>
                <a:sym typeface=".SF NS"/>
              </a:defRPr>
            </a:pPr>
            <a:r>
              <a:t>• “Applications like Google Maps and Waze rely on AI to provide real-time traffic updates, suggest faster routes, and even predict travel times. The AI analyzes data from millions of users to identify traffic patterns and road conditions.”</a:t>
            </a:r>
          </a:p>
          <a:p>
            <a:pPr>
              <a:defRPr>
                <a:solidFill>
                  <a:srgbClr val="0E0E0E"/>
                </a:solidFill>
                <a:latin typeface=".SF NS"/>
                <a:ea typeface=".SF NS"/>
                <a:cs typeface=".SF NS"/>
                <a:sym typeface=".SF NS"/>
              </a:defRPr>
            </a:pPr>
            <a:r>
              <a:t>• “For example, if there’s a traffic jam on your usual route home, Google Maps might reroute you to avoid delays.”</a:t>
            </a:r>
          </a:p>
          <a:p>
            <a:pPr>
              <a:defRPr>
                <a:solidFill>
                  <a:srgbClr val="0E0E0E"/>
                </a:solidFill>
                <a:latin typeface=".SF NS"/>
                <a:ea typeface=".SF NS"/>
                <a:cs typeface=".SF NS"/>
                <a:sym typeface=".SF NS"/>
              </a:defRPr>
            </a:pPr>
            <a:endParaRPr/>
          </a:p>
          <a:p>
            <a:pPr>
              <a:defRPr>
                <a:solidFill>
                  <a:srgbClr val="0E0E0E"/>
                </a:solidFill>
                <a:latin typeface=".SF NS"/>
                <a:ea typeface=".SF NS"/>
                <a:cs typeface=".SF NS"/>
                <a:sym typeface=".SF NS"/>
              </a:defRPr>
            </a:pPr>
            <a:endParaRPr/>
          </a:p>
          <a:p>
            <a:pPr>
              <a:defRPr>
                <a:solidFill>
                  <a:srgbClr val="0E0E0E"/>
                </a:solidFill>
                <a:latin typeface=".SF NS"/>
                <a:ea typeface=".SF NS"/>
                <a:cs typeface=".SF NS"/>
                <a:sym typeface=".SF NS"/>
              </a:defRPr>
            </a:pPr>
            <a:r>
              <a:t>• “Uber and Lyft use AI to match drivers with passengers. The AI takes into account the driver’s location, traffic conditions, and the passenger’s destination to find the optimal match.”</a:t>
            </a:r>
          </a:p>
          <a:p>
            <a:pPr>
              <a:defRPr>
                <a:solidFill>
                  <a:srgbClr val="0E0E0E"/>
                </a:solidFill>
                <a:latin typeface=".SF NS"/>
                <a:ea typeface=".SF NS"/>
                <a:cs typeface=".SF NS"/>
                <a:sym typeface=".SF NS"/>
              </a:defRPr>
            </a:pPr>
            <a:r>
              <a:t>• “AI also helps in dynamic pricing, where the cost of a ride increases during high-demand periods, such as rush hour or bad weather.”</a:t>
            </a:r>
          </a:p>
          <a:p>
            <a:pPr>
              <a:defRPr>
                <a:solidFill>
                  <a:srgbClr val="0E0E0E"/>
                </a:solidFill>
                <a:latin typeface=".SF NS"/>
                <a:ea typeface=".SF NS"/>
                <a:cs typeface=".SF NS"/>
                <a:sym typeface=".SF NS"/>
              </a:defRPr>
            </a:pPr>
            <a:endParaRPr/>
          </a:p>
          <a:p>
            <a:pPr>
              <a:defRPr>
                <a:solidFill>
                  <a:srgbClr val="0E0E0E"/>
                </a:solidFill>
                <a:latin typeface=".SF NS"/>
                <a:ea typeface=".SF NS"/>
                <a:cs typeface=".SF NS"/>
                <a:sym typeface=".SF NS"/>
              </a:defRPr>
            </a:pPr>
            <a:endParaRPr/>
          </a:p>
          <a:p>
            <a:pPr>
              <a:defRPr>
                <a:solidFill>
                  <a:srgbClr val="0E0E0E"/>
                </a:solidFill>
                <a:latin typeface=".SF NS"/>
                <a:ea typeface=".SF NS"/>
                <a:cs typeface=".SF NS"/>
                <a:sym typeface=".SF NS"/>
              </a:defRPr>
            </a:pPr>
            <a:r>
              <a:t>• “Self-driving cars are one of the most ambitious applications of AI. These vehicles use AI to process data from cameras, sensors, and GPS to navigate roads, avoid obstacles, and make decisions in real-time.”</a:t>
            </a:r>
          </a:p>
          <a:p>
            <a:pPr>
              <a:defRPr>
                <a:solidFill>
                  <a:srgbClr val="0E0E0E"/>
                </a:solidFill>
                <a:latin typeface=".SF NS"/>
                <a:ea typeface=".SF NS"/>
                <a:cs typeface=".SF NS"/>
                <a:sym typeface=".SF NS"/>
              </a:defRPr>
            </a:pPr>
            <a:r>
              <a:t>• “While fully autonomous vehicles are still in development, they represent the future of transportation, promising to reduce accidents and improve traffic efficiency.”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FB8F3-48FD-48EB-E123-F295331F2E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B074EC-73A0-6AC8-D4D9-FDACDC800D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FEB9FD-CE40-60A8-4F6B-3E6E571794C1}"/>
              </a:ext>
            </a:extLst>
          </p:cNvPr>
          <p:cNvSpPr>
            <a:spLocks noGrp="1"/>
          </p:cNvSpPr>
          <p:nvPr>
            <p:ph type="dt" sz="half" idx="10"/>
          </p:nvPr>
        </p:nvSpPr>
        <p:spPr/>
        <p:txBody>
          <a:bodyPr/>
          <a:lstStyle/>
          <a:p>
            <a:fld id="{83BC7EB2-BE3A-BF48-9313-EFC84FF60FF1}" type="datetimeFigureOut">
              <a:rPr lang="en-US" smtClean="0"/>
              <a:t>6/10/25</a:t>
            </a:fld>
            <a:endParaRPr lang="en-US"/>
          </a:p>
        </p:txBody>
      </p:sp>
      <p:sp>
        <p:nvSpPr>
          <p:cNvPr id="5" name="Footer Placeholder 4">
            <a:extLst>
              <a:ext uri="{FF2B5EF4-FFF2-40B4-BE49-F238E27FC236}">
                <a16:creationId xmlns:a16="http://schemas.microsoft.com/office/drawing/2014/main" id="{E4072B4E-DD9D-A95E-AA76-C903B24D3A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22985-4C2F-23D6-44A9-6B114253B9D0}"/>
              </a:ext>
            </a:extLst>
          </p:cNvPr>
          <p:cNvSpPr>
            <a:spLocks noGrp="1"/>
          </p:cNvSpPr>
          <p:nvPr>
            <p:ph type="sldNum" sz="quarter" idx="12"/>
          </p:nvPr>
        </p:nvSpPr>
        <p:spPr/>
        <p:txBody>
          <a:bodyPr/>
          <a:lstStyle/>
          <a:p>
            <a:fld id="{18BA7893-F090-194A-9357-8F60806A5547}" type="slidenum">
              <a:rPr lang="en-US" smtClean="0"/>
              <a:t>‹#›</a:t>
            </a:fld>
            <a:endParaRPr lang="en-US"/>
          </a:p>
        </p:txBody>
      </p:sp>
    </p:spTree>
    <p:extLst>
      <p:ext uri="{BB962C8B-B14F-4D97-AF65-F5344CB8AC3E}">
        <p14:creationId xmlns:p14="http://schemas.microsoft.com/office/powerpoint/2010/main" val="1128839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C4499-5F03-76A8-8263-CA49401A2D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3C1701-920A-3751-BDA7-28CF59F408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A24B7-1A97-34DA-592F-DBECB04A3E21}"/>
              </a:ext>
            </a:extLst>
          </p:cNvPr>
          <p:cNvSpPr>
            <a:spLocks noGrp="1"/>
          </p:cNvSpPr>
          <p:nvPr>
            <p:ph type="dt" sz="half" idx="10"/>
          </p:nvPr>
        </p:nvSpPr>
        <p:spPr/>
        <p:txBody>
          <a:bodyPr/>
          <a:lstStyle/>
          <a:p>
            <a:fld id="{83BC7EB2-BE3A-BF48-9313-EFC84FF60FF1}" type="datetimeFigureOut">
              <a:rPr lang="en-US" smtClean="0"/>
              <a:t>6/10/25</a:t>
            </a:fld>
            <a:endParaRPr lang="en-US"/>
          </a:p>
        </p:txBody>
      </p:sp>
      <p:sp>
        <p:nvSpPr>
          <p:cNvPr id="5" name="Footer Placeholder 4">
            <a:extLst>
              <a:ext uri="{FF2B5EF4-FFF2-40B4-BE49-F238E27FC236}">
                <a16:creationId xmlns:a16="http://schemas.microsoft.com/office/drawing/2014/main" id="{E3D48FBF-8C53-D156-EEEF-E29F24439F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D30C90-33F3-C1A9-F9C2-0D41AEE86891}"/>
              </a:ext>
            </a:extLst>
          </p:cNvPr>
          <p:cNvSpPr>
            <a:spLocks noGrp="1"/>
          </p:cNvSpPr>
          <p:nvPr>
            <p:ph type="sldNum" sz="quarter" idx="12"/>
          </p:nvPr>
        </p:nvSpPr>
        <p:spPr/>
        <p:txBody>
          <a:bodyPr/>
          <a:lstStyle/>
          <a:p>
            <a:fld id="{18BA7893-F090-194A-9357-8F60806A5547}" type="slidenum">
              <a:rPr lang="en-US" smtClean="0"/>
              <a:t>‹#›</a:t>
            </a:fld>
            <a:endParaRPr lang="en-US"/>
          </a:p>
        </p:txBody>
      </p:sp>
    </p:spTree>
    <p:extLst>
      <p:ext uri="{BB962C8B-B14F-4D97-AF65-F5344CB8AC3E}">
        <p14:creationId xmlns:p14="http://schemas.microsoft.com/office/powerpoint/2010/main" val="2639932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ACAEC7-A539-C2D1-061A-A8848DD933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8D806B-70CB-F594-135A-350D790AA4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3D6C17-875F-7B58-234D-5616BA0185CB}"/>
              </a:ext>
            </a:extLst>
          </p:cNvPr>
          <p:cNvSpPr>
            <a:spLocks noGrp="1"/>
          </p:cNvSpPr>
          <p:nvPr>
            <p:ph type="dt" sz="half" idx="10"/>
          </p:nvPr>
        </p:nvSpPr>
        <p:spPr/>
        <p:txBody>
          <a:bodyPr/>
          <a:lstStyle/>
          <a:p>
            <a:fld id="{83BC7EB2-BE3A-BF48-9313-EFC84FF60FF1}" type="datetimeFigureOut">
              <a:rPr lang="en-US" smtClean="0"/>
              <a:t>6/10/25</a:t>
            </a:fld>
            <a:endParaRPr lang="en-US"/>
          </a:p>
        </p:txBody>
      </p:sp>
      <p:sp>
        <p:nvSpPr>
          <p:cNvPr id="5" name="Footer Placeholder 4">
            <a:extLst>
              <a:ext uri="{FF2B5EF4-FFF2-40B4-BE49-F238E27FC236}">
                <a16:creationId xmlns:a16="http://schemas.microsoft.com/office/drawing/2014/main" id="{319EAED5-7F91-9F51-7B2E-A1581385F0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FFAF7-2584-9EA3-888A-58D9E539555E}"/>
              </a:ext>
            </a:extLst>
          </p:cNvPr>
          <p:cNvSpPr>
            <a:spLocks noGrp="1"/>
          </p:cNvSpPr>
          <p:nvPr>
            <p:ph type="sldNum" sz="quarter" idx="12"/>
          </p:nvPr>
        </p:nvSpPr>
        <p:spPr/>
        <p:txBody>
          <a:bodyPr/>
          <a:lstStyle/>
          <a:p>
            <a:fld id="{18BA7893-F090-194A-9357-8F60806A5547}" type="slidenum">
              <a:rPr lang="en-US" smtClean="0"/>
              <a:t>‹#›</a:t>
            </a:fld>
            <a:endParaRPr lang="en-US"/>
          </a:p>
        </p:txBody>
      </p:sp>
    </p:spTree>
    <p:extLst>
      <p:ext uri="{BB962C8B-B14F-4D97-AF65-F5344CB8AC3E}">
        <p14:creationId xmlns:p14="http://schemas.microsoft.com/office/powerpoint/2010/main" val="1830525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8042403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AB318-049A-2518-2BB6-989AB1ECF2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E34CFE-1B80-A7F7-718B-276C2A368A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200D5-BB03-69D2-A498-B26F87110282}"/>
              </a:ext>
            </a:extLst>
          </p:cNvPr>
          <p:cNvSpPr>
            <a:spLocks noGrp="1"/>
          </p:cNvSpPr>
          <p:nvPr>
            <p:ph type="dt" sz="half" idx="10"/>
          </p:nvPr>
        </p:nvSpPr>
        <p:spPr/>
        <p:txBody>
          <a:bodyPr/>
          <a:lstStyle/>
          <a:p>
            <a:fld id="{83BC7EB2-BE3A-BF48-9313-EFC84FF60FF1}" type="datetimeFigureOut">
              <a:rPr lang="en-US" smtClean="0"/>
              <a:t>6/10/25</a:t>
            </a:fld>
            <a:endParaRPr lang="en-US"/>
          </a:p>
        </p:txBody>
      </p:sp>
      <p:sp>
        <p:nvSpPr>
          <p:cNvPr id="5" name="Footer Placeholder 4">
            <a:extLst>
              <a:ext uri="{FF2B5EF4-FFF2-40B4-BE49-F238E27FC236}">
                <a16:creationId xmlns:a16="http://schemas.microsoft.com/office/drawing/2014/main" id="{9C92E31F-97FE-2C47-7E3A-636CB5119F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E7B273-83BA-0AC8-B891-F894F04A9DBE}"/>
              </a:ext>
            </a:extLst>
          </p:cNvPr>
          <p:cNvSpPr>
            <a:spLocks noGrp="1"/>
          </p:cNvSpPr>
          <p:nvPr>
            <p:ph type="sldNum" sz="quarter" idx="12"/>
          </p:nvPr>
        </p:nvSpPr>
        <p:spPr/>
        <p:txBody>
          <a:bodyPr/>
          <a:lstStyle/>
          <a:p>
            <a:fld id="{18BA7893-F090-194A-9357-8F60806A5547}" type="slidenum">
              <a:rPr lang="en-US" smtClean="0"/>
              <a:t>‹#›</a:t>
            </a:fld>
            <a:endParaRPr lang="en-US"/>
          </a:p>
        </p:txBody>
      </p:sp>
    </p:spTree>
    <p:extLst>
      <p:ext uri="{BB962C8B-B14F-4D97-AF65-F5344CB8AC3E}">
        <p14:creationId xmlns:p14="http://schemas.microsoft.com/office/powerpoint/2010/main" val="1172788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21E07-3E17-224E-A482-E9C036E82E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D1A024-88C7-BF2D-5FCF-4DF0DEAE463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6F163C-0FA4-E16D-CE1F-EA75FCABCEAB}"/>
              </a:ext>
            </a:extLst>
          </p:cNvPr>
          <p:cNvSpPr>
            <a:spLocks noGrp="1"/>
          </p:cNvSpPr>
          <p:nvPr>
            <p:ph type="dt" sz="half" idx="10"/>
          </p:nvPr>
        </p:nvSpPr>
        <p:spPr/>
        <p:txBody>
          <a:bodyPr/>
          <a:lstStyle/>
          <a:p>
            <a:fld id="{83BC7EB2-BE3A-BF48-9313-EFC84FF60FF1}" type="datetimeFigureOut">
              <a:rPr lang="en-US" smtClean="0"/>
              <a:t>6/10/25</a:t>
            </a:fld>
            <a:endParaRPr lang="en-US"/>
          </a:p>
        </p:txBody>
      </p:sp>
      <p:sp>
        <p:nvSpPr>
          <p:cNvPr id="5" name="Footer Placeholder 4">
            <a:extLst>
              <a:ext uri="{FF2B5EF4-FFF2-40B4-BE49-F238E27FC236}">
                <a16:creationId xmlns:a16="http://schemas.microsoft.com/office/drawing/2014/main" id="{DA176775-BF07-3299-7728-E775002FE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A78C8E-F949-1B87-0FBD-ADB9BCEB2277}"/>
              </a:ext>
            </a:extLst>
          </p:cNvPr>
          <p:cNvSpPr>
            <a:spLocks noGrp="1"/>
          </p:cNvSpPr>
          <p:nvPr>
            <p:ph type="sldNum" sz="quarter" idx="12"/>
          </p:nvPr>
        </p:nvSpPr>
        <p:spPr/>
        <p:txBody>
          <a:bodyPr/>
          <a:lstStyle/>
          <a:p>
            <a:fld id="{18BA7893-F090-194A-9357-8F60806A5547}" type="slidenum">
              <a:rPr lang="en-US" smtClean="0"/>
              <a:t>‹#›</a:t>
            </a:fld>
            <a:endParaRPr lang="en-US"/>
          </a:p>
        </p:txBody>
      </p:sp>
    </p:spTree>
    <p:extLst>
      <p:ext uri="{BB962C8B-B14F-4D97-AF65-F5344CB8AC3E}">
        <p14:creationId xmlns:p14="http://schemas.microsoft.com/office/powerpoint/2010/main" val="232116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3E66E-B914-632B-1CF1-6668F9A324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2A46BA-6C4A-38F0-3462-066F524829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53BD8A-F604-E1F6-4FCC-CCEE0EA70E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CBC927-F685-BEE2-ED82-39E3F44AB1BF}"/>
              </a:ext>
            </a:extLst>
          </p:cNvPr>
          <p:cNvSpPr>
            <a:spLocks noGrp="1"/>
          </p:cNvSpPr>
          <p:nvPr>
            <p:ph type="dt" sz="half" idx="10"/>
          </p:nvPr>
        </p:nvSpPr>
        <p:spPr/>
        <p:txBody>
          <a:bodyPr/>
          <a:lstStyle/>
          <a:p>
            <a:fld id="{83BC7EB2-BE3A-BF48-9313-EFC84FF60FF1}" type="datetimeFigureOut">
              <a:rPr lang="en-US" smtClean="0"/>
              <a:t>6/10/25</a:t>
            </a:fld>
            <a:endParaRPr lang="en-US"/>
          </a:p>
        </p:txBody>
      </p:sp>
      <p:sp>
        <p:nvSpPr>
          <p:cNvPr id="6" name="Footer Placeholder 5">
            <a:extLst>
              <a:ext uri="{FF2B5EF4-FFF2-40B4-BE49-F238E27FC236}">
                <a16:creationId xmlns:a16="http://schemas.microsoft.com/office/drawing/2014/main" id="{C5BA3C5B-20AB-3D3B-0FF7-E0C2247F0A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D1F9FE-9F99-ACB4-CB4A-B8E1A8F7FADC}"/>
              </a:ext>
            </a:extLst>
          </p:cNvPr>
          <p:cNvSpPr>
            <a:spLocks noGrp="1"/>
          </p:cNvSpPr>
          <p:nvPr>
            <p:ph type="sldNum" sz="quarter" idx="12"/>
          </p:nvPr>
        </p:nvSpPr>
        <p:spPr/>
        <p:txBody>
          <a:bodyPr/>
          <a:lstStyle/>
          <a:p>
            <a:fld id="{18BA7893-F090-194A-9357-8F60806A5547}" type="slidenum">
              <a:rPr lang="en-US" smtClean="0"/>
              <a:t>‹#›</a:t>
            </a:fld>
            <a:endParaRPr lang="en-US"/>
          </a:p>
        </p:txBody>
      </p:sp>
    </p:spTree>
    <p:extLst>
      <p:ext uri="{BB962C8B-B14F-4D97-AF65-F5344CB8AC3E}">
        <p14:creationId xmlns:p14="http://schemas.microsoft.com/office/powerpoint/2010/main" val="1215835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2DEB5-33EA-7C47-31ED-C0349085D9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A09EFE-F16B-5CA4-0278-2E06EEDF81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08E45F-EEBA-3482-DC2D-65084E8D77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92D8E0-972E-ECB3-27A8-EA0E6EDB67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2C84B7-E6C6-B137-87AF-F7D3F99242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8441D5-0623-66E5-74E7-460261FDAA48}"/>
              </a:ext>
            </a:extLst>
          </p:cNvPr>
          <p:cNvSpPr>
            <a:spLocks noGrp="1"/>
          </p:cNvSpPr>
          <p:nvPr>
            <p:ph type="dt" sz="half" idx="10"/>
          </p:nvPr>
        </p:nvSpPr>
        <p:spPr/>
        <p:txBody>
          <a:bodyPr/>
          <a:lstStyle/>
          <a:p>
            <a:fld id="{83BC7EB2-BE3A-BF48-9313-EFC84FF60FF1}" type="datetimeFigureOut">
              <a:rPr lang="en-US" smtClean="0"/>
              <a:t>6/10/25</a:t>
            </a:fld>
            <a:endParaRPr lang="en-US"/>
          </a:p>
        </p:txBody>
      </p:sp>
      <p:sp>
        <p:nvSpPr>
          <p:cNvPr id="8" name="Footer Placeholder 7">
            <a:extLst>
              <a:ext uri="{FF2B5EF4-FFF2-40B4-BE49-F238E27FC236}">
                <a16:creationId xmlns:a16="http://schemas.microsoft.com/office/drawing/2014/main" id="{0B91B9F0-2F62-882C-C81C-EB646BF7A6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EC4D22-61E0-16EF-DF48-152DF5448296}"/>
              </a:ext>
            </a:extLst>
          </p:cNvPr>
          <p:cNvSpPr>
            <a:spLocks noGrp="1"/>
          </p:cNvSpPr>
          <p:nvPr>
            <p:ph type="sldNum" sz="quarter" idx="12"/>
          </p:nvPr>
        </p:nvSpPr>
        <p:spPr/>
        <p:txBody>
          <a:bodyPr/>
          <a:lstStyle/>
          <a:p>
            <a:fld id="{18BA7893-F090-194A-9357-8F60806A5547}" type="slidenum">
              <a:rPr lang="en-US" smtClean="0"/>
              <a:t>‹#›</a:t>
            </a:fld>
            <a:endParaRPr lang="en-US"/>
          </a:p>
        </p:txBody>
      </p:sp>
    </p:spTree>
    <p:extLst>
      <p:ext uri="{BB962C8B-B14F-4D97-AF65-F5344CB8AC3E}">
        <p14:creationId xmlns:p14="http://schemas.microsoft.com/office/powerpoint/2010/main" val="2776368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3D5EC-3D78-EFEF-C147-3F689C847C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CE5918-41C6-7084-135E-146F4C1447D9}"/>
              </a:ext>
            </a:extLst>
          </p:cNvPr>
          <p:cNvSpPr>
            <a:spLocks noGrp="1"/>
          </p:cNvSpPr>
          <p:nvPr>
            <p:ph type="dt" sz="half" idx="10"/>
          </p:nvPr>
        </p:nvSpPr>
        <p:spPr/>
        <p:txBody>
          <a:bodyPr/>
          <a:lstStyle/>
          <a:p>
            <a:fld id="{83BC7EB2-BE3A-BF48-9313-EFC84FF60FF1}" type="datetimeFigureOut">
              <a:rPr lang="en-US" smtClean="0"/>
              <a:t>6/10/25</a:t>
            </a:fld>
            <a:endParaRPr lang="en-US"/>
          </a:p>
        </p:txBody>
      </p:sp>
      <p:sp>
        <p:nvSpPr>
          <p:cNvPr id="4" name="Footer Placeholder 3">
            <a:extLst>
              <a:ext uri="{FF2B5EF4-FFF2-40B4-BE49-F238E27FC236}">
                <a16:creationId xmlns:a16="http://schemas.microsoft.com/office/drawing/2014/main" id="{D0140CC9-6C16-A78E-51D1-8B52202FA4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9A7FE6-C04F-AD4A-08B0-7FDB9BD178FC}"/>
              </a:ext>
            </a:extLst>
          </p:cNvPr>
          <p:cNvSpPr>
            <a:spLocks noGrp="1"/>
          </p:cNvSpPr>
          <p:nvPr>
            <p:ph type="sldNum" sz="quarter" idx="12"/>
          </p:nvPr>
        </p:nvSpPr>
        <p:spPr/>
        <p:txBody>
          <a:bodyPr/>
          <a:lstStyle/>
          <a:p>
            <a:fld id="{18BA7893-F090-194A-9357-8F60806A5547}" type="slidenum">
              <a:rPr lang="en-US" smtClean="0"/>
              <a:t>‹#›</a:t>
            </a:fld>
            <a:endParaRPr lang="en-US"/>
          </a:p>
        </p:txBody>
      </p:sp>
    </p:spTree>
    <p:extLst>
      <p:ext uri="{BB962C8B-B14F-4D97-AF65-F5344CB8AC3E}">
        <p14:creationId xmlns:p14="http://schemas.microsoft.com/office/powerpoint/2010/main" val="3577650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14F1C-DB62-15C4-1D14-871D291170D1}"/>
              </a:ext>
            </a:extLst>
          </p:cNvPr>
          <p:cNvSpPr>
            <a:spLocks noGrp="1"/>
          </p:cNvSpPr>
          <p:nvPr>
            <p:ph type="dt" sz="half" idx="10"/>
          </p:nvPr>
        </p:nvSpPr>
        <p:spPr/>
        <p:txBody>
          <a:bodyPr/>
          <a:lstStyle/>
          <a:p>
            <a:fld id="{83BC7EB2-BE3A-BF48-9313-EFC84FF60FF1}" type="datetimeFigureOut">
              <a:rPr lang="en-US" smtClean="0"/>
              <a:t>6/10/25</a:t>
            </a:fld>
            <a:endParaRPr lang="en-US"/>
          </a:p>
        </p:txBody>
      </p:sp>
      <p:sp>
        <p:nvSpPr>
          <p:cNvPr id="3" name="Footer Placeholder 2">
            <a:extLst>
              <a:ext uri="{FF2B5EF4-FFF2-40B4-BE49-F238E27FC236}">
                <a16:creationId xmlns:a16="http://schemas.microsoft.com/office/drawing/2014/main" id="{8BE752E5-320D-A681-40AE-690C77993B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91B3BE-0C40-16C3-8961-5EC893ADE042}"/>
              </a:ext>
            </a:extLst>
          </p:cNvPr>
          <p:cNvSpPr>
            <a:spLocks noGrp="1"/>
          </p:cNvSpPr>
          <p:nvPr>
            <p:ph type="sldNum" sz="quarter" idx="12"/>
          </p:nvPr>
        </p:nvSpPr>
        <p:spPr/>
        <p:txBody>
          <a:bodyPr/>
          <a:lstStyle/>
          <a:p>
            <a:fld id="{18BA7893-F090-194A-9357-8F60806A5547}" type="slidenum">
              <a:rPr lang="en-US" smtClean="0"/>
              <a:t>‹#›</a:t>
            </a:fld>
            <a:endParaRPr lang="en-US"/>
          </a:p>
        </p:txBody>
      </p:sp>
    </p:spTree>
    <p:extLst>
      <p:ext uri="{BB962C8B-B14F-4D97-AF65-F5344CB8AC3E}">
        <p14:creationId xmlns:p14="http://schemas.microsoft.com/office/powerpoint/2010/main" val="2756950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94D14-34B8-7B44-D9FE-3323206E2C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446508-37FE-33F0-8109-33CD787BD4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344EFD-CA61-F4E6-77B1-4217BA6ED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93AF45-75A7-DB0F-2F5C-311DC0ABC506}"/>
              </a:ext>
            </a:extLst>
          </p:cNvPr>
          <p:cNvSpPr>
            <a:spLocks noGrp="1"/>
          </p:cNvSpPr>
          <p:nvPr>
            <p:ph type="dt" sz="half" idx="10"/>
          </p:nvPr>
        </p:nvSpPr>
        <p:spPr/>
        <p:txBody>
          <a:bodyPr/>
          <a:lstStyle/>
          <a:p>
            <a:fld id="{83BC7EB2-BE3A-BF48-9313-EFC84FF60FF1}" type="datetimeFigureOut">
              <a:rPr lang="en-US" smtClean="0"/>
              <a:t>6/10/25</a:t>
            </a:fld>
            <a:endParaRPr lang="en-US"/>
          </a:p>
        </p:txBody>
      </p:sp>
      <p:sp>
        <p:nvSpPr>
          <p:cNvPr id="6" name="Footer Placeholder 5">
            <a:extLst>
              <a:ext uri="{FF2B5EF4-FFF2-40B4-BE49-F238E27FC236}">
                <a16:creationId xmlns:a16="http://schemas.microsoft.com/office/drawing/2014/main" id="{F32F1445-6FA2-83C0-1D67-39EDA6CEB1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1A042D-01AF-9D75-148E-D8742CCF68C4}"/>
              </a:ext>
            </a:extLst>
          </p:cNvPr>
          <p:cNvSpPr>
            <a:spLocks noGrp="1"/>
          </p:cNvSpPr>
          <p:nvPr>
            <p:ph type="sldNum" sz="quarter" idx="12"/>
          </p:nvPr>
        </p:nvSpPr>
        <p:spPr/>
        <p:txBody>
          <a:bodyPr/>
          <a:lstStyle/>
          <a:p>
            <a:fld id="{18BA7893-F090-194A-9357-8F60806A5547}" type="slidenum">
              <a:rPr lang="en-US" smtClean="0"/>
              <a:t>‹#›</a:t>
            </a:fld>
            <a:endParaRPr lang="en-US"/>
          </a:p>
        </p:txBody>
      </p:sp>
    </p:spTree>
    <p:extLst>
      <p:ext uri="{BB962C8B-B14F-4D97-AF65-F5344CB8AC3E}">
        <p14:creationId xmlns:p14="http://schemas.microsoft.com/office/powerpoint/2010/main" val="3210620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07A2A-0FEC-FB1D-36E7-72D253CF85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8C0588-4536-9A14-9DAB-9D771BB059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4A1737-F720-96CC-3557-2CACBB3C68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E5CB15-71B9-5EE1-0350-EDEFF54B6F38}"/>
              </a:ext>
            </a:extLst>
          </p:cNvPr>
          <p:cNvSpPr>
            <a:spLocks noGrp="1"/>
          </p:cNvSpPr>
          <p:nvPr>
            <p:ph type="dt" sz="half" idx="10"/>
          </p:nvPr>
        </p:nvSpPr>
        <p:spPr/>
        <p:txBody>
          <a:bodyPr/>
          <a:lstStyle/>
          <a:p>
            <a:fld id="{83BC7EB2-BE3A-BF48-9313-EFC84FF60FF1}" type="datetimeFigureOut">
              <a:rPr lang="en-US" smtClean="0"/>
              <a:t>6/10/25</a:t>
            </a:fld>
            <a:endParaRPr lang="en-US"/>
          </a:p>
        </p:txBody>
      </p:sp>
      <p:sp>
        <p:nvSpPr>
          <p:cNvPr id="6" name="Footer Placeholder 5">
            <a:extLst>
              <a:ext uri="{FF2B5EF4-FFF2-40B4-BE49-F238E27FC236}">
                <a16:creationId xmlns:a16="http://schemas.microsoft.com/office/drawing/2014/main" id="{17A5B936-9086-3D7A-D5A1-42CC7FCE56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239384-45DE-6819-1AB6-9A9C82E3C207}"/>
              </a:ext>
            </a:extLst>
          </p:cNvPr>
          <p:cNvSpPr>
            <a:spLocks noGrp="1"/>
          </p:cNvSpPr>
          <p:nvPr>
            <p:ph type="sldNum" sz="quarter" idx="12"/>
          </p:nvPr>
        </p:nvSpPr>
        <p:spPr/>
        <p:txBody>
          <a:bodyPr/>
          <a:lstStyle/>
          <a:p>
            <a:fld id="{18BA7893-F090-194A-9357-8F60806A5547}" type="slidenum">
              <a:rPr lang="en-US" smtClean="0"/>
              <a:t>‹#›</a:t>
            </a:fld>
            <a:endParaRPr lang="en-US"/>
          </a:p>
        </p:txBody>
      </p:sp>
    </p:spTree>
    <p:extLst>
      <p:ext uri="{BB962C8B-B14F-4D97-AF65-F5344CB8AC3E}">
        <p14:creationId xmlns:p14="http://schemas.microsoft.com/office/powerpoint/2010/main" val="4106919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A062E0-1835-AAA8-D896-E199668E68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B37D61-75D3-9B5B-96D7-CC27AA1796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53A9AE-5086-93CF-AF20-DEE9696048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3BC7EB2-BE3A-BF48-9313-EFC84FF60FF1}" type="datetimeFigureOut">
              <a:rPr lang="en-US" smtClean="0"/>
              <a:t>6/10/25</a:t>
            </a:fld>
            <a:endParaRPr lang="en-US"/>
          </a:p>
        </p:txBody>
      </p:sp>
      <p:sp>
        <p:nvSpPr>
          <p:cNvPr id="5" name="Footer Placeholder 4">
            <a:extLst>
              <a:ext uri="{FF2B5EF4-FFF2-40B4-BE49-F238E27FC236}">
                <a16:creationId xmlns:a16="http://schemas.microsoft.com/office/drawing/2014/main" id="{184DE005-0BD3-37CD-DD53-6DCD3F48FD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E6C39DA-7F7C-4B03-70D5-6A9D08D540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8BA7893-F090-194A-9357-8F60806A5547}" type="slidenum">
              <a:rPr lang="en-US" smtClean="0"/>
              <a:t>‹#›</a:t>
            </a:fld>
            <a:endParaRPr lang="en-US"/>
          </a:p>
        </p:txBody>
      </p:sp>
    </p:spTree>
    <p:extLst>
      <p:ext uri="{BB962C8B-B14F-4D97-AF65-F5344CB8AC3E}">
        <p14:creationId xmlns:p14="http://schemas.microsoft.com/office/powerpoint/2010/main" val="75833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ites.research.google/gr/floodforecasting/" TargetMode="External"/><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sites.research.google/floods/l/38.98487472534112/-81.95214079202184/5" TargetMode="External"/><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mapwv.gov/flood/" TargetMode="External"/><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hyperlink" Target="https://www.sciencedirect.com/science/article/abs/pii/S0098300402000286" TargetMode="Externa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1CF28D-675D-693E-DFFE-43A8F959DFFF}"/>
              </a:ext>
            </a:extLst>
          </p:cNvPr>
          <p:cNvSpPr>
            <a:spLocks noGrp="1"/>
          </p:cNvSpPr>
          <p:nvPr>
            <p:ph type="ctrTitle"/>
          </p:nvPr>
        </p:nvSpPr>
        <p:spPr>
          <a:xfrm>
            <a:off x="699714" y="5490971"/>
            <a:ext cx="6962072" cy="1159200"/>
          </a:xfrm>
        </p:spPr>
        <p:txBody>
          <a:bodyPr anchor="ctr">
            <a:normAutofit/>
          </a:bodyPr>
          <a:lstStyle/>
          <a:p>
            <a:pPr algn="l"/>
            <a:r>
              <a:rPr lang="en-US" sz="4000">
                <a:solidFill>
                  <a:srgbClr val="FFFFFF"/>
                </a:solidFill>
              </a:rPr>
              <a:t>AI Technology &amp; Flooding</a:t>
            </a:r>
          </a:p>
        </p:txBody>
      </p:sp>
      <p:sp>
        <p:nvSpPr>
          <p:cNvPr id="3" name="Subtitle 2">
            <a:extLst>
              <a:ext uri="{FF2B5EF4-FFF2-40B4-BE49-F238E27FC236}">
                <a16:creationId xmlns:a16="http://schemas.microsoft.com/office/drawing/2014/main" id="{3C89558A-BB68-4148-0F79-4D7B889C3F10}"/>
              </a:ext>
            </a:extLst>
          </p:cNvPr>
          <p:cNvSpPr>
            <a:spLocks noGrp="1"/>
          </p:cNvSpPr>
          <p:nvPr>
            <p:ph type="subTitle" idx="1"/>
          </p:nvPr>
        </p:nvSpPr>
        <p:spPr>
          <a:xfrm>
            <a:off x="478535" y="3843534"/>
            <a:ext cx="11386543" cy="2908708"/>
          </a:xfrm>
        </p:spPr>
        <p:txBody>
          <a:bodyPr anchor="ctr">
            <a:noAutofit/>
          </a:bodyPr>
          <a:lstStyle/>
          <a:p>
            <a:r>
              <a:rPr lang="en-US" sz="2500" dirty="0">
                <a:ln w="0"/>
                <a:solidFill>
                  <a:schemeClr val="accent1"/>
                </a:solidFill>
                <a:effectLst>
                  <a:outerShdw blurRad="38100" dist="25400" dir="5400000" algn="ctr" rotWithShape="0">
                    <a:srgbClr val="6E747A">
                      <a:alpha val="43000"/>
                    </a:srgbClr>
                  </a:outerShdw>
                </a:effectLst>
              </a:rPr>
              <a:t>Enhancing Resilience, Prediction, and Response
WV Floodplain Management Association Conference
</a:t>
            </a:r>
          </a:p>
          <a:p>
            <a:pPr algn="l"/>
            <a:r>
              <a:rPr lang="en-US" sz="2500" dirty="0">
                <a:ln w="0"/>
                <a:solidFill>
                  <a:schemeClr val="accent1"/>
                </a:solidFill>
                <a:effectLst>
                  <a:outerShdw blurRad="38100" dist="25400" dir="5400000" algn="ctr" rotWithShape="0">
                    <a:srgbClr val="6E747A">
                      <a:alpha val="43000"/>
                    </a:srgbClr>
                  </a:outerShdw>
                </a:effectLst>
              </a:rPr>
              <a:t>									</a:t>
            </a:r>
            <a:r>
              <a:rPr lang="en-US" sz="2500" dirty="0">
                <a:ln w="0"/>
                <a:solidFill>
                  <a:schemeClr val="bg1"/>
                </a:solidFill>
                <a:effectLst>
                  <a:outerShdw blurRad="38100" dist="25400" dir="5400000" algn="ctr" rotWithShape="0">
                    <a:srgbClr val="6E747A">
                      <a:alpha val="43000"/>
                    </a:srgbClr>
                  </a:outerShdw>
                </a:effectLst>
              </a:rPr>
              <a:t>June 2025</a:t>
            </a:r>
          </a:p>
        </p:txBody>
      </p:sp>
      <p:pic>
        <p:nvPicPr>
          <p:cNvPr id="5" name="Picture 4" descr="A logo with a map in the shape of the state&#10;&#10;AI-generated content may be incorrect.">
            <a:extLst>
              <a:ext uri="{FF2B5EF4-FFF2-40B4-BE49-F238E27FC236}">
                <a16:creationId xmlns:a16="http://schemas.microsoft.com/office/drawing/2014/main" id="{C983E712-5B1F-5773-9DC8-77A29B52D2E3}"/>
              </a:ext>
            </a:extLst>
          </p:cNvPr>
          <p:cNvPicPr>
            <a:picLocks noChangeAspect="1"/>
          </p:cNvPicPr>
          <p:nvPr/>
        </p:nvPicPr>
        <p:blipFill>
          <a:blip r:embed="rId2"/>
          <a:stretch>
            <a:fillRect/>
          </a:stretch>
        </p:blipFill>
        <p:spPr>
          <a:xfrm>
            <a:off x="478535" y="1560112"/>
            <a:ext cx="11327549" cy="2180553"/>
          </a:xfrm>
          <a:prstGeom prst="rect">
            <a:avLst/>
          </a:prstGeom>
        </p:spPr>
      </p:pic>
    </p:spTree>
    <p:extLst>
      <p:ext uri="{BB962C8B-B14F-4D97-AF65-F5344CB8AC3E}">
        <p14:creationId xmlns:p14="http://schemas.microsoft.com/office/powerpoint/2010/main" val="3316170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hree drops of water falling into a pool of water">
            <a:extLst>
              <a:ext uri="{FF2B5EF4-FFF2-40B4-BE49-F238E27FC236}">
                <a16:creationId xmlns:a16="http://schemas.microsoft.com/office/drawing/2014/main" id="{547DAB99-48AD-C74A-565E-177165D6DBE6}"/>
              </a:ext>
            </a:extLst>
          </p:cNvPr>
          <p:cNvPicPr>
            <a:picLocks noChangeAspect="1"/>
          </p:cNvPicPr>
          <p:nvPr/>
        </p:nvPicPr>
        <p:blipFill>
          <a:blip r:embed="rId2"/>
          <a:srcRect t="5912" b="18767"/>
          <a:stretch>
            <a:fillRect/>
          </a:stretch>
        </p:blipFill>
        <p:spPr>
          <a:xfrm>
            <a:off x="20" y="-7619"/>
            <a:ext cx="12191979" cy="6887364"/>
          </a:xfrm>
          <a:prstGeom prst="rect">
            <a:avLst/>
          </a:prstGeom>
        </p:spPr>
      </p:pic>
      <p:sp>
        <p:nvSpPr>
          <p:cNvPr id="9" name="Rectangle 8">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063219" y="-1252908"/>
            <a:ext cx="4065561" cy="12192000"/>
          </a:xfrm>
          <a:prstGeom prst="rect">
            <a:avLst/>
          </a:prstGeom>
          <a:gradFill flip="none" rotWithShape="1">
            <a:gsLst>
              <a:gs pos="17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2CB243-67C5-E304-31A0-4D7D607BA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464116" y="322049"/>
            <a:ext cx="3067943" cy="2408606"/>
          </a:xfrm>
          <a:prstGeom prst="rect">
            <a:avLst/>
          </a:prstGeom>
          <a:gradFill flip="none" rotWithShape="1">
            <a:gsLst>
              <a:gs pos="0">
                <a:schemeClr val="accent2"/>
              </a:gs>
              <a:gs pos="51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11A95761-C93E-94BF-087D-D2A823789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392" y="4172881"/>
            <a:ext cx="7154743" cy="2702991"/>
          </a:xfrm>
          <a:prstGeom prst="rect">
            <a:avLst/>
          </a:prstGeom>
          <a:gradFill flip="none" rotWithShape="1">
            <a:gsLst>
              <a:gs pos="0">
                <a:schemeClr val="accent5"/>
              </a:gs>
              <a:gs pos="52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313D953D-C554-0877-C00B-549E0309F3D5}"/>
              </a:ext>
            </a:extLst>
          </p:cNvPr>
          <p:cNvSpPr>
            <a:spLocks noGrp="1"/>
          </p:cNvSpPr>
          <p:nvPr>
            <p:ph type="ctrTitle"/>
          </p:nvPr>
        </p:nvSpPr>
        <p:spPr>
          <a:xfrm>
            <a:off x="489026" y="-1065826"/>
            <a:ext cx="4849044" cy="2839273"/>
          </a:xfrm>
        </p:spPr>
        <p:txBody>
          <a:bodyPr>
            <a:normAutofit/>
          </a:bodyPr>
          <a:lstStyle/>
          <a:p>
            <a:pPr algn="l"/>
            <a:r>
              <a:rPr lang="en-US" sz="3600" dirty="0">
                <a:solidFill>
                  <a:srgbClr val="FFFFFF"/>
                </a:solidFill>
              </a:rPr>
              <a:t>What AI Brings to Flood Management</a:t>
            </a:r>
          </a:p>
        </p:txBody>
      </p:sp>
      <p:sp>
        <p:nvSpPr>
          <p:cNvPr id="3" name="Subtitle 2">
            <a:extLst>
              <a:ext uri="{FF2B5EF4-FFF2-40B4-BE49-F238E27FC236}">
                <a16:creationId xmlns:a16="http://schemas.microsoft.com/office/drawing/2014/main" id="{1AC8E7B3-2FAF-783A-3701-F9A744E2F73E}"/>
              </a:ext>
            </a:extLst>
          </p:cNvPr>
          <p:cNvSpPr>
            <a:spLocks noGrp="1"/>
          </p:cNvSpPr>
          <p:nvPr>
            <p:ph type="subTitle" idx="1"/>
          </p:nvPr>
        </p:nvSpPr>
        <p:spPr>
          <a:xfrm>
            <a:off x="7342936" y="3581080"/>
            <a:ext cx="4849044" cy="1183602"/>
          </a:xfrm>
        </p:spPr>
        <p:txBody>
          <a:bodyPr>
            <a:noAutofit/>
          </a:bodyPr>
          <a:lstStyle/>
          <a:p>
            <a:pPr algn="l"/>
            <a:r>
              <a:rPr lang="en-US" sz="2000" dirty="0">
                <a:solidFill>
                  <a:schemeClr val="bg1"/>
                </a:solidFill>
              </a:rPr>
              <a:t>• NIWA: Flood forecasts in 1–2 minutes
</a:t>
            </a:r>
          </a:p>
          <a:p>
            <a:pPr algn="l"/>
            <a:r>
              <a:rPr lang="en-US" sz="2000" dirty="0">
                <a:solidFill>
                  <a:schemeClr val="bg1"/>
                </a:solidFill>
              </a:rPr>
              <a:t>• Google: 7-day flood forecasts in 80+ countries
</a:t>
            </a:r>
          </a:p>
          <a:p>
            <a:pPr algn="l"/>
            <a:r>
              <a:rPr lang="en-US" sz="2000" dirty="0">
                <a:solidFill>
                  <a:schemeClr val="bg1"/>
                </a:solidFill>
                <a:hlinkClick r:id="rId3"/>
              </a:rPr>
              <a:t>Link</a:t>
            </a:r>
            <a:endParaRPr lang="en-US" sz="2000" dirty="0">
              <a:solidFill>
                <a:schemeClr val="bg1"/>
              </a:solidFill>
            </a:endParaRPr>
          </a:p>
        </p:txBody>
      </p:sp>
      <p:sp>
        <p:nvSpPr>
          <p:cNvPr id="15" name="Rectangle 14">
            <a:extLst>
              <a:ext uri="{FF2B5EF4-FFF2-40B4-BE49-F238E27FC236}">
                <a16:creationId xmlns:a16="http://schemas.microsoft.com/office/drawing/2014/main" id="{6E63D1A5-FD49-4756-F62E-786C34E63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6736" y="-7619"/>
            <a:ext cx="995654" cy="6918113"/>
          </a:xfrm>
          <a:prstGeom prst="rect">
            <a:avLst/>
          </a:prstGeom>
          <a:gradFill flip="none" rotWithShape="1">
            <a:gsLst>
              <a:gs pos="0">
                <a:schemeClr val="accent5">
                  <a:alpha val="68000"/>
                </a:schemeClr>
              </a:gs>
              <a:gs pos="37000">
                <a:schemeClr val="accent5">
                  <a:alpha val="0"/>
                </a:schemeClr>
              </a:gs>
            </a:gsLst>
            <a:lin ang="10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02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erial view of valley map">
            <a:extLst>
              <a:ext uri="{FF2B5EF4-FFF2-40B4-BE49-F238E27FC236}">
                <a16:creationId xmlns:a16="http://schemas.microsoft.com/office/drawing/2014/main" id="{4E03C963-2CDD-E0AE-3252-5C8F94EA6E94}"/>
              </a:ext>
            </a:extLst>
          </p:cNvPr>
          <p:cNvPicPr>
            <a:picLocks noChangeAspect="1"/>
          </p:cNvPicPr>
          <p:nvPr/>
        </p:nvPicPr>
        <p:blipFill>
          <a:blip r:embed="rId2">
            <a:alphaModFix amt="50000"/>
          </a:blip>
          <a:srcRect t="1092" r="-1" b="198"/>
          <a:stretch>
            <a:fillRect/>
          </a:stretch>
        </p:blipFill>
        <p:spPr>
          <a:xfrm>
            <a:off x="20" y="10"/>
            <a:ext cx="12188930" cy="6857990"/>
          </a:xfrm>
          <a:prstGeom prst="rect">
            <a:avLst/>
          </a:prstGeom>
        </p:spPr>
      </p:pic>
      <p:sp>
        <p:nvSpPr>
          <p:cNvPr id="2" name="Title 1">
            <a:extLst>
              <a:ext uri="{FF2B5EF4-FFF2-40B4-BE49-F238E27FC236}">
                <a16:creationId xmlns:a16="http://schemas.microsoft.com/office/drawing/2014/main" id="{AFF752F6-664C-C2FE-6BB5-A663F54121D9}"/>
              </a:ext>
            </a:extLst>
          </p:cNvPr>
          <p:cNvSpPr>
            <a:spLocks noGrp="1"/>
          </p:cNvSpPr>
          <p:nvPr>
            <p:ph type="ctrTitle"/>
          </p:nvPr>
        </p:nvSpPr>
        <p:spPr>
          <a:xfrm>
            <a:off x="1524000" y="1122363"/>
            <a:ext cx="9144000" cy="3063240"/>
          </a:xfrm>
        </p:spPr>
        <p:txBody>
          <a:bodyPr>
            <a:normAutofit/>
          </a:bodyPr>
          <a:lstStyle/>
          <a:p>
            <a:r>
              <a:rPr lang="en-US" sz="6600">
                <a:solidFill>
                  <a:schemeClr val="bg1"/>
                </a:solidFill>
              </a:rPr>
              <a:t>Google Flood Forecasting Overview</a:t>
            </a:r>
          </a:p>
        </p:txBody>
      </p:sp>
      <p:sp>
        <p:nvSpPr>
          <p:cNvPr id="3" name="Subtitle 2">
            <a:extLst>
              <a:ext uri="{FF2B5EF4-FFF2-40B4-BE49-F238E27FC236}">
                <a16:creationId xmlns:a16="http://schemas.microsoft.com/office/drawing/2014/main" id="{21DC41FE-8AF0-9D03-939C-AB33745E8855}"/>
              </a:ext>
            </a:extLst>
          </p:cNvPr>
          <p:cNvSpPr>
            <a:spLocks noGrp="1"/>
          </p:cNvSpPr>
          <p:nvPr>
            <p:ph type="subTitle" idx="1"/>
          </p:nvPr>
        </p:nvSpPr>
        <p:spPr>
          <a:xfrm>
            <a:off x="1527048" y="4599432"/>
            <a:ext cx="9144000" cy="1536192"/>
          </a:xfrm>
        </p:spPr>
        <p:txBody>
          <a:bodyPr>
            <a:normAutofit/>
          </a:bodyPr>
          <a:lstStyle/>
          <a:p>
            <a:r>
              <a:rPr lang="en-US" sz="1300" dirty="0">
                <a:solidFill>
                  <a:schemeClr val="bg1"/>
                </a:solidFill>
              </a:rPr>
              <a:t>Launched in India, now covers Africa, Asia, Latin America
</a:t>
            </a:r>
          </a:p>
          <a:p>
            <a:r>
              <a:rPr lang="en-US" sz="1300" dirty="0">
                <a:solidFill>
                  <a:schemeClr val="bg1"/>
                </a:solidFill>
              </a:rPr>
              <a:t>Over 100M alerts sent
</a:t>
            </a:r>
          </a:p>
          <a:p>
            <a:r>
              <a:rPr lang="en-US" sz="1300" dirty="0">
                <a:solidFill>
                  <a:schemeClr val="bg1"/>
                </a:solidFill>
                <a:hlinkClick r:id="rId3"/>
              </a:rPr>
              <a:t>Live Tool</a:t>
            </a:r>
            <a:endParaRPr lang="en-US" sz="1300" dirty="0">
              <a:solidFill>
                <a:schemeClr val="bg1"/>
              </a:solidFill>
            </a:endParaRPr>
          </a:p>
        </p:txBody>
      </p:sp>
      <p:sp>
        <p:nvSpPr>
          <p:cNvPr id="24"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072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Video 15" descr="Different Hand Drawn Graphs">
            <a:extLst>
              <a:ext uri="{FF2B5EF4-FFF2-40B4-BE49-F238E27FC236}">
                <a16:creationId xmlns:a16="http://schemas.microsoft.com/office/drawing/2014/main" id="{0A8F6B27-5623-59E8-A937-71B2C1E0F4EE}"/>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a:fillRect/>
          </a:stretch>
        </p:blipFill>
        <p:spPr>
          <a:xfrm>
            <a:off x="20" y="-22"/>
            <a:ext cx="12191977" cy="6858022"/>
          </a:xfrm>
          <a:prstGeom prst="rect">
            <a:avLst/>
          </a:prstGeom>
        </p:spPr>
      </p:pic>
      <p:sp>
        <p:nvSpPr>
          <p:cNvPr id="17" name="Rectangle 16">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AE4332-56DB-DA63-363F-BABEB541F597}"/>
              </a:ext>
            </a:extLst>
          </p:cNvPr>
          <p:cNvSpPr>
            <a:spLocks noGrp="1"/>
          </p:cNvSpPr>
          <p:nvPr>
            <p:ph type="ctrTitle"/>
          </p:nvPr>
        </p:nvSpPr>
        <p:spPr>
          <a:xfrm>
            <a:off x="643466" y="643467"/>
            <a:ext cx="5452529" cy="3569242"/>
          </a:xfrm>
        </p:spPr>
        <p:txBody>
          <a:bodyPr anchor="t">
            <a:normAutofit/>
          </a:bodyPr>
          <a:lstStyle/>
          <a:p>
            <a:pPr algn="l"/>
            <a:r>
              <a:rPr lang="en-US" sz="5200">
                <a:solidFill>
                  <a:srgbClr val="FFFFFF"/>
                </a:solidFill>
              </a:rPr>
              <a:t>How It Works</a:t>
            </a:r>
          </a:p>
        </p:txBody>
      </p:sp>
      <p:sp>
        <p:nvSpPr>
          <p:cNvPr id="3" name="Subtitle 2">
            <a:extLst>
              <a:ext uri="{FF2B5EF4-FFF2-40B4-BE49-F238E27FC236}">
                <a16:creationId xmlns:a16="http://schemas.microsoft.com/office/drawing/2014/main" id="{C215C317-A119-C441-5EFE-46F42D652491}"/>
              </a:ext>
            </a:extLst>
          </p:cNvPr>
          <p:cNvSpPr>
            <a:spLocks noGrp="1"/>
          </p:cNvSpPr>
          <p:nvPr>
            <p:ph type="subTitle" idx="1"/>
          </p:nvPr>
        </p:nvSpPr>
        <p:spPr>
          <a:xfrm>
            <a:off x="643466" y="4551037"/>
            <a:ext cx="5449479" cy="1578054"/>
          </a:xfrm>
        </p:spPr>
        <p:txBody>
          <a:bodyPr anchor="b">
            <a:normAutofit/>
          </a:bodyPr>
          <a:lstStyle/>
          <a:p>
            <a:pPr algn="l"/>
            <a:r>
              <a:rPr lang="en-US" sz="2200">
                <a:solidFill>
                  <a:srgbClr val="FFFFFF"/>
                </a:solidFill>
              </a:rPr>
              <a:t>Uses LSTM &amp; Manifold Learning models
</a:t>
            </a:r>
          </a:p>
          <a:p>
            <a:pPr algn="l"/>
            <a:r>
              <a:rPr lang="en-US" sz="2200">
                <a:solidFill>
                  <a:srgbClr val="FFFFFF"/>
                </a:solidFill>
              </a:rPr>
              <a:t>Trained per river basin using satellite and river gauge data</a:t>
            </a:r>
          </a:p>
        </p:txBody>
      </p:sp>
      <p:sp>
        <p:nvSpPr>
          <p:cNvPr id="18" name="Rectangle 17">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766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6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mute="1">
                <p:cTn id="12" repeatCount="indefinite" fill="hold" display="0">
                  <p:stCondLst>
                    <p:cond delay="indefinite"/>
                  </p:stCondLst>
                </p:cTn>
                <p:tgtEl>
                  <p:spTgt spid="1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01AFEA-2442-4A9F-BA37-8C469F306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E699CDA9-CC9E-9FF9-04A3-EF5E87E9788E}"/>
              </a:ext>
            </a:extLst>
          </p:cNvPr>
          <p:cNvSpPr>
            <a:spLocks noGrp="1"/>
          </p:cNvSpPr>
          <p:nvPr>
            <p:ph type="ctrTitle"/>
          </p:nvPr>
        </p:nvSpPr>
        <p:spPr>
          <a:xfrm>
            <a:off x="970908" y="637046"/>
            <a:ext cx="5174207" cy="2971473"/>
          </a:xfrm>
        </p:spPr>
        <p:txBody>
          <a:bodyPr>
            <a:normAutofit/>
          </a:bodyPr>
          <a:lstStyle/>
          <a:p>
            <a:pPr algn="l"/>
            <a:r>
              <a:rPr lang="en-US" sz="5100">
                <a:solidFill>
                  <a:srgbClr val="FFFFFF"/>
                </a:solidFill>
              </a:rPr>
              <a:t>India/Bangladesh Case Study</a:t>
            </a:r>
          </a:p>
        </p:txBody>
      </p:sp>
      <p:sp>
        <p:nvSpPr>
          <p:cNvPr id="3" name="Subtitle 2">
            <a:extLst>
              <a:ext uri="{FF2B5EF4-FFF2-40B4-BE49-F238E27FC236}">
                <a16:creationId xmlns:a16="http://schemas.microsoft.com/office/drawing/2014/main" id="{445EE4D2-9EBB-3C29-F025-DFF3A9C28C4E}"/>
              </a:ext>
            </a:extLst>
          </p:cNvPr>
          <p:cNvSpPr>
            <a:spLocks noGrp="1"/>
          </p:cNvSpPr>
          <p:nvPr>
            <p:ph type="subTitle" idx="1"/>
          </p:nvPr>
        </p:nvSpPr>
        <p:spPr>
          <a:xfrm>
            <a:off x="970908" y="3700594"/>
            <a:ext cx="5174207" cy="1963486"/>
          </a:xfrm>
        </p:spPr>
        <p:txBody>
          <a:bodyPr>
            <a:normAutofit/>
          </a:bodyPr>
          <a:lstStyle/>
          <a:p>
            <a:pPr algn="l"/>
            <a:r>
              <a:rPr lang="en-US">
                <a:solidFill>
                  <a:srgbClr val="FFFFFF"/>
                </a:solidFill>
              </a:rPr>
              <a:t>2021: 350M+ people reached
</a:t>
            </a:r>
          </a:p>
          <a:p>
            <a:pPr algn="l"/>
            <a:r>
              <a:rPr lang="en-US">
                <a:solidFill>
                  <a:srgbClr val="FFFFFF"/>
                </a:solidFill>
              </a:rPr>
              <a:t>Alerts sent via SMS, YouTube, Maps, and Android push</a:t>
            </a:r>
          </a:p>
        </p:txBody>
      </p:sp>
      <p:sp>
        <p:nvSpPr>
          <p:cNvPr id="10" name="Freeform: Shape 9">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4"/>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4"/>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872052">
            <a:off x="6113252"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753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Neuron system in yellow and light blue">
            <a:extLst>
              <a:ext uri="{FF2B5EF4-FFF2-40B4-BE49-F238E27FC236}">
                <a16:creationId xmlns:a16="http://schemas.microsoft.com/office/drawing/2014/main" id="{1EF07CC2-85F8-EE5F-B334-B3A9896C474F}"/>
              </a:ext>
            </a:extLst>
          </p:cNvPr>
          <p:cNvPicPr>
            <a:picLocks noChangeAspect="1"/>
          </p:cNvPicPr>
          <p:nvPr/>
        </p:nvPicPr>
        <p:blipFill>
          <a:blip r:embed="rId2"/>
          <a:srcRect t="8599" b="8983"/>
          <a:stretch>
            <a:fillRect/>
          </a:stretch>
        </p:blipFill>
        <p:spPr>
          <a:xfrm>
            <a:off x="20" y="-22"/>
            <a:ext cx="12191977" cy="6858022"/>
          </a:xfrm>
          <a:prstGeom prst="rect">
            <a:avLst/>
          </a:prstGeom>
        </p:spPr>
      </p:pic>
      <p:sp>
        <p:nvSpPr>
          <p:cNvPr id="11" name="Rectangle 10">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28F1D2-8506-CC00-5F60-2950C612D697}"/>
              </a:ext>
            </a:extLst>
          </p:cNvPr>
          <p:cNvSpPr>
            <a:spLocks noGrp="1"/>
          </p:cNvSpPr>
          <p:nvPr>
            <p:ph type="ctrTitle"/>
          </p:nvPr>
        </p:nvSpPr>
        <p:spPr>
          <a:xfrm>
            <a:off x="643466" y="643467"/>
            <a:ext cx="5452529" cy="3569242"/>
          </a:xfrm>
        </p:spPr>
        <p:txBody>
          <a:bodyPr anchor="t">
            <a:normAutofit/>
          </a:bodyPr>
          <a:lstStyle/>
          <a:p>
            <a:pPr algn="l"/>
            <a:r>
              <a:rPr lang="en-US" sz="5200">
                <a:solidFill>
                  <a:srgbClr val="FFFFFF"/>
                </a:solidFill>
              </a:rPr>
              <a:t>NeuralFlood Example</a:t>
            </a:r>
          </a:p>
        </p:txBody>
      </p:sp>
      <p:sp>
        <p:nvSpPr>
          <p:cNvPr id="3" name="Subtitle 2">
            <a:extLst>
              <a:ext uri="{FF2B5EF4-FFF2-40B4-BE49-F238E27FC236}">
                <a16:creationId xmlns:a16="http://schemas.microsoft.com/office/drawing/2014/main" id="{A3104B03-DA72-AF7E-3AB5-53DF19896F93}"/>
              </a:ext>
            </a:extLst>
          </p:cNvPr>
          <p:cNvSpPr>
            <a:spLocks noGrp="1"/>
          </p:cNvSpPr>
          <p:nvPr>
            <p:ph type="subTitle" idx="1"/>
          </p:nvPr>
        </p:nvSpPr>
        <p:spPr>
          <a:xfrm>
            <a:off x="643466" y="4551037"/>
            <a:ext cx="5449479" cy="1578054"/>
          </a:xfrm>
        </p:spPr>
        <p:txBody>
          <a:bodyPr anchor="b">
            <a:normAutofit/>
          </a:bodyPr>
          <a:lstStyle/>
          <a:p>
            <a:pPr algn="l"/>
            <a:r>
              <a:rPr lang="en-US" sz="1700" dirty="0">
                <a:solidFill>
                  <a:srgbClr val="FFFFFF"/>
                </a:solidFill>
              </a:rPr>
              <a:t>County-level susceptibility mapping (~87% accuracy)
</a:t>
            </a:r>
          </a:p>
          <a:p>
            <a:pPr algn="l"/>
            <a:r>
              <a:rPr lang="en-US" sz="1700" dirty="0">
                <a:solidFill>
                  <a:srgbClr val="FFFFFF"/>
                </a:solidFill>
              </a:rPr>
              <a:t>Link: https://</a:t>
            </a:r>
            <a:r>
              <a:rPr lang="en-US" sz="1700" dirty="0" err="1">
                <a:solidFill>
                  <a:srgbClr val="FFFFFF"/>
                </a:solidFill>
              </a:rPr>
              <a:t>www.frontiersin.org</a:t>
            </a:r>
            <a:r>
              <a:rPr lang="en-US" sz="1700" dirty="0">
                <a:solidFill>
                  <a:srgbClr val="FFFFFF"/>
                </a:solidFill>
              </a:rPr>
              <a:t>/journals/water/articles/10.3389/frwa.2023.1291305/full</a:t>
            </a:r>
          </a:p>
        </p:txBody>
      </p:sp>
      <p:sp>
        <p:nvSpPr>
          <p:cNvPr id="13" name="Rectangle 12">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564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751229-0244-4FBB-BED1-407467F4C9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F85410-3DFA-B0EA-9E2A-535F23C9AC54}"/>
              </a:ext>
            </a:extLst>
          </p:cNvPr>
          <p:cNvSpPr>
            <a:spLocks noGrp="1"/>
          </p:cNvSpPr>
          <p:nvPr>
            <p:ph type="ctrTitle"/>
          </p:nvPr>
        </p:nvSpPr>
        <p:spPr>
          <a:xfrm>
            <a:off x="2197101" y="735283"/>
            <a:ext cx="4978399" cy="3165045"/>
          </a:xfrm>
        </p:spPr>
        <p:txBody>
          <a:bodyPr anchor="b">
            <a:normAutofit/>
          </a:bodyPr>
          <a:lstStyle/>
          <a:p>
            <a:pPr algn="l"/>
            <a:r>
              <a:rPr lang="en-US" sz="5200"/>
              <a:t>Takeaway: AI = Faster, Smarter, Broader</a:t>
            </a:r>
          </a:p>
        </p:txBody>
      </p:sp>
      <p:sp>
        <p:nvSpPr>
          <p:cNvPr id="3" name="Subtitle 2">
            <a:extLst>
              <a:ext uri="{FF2B5EF4-FFF2-40B4-BE49-F238E27FC236}">
                <a16:creationId xmlns:a16="http://schemas.microsoft.com/office/drawing/2014/main" id="{B5BD97CA-6A17-6E91-CB75-E9D1E1A43927}"/>
              </a:ext>
            </a:extLst>
          </p:cNvPr>
          <p:cNvSpPr>
            <a:spLocks noGrp="1"/>
          </p:cNvSpPr>
          <p:nvPr>
            <p:ph type="subTitle" idx="1"/>
          </p:nvPr>
        </p:nvSpPr>
        <p:spPr>
          <a:xfrm>
            <a:off x="2197101" y="4078423"/>
            <a:ext cx="4978399" cy="2058657"/>
          </a:xfrm>
        </p:spPr>
        <p:txBody>
          <a:bodyPr>
            <a:normAutofit/>
          </a:bodyPr>
          <a:lstStyle/>
          <a:p>
            <a:pPr algn="l"/>
            <a:r>
              <a:rPr lang="en-US"/>
              <a:t>Real-time, scalable, and supports human decision-making</a:t>
            </a:r>
          </a:p>
        </p:txBody>
      </p:sp>
      <p:pic>
        <p:nvPicPr>
          <p:cNvPr id="7" name="Graphic 6" descr="Head with Gears">
            <a:extLst>
              <a:ext uri="{FF2B5EF4-FFF2-40B4-BE49-F238E27FC236}">
                <a16:creationId xmlns:a16="http://schemas.microsoft.com/office/drawing/2014/main" id="{C7CD2FB8-3222-C2F5-880F-2FB9092926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7549" y="2776619"/>
            <a:ext cx="1289051" cy="1289051"/>
          </a:xfrm>
          <a:prstGeom prst="rect">
            <a:avLst/>
          </a:prstGeom>
        </p:spPr>
      </p:pic>
      <p:pic>
        <p:nvPicPr>
          <p:cNvPr id="9" name="Graphic 8" descr="Head with Gears">
            <a:extLst>
              <a:ext uri="{FF2B5EF4-FFF2-40B4-BE49-F238E27FC236}">
                <a16:creationId xmlns:a16="http://schemas.microsoft.com/office/drawing/2014/main" id="{0AA168A8-57E3-4CAB-8C7C-5F8DD778DEE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07815" y="716407"/>
            <a:ext cx="5411343" cy="5411343"/>
          </a:xfrm>
          <a:prstGeom prst="rect">
            <a:avLst/>
          </a:prstGeom>
        </p:spPr>
      </p:pic>
    </p:spTree>
    <p:extLst>
      <p:ext uri="{BB962C8B-B14F-4D97-AF65-F5344CB8AC3E}">
        <p14:creationId xmlns:p14="http://schemas.microsoft.com/office/powerpoint/2010/main" val="594015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ork tools and supplies">
            <a:extLst>
              <a:ext uri="{FF2B5EF4-FFF2-40B4-BE49-F238E27FC236}">
                <a16:creationId xmlns:a16="http://schemas.microsoft.com/office/drawing/2014/main" id="{810BEF1B-4171-0FDD-34F4-B8D78A1A85D9}"/>
              </a:ext>
            </a:extLst>
          </p:cNvPr>
          <p:cNvPicPr>
            <a:picLocks noChangeAspect="1"/>
          </p:cNvPicPr>
          <p:nvPr/>
        </p:nvPicPr>
        <p:blipFill>
          <a:blip r:embed="rId2"/>
          <a:srcRect r="15627" b="-1"/>
          <a:stretch>
            <a:fillRect/>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A35156-9A50-AB23-6375-2D43C10BD605}"/>
              </a:ext>
            </a:extLst>
          </p:cNvPr>
          <p:cNvSpPr>
            <a:spLocks noGrp="1"/>
          </p:cNvSpPr>
          <p:nvPr>
            <p:ph type="ctrTitle"/>
          </p:nvPr>
        </p:nvSpPr>
        <p:spPr>
          <a:xfrm>
            <a:off x="477981" y="1122363"/>
            <a:ext cx="4023360" cy="3204134"/>
          </a:xfrm>
        </p:spPr>
        <p:txBody>
          <a:bodyPr anchor="b">
            <a:normAutofit/>
          </a:bodyPr>
          <a:lstStyle/>
          <a:p>
            <a:pPr algn="l"/>
            <a:r>
              <a:rPr lang="en-US" sz="4800">
                <a:solidFill>
                  <a:schemeClr val="bg1"/>
                </a:solidFill>
              </a:rPr>
              <a:t>West Virginia’s Current Tools</a:t>
            </a:r>
          </a:p>
        </p:txBody>
      </p:sp>
      <p:sp>
        <p:nvSpPr>
          <p:cNvPr id="3" name="Subtitle 2">
            <a:extLst>
              <a:ext uri="{FF2B5EF4-FFF2-40B4-BE49-F238E27FC236}">
                <a16:creationId xmlns:a16="http://schemas.microsoft.com/office/drawing/2014/main" id="{7F3A95C6-27BC-4B17-8C05-D1F264A87F9C}"/>
              </a:ext>
            </a:extLst>
          </p:cNvPr>
          <p:cNvSpPr>
            <a:spLocks noGrp="1"/>
          </p:cNvSpPr>
          <p:nvPr>
            <p:ph type="subTitle" idx="1"/>
          </p:nvPr>
        </p:nvSpPr>
        <p:spPr>
          <a:xfrm>
            <a:off x="477980" y="4872922"/>
            <a:ext cx="4023359" cy="1208141"/>
          </a:xfrm>
        </p:spPr>
        <p:txBody>
          <a:bodyPr>
            <a:normAutofit/>
          </a:bodyPr>
          <a:lstStyle/>
          <a:p>
            <a:pPr algn="l"/>
            <a:r>
              <a:rPr lang="en-US" sz="1400" dirty="0">
                <a:solidFill>
                  <a:schemeClr val="bg1"/>
                </a:solidFill>
              </a:rPr>
              <a:t>WV Flood Tool: FEMA NFHL + LiDAR + parcel risk
</a:t>
            </a:r>
          </a:p>
          <a:p>
            <a:pPr algn="l"/>
            <a:r>
              <a:rPr lang="en-US" sz="1400" dirty="0">
                <a:solidFill>
                  <a:schemeClr val="bg1"/>
                </a:solidFill>
                <a:hlinkClick r:id="rId3"/>
              </a:rPr>
              <a:t>WV Flood Tool Link</a:t>
            </a:r>
            <a:endParaRPr lang="en-US" sz="1400" dirty="0">
              <a:solidFill>
                <a:schemeClr val="bg1"/>
              </a:solidFill>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34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7AA7E8-8006-4E1F-A566-FCF37EE6F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DF66FDD8-7C0B-A6AF-446F-00DF6E79DED7}"/>
              </a:ext>
            </a:extLst>
          </p:cNvPr>
          <p:cNvSpPr>
            <a:spLocks noGrp="1"/>
          </p:cNvSpPr>
          <p:nvPr>
            <p:ph type="ctrTitle"/>
          </p:nvPr>
        </p:nvSpPr>
        <p:spPr>
          <a:xfrm>
            <a:off x="242910" y="1598246"/>
            <a:ext cx="4626709" cy="5122985"/>
          </a:xfrm>
        </p:spPr>
        <p:txBody>
          <a:bodyPr anchor="t">
            <a:normAutofit/>
          </a:bodyPr>
          <a:lstStyle/>
          <a:p>
            <a:pPr algn="r"/>
            <a:r>
              <a:rPr lang="en-US" sz="8000">
                <a:solidFill>
                  <a:srgbClr val="FFFFFF"/>
                </a:solidFill>
              </a:rPr>
              <a:t>WV Flood Tool + AI Potential</a:t>
            </a:r>
          </a:p>
        </p:txBody>
      </p:sp>
      <p:sp>
        <p:nvSpPr>
          <p:cNvPr id="3" name="Subtitle 2">
            <a:extLst>
              <a:ext uri="{FF2B5EF4-FFF2-40B4-BE49-F238E27FC236}">
                <a16:creationId xmlns:a16="http://schemas.microsoft.com/office/drawing/2014/main" id="{A7D6FC3D-3949-975F-EF79-8E069286E50E}"/>
              </a:ext>
            </a:extLst>
          </p:cNvPr>
          <p:cNvSpPr>
            <a:spLocks noGrp="1"/>
          </p:cNvSpPr>
          <p:nvPr>
            <p:ph type="subTitle" idx="1"/>
          </p:nvPr>
        </p:nvSpPr>
        <p:spPr>
          <a:xfrm>
            <a:off x="5792994" y="1590840"/>
            <a:ext cx="5672176" cy="5095221"/>
          </a:xfrm>
        </p:spPr>
        <p:txBody>
          <a:bodyPr>
            <a:normAutofit/>
          </a:bodyPr>
          <a:lstStyle/>
          <a:p>
            <a:pPr algn="l"/>
            <a:r>
              <a:rPr lang="en-US" sz="4400">
                <a:solidFill>
                  <a:srgbClr val="FFFFFF"/>
                </a:solidFill>
              </a:rPr>
              <a:t>Add predictive overlays for 10-year or 50-year events
</a:t>
            </a:r>
          </a:p>
          <a:p>
            <a:pPr algn="l"/>
            <a:r>
              <a:rPr lang="en-US" sz="4400">
                <a:solidFill>
                  <a:srgbClr val="FFFFFF"/>
                </a:solidFill>
              </a:rPr>
              <a:t>Real-time simulation and alerting possible</a:t>
            </a:r>
          </a:p>
        </p:txBody>
      </p:sp>
      <p:cxnSp>
        <p:nvCxnSpPr>
          <p:cNvPr id="10" name="Straight Connector 9">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4056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Clear Sea Water">
            <a:extLst>
              <a:ext uri="{FF2B5EF4-FFF2-40B4-BE49-F238E27FC236}">
                <a16:creationId xmlns:a16="http://schemas.microsoft.com/office/drawing/2014/main" id="{DCD9459F-56A9-A9F8-0CAA-68D6E503FCEA}"/>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a:fillRect/>
          </a:stretch>
        </p:blipFill>
        <p:spPr>
          <a:xfrm>
            <a:off x="20" y="-22"/>
            <a:ext cx="12191977" cy="6858022"/>
          </a:xfrm>
          <a:prstGeom prst="rect">
            <a:avLst/>
          </a:prstGeom>
        </p:spPr>
      </p:pic>
      <p:sp>
        <p:nvSpPr>
          <p:cNvPr id="11" name="Rectangle 10">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9C269-03BD-72C5-EDA9-B50FF7A69CAC}"/>
              </a:ext>
            </a:extLst>
          </p:cNvPr>
          <p:cNvSpPr>
            <a:spLocks noGrp="1"/>
          </p:cNvSpPr>
          <p:nvPr>
            <p:ph type="ctrTitle"/>
          </p:nvPr>
        </p:nvSpPr>
        <p:spPr>
          <a:xfrm>
            <a:off x="643466" y="643467"/>
            <a:ext cx="5452529" cy="3569242"/>
          </a:xfrm>
        </p:spPr>
        <p:txBody>
          <a:bodyPr anchor="t">
            <a:normAutofit/>
          </a:bodyPr>
          <a:lstStyle/>
          <a:p>
            <a:pPr algn="l"/>
            <a:r>
              <a:rPr lang="en-US" sz="5200">
                <a:solidFill>
                  <a:srgbClr val="FFFFFF"/>
                </a:solidFill>
              </a:rPr>
              <a:t>Digital Twin Flood Modeling</a:t>
            </a:r>
          </a:p>
        </p:txBody>
      </p:sp>
      <p:sp>
        <p:nvSpPr>
          <p:cNvPr id="3" name="Subtitle 2">
            <a:extLst>
              <a:ext uri="{FF2B5EF4-FFF2-40B4-BE49-F238E27FC236}">
                <a16:creationId xmlns:a16="http://schemas.microsoft.com/office/drawing/2014/main" id="{10B17C3A-CA67-295E-C860-E03FAC794BF4}"/>
              </a:ext>
            </a:extLst>
          </p:cNvPr>
          <p:cNvSpPr>
            <a:spLocks noGrp="1"/>
          </p:cNvSpPr>
          <p:nvPr>
            <p:ph type="subTitle" idx="1"/>
          </p:nvPr>
        </p:nvSpPr>
        <p:spPr>
          <a:xfrm>
            <a:off x="6094475" y="3657601"/>
            <a:ext cx="5449479" cy="2817480"/>
          </a:xfrm>
        </p:spPr>
        <p:txBody>
          <a:bodyPr anchor="b">
            <a:normAutofit/>
          </a:bodyPr>
          <a:lstStyle/>
          <a:p>
            <a:pPr algn="l"/>
            <a:r>
              <a:rPr lang="en-US" sz="2200" dirty="0" err="1">
                <a:solidFill>
                  <a:srgbClr val="FFFFFF"/>
                </a:solidFill>
              </a:rPr>
              <a:t>Alzette</a:t>
            </a:r>
            <a:r>
              <a:rPr lang="en-US" sz="2200" dirty="0">
                <a:solidFill>
                  <a:srgbClr val="FFFFFF"/>
                </a:solidFill>
              </a:rPr>
              <a:t> Basin (Luxembourg): daily updated 3D flood model</a:t>
            </a:r>
          </a:p>
          <a:p>
            <a:pPr algn="l"/>
            <a:endParaRPr lang="en-US" sz="2200" dirty="0">
              <a:solidFill>
                <a:srgbClr val="FFFFFF"/>
              </a:solidFill>
            </a:endParaRPr>
          </a:p>
          <a:p>
            <a:r>
              <a:rPr lang="en-US" sz="2200" dirty="0">
                <a:solidFill>
                  <a:srgbClr val="FFFFFF"/>
                </a:solidFill>
                <a:hlinkClick r:id="rId5"/>
              </a:rPr>
              <a:t>Link</a:t>
            </a:r>
            <a:r>
              <a:rPr lang="en-US" sz="2200" dirty="0">
                <a:solidFill>
                  <a:srgbClr val="FFFFFF"/>
                </a:solidFill>
              </a:rPr>
              <a:t>
</a:t>
            </a:r>
          </a:p>
          <a:p>
            <a:pPr algn="l"/>
            <a:r>
              <a:rPr lang="en-US" sz="2200" dirty="0">
                <a:solidFill>
                  <a:srgbClr val="FFFFFF"/>
                </a:solidFill>
              </a:rPr>
              <a:t>Can be adapted for WV watersheds</a:t>
            </a:r>
          </a:p>
        </p:txBody>
      </p:sp>
      <p:sp>
        <p:nvSpPr>
          <p:cNvPr id="13" name="Rectangle 12">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971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AE394F-AFF1-4485-AF1F-7387A2F04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Computer Servers">
            <a:extLst>
              <a:ext uri="{FF2B5EF4-FFF2-40B4-BE49-F238E27FC236}">
                <a16:creationId xmlns:a16="http://schemas.microsoft.com/office/drawing/2014/main" id="{1B78EFBD-13B5-CE84-3CBA-01FE0A3340E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 b="285"/>
          <a:stretch>
            <a:fill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323345"/>
          </a:xfrm>
          <a:prstGeom prst="rect">
            <a:avLst/>
          </a:prstGeom>
          <a:gradFill flip="none" rotWithShape="1">
            <a:gsLst>
              <a:gs pos="57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68EDD1-68B4-492B-36BD-9533922542C5}"/>
              </a:ext>
            </a:extLst>
          </p:cNvPr>
          <p:cNvSpPr>
            <a:spLocks noGrp="1"/>
          </p:cNvSpPr>
          <p:nvPr>
            <p:ph type="ctrTitle"/>
          </p:nvPr>
        </p:nvSpPr>
        <p:spPr>
          <a:xfrm>
            <a:off x="321733" y="554845"/>
            <a:ext cx="10656891" cy="3902673"/>
          </a:xfrm>
        </p:spPr>
        <p:txBody>
          <a:bodyPr anchor="t">
            <a:normAutofit/>
          </a:bodyPr>
          <a:lstStyle/>
          <a:p>
            <a:pPr algn="l"/>
            <a:r>
              <a:rPr lang="en-US" sz="5200" dirty="0">
                <a:solidFill>
                  <a:srgbClr val="FFFFFF"/>
                </a:solidFill>
              </a:rPr>
              <a:t>Data Needed to Get Started</a:t>
            </a:r>
          </a:p>
        </p:txBody>
      </p:sp>
      <p:sp>
        <p:nvSpPr>
          <p:cNvPr id="13" name="Rectangle 12">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7" y="4704862"/>
            <a:ext cx="12191999" cy="2155484"/>
          </a:xfrm>
          <a:prstGeom prst="rect">
            <a:avLst/>
          </a:prstGeom>
          <a:gradFill flip="none" rotWithShape="1">
            <a:gsLst>
              <a:gs pos="59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898C5EF6-7E1F-1443-A318-17B9C02BEB40}"/>
              </a:ext>
            </a:extLst>
          </p:cNvPr>
          <p:cNvSpPr>
            <a:spLocks noGrp="1"/>
          </p:cNvSpPr>
          <p:nvPr>
            <p:ph type="subTitle" idx="1"/>
          </p:nvPr>
        </p:nvSpPr>
        <p:spPr>
          <a:xfrm>
            <a:off x="315522" y="4718033"/>
            <a:ext cx="11633461" cy="1175039"/>
          </a:xfrm>
        </p:spPr>
        <p:txBody>
          <a:bodyPr anchor="b">
            <a:normAutofit/>
          </a:bodyPr>
          <a:lstStyle/>
          <a:p>
            <a:pPr algn="r"/>
            <a:r>
              <a:rPr lang="en-US" sz="2000" dirty="0">
                <a:solidFill>
                  <a:srgbClr val="FFFFFF"/>
                </a:solidFill>
              </a:rPr>
              <a:t>Rainfall, elevation, stream gauges, land use, soil data
</a:t>
            </a:r>
          </a:p>
          <a:p>
            <a:pPr algn="r"/>
            <a:r>
              <a:rPr lang="en-US" sz="2000" dirty="0">
                <a:solidFill>
                  <a:srgbClr val="FFFFFF"/>
                </a:solidFill>
              </a:rPr>
              <a:t>WV GIS Tech Center, FEMA, WVU = key partners</a:t>
            </a:r>
          </a:p>
        </p:txBody>
      </p:sp>
    </p:spTree>
    <p:extLst>
      <p:ext uri="{BB962C8B-B14F-4D97-AF65-F5344CB8AC3E}">
        <p14:creationId xmlns:p14="http://schemas.microsoft.com/office/powerpoint/2010/main" val="85111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12BB66-C373-57F9-55F9-278FE5699365}"/>
              </a:ext>
            </a:extLst>
          </p:cNvPr>
          <p:cNvSpPr>
            <a:spLocks noGrp="1"/>
          </p:cNvSpPr>
          <p:nvPr>
            <p:ph type="ctrTitle"/>
          </p:nvPr>
        </p:nvSpPr>
        <p:spPr>
          <a:xfrm>
            <a:off x="699714" y="5490971"/>
            <a:ext cx="6962072" cy="1159200"/>
          </a:xfrm>
        </p:spPr>
        <p:txBody>
          <a:bodyPr anchor="ctr">
            <a:normAutofit/>
          </a:bodyPr>
          <a:lstStyle/>
          <a:p>
            <a:pPr algn="l"/>
            <a:r>
              <a:rPr lang="en-US" sz="4000">
                <a:solidFill>
                  <a:srgbClr val="FFFFFF"/>
                </a:solidFill>
              </a:rPr>
              <a:t>Why We’re Here</a:t>
            </a:r>
          </a:p>
        </p:txBody>
      </p:sp>
      <p:sp>
        <p:nvSpPr>
          <p:cNvPr id="3" name="Subtitle 2">
            <a:extLst>
              <a:ext uri="{FF2B5EF4-FFF2-40B4-BE49-F238E27FC236}">
                <a16:creationId xmlns:a16="http://schemas.microsoft.com/office/drawing/2014/main" id="{30F07765-3C38-1929-F667-3E2E275AEBF1}"/>
              </a:ext>
            </a:extLst>
          </p:cNvPr>
          <p:cNvSpPr>
            <a:spLocks noGrp="1"/>
          </p:cNvSpPr>
          <p:nvPr>
            <p:ph type="subTitle" idx="1"/>
          </p:nvPr>
        </p:nvSpPr>
        <p:spPr>
          <a:xfrm>
            <a:off x="5338120" y="381615"/>
            <a:ext cx="6526958" cy="4519114"/>
          </a:xfrm>
          <a:noFill/>
        </p:spPr>
        <p:txBody>
          <a:bodyPr anchor="ctr">
            <a:normAutofit/>
          </a:bodyPr>
          <a:lstStyle/>
          <a:p>
            <a:pPr algn="l"/>
            <a:r>
              <a:rPr lang="en-US" sz="3000" dirty="0"/>
              <a:t>Flooding is WV’s most common hazard.
</a:t>
            </a:r>
          </a:p>
          <a:p>
            <a:pPr algn="l"/>
            <a:r>
              <a:rPr lang="en-US" sz="3000" dirty="0"/>
              <a:t>Traditional tools lack real-time decision support.
</a:t>
            </a:r>
          </a:p>
          <a:p>
            <a:pPr algn="l"/>
            <a:r>
              <a:rPr lang="en-US" sz="3000" dirty="0"/>
              <a:t>AI offers faster, smarter insights.</a:t>
            </a:r>
          </a:p>
        </p:txBody>
      </p:sp>
      <p:pic>
        <p:nvPicPr>
          <p:cNvPr id="7" name="Graphic 6" descr="Help">
            <a:extLst>
              <a:ext uri="{FF2B5EF4-FFF2-40B4-BE49-F238E27FC236}">
                <a16:creationId xmlns:a16="http://schemas.microsoft.com/office/drawing/2014/main" id="{900F9FF8-0DF3-076D-112A-D7ABCF422B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9714" y="381615"/>
            <a:ext cx="4519114" cy="4519114"/>
          </a:xfrm>
          <a:prstGeom prst="rect">
            <a:avLst/>
          </a:prstGeom>
        </p:spPr>
      </p:pic>
    </p:spTree>
    <p:extLst>
      <p:ext uri="{BB962C8B-B14F-4D97-AF65-F5344CB8AC3E}">
        <p14:creationId xmlns:p14="http://schemas.microsoft.com/office/powerpoint/2010/main" val="3201771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E5BD72F-849A-CB45-840D-035EAC0F9C7E}"/>
              </a:ext>
            </a:extLst>
          </p:cNvPr>
          <p:cNvSpPr>
            <a:spLocks noGrp="1"/>
          </p:cNvSpPr>
          <p:nvPr>
            <p:ph type="ctrTitle"/>
          </p:nvPr>
        </p:nvSpPr>
        <p:spPr>
          <a:xfrm>
            <a:off x="3315031" y="1380754"/>
            <a:ext cx="5561938" cy="2513516"/>
          </a:xfrm>
        </p:spPr>
        <p:txBody>
          <a:bodyPr>
            <a:normAutofit/>
          </a:bodyPr>
          <a:lstStyle/>
          <a:p>
            <a:r>
              <a:rPr lang="en-US"/>
              <a:t>What AI Can’t Do (Yet)</a:t>
            </a:r>
          </a:p>
        </p:txBody>
      </p:sp>
      <p:sp>
        <p:nvSpPr>
          <p:cNvPr id="3" name="Subtitle 2">
            <a:extLst>
              <a:ext uri="{FF2B5EF4-FFF2-40B4-BE49-F238E27FC236}">
                <a16:creationId xmlns:a16="http://schemas.microsoft.com/office/drawing/2014/main" id="{0183D8A7-06A5-7BAA-9CAE-2A6AB6424CFB}"/>
              </a:ext>
            </a:extLst>
          </p:cNvPr>
          <p:cNvSpPr>
            <a:spLocks noGrp="1"/>
          </p:cNvSpPr>
          <p:nvPr>
            <p:ph type="subTitle" idx="1"/>
          </p:nvPr>
        </p:nvSpPr>
        <p:spPr>
          <a:xfrm>
            <a:off x="3315031" y="4076802"/>
            <a:ext cx="5561938" cy="1534587"/>
          </a:xfrm>
        </p:spPr>
        <p:txBody>
          <a:bodyPr>
            <a:normAutofit/>
          </a:bodyPr>
          <a:lstStyle/>
          <a:p>
            <a:r>
              <a:rPr lang="en-US" sz="2000"/>
              <a:t>Does not predict dam/levee failures or underground drainage collapse
</a:t>
            </a:r>
          </a:p>
          <a:p>
            <a:r>
              <a:rPr lang="en-US" sz="2000"/>
              <a:t>Still requires expert validation</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4604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2" name="Title 1">
            <a:extLst>
              <a:ext uri="{FF2B5EF4-FFF2-40B4-BE49-F238E27FC236}">
                <a16:creationId xmlns:a16="http://schemas.microsoft.com/office/drawing/2014/main" id="{3F2FD9FB-760C-694C-44C7-9E884DAFA166}"/>
              </a:ext>
            </a:extLst>
          </p:cNvPr>
          <p:cNvSpPr>
            <a:spLocks noGrp="1"/>
          </p:cNvSpPr>
          <p:nvPr>
            <p:ph type="ctrTitle"/>
          </p:nvPr>
        </p:nvSpPr>
        <p:spPr>
          <a:xfrm>
            <a:off x="1932903" y="949325"/>
            <a:ext cx="8071706" cy="2387600"/>
          </a:xfrm>
        </p:spPr>
        <p:txBody>
          <a:bodyPr>
            <a:normAutofit/>
          </a:bodyPr>
          <a:lstStyle/>
          <a:p>
            <a:pPr algn="l"/>
            <a:r>
              <a:rPr lang="en-US" sz="6600">
                <a:solidFill>
                  <a:schemeClr val="bg1"/>
                </a:solidFill>
              </a:rPr>
              <a:t>Explainability and Trust</a:t>
            </a:r>
          </a:p>
        </p:txBody>
      </p:sp>
      <p:sp>
        <p:nvSpPr>
          <p:cNvPr id="3" name="Subtitle 2">
            <a:extLst>
              <a:ext uri="{FF2B5EF4-FFF2-40B4-BE49-F238E27FC236}">
                <a16:creationId xmlns:a16="http://schemas.microsoft.com/office/drawing/2014/main" id="{60D512D7-CD0B-4D0E-A57A-1F800E715E34}"/>
              </a:ext>
            </a:extLst>
          </p:cNvPr>
          <p:cNvSpPr>
            <a:spLocks noGrp="1"/>
          </p:cNvSpPr>
          <p:nvPr>
            <p:ph type="subTitle" idx="1"/>
          </p:nvPr>
        </p:nvSpPr>
        <p:spPr>
          <a:xfrm>
            <a:off x="1932902" y="3429000"/>
            <a:ext cx="8071697" cy="1655762"/>
          </a:xfrm>
        </p:spPr>
        <p:txBody>
          <a:bodyPr>
            <a:normAutofit/>
          </a:bodyPr>
          <a:lstStyle/>
          <a:p>
            <a:pPr algn="l"/>
            <a:r>
              <a:rPr lang="en-US" sz="1500" dirty="0">
                <a:solidFill>
                  <a:schemeClr val="bg1"/>
                </a:solidFill>
              </a:rPr>
              <a:t>Complex models = difficult to interpret
</a:t>
            </a:r>
          </a:p>
          <a:p>
            <a:pPr algn="l"/>
            <a:r>
              <a:rPr lang="en-US" sz="1500" dirty="0">
                <a:solidFill>
                  <a:schemeClr val="bg1"/>
                </a:solidFill>
              </a:rPr>
              <a:t>Use NIST AI RMF for transparent AI practices
</a:t>
            </a:r>
          </a:p>
          <a:p>
            <a:pPr algn="l"/>
            <a:r>
              <a:rPr lang="en-US" sz="1500" dirty="0">
                <a:solidFill>
                  <a:schemeClr val="bg1"/>
                </a:solidFill>
              </a:rPr>
              <a:t>Link: https://</a:t>
            </a:r>
            <a:r>
              <a:rPr lang="en-US" sz="1500" dirty="0" err="1">
                <a:solidFill>
                  <a:schemeClr val="bg1"/>
                </a:solidFill>
              </a:rPr>
              <a:t>www.nist.gov</a:t>
            </a:r>
            <a:r>
              <a:rPr lang="en-US" sz="1500" dirty="0">
                <a:solidFill>
                  <a:schemeClr val="bg1"/>
                </a:solidFill>
              </a:rPr>
              <a:t>/</a:t>
            </a:r>
            <a:r>
              <a:rPr lang="en-US" sz="1500" dirty="0" err="1">
                <a:solidFill>
                  <a:schemeClr val="bg1"/>
                </a:solidFill>
              </a:rPr>
              <a:t>itl</a:t>
            </a:r>
            <a:r>
              <a:rPr lang="en-US" sz="1500" dirty="0">
                <a:solidFill>
                  <a:schemeClr val="bg1"/>
                </a:solidFill>
              </a:rPr>
              <a:t>/ai-risk-management-framework</a:t>
            </a:r>
          </a:p>
        </p:txBody>
      </p:sp>
      <p:cxnSp>
        <p:nvCxnSpPr>
          <p:cNvPr id="10" name="Straight Connector 9">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4599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BDAA7E-F55E-F4A1-6A97-367BF0426A6B}"/>
              </a:ext>
            </a:extLst>
          </p:cNvPr>
          <p:cNvPicPr>
            <a:picLocks noChangeAspect="1"/>
          </p:cNvPicPr>
          <p:nvPr/>
        </p:nvPicPr>
        <p:blipFill>
          <a:blip r:embed="rId2"/>
          <a:srcRect t="21916" b="5342"/>
          <a:stretch>
            <a:fillRect/>
          </a:stretch>
        </p:blipFill>
        <p:spPr>
          <a:xfrm>
            <a:off x="2522358" y="10"/>
            <a:ext cx="9669642" cy="6857990"/>
          </a:xfrm>
          <a:prstGeom prst="rect">
            <a:avLst/>
          </a:prstGeom>
        </p:spPr>
      </p:pic>
      <p:sp>
        <p:nvSpPr>
          <p:cNvPr id="16" name="Rectangle 1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FABB4A-8C39-244A-FB6C-C04B6D0A46B9}"/>
              </a:ext>
            </a:extLst>
          </p:cNvPr>
          <p:cNvSpPr>
            <a:spLocks noGrp="1"/>
          </p:cNvSpPr>
          <p:nvPr>
            <p:ph type="ctrTitle"/>
          </p:nvPr>
        </p:nvSpPr>
        <p:spPr>
          <a:xfrm>
            <a:off x="952229" y="-1463262"/>
            <a:ext cx="3973385" cy="3692028"/>
          </a:xfrm>
          <a:noFill/>
        </p:spPr>
        <p:txBody>
          <a:bodyPr>
            <a:normAutofit/>
          </a:bodyPr>
          <a:lstStyle/>
          <a:p>
            <a:pPr algn="l"/>
            <a:r>
              <a:rPr lang="en-US" sz="5200" dirty="0"/>
              <a:t>Resource Constraints</a:t>
            </a:r>
          </a:p>
        </p:txBody>
      </p:sp>
      <p:sp>
        <p:nvSpPr>
          <p:cNvPr id="3" name="Subtitle 2">
            <a:extLst>
              <a:ext uri="{FF2B5EF4-FFF2-40B4-BE49-F238E27FC236}">
                <a16:creationId xmlns:a16="http://schemas.microsoft.com/office/drawing/2014/main" id="{66F7970F-5530-E94B-B054-6F219DADCC6F}"/>
              </a:ext>
            </a:extLst>
          </p:cNvPr>
          <p:cNvSpPr>
            <a:spLocks noGrp="1"/>
          </p:cNvSpPr>
          <p:nvPr>
            <p:ph type="subTitle" idx="1"/>
          </p:nvPr>
        </p:nvSpPr>
        <p:spPr>
          <a:xfrm>
            <a:off x="952229" y="3143916"/>
            <a:ext cx="3973386" cy="1485319"/>
          </a:xfrm>
          <a:noFill/>
        </p:spPr>
        <p:txBody>
          <a:bodyPr>
            <a:noAutofit/>
          </a:bodyPr>
          <a:lstStyle/>
          <a:p>
            <a:pPr algn="l"/>
            <a:r>
              <a:rPr lang="en-US" sz="2000" dirty="0"/>
              <a:t>AI requires data, compute, skills
</a:t>
            </a:r>
          </a:p>
          <a:p>
            <a:pPr algn="l"/>
            <a:r>
              <a:rPr lang="en-US" sz="2000" dirty="0"/>
              <a:t>Use cloud platforms like Google Earth Engine
</a:t>
            </a:r>
          </a:p>
          <a:p>
            <a:pPr algn="l"/>
            <a:r>
              <a:rPr lang="en-US" sz="2000" dirty="0"/>
              <a:t>Link: https://</a:t>
            </a:r>
            <a:r>
              <a:rPr lang="en-US" sz="2000" dirty="0" err="1"/>
              <a:t>earthengine.google.com</a:t>
            </a:r>
            <a:r>
              <a:rPr lang="en-US" sz="2000" dirty="0"/>
              <a:t>/</a:t>
            </a:r>
          </a:p>
        </p:txBody>
      </p:sp>
    </p:spTree>
    <p:extLst>
      <p:ext uri="{BB962C8B-B14F-4D97-AF65-F5344CB8AC3E}">
        <p14:creationId xmlns:p14="http://schemas.microsoft.com/office/powerpoint/2010/main" val="3880959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5219498-D544-41AC-98FE-8F956EF66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500DBFC-17A9-4E0A-AEE2-A49F9AEEF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1FEAC8-8F69-1F30-7E5D-4D32FE7893FA}"/>
              </a:ext>
            </a:extLst>
          </p:cNvPr>
          <p:cNvSpPr>
            <a:spLocks noGrp="1"/>
          </p:cNvSpPr>
          <p:nvPr>
            <p:ph type="ctrTitle"/>
          </p:nvPr>
        </p:nvSpPr>
        <p:spPr>
          <a:xfrm>
            <a:off x="804672" y="1065942"/>
            <a:ext cx="4805996" cy="1297115"/>
          </a:xfrm>
        </p:spPr>
        <p:txBody>
          <a:bodyPr anchor="t">
            <a:normAutofit/>
          </a:bodyPr>
          <a:lstStyle/>
          <a:p>
            <a:pPr algn="l"/>
            <a:r>
              <a:rPr lang="en-US" sz="4000" dirty="0">
                <a:solidFill>
                  <a:schemeClr val="tx2"/>
                </a:solidFill>
              </a:rPr>
              <a:t>Ethical and Equity Considerations</a:t>
            </a:r>
          </a:p>
        </p:txBody>
      </p:sp>
      <p:sp>
        <p:nvSpPr>
          <p:cNvPr id="3" name="Subtitle 2">
            <a:extLst>
              <a:ext uri="{FF2B5EF4-FFF2-40B4-BE49-F238E27FC236}">
                <a16:creationId xmlns:a16="http://schemas.microsoft.com/office/drawing/2014/main" id="{A18F59EF-8833-568B-AFBF-6B8CF492DD68}"/>
              </a:ext>
            </a:extLst>
          </p:cNvPr>
          <p:cNvSpPr>
            <a:spLocks noGrp="1"/>
          </p:cNvSpPr>
          <p:nvPr>
            <p:ph type="subTitle" idx="1"/>
          </p:nvPr>
        </p:nvSpPr>
        <p:spPr>
          <a:xfrm>
            <a:off x="804672" y="3428999"/>
            <a:ext cx="4805691" cy="838831"/>
          </a:xfrm>
        </p:spPr>
        <p:txBody>
          <a:bodyPr anchor="b">
            <a:noAutofit/>
          </a:bodyPr>
          <a:lstStyle/>
          <a:p>
            <a:pPr algn="l"/>
            <a:r>
              <a:rPr lang="en-US" sz="1800" dirty="0">
                <a:solidFill>
                  <a:schemeClr val="tx2"/>
                </a:solidFill>
              </a:rPr>
              <a:t>Ensure rural and vulnerable communities are not excluded
</a:t>
            </a:r>
          </a:p>
          <a:p>
            <a:pPr algn="l"/>
            <a:r>
              <a:rPr lang="en-US" sz="1800" dirty="0">
                <a:solidFill>
                  <a:schemeClr val="tx2"/>
                </a:solidFill>
              </a:rPr>
              <a:t>AI should be used transparently and inclusively</a:t>
            </a:r>
          </a:p>
        </p:txBody>
      </p:sp>
      <p:grpSp>
        <p:nvGrpSpPr>
          <p:cNvPr id="14" name="Group 13">
            <a:extLst>
              <a:ext uri="{FF2B5EF4-FFF2-40B4-BE49-F238E27FC236}">
                <a16:creationId xmlns:a16="http://schemas.microsoft.com/office/drawing/2014/main" id="{D74613BB-817C-4C4F-8A24-4936F2F064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1023" y="52996"/>
            <a:ext cx="6093363" cy="6805005"/>
            <a:chOff x="6101023" y="52996"/>
            <a:chExt cx="6093363" cy="6805005"/>
          </a:xfrm>
        </p:grpSpPr>
        <p:sp>
          <p:nvSpPr>
            <p:cNvPr id="15" name="Freeform: Shape 14">
              <a:extLst>
                <a:ext uri="{FF2B5EF4-FFF2-40B4-BE49-F238E27FC236}">
                  <a16:creationId xmlns:a16="http://schemas.microsoft.com/office/drawing/2014/main" id="{926C820D-9A01-44F0-AE18-C2DAB089B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3517682 w 5890490"/>
                <a:gd name="connsiteY0" fmla="*/ 0 h 6578439"/>
                <a:gd name="connsiteX1" fmla="*/ 5849513 w 5890490"/>
                <a:gd name="connsiteY1" fmla="*/ 841730 h 6578439"/>
                <a:gd name="connsiteX2" fmla="*/ 5890490 w 5890490"/>
                <a:gd name="connsiteY2" fmla="*/ 879060 h 6578439"/>
                <a:gd name="connsiteX3" fmla="*/ 5890490 w 5890490"/>
                <a:gd name="connsiteY3" fmla="*/ 1816052 h 6578439"/>
                <a:gd name="connsiteX4" fmla="*/ 5856961 w 5890490"/>
                <a:gd name="connsiteY4" fmla="*/ 1771023 h 6578439"/>
                <a:gd name="connsiteX5" fmla="*/ 5655397 w 5890490"/>
                <a:gd name="connsiteY5" fmla="*/ 1548813 h 6578439"/>
                <a:gd name="connsiteX6" fmla="*/ 3517682 w 5890490"/>
                <a:gd name="connsiteY6" fmla="*/ 658717 h 6578439"/>
                <a:gd name="connsiteX7" fmla="*/ 2395696 w 5890490"/>
                <a:gd name="connsiteY7" fmla="*/ 850721 h 6578439"/>
                <a:gd name="connsiteX8" fmla="*/ 1519955 w 5890490"/>
                <a:gd name="connsiteY8" fmla="*/ 1450441 h 6578439"/>
                <a:gd name="connsiteX9" fmla="*/ 1223630 w 5890490"/>
                <a:gd name="connsiteY9" fmla="*/ 1841430 h 6578439"/>
                <a:gd name="connsiteX10" fmla="*/ 1075857 w 5890490"/>
                <a:gd name="connsiteY10" fmla="*/ 2329343 h 6578439"/>
                <a:gd name="connsiteX11" fmla="*/ 731010 w 5890490"/>
                <a:gd name="connsiteY11" fmla="*/ 3483744 h 6578439"/>
                <a:gd name="connsiteX12" fmla="*/ 741000 w 5890490"/>
                <a:gd name="connsiteY12" fmla="*/ 4479719 h 6578439"/>
                <a:gd name="connsiteX13" fmla="*/ 1315615 w 5890490"/>
                <a:gd name="connsiteY13" fmla="*/ 5443827 h 6578439"/>
                <a:gd name="connsiteX14" fmla="*/ 2277503 w 5890490"/>
                <a:gd name="connsiteY14" fmla="*/ 6259386 h 6578439"/>
                <a:gd name="connsiteX15" fmla="*/ 3439448 w 5890490"/>
                <a:gd name="connsiteY15" fmla="*/ 6551739 h 6578439"/>
                <a:gd name="connsiteX16" fmla="*/ 4408732 w 5890490"/>
                <a:gd name="connsiteY16" fmla="*/ 6255172 h 6578439"/>
                <a:gd name="connsiteX17" fmla="*/ 5343243 w 5890490"/>
                <a:gd name="connsiteY17" fmla="*/ 5442509 h 6578439"/>
                <a:gd name="connsiteX18" fmla="*/ 5745566 w 5890490"/>
                <a:gd name="connsiteY18" fmla="*/ 5056656 h 6578439"/>
                <a:gd name="connsiteX19" fmla="*/ 5890490 w 5890490"/>
                <a:gd name="connsiteY19" fmla="*/ 4920880 h 6578439"/>
                <a:gd name="connsiteX20" fmla="*/ 5890490 w 5890490"/>
                <a:gd name="connsiteY20" fmla="*/ 5821966 h 6578439"/>
                <a:gd name="connsiteX21" fmla="*/ 5802002 w 5890490"/>
                <a:gd name="connsiteY21" fmla="*/ 5907904 h 6578439"/>
                <a:gd name="connsiteX22" fmla="*/ 5294358 w 5890490"/>
                <a:gd name="connsiteY22" fmla="*/ 6397505 h 6578439"/>
                <a:gd name="connsiteX23" fmla="*/ 5077178 w 5890490"/>
                <a:gd name="connsiteY23" fmla="*/ 6578439 h 6578439"/>
                <a:gd name="connsiteX24" fmla="*/ 1567290 w 5890490"/>
                <a:gd name="connsiteY24" fmla="*/ 6578439 h 6578439"/>
                <a:gd name="connsiteX25" fmla="*/ 1508588 w 5890490"/>
                <a:gd name="connsiteY25" fmla="*/ 6535186 h 6578439"/>
                <a:gd name="connsiteX26" fmla="*/ 826498 w 5890490"/>
                <a:gd name="connsiteY26" fmla="*/ 5876034 h 6578439"/>
                <a:gd name="connsiteX27" fmla="*/ 122403 w 5890490"/>
                <a:gd name="connsiteY27" fmla="*/ 3255655 h 6578439"/>
                <a:gd name="connsiteX28" fmla="*/ 1061197 w 5890490"/>
                <a:gd name="connsiteY28" fmla="*/ 984650 h 6578439"/>
                <a:gd name="connsiteX29" fmla="*/ 3517682 w 5890490"/>
                <a:gd name="connsiteY29"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90490" h="6578439">
                  <a:moveTo>
                    <a:pt x="3517682" y="0"/>
                  </a:moveTo>
                  <a:cubicBezTo>
                    <a:pt x="4402016" y="0"/>
                    <a:pt x="5213741" y="315483"/>
                    <a:pt x="5849513" y="841730"/>
                  </a:cubicBezTo>
                  <a:lnTo>
                    <a:pt x="5890490" y="879060"/>
                  </a:lnTo>
                  <a:lnTo>
                    <a:pt x="5890490" y="1816052"/>
                  </a:lnTo>
                  <a:lnTo>
                    <a:pt x="5856961" y="1771023"/>
                  </a:lnTo>
                  <a:cubicBezTo>
                    <a:pt x="5793650" y="1694076"/>
                    <a:pt x="5726429" y="1619959"/>
                    <a:pt x="5655397" y="1548813"/>
                  </a:cubicBezTo>
                  <a:cubicBezTo>
                    <a:pt x="5082208" y="974906"/>
                    <a:pt x="4322973" y="658717"/>
                    <a:pt x="3517682" y="658717"/>
                  </a:cubicBezTo>
                  <a:cubicBezTo>
                    <a:pt x="3085520" y="658717"/>
                    <a:pt x="2718488" y="721533"/>
                    <a:pt x="2395696" y="850721"/>
                  </a:cubicBezTo>
                  <a:cubicBezTo>
                    <a:pt x="2079132" y="977407"/>
                    <a:pt x="1792668" y="1173626"/>
                    <a:pt x="1519955" y="1450441"/>
                  </a:cubicBezTo>
                  <a:cubicBezTo>
                    <a:pt x="1330275" y="1642840"/>
                    <a:pt x="1263719" y="1756094"/>
                    <a:pt x="1223630" y="1841430"/>
                  </a:cubicBezTo>
                  <a:cubicBezTo>
                    <a:pt x="1166545" y="1962981"/>
                    <a:pt x="1128532" y="2116663"/>
                    <a:pt x="1075857" y="2329343"/>
                  </a:cubicBezTo>
                  <a:cubicBezTo>
                    <a:pt x="1008652" y="2601153"/>
                    <a:pt x="916537" y="2973574"/>
                    <a:pt x="731010" y="3483744"/>
                  </a:cubicBezTo>
                  <a:cubicBezTo>
                    <a:pt x="617488" y="3795981"/>
                    <a:pt x="620731" y="4121653"/>
                    <a:pt x="741000" y="4479719"/>
                  </a:cubicBezTo>
                  <a:cubicBezTo>
                    <a:pt x="847257" y="4796172"/>
                    <a:pt x="1045888" y="5129481"/>
                    <a:pt x="1315615" y="5443827"/>
                  </a:cubicBezTo>
                  <a:cubicBezTo>
                    <a:pt x="1630753" y="5810980"/>
                    <a:pt x="1945371" y="6077784"/>
                    <a:pt x="2277503" y="6259386"/>
                  </a:cubicBezTo>
                  <a:cubicBezTo>
                    <a:pt x="2637530" y="6456133"/>
                    <a:pt x="3017536" y="6551739"/>
                    <a:pt x="3439448" y="6551739"/>
                  </a:cubicBezTo>
                  <a:cubicBezTo>
                    <a:pt x="3781571" y="6551739"/>
                    <a:pt x="4089573" y="6457449"/>
                    <a:pt x="4408732" y="6255172"/>
                  </a:cubicBezTo>
                  <a:cubicBezTo>
                    <a:pt x="4738010" y="6046310"/>
                    <a:pt x="5050941" y="5739207"/>
                    <a:pt x="5343243" y="5442509"/>
                  </a:cubicBezTo>
                  <a:cubicBezTo>
                    <a:pt x="5479860" y="5303970"/>
                    <a:pt x="5614918" y="5178206"/>
                    <a:pt x="5745566" y="5056656"/>
                  </a:cubicBezTo>
                  <a:lnTo>
                    <a:pt x="5890490" y="4920880"/>
                  </a:lnTo>
                  <a:lnTo>
                    <a:pt x="5890490" y="5821966"/>
                  </a:lnTo>
                  <a:lnTo>
                    <a:pt x="5802002"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458B604F-996E-4349-B131-E04ED285D8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5"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27CCEAF3-651B-4605-AE58-F96E227036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3"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gs>
                <a:gs pos="16000">
                  <a:schemeClr val="accent6">
                    <a:alpha val="10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ED519330-E5F1-4248-B58C-1AA0D9E6D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Graphic 6" descr="Scales of Justice">
            <a:extLst>
              <a:ext uri="{FF2B5EF4-FFF2-40B4-BE49-F238E27FC236}">
                <a16:creationId xmlns:a16="http://schemas.microsoft.com/office/drawing/2014/main" id="{849414E7-902F-E912-EE02-5688A4AED5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29652" y="1859078"/>
            <a:ext cx="3821102" cy="3821102"/>
          </a:xfrm>
          <a:prstGeom prst="rect">
            <a:avLst/>
          </a:prstGeom>
          <a:ln>
            <a:noFill/>
          </a:ln>
        </p:spPr>
      </p:pic>
    </p:spTree>
    <p:extLst>
      <p:ext uri="{BB962C8B-B14F-4D97-AF65-F5344CB8AC3E}">
        <p14:creationId xmlns:p14="http://schemas.microsoft.com/office/powerpoint/2010/main" val="3106331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227CAF-068E-EA4B-ACD6-2A1822531CB4}"/>
              </a:ext>
            </a:extLst>
          </p:cNvPr>
          <p:cNvSpPr>
            <a:spLocks noGrp="1"/>
          </p:cNvSpPr>
          <p:nvPr>
            <p:ph type="ctrTitle"/>
          </p:nvPr>
        </p:nvSpPr>
        <p:spPr>
          <a:xfrm>
            <a:off x="6517407" y="1166762"/>
            <a:ext cx="4805996" cy="1297115"/>
          </a:xfrm>
        </p:spPr>
        <p:txBody>
          <a:bodyPr anchor="t">
            <a:normAutofit/>
          </a:bodyPr>
          <a:lstStyle/>
          <a:p>
            <a:pPr algn="l"/>
            <a:r>
              <a:rPr lang="en-US" sz="4000" dirty="0">
                <a:solidFill>
                  <a:schemeClr val="tx2"/>
                </a:solidFill>
              </a:rPr>
              <a:t>Summary of Use Cases</a:t>
            </a:r>
          </a:p>
        </p:txBody>
      </p:sp>
      <p:sp>
        <p:nvSpPr>
          <p:cNvPr id="3" name="Subtitle 2">
            <a:extLst>
              <a:ext uri="{FF2B5EF4-FFF2-40B4-BE49-F238E27FC236}">
                <a16:creationId xmlns:a16="http://schemas.microsoft.com/office/drawing/2014/main" id="{26F1AE67-BD91-1331-C832-D51AD719F620}"/>
              </a:ext>
            </a:extLst>
          </p:cNvPr>
          <p:cNvSpPr>
            <a:spLocks noGrp="1"/>
          </p:cNvSpPr>
          <p:nvPr>
            <p:ph type="subTitle" idx="1"/>
          </p:nvPr>
        </p:nvSpPr>
        <p:spPr>
          <a:xfrm>
            <a:off x="7045839" y="3409387"/>
            <a:ext cx="4805691" cy="1969473"/>
          </a:xfrm>
        </p:spPr>
        <p:txBody>
          <a:bodyPr anchor="b">
            <a:noAutofit/>
          </a:bodyPr>
          <a:lstStyle/>
          <a:p>
            <a:pPr algn="l"/>
            <a:r>
              <a:rPr lang="en-US" sz="1800" dirty="0">
                <a:solidFill>
                  <a:schemeClr val="tx2"/>
                </a:solidFill>
              </a:rPr>
              <a:t>• Google Flood Forecasting
</a:t>
            </a:r>
          </a:p>
          <a:p>
            <a:pPr algn="l"/>
            <a:r>
              <a:rPr lang="en-US" sz="1800" dirty="0">
                <a:solidFill>
                  <a:schemeClr val="tx2"/>
                </a:solidFill>
              </a:rPr>
              <a:t>• </a:t>
            </a:r>
            <a:r>
              <a:rPr lang="en-US" sz="1800" dirty="0" err="1">
                <a:solidFill>
                  <a:schemeClr val="tx2"/>
                </a:solidFill>
              </a:rPr>
              <a:t>NeuralFlood</a:t>
            </a:r>
            <a:r>
              <a:rPr lang="en-US" sz="1800" dirty="0">
                <a:solidFill>
                  <a:schemeClr val="tx2"/>
                </a:solidFill>
              </a:rPr>
              <a:t> risk mapping
</a:t>
            </a:r>
          </a:p>
          <a:p>
            <a:pPr algn="l"/>
            <a:r>
              <a:rPr lang="en-US" sz="1800" dirty="0">
                <a:solidFill>
                  <a:schemeClr val="tx2"/>
                </a:solidFill>
              </a:rPr>
              <a:t>• Urban flash flood AI
</a:t>
            </a:r>
          </a:p>
          <a:p>
            <a:pPr algn="l"/>
            <a:r>
              <a:rPr lang="en-US" sz="1800" dirty="0">
                <a:solidFill>
                  <a:schemeClr val="tx2"/>
                </a:solidFill>
              </a:rPr>
              <a:t>• WV Flood Tool enhancements</a:t>
            </a:r>
          </a:p>
        </p:txBody>
      </p:sp>
      <p:pic>
        <p:nvPicPr>
          <p:cNvPr id="7" name="Graphic 6" descr="Check List">
            <a:extLst>
              <a:ext uri="{FF2B5EF4-FFF2-40B4-BE49-F238E27FC236}">
                <a16:creationId xmlns:a16="http://schemas.microsoft.com/office/drawing/2014/main" id="{D58C52DC-0A1D-C58A-A231-B3286E45FB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14442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a key and a keyhole">
            <a:extLst>
              <a:ext uri="{FF2B5EF4-FFF2-40B4-BE49-F238E27FC236}">
                <a16:creationId xmlns:a16="http://schemas.microsoft.com/office/drawing/2014/main" id="{820281DC-D11C-D4BA-4319-D30A9220AD6F}"/>
              </a:ext>
            </a:extLst>
          </p:cNvPr>
          <p:cNvPicPr>
            <a:picLocks noChangeAspect="1"/>
          </p:cNvPicPr>
          <p:nvPr/>
        </p:nvPicPr>
        <p:blipFill>
          <a:blip r:embed="rId2">
            <a:alphaModFix/>
          </a:blip>
          <a:srcRect t="10462" b="4951"/>
          <a:stretch>
            <a:fillRect/>
          </a:stretch>
        </p:blipFill>
        <p:spPr>
          <a:xfrm>
            <a:off x="20" y="10"/>
            <a:ext cx="12191979" cy="6857990"/>
          </a:xfrm>
          <a:prstGeom prst="rect">
            <a:avLst/>
          </a:prstGeom>
        </p:spPr>
      </p:pic>
      <p:sp>
        <p:nvSpPr>
          <p:cNvPr id="9" name="Rectangle 8">
            <a:extLst>
              <a:ext uri="{FF2B5EF4-FFF2-40B4-BE49-F238E27FC236}">
                <a16:creationId xmlns:a16="http://schemas.microsoft.com/office/drawing/2014/main" id="{EB0222B5-B739-82A9-5CCC-C5585AE12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44663" y="-4344657"/>
            <a:ext cx="3512260" cy="12201589"/>
          </a:xfrm>
          <a:prstGeom prst="rect">
            <a:avLst/>
          </a:prstGeom>
          <a:gradFill flip="none" rotWithShape="1">
            <a:gsLst>
              <a:gs pos="10000">
                <a:srgbClr val="000000">
                  <a:alpha val="0"/>
                </a:srgbClr>
              </a:gs>
              <a:gs pos="66000">
                <a:srgbClr val="000000">
                  <a:alpha val="46000"/>
                </a:srgbClr>
              </a:gs>
              <a:gs pos="100000">
                <a:srgbClr val="000000">
                  <a:alpha val="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EE64DA-97C7-7E91-B9BB-CABB23F8134A}"/>
              </a:ext>
            </a:extLst>
          </p:cNvPr>
          <p:cNvSpPr>
            <a:spLocks noGrp="1"/>
          </p:cNvSpPr>
          <p:nvPr>
            <p:ph type="ctrTitle"/>
          </p:nvPr>
        </p:nvSpPr>
        <p:spPr>
          <a:xfrm>
            <a:off x="762000" y="1137434"/>
            <a:ext cx="7800660" cy="1520987"/>
          </a:xfrm>
        </p:spPr>
        <p:txBody>
          <a:bodyPr anchor="t">
            <a:normAutofit/>
          </a:bodyPr>
          <a:lstStyle/>
          <a:p>
            <a:pPr algn="l"/>
            <a:r>
              <a:rPr lang="en-US" sz="4000">
                <a:solidFill>
                  <a:srgbClr val="FFFFFF"/>
                </a:solidFill>
              </a:rPr>
              <a:t>Key Takeaways</a:t>
            </a:r>
          </a:p>
        </p:txBody>
      </p:sp>
      <p:sp>
        <p:nvSpPr>
          <p:cNvPr id="11" name="Rectangle 10">
            <a:extLst>
              <a:ext uri="{FF2B5EF4-FFF2-40B4-BE49-F238E27FC236}">
                <a16:creationId xmlns:a16="http://schemas.microsoft.com/office/drawing/2014/main" id="{5BE23E75-E7E9-4D9F-6D25-5512363F86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78570" y="-449383"/>
            <a:ext cx="2425271" cy="12201588"/>
          </a:xfrm>
          <a:prstGeom prst="rect">
            <a:avLst/>
          </a:prstGeom>
          <a:gradFill flip="none" rotWithShape="1">
            <a:gsLst>
              <a:gs pos="10000">
                <a:srgbClr val="000000">
                  <a:alpha val="0"/>
                </a:srgbClr>
              </a:gs>
              <a:gs pos="66000">
                <a:srgbClr val="000000">
                  <a:alpha val="35000"/>
                </a:srgbClr>
              </a:gs>
              <a:gs pos="100000">
                <a:srgbClr val="000000">
                  <a:alpha val="4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79563D6E-448A-1A16-A115-BD81CDF9931B}"/>
              </a:ext>
            </a:extLst>
          </p:cNvPr>
          <p:cNvSpPr>
            <a:spLocks noGrp="1"/>
          </p:cNvSpPr>
          <p:nvPr>
            <p:ph type="subTitle" idx="1"/>
          </p:nvPr>
        </p:nvSpPr>
        <p:spPr>
          <a:xfrm>
            <a:off x="1072978" y="3061178"/>
            <a:ext cx="6295332" cy="1588514"/>
          </a:xfrm>
        </p:spPr>
        <p:txBody>
          <a:bodyPr anchor="b">
            <a:normAutofit fontScale="92500" lnSpcReduction="20000"/>
          </a:bodyPr>
          <a:lstStyle/>
          <a:p>
            <a:pPr algn="l"/>
            <a:r>
              <a:rPr lang="en-US" sz="1800" dirty="0">
                <a:solidFill>
                  <a:srgbClr val="FFFFFF"/>
                </a:solidFill>
              </a:rPr>
              <a:t>AI is already being used effectively worldwide
</a:t>
            </a:r>
          </a:p>
          <a:p>
            <a:pPr algn="l"/>
            <a:r>
              <a:rPr lang="en-US" sz="1800" dirty="0">
                <a:solidFill>
                  <a:srgbClr val="FFFFFF"/>
                </a:solidFill>
              </a:rPr>
              <a:t>WV is well-positioned to take advantage
</a:t>
            </a:r>
          </a:p>
          <a:p>
            <a:pPr algn="l"/>
            <a:r>
              <a:rPr lang="en-US" sz="1800" dirty="0">
                <a:solidFill>
                  <a:srgbClr val="FFFFFF"/>
                </a:solidFill>
              </a:rPr>
              <a:t>Let’s lead in AI-enhanced flood resilience</a:t>
            </a:r>
          </a:p>
        </p:txBody>
      </p:sp>
      <p:cxnSp>
        <p:nvCxnSpPr>
          <p:cNvPr id="13" name="Straight Connector 12">
            <a:extLst>
              <a:ext uri="{FF2B5EF4-FFF2-40B4-BE49-F238E27FC236}">
                <a16:creationId xmlns:a16="http://schemas.microsoft.com/office/drawing/2014/main" id="{61B115DB-65EB-3FC3-7284-CFDF4ADC60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4736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People Discussing">
            <a:extLst>
              <a:ext uri="{FF2B5EF4-FFF2-40B4-BE49-F238E27FC236}">
                <a16:creationId xmlns:a16="http://schemas.microsoft.com/office/drawing/2014/main" id="{B1876F7F-A6BD-6086-3034-F8EF9E41B57A}"/>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a:fill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284C34-4479-7A2D-9219-8D799332647E}"/>
              </a:ext>
            </a:extLst>
          </p:cNvPr>
          <p:cNvSpPr>
            <a:spLocks noGrp="1"/>
          </p:cNvSpPr>
          <p:nvPr>
            <p:ph type="ctrTitle"/>
          </p:nvPr>
        </p:nvSpPr>
        <p:spPr>
          <a:xfrm>
            <a:off x="1196135" y="-1382174"/>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Discussion &amp; Q&amp;A</a:t>
            </a:r>
          </a:p>
        </p:txBody>
      </p:sp>
      <p:sp>
        <p:nvSpPr>
          <p:cNvPr id="3" name="Subtitle 2">
            <a:extLst>
              <a:ext uri="{FF2B5EF4-FFF2-40B4-BE49-F238E27FC236}">
                <a16:creationId xmlns:a16="http://schemas.microsoft.com/office/drawing/2014/main" id="{6EAACC78-4780-5771-1596-412F7445A7AE}"/>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Autofit/>
          </a:bodyPr>
          <a:lstStyle/>
          <a:p>
            <a:r>
              <a:rPr lang="en-US" sz="2000" dirty="0">
                <a:solidFill>
                  <a:srgbClr val="FFFFFF"/>
                </a:solidFill>
              </a:rPr>
              <a:t>What are your local data resources?
</a:t>
            </a:r>
          </a:p>
          <a:p>
            <a:r>
              <a:rPr lang="en-US" sz="2000" dirty="0">
                <a:solidFill>
                  <a:srgbClr val="FFFFFF"/>
                </a:solidFill>
              </a:rPr>
              <a:t>What challenges do you face in flood planning?
</a:t>
            </a:r>
          </a:p>
          <a:p>
            <a:r>
              <a:rPr lang="en-US" sz="2000" dirty="0">
                <a:solidFill>
                  <a:srgbClr val="FFFFFF"/>
                </a:solidFill>
              </a:rPr>
              <a:t>Are you interested in pilot projects?</a:t>
            </a:r>
          </a:p>
        </p:txBody>
      </p:sp>
    </p:spTree>
    <p:extLst>
      <p:ext uri="{BB962C8B-B14F-4D97-AF65-F5344CB8AC3E}">
        <p14:creationId xmlns:p14="http://schemas.microsoft.com/office/powerpoint/2010/main" val="148722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0A27337-2A01-5FAA-DC6C-79D2A558F85C}"/>
              </a:ext>
            </a:extLst>
          </p:cNvPr>
          <p:cNvSpPr txBox="1"/>
          <p:nvPr/>
        </p:nvSpPr>
        <p:spPr>
          <a:xfrm>
            <a:off x="840259" y="2120637"/>
            <a:ext cx="5255741" cy="2769989"/>
          </a:xfrm>
          <a:prstGeom prst="rect">
            <a:avLst/>
          </a:prstGeom>
          <a:noFill/>
        </p:spPr>
        <p:txBody>
          <a:bodyPr wrap="square" rtlCol="0">
            <a:spAutoFit/>
          </a:bodyPr>
          <a:lstStyle/>
          <a:p>
            <a:r>
              <a:rPr lang="en-US" sz="3600" b="1" dirty="0"/>
              <a:t>My Contact Information</a:t>
            </a:r>
          </a:p>
          <a:p>
            <a:pPr algn="r"/>
            <a:endParaRPr lang="en-US" dirty="0"/>
          </a:p>
          <a:p>
            <a:pPr algn="r"/>
            <a:r>
              <a:rPr lang="en-US" sz="2400" b="1" dirty="0"/>
              <a:t>Matt Gregg</a:t>
            </a:r>
          </a:p>
          <a:p>
            <a:pPr algn="r"/>
            <a:endParaRPr lang="en-US" sz="2400" b="1" dirty="0"/>
          </a:p>
          <a:p>
            <a:pPr algn="r"/>
            <a:r>
              <a:rPr lang="en-US" sz="2400" b="1" dirty="0"/>
              <a:t>wv8mat@icloud.com</a:t>
            </a:r>
          </a:p>
          <a:p>
            <a:pPr algn="r"/>
            <a:endParaRPr lang="en-US" sz="2400" b="1" dirty="0"/>
          </a:p>
          <a:p>
            <a:pPr algn="r"/>
            <a:r>
              <a:rPr lang="en-US" sz="2400" b="1" dirty="0"/>
              <a:t>304-460-5913</a:t>
            </a:r>
          </a:p>
        </p:txBody>
      </p:sp>
      <p:pic>
        <p:nvPicPr>
          <p:cNvPr id="10" name="Picture 9" descr="A qr code with a person's face&#10;&#10;AI-generated content may be incorrect.">
            <a:extLst>
              <a:ext uri="{FF2B5EF4-FFF2-40B4-BE49-F238E27FC236}">
                <a16:creationId xmlns:a16="http://schemas.microsoft.com/office/drawing/2014/main" id="{A5BE4CF2-4729-9266-CDBE-8F1C5FC40A50}"/>
              </a:ext>
            </a:extLst>
          </p:cNvPr>
          <p:cNvPicPr>
            <a:picLocks noChangeAspect="1"/>
          </p:cNvPicPr>
          <p:nvPr/>
        </p:nvPicPr>
        <p:blipFill>
          <a:blip r:embed="rId3"/>
          <a:stretch>
            <a:fillRect/>
          </a:stretch>
        </p:blipFill>
        <p:spPr>
          <a:xfrm>
            <a:off x="7138089" y="1762466"/>
            <a:ext cx="2771518" cy="3333067"/>
          </a:xfrm>
          <a:prstGeom prst="rect">
            <a:avLst/>
          </a:prstGeom>
        </p:spPr>
      </p:pic>
    </p:spTree>
    <p:extLst>
      <p:ext uri="{BB962C8B-B14F-4D97-AF65-F5344CB8AC3E}">
        <p14:creationId xmlns:p14="http://schemas.microsoft.com/office/powerpoint/2010/main" val="1437830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Writing an appointment on a paper agenda">
            <a:extLst>
              <a:ext uri="{FF2B5EF4-FFF2-40B4-BE49-F238E27FC236}">
                <a16:creationId xmlns:a16="http://schemas.microsoft.com/office/drawing/2014/main" id="{58088787-0787-3DF7-4F47-EEEE7C104E99}"/>
              </a:ext>
            </a:extLst>
          </p:cNvPr>
          <p:cNvPicPr>
            <a:picLocks noChangeAspect="1"/>
          </p:cNvPicPr>
          <p:nvPr/>
        </p:nvPicPr>
        <p:blipFill>
          <a:blip r:embed="rId2">
            <a:alphaModFix/>
          </a:blip>
          <a:srcRect t="15730"/>
          <a:stretch>
            <a:fillRect/>
          </a:stretch>
        </p:blipFill>
        <p:spPr>
          <a:xfrm>
            <a:off x="20" y="10"/>
            <a:ext cx="12191979" cy="6857990"/>
          </a:xfrm>
          <a:prstGeom prst="rect">
            <a:avLst/>
          </a:prstGeom>
        </p:spPr>
      </p:pic>
      <p:sp>
        <p:nvSpPr>
          <p:cNvPr id="9" name="Rectangle 8">
            <a:extLst>
              <a:ext uri="{FF2B5EF4-FFF2-40B4-BE49-F238E27FC236}">
                <a16:creationId xmlns:a16="http://schemas.microsoft.com/office/drawing/2014/main" id="{EB0222B5-B739-82A9-5CCC-C5585AE12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44663" y="-4344657"/>
            <a:ext cx="3512260" cy="12201589"/>
          </a:xfrm>
          <a:prstGeom prst="rect">
            <a:avLst/>
          </a:prstGeom>
          <a:gradFill flip="none" rotWithShape="1">
            <a:gsLst>
              <a:gs pos="10000">
                <a:srgbClr val="000000">
                  <a:alpha val="0"/>
                </a:srgbClr>
              </a:gs>
              <a:gs pos="66000">
                <a:srgbClr val="000000">
                  <a:alpha val="46000"/>
                </a:srgbClr>
              </a:gs>
              <a:gs pos="100000">
                <a:srgbClr val="000000">
                  <a:alpha val="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6F4F35-4C5D-C22D-1CE8-574AA172F5E6}"/>
              </a:ext>
            </a:extLst>
          </p:cNvPr>
          <p:cNvSpPr>
            <a:spLocks noGrp="1"/>
          </p:cNvSpPr>
          <p:nvPr>
            <p:ph type="ctrTitle"/>
          </p:nvPr>
        </p:nvSpPr>
        <p:spPr>
          <a:xfrm>
            <a:off x="762000" y="1137434"/>
            <a:ext cx="7800660" cy="1520987"/>
          </a:xfrm>
        </p:spPr>
        <p:txBody>
          <a:bodyPr anchor="t">
            <a:normAutofit/>
          </a:bodyPr>
          <a:lstStyle/>
          <a:p>
            <a:pPr algn="l"/>
            <a:r>
              <a:rPr lang="en-US" sz="4000">
                <a:solidFill>
                  <a:srgbClr val="FFFFFF"/>
                </a:solidFill>
              </a:rPr>
              <a:t>Agenda</a:t>
            </a:r>
          </a:p>
        </p:txBody>
      </p:sp>
      <p:sp>
        <p:nvSpPr>
          <p:cNvPr id="11" name="Rectangle 10">
            <a:extLst>
              <a:ext uri="{FF2B5EF4-FFF2-40B4-BE49-F238E27FC236}">
                <a16:creationId xmlns:a16="http://schemas.microsoft.com/office/drawing/2014/main" id="{5BE23E75-E7E9-4D9F-6D25-5512363F86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78570" y="-449383"/>
            <a:ext cx="2425271" cy="12201588"/>
          </a:xfrm>
          <a:prstGeom prst="rect">
            <a:avLst/>
          </a:prstGeom>
          <a:gradFill flip="none" rotWithShape="1">
            <a:gsLst>
              <a:gs pos="10000">
                <a:srgbClr val="000000">
                  <a:alpha val="0"/>
                </a:srgbClr>
              </a:gs>
              <a:gs pos="66000">
                <a:srgbClr val="000000">
                  <a:alpha val="35000"/>
                </a:srgbClr>
              </a:gs>
              <a:gs pos="100000">
                <a:srgbClr val="000000">
                  <a:alpha val="4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92DDB830-E9D1-CE39-BF1C-55962D4AF2E2}"/>
              </a:ext>
            </a:extLst>
          </p:cNvPr>
          <p:cNvSpPr>
            <a:spLocks noGrp="1"/>
          </p:cNvSpPr>
          <p:nvPr>
            <p:ph type="subTitle" idx="1"/>
          </p:nvPr>
        </p:nvSpPr>
        <p:spPr>
          <a:xfrm>
            <a:off x="6100793" y="1334530"/>
            <a:ext cx="4884364" cy="4149313"/>
          </a:xfrm>
          <a:gradFill>
            <a:gsLst>
              <a:gs pos="83000">
                <a:schemeClr val="accent1">
                  <a:lumMod val="45000"/>
                  <a:lumOff val="55000"/>
                  <a:alpha val="52307"/>
                </a:schemeClr>
              </a:gs>
              <a:gs pos="100000">
                <a:schemeClr val="accent1">
                  <a:lumMod val="30000"/>
                  <a:lumOff val="70000"/>
                </a:schemeClr>
              </a:gs>
            </a:gsLst>
            <a:lin ang="5400000" scaled="1"/>
          </a:gradFill>
        </p:spPr>
        <p:txBody>
          <a:bodyPr anchor="b">
            <a:noAutofit/>
          </a:bodyPr>
          <a:lstStyle/>
          <a:p>
            <a:pPr algn="l"/>
            <a:r>
              <a:rPr lang="en-US" sz="3000" b="1" dirty="0">
                <a:solidFill>
                  <a:schemeClr val="bg1"/>
                </a:solidFill>
              </a:rPr>
              <a:t>• Why AI?
</a:t>
            </a:r>
          </a:p>
          <a:p>
            <a:pPr algn="l"/>
            <a:r>
              <a:rPr lang="en-US" sz="3000" b="1" dirty="0">
                <a:solidFill>
                  <a:schemeClr val="bg1"/>
                </a:solidFill>
              </a:rPr>
              <a:t>• Real-World Examples
</a:t>
            </a:r>
          </a:p>
          <a:p>
            <a:pPr algn="l"/>
            <a:r>
              <a:rPr lang="en-US" sz="3000" b="1" dirty="0">
                <a:solidFill>
                  <a:schemeClr val="bg1"/>
                </a:solidFill>
              </a:rPr>
              <a:t>• Tools We Can Use
</a:t>
            </a:r>
          </a:p>
          <a:p>
            <a:pPr algn="l"/>
            <a:r>
              <a:rPr lang="en-US" sz="3000" b="1" dirty="0">
                <a:solidFill>
                  <a:schemeClr val="bg1"/>
                </a:solidFill>
              </a:rPr>
              <a:t>• Challenges &amp; Next Steps</a:t>
            </a:r>
          </a:p>
        </p:txBody>
      </p:sp>
      <p:cxnSp>
        <p:nvCxnSpPr>
          <p:cNvPr id="13" name="Straight Connector 12">
            <a:extLst>
              <a:ext uri="{FF2B5EF4-FFF2-40B4-BE49-F238E27FC236}">
                <a16:creationId xmlns:a16="http://schemas.microsoft.com/office/drawing/2014/main" id="{61B115DB-65EB-3FC3-7284-CFDF4ADC60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0593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Rectangle 8"/>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pic>
        <p:nvPicPr>
          <p:cNvPr id="138" name="Picture 4" descr="Picture 4"/>
          <p:cNvPicPr>
            <a:picLocks noChangeAspect="1"/>
          </p:cNvPicPr>
          <p:nvPr/>
        </p:nvPicPr>
        <p:blipFill>
          <a:blip r:embed="rId3"/>
          <a:srcRect r="11827" b="2"/>
          <a:stretch>
            <a:fillRect/>
          </a:stretch>
        </p:blipFill>
        <p:spPr>
          <a:xfrm>
            <a:off x="3522467" y="9"/>
            <a:ext cx="8669533" cy="6857991"/>
          </a:xfrm>
          <a:prstGeom prst="rect">
            <a:avLst/>
          </a:prstGeom>
          <a:ln w="12700">
            <a:miter lim="400000"/>
          </a:ln>
        </p:spPr>
      </p:pic>
      <p:sp>
        <p:nvSpPr>
          <p:cNvPr id="139" name="Rectangle 10"/>
          <p:cNvSpPr/>
          <p:nvPr/>
        </p:nvSpPr>
        <p:spPr>
          <a:xfrm>
            <a:off x="1" y="0"/>
            <a:ext cx="9756603" cy="6858000"/>
          </a:xfrm>
          <a:prstGeom prst="rect">
            <a:avLst/>
          </a:prstGeom>
          <a:gradFill>
            <a:gsLst>
              <a:gs pos="0">
                <a:srgbClr val="000000">
                  <a:alpha val="0"/>
                </a:srgbClr>
              </a:gs>
              <a:gs pos="19000">
                <a:srgbClr val="000000">
                  <a:alpha val="38000"/>
                </a:srgbClr>
              </a:gs>
              <a:gs pos="35000">
                <a:srgbClr val="000000">
                  <a:alpha val="78000"/>
                </a:srgbClr>
              </a:gs>
              <a:gs pos="58000">
                <a:srgbClr val="000000"/>
              </a:gs>
              <a:gs pos="100000">
                <a:srgbClr val="000000"/>
              </a:gs>
            </a:gsLst>
            <a:lin ang="10800000"/>
          </a:gradFill>
          <a:ln w="12700">
            <a:miter lim="400000"/>
          </a:ln>
        </p:spPr>
        <p:txBody>
          <a:bodyPr lIns="45719" rIns="45719" anchor="ctr"/>
          <a:lstStyle/>
          <a:p>
            <a:pPr algn="ctr">
              <a:defRPr>
                <a:solidFill>
                  <a:srgbClr val="FFFFFF"/>
                </a:solidFill>
              </a:defRPr>
            </a:pPr>
            <a:endParaRPr/>
          </a:p>
        </p:txBody>
      </p:sp>
      <p:sp>
        <p:nvSpPr>
          <p:cNvPr id="140" name="Title 1"/>
          <p:cNvSpPr txBox="1">
            <a:spLocks noGrp="1"/>
          </p:cNvSpPr>
          <p:nvPr>
            <p:ph type="title"/>
          </p:nvPr>
        </p:nvSpPr>
        <p:spPr>
          <a:xfrm>
            <a:off x="371093" y="1161288"/>
            <a:ext cx="3438146" cy="1124712"/>
          </a:xfrm>
          <a:prstGeom prst="rect">
            <a:avLst/>
          </a:prstGeom>
        </p:spPr>
        <p:txBody>
          <a:bodyPr anchor="b"/>
          <a:lstStyle>
            <a:lvl1pPr>
              <a:defRPr sz="2800">
                <a:solidFill>
                  <a:srgbClr val="FFFFFF"/>
                </a:solidFill>
              </a:defRPr>
            </a:lvl1pPr>
          </a:lstStyle>
          <a:p>
            <a:r>
              <a:t>What is AI?</a:t>
            </a:r>
          </a:p>
        </p:txBody>
      </p:sp>
      <p:sp>
        <p:nvSpPr>
          <p:cNvPr id="141" name="Rectangle 12"/>
          <p:cNvSpPr/>
          <p:nvPr/>
        </p:nvSpPr>
        <p:spPr>
          <a:xfrm rot="5400000">
            <a:off x="662558" y="605790"/>
            <a:ext cx="73153" cy="548641"/>
          </a:xfrm>
          <a:prstGeom prst="rect">
            <a:avLst/>
          </a:prstGeom>
          <a:solidFill>
            <a:schemeClr val="accent2"/>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142" name="Rectangle 14"/>
          <p:cNvSpPr/>
          <p:nvPr/>
        </p:nvSpPr>
        <p:spPr>
          <a:xfrm>
            <a:off x="428243" y="2441701"/>
            <a:ext cx="3300986" cy="12701"/>
          </a:xfrm>
          <a:prstGeom prst="rect">
            <a:avLst/>
          </a:prstGeom>
          <a:solidFill>
            <a:srgbClr val="000000"/>
          </a:solidFill>
          <a:ln w="3175">
            <a:solidFill>
              <a:srgbClr val="FFFFFF"/>
            </a:solidFill>
            <a:miter/>
          </a:ln>
        </p:spPr>
        <p:txBody>
          <a:bodyPr lIns="45719" rIns="45719" anchor="ctr"/>
          <a:lstStyle/>
          <a:p>
            <a:pPr algn="ctr">
              <a:defRPr>
                <a:solidFill>
                  <a:srgbClr val="FFFFFF"/>
                </a:solidFill>
                <a:latin typeface="Calibri"/>
                <a:ea typeface="Calibri"/>
                <a:cs typeface="Calibri"/>
                <a:sym typeface="Calibri"/>
              </a:defRPr>
            </a:pPr>
            <a:endParaRPr/>
          </a:p>
        </p:txBody>
      </p:sp>
      <p:sp>
        <p:nvSpPr>
          <p:cNvPr id="143" name="Text Placeholder 2"/>
          <p:cNvSpPr txBox="1">
            <a:spLocks noGrp="1"/>
          </p:cNvSpPr>
          <p:nvPr>
            <p:ph type="body" sz="quarter" idx="1"/>
          </p:nvPr>
        </p:nvSpPr>
        <p:spPr>
          <a:xfrm>
            <a:off x="371093" y="2718054"/>
            <a:ext cx="3438907" cy="3207259"/>
          </a:xfrm>
          <a:prstGeom prst="rect">
            <a:avLst/>
          </a:prstGeom>
        </p:spPr>
        <p:txBody>
          <a:bodyPr/>
          <a:lstStyle/>
          <a:p>
            <a:pPr marL="0" indent="0">
              <a:buSzTx/>
              <a:buNone/>
              <a:defRPr sz="1700">
                <a:solidFill>
                  <a:srgbClr val="FFFFFF"/>
                </a:solidFill>
              </a:defRPr>
            </a:pPr>
            <a:r>
              <a:t>Definition of AI</a:t>
            </a:r>
          </a:p>
          <a:p>
            <a:pPr marL="0" indent="0">
              <a:buSzTx/>
              <a:buNone/>
              <a:defRPr sz="1700">
                <a:solidFill>
                  <a:srgbClr val="FFFFFF"/>
                </a:solidFill>
              </a:defRPr>
            </a:pPr>
            <a:endParaRPr/>
          </a:p>
          <a:p>
            <a:pPr marL="0" indent="0">
              <a:buSzTx/>
              <a:buNone/>
              <a:defRPr sz="1700">
                <a:solidFill>
                  <a:srgbClr val="FFFFFF"/>
                </a:solidFill>
              </a:defRPr>
            </a:pPr>
            <a:r>
              <a:t>Types of AI: Narrow AI and General AI</a:t>
            </a:r>
          </a:p>
          <a:p>
            <a:pPr marL="0" indent="0">
              <a:buSzTx/>
              <a:buNone/>
              <a:defRPr sz="1700">
                <a:solidFill>
                  <a:srgbClr val="FFFFFF"/>
                </a:solidFill>
              </a:defRPr>
            </a:pPr>
            <a:endParaRPr/>
          </a:p>
          <a:p>
            <a:pPr marL="0" indent="0">
              <a:buSzTx/>
              <a:buNone/>
              <a:defRPr sz="1700">
                <a:solidFill>
                  <a:srgbClr val="FFFFFF"/>
                </a:solidFill>
              </a:defRPr>
            </a:pPr>
            <a:r>
              <a:t>Everyday Interaction with AI</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8"/>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pic>
        <p:nvPicPr>
          <p:cNvPr id="148" name="Picture 4" descr="Picture 4"/>
          <p:cNvPicPr>
            <a:picLocks noChangeAspect="1"/>
          </p:cNvPicPr>
          <p:nvPr/>
        </p:nvPicPr>
        <p:blipFill>
          <a:blip r:embed="rId3"/>
          <a:srcRect r="28891"/>
          <a:stretch>
            <a:fillRect/>
          </a:stretch>
        </p:blipFill>
        <p:spPr>
          <a:xfrm>
            <a:off x="3522467" y="9"/>
            <a:ext cx="8669533" cy="6857991"/>
          </a:xfrm>
          <a:prstGeom prst="rect">
            <a:avLst/>
          </a:prstGeom>
          <a:ln w="12700">
            <a:miter lim="400000"/>
          </a:ln>
        </p:spPr>
      </p:pic>
      <p:sp>
        <p:nvSpPr>
          <p:cNvPr id="149" name="Rectangle 10"/>
          <p:cNvSpPr/>
          <p:nvPr/>
        </p:nvSpPr>
        <p:spPr>
          <a:xfrm>
            <a:off x="1" y="0"/>
            <a:ext cx="9756603" cy="6858000"/>
          </a:xfrm>
          <a:prstGeom prst="rect">
            <a:avLst/>
          </a:prstGeom>
          <a:gradFill>
            <a:gsLst>
              <a:gs pos="0">
                <a:srgbClr val="000000">
                  <a:alpha val="0"/>
                </a:srgbClr>
              </a:gs>
              <a:gs pos="19000">
                <a:srgbClr val="000000">
                  <a:alpha val="38000"/>
                </a:srgbClr>
              </a:gs>
              <a:gs pos="35000">
                <a:srgbClr val="000000">
                  <a:alpha val="78000"/>
                </a:srgbClr>
              </a:gs>
              <a:gs pos="58000">
                <a:srgbClr val="000000"/>
              </a:gs>
              <a:gs pos="100000">
                <a:srgbClr val="000000"/>
              </a:gs>
            </a:gsLst>
            <a:lin ang="10800000"/>
          </a:gradFill>
          <a:ln w="12700">
            <a:miter lim="400000"/>
          </a:ln>
        </p:spPr>
        <p:txBody>
          <a:bodyPr lIns="45719" rIns="45719" anchor="ctr"/>
          <a:lstStyle/>
          <a:p>
            <a:pPr algn="ctr">
              <a:defRPr>
                <a:solidFill>
                  <a:srgbClr val="FFFFFF"/>
                </a:solidFill>
              </a:defRPr>
            </a:pPr>
            <a:endParaRPr/>
          </a:p>
        </p:txBody>
      </p:sp>
      <p:sp>
        <p:nvSpPr>
          <p:cNvPr id="150" name="Title 1"/>
          <p:cNvSpPr txBox="1">
            <a:spLocks noGrp="1"/>
          </p:cNvSpPr>
          <p:nvPr>
            <p:ph type="title"/>
          </p:nvPr>
        </p:nvSpPr>
        <p:spPr>
          <a:xfrm>
            <a:off x="371093" y="1161288"/>
            <a:ext cx="3438146" cy="1124712"/>
          </a:xfrm>
          <a:prstGeom prst="rect">
            <a:avLst/>
          </a:prstGeom>
        </p:spPr>
        <p:txBody>
          <a:bodyPr anchor="b"/>
          <a:lstStyle>
            <a:lvl1pPr>
              <a:defRPr sz="2800">
                <a:solidFill>
                  <a:srgbClr val="FFFFFF"/>
                </a:solidFill>
              </a:defRPr>
            </a:lvl1pPr>
          </a:lstStyle>
          <a:p>
            <a:r>
              <a:t>How AI Works Behind the Scenes</a:t>
            </a:r>
          </a:p>
        </p:txBody>
      </p:sp>
      <p:sp>
        <p:nvSpPr>
          <p:cNvPr id="151" name="Rectangle 12"/>
          <p:cNvSpPr/>
          <p:nvPr/>
        </p:nvSpPr>
        <p:spPr>
          <a:xfrm rot="5400000">
            <a:off x="662558" y="605790"/>
            <a:ext cx="73153" cy="548641"/>
          </a:xfrm>
          <a:prstGeom prst="rect">
            <a:avLst/>
          </a:prstGeom>
          <a:solidFill>
            <a:schemeClr val="accent2"/>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152" name="Rectangle 14"/>
          <p:cNvSpPr/>
          <p:nvPr/>
        </p:nvSpPr>
        <p:spPr>
          <a:xfrm>
            <a:off x="428243" y="2441701"/>
            <a:ext cx="3300986" cy="12701"/>
          </a:xfrm>
          <a:prstGeom prst="rect">
            <a:avLst/>
          </a:prstGeom>
          <a:solidFill>
            <a:srgbClr val="000000"/>
          </a:solidFill>
          <a:ln w="3175">
            <a:solidFill>
              <a:srgbClr val="FFFFFF"/>
            </a:solidFill>
            <a:miter/>
          </a:ln>
        </p:spPr>
        <p:txBody>
          <a:bodyPr lIns="45719" rIns="45719" anchor="ctr"/>
          <a:lstStyle/>
          <a:p>
            <a:pPr algn="ctr">
              <a:defRPr>
                <a:solidFill>
                  <a:srgbClr val="FFFFFF"/>
                </a:solidFill>
                <a:latin typeface="Calibri"/>
                <a:ea typeface="Calibri"/>
                <a:cs typeface="Calibri"/>
                <a:sym typeface="Calibri"/>
              </a:defRPr>
            </a:pPr>
            <a:endParaRPr/>
          </a:p>
        </p:txBody>
      </p:sp>
      <p:sp>
        <p:nvSpPr>
          <p:cNvPr id="153" name="Text Placeholder 2"/>
          <p:cNvSpPr txBox="1">
            <a:spLocks noGrp="1"/>
          </p:cNvSpPr>
          <p:nvPr>
            <p:ph type="body" sz="quarter" idx="1"/>
          </p:nvPr>
        </p:nvSpPr>
        <p:spPr>
          <a:xfrm>
            <a:off x="371093" y="2718054"/>
            <a:ext cx="3438907" cy="3207259"/>
          </a:xfrm>
          <a:prstGeom prst="rect">
            <a:avLst/>
          </a:prstGeom>
        </p:spPr>
        <p:txBody>
          <a:bodyPr/>
          <a:lstStyle/>
          <a:p>
            <a:pPr marL="0" indent="0">
              <a:buSzTx/>
              <a:buNone/>
              <a:defRPr sz="1700">
                <a:solidFill>
                  <a:srgbClr val="FFFFFF"/>
                </a:solidFill>
              </a:defRPr>
            </a:pPr>
            <a:r>
              <a:t>Machine Learning</a:t>
            </a:r>
          </a:p>
          <a:p>
            <a:pPr marL="0" indent="0">
              <a:buSzTx/>
              <a:buNone/>
              <a:defRPr sz="1700">
                <a:solidFill>
                  <a:srgbClr val="FFFFFF"/>
                </a:solidFill>
              </a:defRPr>
            </a:pPr>
            <a:endParaRPr/>
          </a:p>
          <a:p>
            <a:pPr marL="0" indent="0">
              <a:buSzTx/>
              <a:buNone/>
              <a:defRPr sz="1700">
                <a:solidFill>
                  <a:srgbClr val="FFFFFF"/>
                </a:solidFill>
              </a:defRPr>
            </a:pPr>
            <a:r>
              <a:t>Natural Language Processing (NLP)</a:t>
            </a:r>
          </a:p>
          <a:p>
            <a:pPr marL="138792" indent="-138792">
              <a:defRPr sz="1700">
                <a:solidFill>
                  <a:srgbClr val="FFFFFF"/>
                </a:solidFill>
              </a:defRPr>
            </a:pPr>
            <a:endParaRPr/>
          </a:p>
          <a:p>
            <a:pPr marL="138792" indent="-138792">
              <a:defRPr sz="1700">
                <a:solidFill>
                  <a:srgbClr val="FFFFFF"/>
                </a:solidFill>
              </a:defRPr>
            </a:pPr>
            <a:r>
              <a:t>Computer Vision</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Rectangle"/>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158" name="Picture 4" descr="Picture 4"/>
          <p:cNvPicPr>
            <a:picLocks noChangeAspect="1"/>
          </p:cNvPicPr>
          <p:nvPr/>
        </p:nvPicPr>
        <p:blipFill>
          <a:blip r:embed="rId3">
            <a:alphaModFix amt="40000"/>
          </a:blip>
          <a:srcRect b="20774"/>
          <a:stretch>
            <a:fillRect/>
          </a:stretch>
        </p:blipFill>
        <p:spPr>
          <a:xfrm>
            <a:off x="19" y="10"/>
            <a:ext cx="12191981" cy="6857991"/>
          </a:xfrm>
          <a:prstGeom prst="rect">
            <a:avLst/>
          </a:prstGeom>
          <a:ln w="12700">
            <a:miter lim="400000"/>
          </a:ln>
        </p:spPr>
      </p:pic>
      <p:sp>
        <p:nvSpPr>
          <p:cNvPr id="159" name="Title 1"/>
          <p:cNvSpPr txBox="1">
            <a:spLocks noGrp="1"/>
          </p:cNvSpPr>
          <p:nvPr>
            <p:ph type="title"/>
          </p:nvPr>
        </p:nvSpPr>
        <p:spPr>
          <a:xfrm>
            <a:off x="841248" y="941832"/>
            <a:ext cx="10506458" cy="2057401"/>
          </a:xfrm>
          <a:prstGeom prst="rect">
            <a:avLst/>
          </a:prstGeom>
        </p:spPr>
        <p:txBody>
          <a:bodyPr anchor="b"/>
          <a:lstStyle>
            <a:lvl1pPr>
              <a:defRPr sz="5000">
                <a:solidFill>
                  <a:srgbClr val="FFFFFF"/>
                </a:solidFill>
              </a:defRPr>
            </a:lvl1pPr>
          </a:lstStyle>
          <a:p>
            <a:r>
              <a:t>AI in Daily Life – Home and Personal Devices</a:t>
            </a:r>
          </a:p>
        </p:txBody>
      </p:sp>
      <p:sp>
        <p:nvSpPr>
          <p:cNvPr id="160" name="Rectangle 10"/>
          <p:cNvSpPr/>
          <p:nvPr/>
        </p:nvSpPr>
        <p:spPr>
          <a:xfrm rot="5400000">
            <a:off x="1120139" y="346790"/>
            <a:ext cx="146305" cy="704089"/>
          </a:xfrm>
          <a:prstGeom prst="rect">
            <a:avLst/>
          </a:prstGeom>
          <a:solidFill>
            <a:schemeClr val="accent2"/>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161" name="Rectangle 12"/>
          <p:cNvSpPr/>
          <p:nvPr/>
        </p:nvSpPr>
        <p:spPr>
          <a:xfrm>
            <a:off x="841247" y="3241201"/>
            <a:ext cx="10506458" cy="18289"/>
          </a:xfrm>
          <a:prstGeom prst="rect">
            <a:avLst/>
          </a:prstGeom>
          <a:solidFill>
            <a:srgbClr val="FFFFFF"/>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162" name="Text Placeholder 2"/>
          <p:cNvSpPr txBox="1">
            <a:spLocks noGrp="1"/>
          </p:cNvSpPr>
          <p:nvPr>
            <p:ph type="body" sz="half" idx="1"/>
          </p:nvPr>
        </p:nvSpPr>
        <p:spPr>
          <a:xfrm>
            <a:off x="841247" y="3502152"/>
            <a:ext cx="10506458" cy="2670049"/>
          </a:xfrm>
          <a:prstGeom prst="rect">
            <a:avLst/>
          </a:prstGeom>
        </p:spPr>
        <p:txBody>
          <a:bodyPr/>
          <a:lstStyle/>
          <a:p>
            <a:pPr marL="0" indent="0">
              <a:buSzTx/>
              <a:buNone/>
              <a:defRPr sz="2000">
                <a:solidFill>
                  <a:srgbClr val="FFFFFF"/>
                </a:solidFill>
              </a:defRPr>
            </a:pPr>
            <a:r>
              <a:t>Voice Assistants (e.g., Siri, Alexa)</a:t>
            </a:r>
          </a:p>
          <a:p>
            <a:pPr marL="0" indent="0">
              <a:buSzTx/>
              <a:buNone/>
              <a:defRPr sz="2000">
                <a:solidFill>
                  <a:srgbClr val="FFFFFF"/>
                </a:solidFill>
              </a:defRPr>
            </a:pPr>
            <a:endParaRPr/>
          </a:p>
          <a:p>
            <a:pPr marL="0" indent="0">
              <a:buSzTx/>
              <a:buNone/>
              <a:defRPr sz="2000">
                <a:solidFill>
                  <a:srgbClr val="FFFFFF"/>
                </a:solidFill>
              </a:defRPr>
            </a:pPr>
            <a:r>
              <a:t>Streaming Services (e.g., Netflix, Spotify)</a:t>
            </a:r>
          </a:p>
          <a:p>
            <a:pPr marL="163285" indent="-163285">
              <a:defRPr sz="2000">
                <a:solidFill>
                  <a:srgbClr val="FFFFFF"/>
                </a:solidFill>
              </a:defRPr>
            </a:pPr>
            <a:endParaRPr/>
          </a:p>
          <a:p>
            <a:pPr marL="163285" indent="-163285">
              <a:defRPr sz="2000">
                <a:solidFill>
                  <a:srgbClr val="FFFFFF"/>
                </a:solidFill>
              </a:defRPr>
            </a:pPr>
            <a:r>
              <a:t>Smart Home Devices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Rectangle"/>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167" name="Picture 4" descr="Picture 4"/>
          <p:cNvPicPr>
            <a:picLocks noChangeAspect="1"/>
          </p:cNvPicPr>
          <p:nvPr/>
        </p:nvPicPr>
        <p:blipFill>
          <a:blip r:embed="rId3">
            <a:alphaModFix amt="40000"/>
          </a:blip>
          <a:srcRect t="15730"/>
          <a:stretch>
            <a:fillRect/>
          </a:stretch>
        </p:blipFill>
        <p:spPr>
          <a:xfrm>
            <a:off x="19" y="9"/>
            <a:ext cx="12191981" cy="6857991"/>
          </a:xfrm>
          <a:prstGeom prst="rect">
            <a:avLst/>
          </a:prstGeom>
          <a:ln w="12700">
            <a:miter lim="400000"/>
          </a:ln>
        </p:spPr>
      </p:pic>
      <p:sp>
        <p:nvSpPr>
          <p:cNvPr id="168" name="Title 1"/>
          <p:cNvSpPr txBox="1">
            <a:spLocks noGrp="1"/>
          </p:cNvSpPr>
          <p:nvPr>
            <p:ph type="title"/>
          </p:nvPr>
        </p:nvSpPr>
        <p:spPr>
          <a:xfrm>
            <a:off x="841248" y="941832"/>
            <a:ext cx="10506458" cy="2057401"/>
          </a:xfrm>
          <a:prstGeom prst="rect">
            <a:avLst/>
          </a:prstGeom>
        </p:spPr>
        <p:txBody>
          <a:bodyPr anchor="b"/>
          <a:lstStyle>
            <a:lvl1pPr>
              <a:defRPr sz="5000">
                <a:solidFill>
                  <a:srgbClr val="FFFFFF"/>
                </a:solidFill>
              </a:defRPr>
            </a:lvl1pPr>
          </a:lstStyle>
          <a:p>
            <a:r>
              <a:t>AI in Daily Life – Online and Social Media</a:t>
            </a:r>
          </a:p>
        </p:txBody>
      </p:sp>
      <p:sp>
        <p:nvSpPr>
          <p:cNvPr id="169" name="Rectangle 10"/>
          <p:cNvSpPr/>
          <p:nvPr/>
        </p:nvSpPr>
        <p:spPr>
          <a:xfrm rot="5400000">
            <a:off x="1120139" y="346790"/>
            <a:ext cx="146305" cy="704089"/>
          </a:xfrm>
          <a:prstGeom prst="rect">
            <a:avLst/>
          </a:prstGeom>
          <a:solidFill>
            <a:schemeClr val="accent2"/>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170" name="Rectangle 12"/>
          <p:cNvSpPr/>
          <p:nvPr/>
        </p:nvSpPr>
        <p:spPr>
          <a:xfrm>
            <a:off x="841247" y="3241201"/>
            <a:ext cx="10506458" cy="18289"/>
          </a:xfrm>
          <a:prstGeom prst="rect">
            <a:avLst/>
          </a:prstGeom>
          <a:solidFill>
            <a:srgbClr val="FFFFFF"/>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171" name="Text Placeholder 2"/>
          <p:cNvSpPr txBox="1">
            <a:spLocks noGrp="1"/>
          </p:cNvSpPr>
          <p:nvPr>
            <p:ph type="body" sz="half" idx="1"/>
          </p:nvPr>
        </p:nvSpPr>
        <p:spPr>
          <a:xfrm>
            <a:off x="841247" y="3502152"/>
            <a:ext cx="10506458" cy="2670049"/>
          </a:xfrm>
          <a:prstGeom prst="rect">
            <a:avLst/>
          </a:prstGeom>
        </p:spPr>
        <p:txBody>
          <a:bodyPr/>
          <a:lstStyle/>
          <a:p>
            <a:pPr marL="0" indent="0">
              <a:buSzTx/>
              <a:buNone/>
              <a:defRPr sz="2000">
                <a:solidFill>
                  <a:srgbClr val="FFFFFF"/>
                </a:solidFill>
              </a:defRPr>
            </a:pPr>
            <a:r>
              <a:t>Search Engines</a:t>
            </a:r>
          </a:p>
          <a:p>
            <a:pPr marL="0" indent="0">
              <a:buSzTx/>
              <a:buNone/>
              <a:defRPr sz="2000">
                <a:solidFill>
                  <a:srgbClr val="FFFFFF"/>
                </a:solidFill>
              </a:defRPr>
            </a:pPr>
            <a:endParaRPr/>
          </a:p>
          <a:p>
            <a:pPr marL="0" indent="0">
              <a:buSzTx/>
              <a:buNone/>
              <a:defRPr sz="2000">
                <a:solidFill>
                  <a:srgbClr val="FFFFFF"/>
                </a:solidFill>
              </a:defRPr>
            </a:pPr>
            <a:r>
              <a:t>Social Media</a:t>
            </a:r>
          </a:p>
          <a:p>
            <a:pPr marL="163285" indent="-163285">
              <a:defRPr sz="2000">
                <a:solidFill>
                  <a:srgbClr val="FFFFFF"/>
                </a:solidFill>
              </a:defRPr>
            </a:pPr>
            <a:endParaRPr/>
          </a:p>
          <a:p>
            <a:pPr marL="163285" indent="-163285">
              <a:defRPr sz="2000">
                <a:solidFill>
                  <a:srgbClr val="FFFFFF"/>
                </a:solidFill>
              </a:defRPr>
            </a:pPr>
            <a:r>
              <a:t>E-commerce</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Rectangle 8"/>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pic>
        <p:nvPicPr>
          <p:cNvPr id="176" name="Picture 4" descr="Picture 4"/>
          <p:cNvPicPr>
            <a:picLocks noChangeAspect="1"/>
          </p:cNvPicPr>
          <p:nvPr/>
        </p:nvPicPr>
        <p:blipFill>
          <a:blip r:embed="rId3"/>
          <a:srcRect r="15617"/>
          <a:stretch>
            <a:fillRect/>
          </a:stretch>
        </p:blipFill>
        <p:spPr>
          <a:xfrm>
            <a:off x="3522467" y="10"/>
            <a:ext cx="8669533" cy="6857922"/>
          </a:xfrm>
          <a:prstGeom prst="rect">
            <a:avLst/>
          </a:prstGeom>
          <a:ln w="12700">
            <a:miter lim="400000"/>
          </a:ln>
        </p:spPr>
      </p:pic>
      <p:sp>
        <p:nvSpPr>
          <p:cNvPr id="177" name="Rectangle 10"/>
          <p:cNvSpPr/>
          <p:nvPr/>
        </p:nvSpPr>
        <p:spPr>
          <a:xfrm>
            <a:off x="1" y="0"/>
            <a:ext cx="9756603" cy="6858000"/>
          </a:xfrm>
          <a:prstGeom prst="rect">
            <a:avLst/>
          </a:prstGeom>
          <a:gradFill>
            <a:gsLst>
              <a:gs pos="0">
                <a:srgbClr val="000000">
                  <a:alpha val="0"/>
                </a:srgbClr>
              </a:gs>
              <a:gs pos="19000">
                <a:srgbClr val="000000">
                  <a:alpha val="38000"/>
                </a:srgbClr>
              </a:gs>
              <a:gs pos="35000">
                <a:srgbClr val="000000">
                  <a:alpha val="78000"/>
                </a:srgbClr>
              </a:gs>
              <a:gs pos="58000">
                <a:srgbClr val="000000"/>
              </a:gs>
              <a:gs pos="100000">
                <a:srgbClr val="000000"/>
              </a:gs>
            </a:gsLst>
            <a:lin ang="10800000"/>
          </a:gradFill>
          <a:ln w="12700">
            <a:miter lim="400000"/>
          </a:ln>
        </p:spPr>
        <p:txBody>
          <a:bodyPr lIns="45719" rIns="45719" anchor="ctr"/>
          <a:lstStyle/>
          <a:p>
            <a:pPr algn="ctr">
              <a:defRPr>
                <a:solidFill>
                  <a:srgbClr val="FFFFFF"/>
                </a:solidFill>
              </a:defRPr>
            </a:pPr>
            <a:endParaRPr/>
          </a:p>
        </p:txBody>
      </p:sp>
      <p:sp>
        <p:nvSpPr>
          <p:cNvPr id="178" name="Title 1"/>
          <p:cNvSpPr txBox="1">
            <a:spLocks noGrp="1"/>
          </p:cNvSpPr>
          <p:nvPr>
            <p:ph type="title"/>
          </p:nvPr>
        </p:nvSpPr>
        <p:spPr>
          <a:xfrm>
            <a:off x="371093" y="1161288"/>
            <a:ext cx="3438146" cy="1124712"/>
          </a:xfrm>
          <a:prstGeom prst="rect">
            <a:avLst/>
          </a:prstGeom>
        </p:spPr>
        <p:txBody>
          <a:bodyPr anchor="b"/>
          <a:lstStyle>
            <a:lvl1pPr>
              <a:defRPr sz="2400">
                <a:solidFill>
                  <a:srgbClr val="FFFFFF"/>
                </a:solidFill>
              </a:defRPr>
            </a:lvl1pPr>
          </a:lstStyle>
          <a:p>
            <a:r>
              <a:t>AI in Daily Life – Transportation and Navigation</a:t>
            </a:r>
          </a:p>
        </p:txBody>
      </p:sp>
      <p:sp>
        <p:nvSpPr>
          <p:cNvPr id="179" name="Rectangle 12"/>
          <p:cNvSpPr/>
          <p:nvPr/>
        </p:nvSpPr>
        <p:spPr>
          <a:xfrm rot="5400000">
            <a:off x="662558" y="605790"/>
            <a:ext cx="73153" cy="548641"/>
          </a:xfrm>
          <a:prstGeom prst="rect">
            <a:avLst/>
          </a:prstGeom>
          <a:solidFill>
            <a:schemeClr val="accent2"/>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180" name="Rectangle 14"/>
          <p:cNvSpPr/>
          <p:nvPr/>
        </p:nvSpPr>
        <p:spPr>
          <a:xfrm>
            <a:off x="428243" y="2441701"/>
            <a:ext cx="3300986" cy="12701"/>
          </a:xfrm>
          <a:prstGeom prst="rect">
            <a:avLst/>
          </a:prstGeom>
          <a:solidFill>
            <a:srgbClr val="000000"/>
          </a:solidFill>
          <a:ln w="3175">
            <a:solidFill>
              <a:srgbClr val="FFFFFF"/>
            </a:solidFill>
            <a:miter/>
          </a:ln>
        </p:spPr>
        <p:txBody>
          <a:bodyPr lIns="45719" rIns="45719" anchor="ctr"/>
          <a:lstStyle/>
          <a:p>
            <a:pPr algn="ctr">
              <a:defRPr>
                <a:solidFill>
                  <a:srgbClr val="FFFFFF"/>
                </a:solidFill>
                <a:latin typeface="Calibri"/>
                <a:ea typeface="Calibri"/>
                <a:cs typeface="Calibri"/>
                <a:sym typeface="Calibri"/>
              </a:defRPr>
            </a:pPr>
            <a:endParaRPr/>
          </a:p>
        </p:txBody>
      </p:sp>
      <p:sp>
        <p:nvSpPr>
          <p:cNvPr id="181" name="Text Placeholder 2"/>
          <p:cNvSpPr txBox="1">
            <a:spLocks noGrp="1"/>
          </p:cNvSpPr>
          <p:nvPr>
            <p:ph type="body" sz="quarter" idx="1"/>
          </p:nvPr>
        </p:nvSpPr>
        <p:spPr>
          <a:xfrm>
            <a:off x="371093" y="2718054"/>
            <a:ext cx="3438907" cy="3207259"/>
          </a:xfrm>
          <a:prstGeom prst="rect">
            <a:avLst/>
          </a:prstGeom>
        </p:spPr>
        <p:txBody>
          <a:bodyPr/>
          <a:lstStyle/>
          <a:p>
            <a:pPr marL="0" indent="0">
              <a:buSzTx/>
              <a:buNone/>
              <a:defRPr sz="1700">
                <a:solidFill>
                  <a:srgbClr val="FFFFFF"/>
                </a:solidFill>
              </a:defRPr>
            </a:pPr>
            <a:r>
              <a:t>GPS and Navigation (e.g., Google Maps, Waze)</a:t>
            </a:r>
          </a:p>
          <a:p>
            <a:pPr marL="0" indent="0">
              <a:buSzTx/>
              <a:buNone/>
              <a:defRPr sz="1700">
                <a:solidFill>
                  <a:srgbClr val="FFFFFF"/>
                </a:solidFill>
              </a:defRPr>
            </a:pPr>
            <a:endParaRPr/>
          </a:p>
          <a:p>
            <a:pPr marL="0" indent="0">
              <a:buSzTx/>
              <a:buNone/>
              <a:defRPr sz="1700">
                <a:solidFill>
                  <a:srgbClr val="FFFFFF"/>
                </a:solidFill>
              </a:defRPr>
            </a:pPr>
            <a:r>
              <a:t>Ride-Sharing Services (e.g., Uber, Lyft)</a:t>
            </a:r>
          </a:p>
          <a:p>
            <a:pPr marL="138792" indent="-138792">
              <a:defRPr sz="1700">
                <a:solidFill>
                  <a:srgbClr val="FFFFFF"/>
                </a:solidFill>
              </a:defRPr>
            </a:pPr>
            <a:endParaRPr/>
          </a:p>
          <a:p>
            <a:pPr marL="138792" indent="-138792">
              <a:defRPr sz="1700">
                <a:solidFill>
                  <a:srgbClr val="FFFFFF"/>
                </a:solidFill>
              </a:defRPr>
            </a:pPr>
            <a:r>
              <a:t>Autonomous Vehicles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Wood human figure">
            <a:extLst>
              <a:ext uri="{FF2B5EF4-FFF2-40B4-BE49-F238E27FC236}">
                <a16:creationId xmlns:a16="http://schemas.microsoft.com/office/drawing/2014/main" id="{C07A1B2F-4009-6D86-3336-3AE6FB0F8977}"/>
              </a:ext>
            </a:extLst>
          </p:cNvPr>
          <p:cNvPicPr>
            <a:picLocks noChangeAspect="1"/>
          </p:cNvPicPr>
          <p:nvPr/>
        </p:nvPicPr>
        <p:blipFill>
          <a:blip r:embed="rId2">
            <a:alphaModFix/>
          </a:blip>
          <a:srcRect r="23028" b="-1"/>
          <a:stretch>
            <a:fillRect/>
          </a:stretch>
        </p:blipFill>
        <p:spPr>
          <a:xfrm>
            <a:off x="4283902" y="10"/>
            <a:ext cx="7908098" cy="6857992"/>
          </a:xfrm>
          <a:prstGeom prst="rect">
            <a:avLst/>
          </a:prstGeom>
        </p:spPr>
      </p:pic>
      <p:sp>
        <p:nvSpPr>
          <p:cNvPr id="18" name="Rectangle 17">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E825A8-FB5E-6862-5933-EAD27676C2B7}"/>
              </a:ext>
            </a:extLst>
          </p:cNvPr>
          <p:cNvSpPr>
            <a:spLocks noGrp="1"/>
          </p:cNvSpPr>
          <p:nvPr>
            <p:ph type="ctrTitle"/>
          </p:nvPr>
        </p:nvSpPr>
        <p:spPr>
          <a:xfrm>
            <a:off x="728663" y="1115219"/>
            <a:ext cx="5505449" cy="2387600"/>
          </a:xfrm>
        </p:spPr>
        <p:txBody>
          <a:bodyPr>
            <a:normAutofit/>
          </a:bodyPr>
          <a:lstStyle/>
          <a:p>
            <a:pPr algn="l"/>
            <a:r>
              <a:rPr lang="en-US" sz="5000">
                <a:solidFill>
                  <a:schemeClr val="bg1"/>
                </a:solidFill>
              </a:rPr>
              <a:t>Why AI? Why Now?</a:t>
            </a:r>
          </a:p>
        </p:txBody>
      </p:sp>
      <p:sp>
        <p:nvSpPr>
          <p:cNvPr id="3" name="Subtitle 2">
            <a:extLst>
              <a:ext uri="{FF2B5EF4-FFF2-40B4-BE49-F238E27FC236}">
                <a16:creationId xmlns:a16="http://schemas.microsoft.com/office/drawing/2014/main" id="{5A3DADD5-5951-5102-47C0-D612233468E6}"/>
              </a:ext>
            </a:extLst>
          </p:cNvPr>
          <p:cNvSpPr>
            <a:spLocks noGrp="1"/>
          </p:cNvSpPr>
          <p:nvPr>
            <p:ph type="subTitle" idx="1"/>
          </p:nvPr>
        </p:nvSpPr>
        <p:spPr>
          <a:xfrm>
            <a:off x="728663" y="3902075"/>
            <a:ext cx="5505449" cy="1655762"/>
          </a:xfrm>
        </p:spPr>
        <p:txBody>
          <a:bodyPr>
            <a:normAutofit/>
          </a:bodyPr>
          <a:lstStyle/>
          <a:p>
            <a:pPr algn="l"/>
            <a:r>
              <a:rPr lang="en-US" sz="1900">
                <a:solidFill>
                  <a:schemeClr val="bg1"/>
                </a:solidFill>
              </a:rPr>
              <a:t>More data + more weather volatility = greater risk.
</a:t>
            </a:r>
          </a:p>
          <a:p>
            <a:pPr algn="l"/>
            <a:r>
              <a:rPr lang="en-US" sz="1900">
                <a:solidFill>
                  <a:schemeClr val="bg1"/>
                </a:solidFill>
              </a:rPr>
              <a:t>AI enables real-time processing of radar, sensors, satellite, and social media.</a:t>
            </a:r>
          </a:p>
        </p:txBody>
      </p:sp>
      <p:cxnSp>
        <p:nvCxnSpPr>
          <p:cNvPr id="20" name="Straight Connector 19">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68671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TotalTime>
  <Words>1696</Words>
  <Application>Microsoft Macintosh PowerPoint</Application>
  <PresentationFormat>Widescreen</PresentationFormat>
  <Paragraphs>164</Paragraphs>
  <Slides>27</Slides>
  <Notes>5</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.SF NS</vt:lpstr>
      <vt:lpstr>Aptos</vt:lpstr>
      <vt:lpstr>Aptos Display</vt:lpstr>
      <vt:lpstr>Arial</vt:lpstr>
      <vt:lpstr>Calibri</vt:lpstr>
      <vt:lpstr>Office Theme</vt:lpstr>
      <vt:lpstr>AI Technology &amp; Flooding</vt:lpstr>
      <vt:lpstr>Why We’re Here</vt:lpstr>
      <vt:lpstr>Agenda</vt:lpstr>
      <vt:lpstr>What is AI?</vt:lpstr>
      <vt:lpstr>How AI Works Behind the Scenes</vt:lpstr>
      <vt:lpstr>AI in Daily Life – Home and Personal Devices</vt:lpstr>
      <vt:lpstr>AI in Daily Life – Online and Social Media</vt:lpstr>
      <vt:lpstr>AI in Daily Life – Transportation and Navigation</vt:lpstr>
      <vt:lpstr>Why AI? Why Now?</vt:lpstr>
      <vt:lpstr>What AI Brings to Flood Management</vt:lpstr>
      <vt:lpstr>Google Flood Forecasting Overview</vt:lpstr>
      <vt:lpstr>How It Works</vt:lpstr>
      <vt:lpstr>India/Bangladesh Case Study</vt:lpstr>
      <vt:lpstr>NeuralFlood Example</vt:lpstr>
      <vt:lpstr>Takeaway: AI = Faster, Smarter, Broader</vt:lpstr>
      <vt:lpstr>West Virginia’s Current Tools</vt:lpstr>
      <vt:lpstr>WV Flood Tool + AI Potential</vt:lpstr>
      <vt:lpstr>Digital Twin Flood Modeling</vt:lpstr>
      <vt:lpstr>Data Needed to Get Started</vt:lpstr>
      <vt:lpstr>What AI Can’t Do (Yet)</vt:lpstr>
      <vt:lpstr>Explainability and Trust</vt:lpstr>
      <vt:lpstr>Resource Constraints</vt:lpstr>
      <vt:lpstr>Ethical and Equity Considerations</vt:lpstr>
      <vt:lpstr>Summary of Use Cases</vt:lpstr>
      <vt:lpstr>Key Takeaways</vt:lpstr>
      <vt:lpstr>Discussion &amp; Q&amp;A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 Gregg</dc:creator>
  <cp:lastModifiedBy>Matt Gregg</cp:lastModifiedBy>
  <cp:revision>3</cp:revision>
  <dcterms:created xsi:type="dcterms:W3CDTF">2025-06-10T15:05:23Z</dcterms:created>
  <dcterms:modified xsi:type="dcterms:W3CDTF">2025-06-10T21:19:59Z</dcterms:modified>
</cp:coreProperties>
</file>