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78" r:id="rId7"/>
    <p:sldId id="258" r:id="rId8"/>
    <p:sldId id="280" r:id="rId9"/>
    <p:sldId id="281" r:id="rId10"/>
    <p:sldId id="282" r:id="rId11"/>
    <p:sldId id="283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655" autoAdjust="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4250724"/>
            <a:ext cx="4941771" cy="2279466"/>
          </a:xfrm>
        </p:spPr>
        <p:txBody>
          <a:bodyPr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WVEMD IFLOWS</a:t>
            </a:r>
            <a:br>
              <a:rPr lang="en-US" b="1" dirty="0"/>
            </a:br>
            <a:r>
              <a:rPr lang="en-US" sz="1100" b="1" dirty="0"/>
              <a:t>Integrated Flood Observation and Warning System</a:t>
            </a: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r>
              <a:rPr lang="en-US" sz="1100" b="1" dirty="0">
                <a:latin typeface="Abadi" panose="020F0502020204030204" pitchFamily="34" charset="0"/>
              </a:rPr>
              <a:t>Andy Teter- IFLOWS Supervisor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46C3158-62B2-5FD8-F2D0-7549F612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52" y="5080"/>
            <a:ext cx="4579908" cy="45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31182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Andy Teter</a:t>
            </a:r>
          </a:p>
          <a:p>
            <a:r>
              <a:rPr lang="en-US" sz="1600" b="1" i="1" dirty="0"/>
              <a:t>West Virginia Emergency Management</a:t>
            </a:r>
          </a:p>
          <a:p>
            <a:r>
              <a:rPr lang="en-US" sz="1600" b="1" i="1" dirty="0">
                <a:solidFill>
                  <a:srgbClr val="FFC000"/>
                </a:solidFill>
              </a:rPr>
              <a:t>IFLOWS Supervisor</a:t>
            </a:r>
          </a:p>
          <a:p>
            <a:r>
              <a:rPr lang="en-US" dirty="0"/>
              <a:t>681-205-4337</a:t>
            </a:r>
          </a:p>
          <a:p>
            <a:r>
              <a:rPr lang="en-US" dirty="0"/>
              <a:t>andrew.d.teter@wv.gov</a:t>
            </a:r>
          </a:p>
          <a:p>
            <a:r>
              <a:rPr lang="en-US" dirty="0"/>
              <a:t>wvrainfall.wv.gov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40325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Weather RADAR / Stream Gauges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Introduction to IFLOWS</a:t>
            </a:r>
          </a:p>
          <a:p>
            <a:r>
              <a:rPr lang="en-US" dirty="0" err="1">
                <a:solidFill>
                  <a:srgbClr val="00B0F0"/>
                </a:solidFill>
              </a:rPr>
              <a:t>ClimaVision</a:t>
            </a:r>
            <a:r>
              <a:rPr lang="en-US" dirty="0">
                <a:solidFill>
                  <a:srgbClr val="00B0F0"/>
                </a:solidFill>
              </a:rPr>
              <a:t> RADAR</a:t>
            </a:r>
          </a:p>
          <a:p>
            <a:r>
              <a:rPr lang="en-US" dirty="0">
                <a:solidFill>
                  <a:srgbClr val="FFC000"/>
                </a:solidFill>
              </a:rPr>
              <a:t>Stream Gauge Additions</a:t>
            </a:r>
          </a:p>
          <a:p>
            <a:r>
              <a:rPr lang="en-US" dirty="0">
                <a:solidFill>
                  <a:srgbClr val="00B0F0"/>
                </a:solidFill>
              </a:rPr>
              <a:t>Conclusion</a:t>
            </a:r>
          </a:p>
          <a:p>
            <a:r>
              <a:rPr lang="en-US" dirty="0">
                <a:solidFill>
                  <a:srgbClr val="FFC000"/>
                </a:solidFill>
              </a:rPr>
              <a:t>QUESTIONS / COMMENTS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blue truck on a road&#10;&#10;Description automatically generated with low confidence">
            <a:extLst>
              <a:ext uri="{FF2B5EF4-FFF2-40B4-BE49-F238E27FC236}">
                <a16:creationId xmlns:a16="http://schemas.microsoft.com/office/drawing/2014/main" id="{751A865B-6F3B-4D2D-825A-E755622B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31" y="1587367"/>
            <a:ext cx="6718244" cy="36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5200650" cy="4084982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rgbClr val="FF0000"/>
                </a:solidFill>
                <a:latin typeface="Arial Black" panose="020B0A04020102020204" pitchFamily="34" charset="0"/>
              </a:rPr>
              <a:t>IFLOWS OVERVIEW</a:t>
            </a:r>
            <a:br>
              <a:rPr lang="en-US" sz="44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400" i="1" dirty="0">
                <a:latin typeface="Arial Black" panose="020B0A04020102020204" pitchFamily="34" charset="0"/>
              </a:rPr>
              <a:t>---------------</a:t>
            </a:r>
            <a:endParaRPr lang="en-US" sz="4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113876-1F96-0E2B-EFC7-07F05776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909"/>
            <a:ext cx="6921910" cy="69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7" y="268360"/>
            <a:ext cx="6734287" cy="2121177"/>
          </a:xfrm>
        </p:spPr>
        <p:txBody>
          <a:bodyPr/>
          <a:lstStyle/>
          <a:p>
            <a:r>
              <a:rPr lang="en-US" i="1" u="sng" dirty="0">
                <a:solidFill>
                  <a:srgbClr val="002060"/>
                </a:solidFill>
                <a:latin typeface="Aptos Black" panose="020B0004020202020204" pitchFamily="34" charset="0"/>
              </a:rPr>
              <a:t>Introduction to WVEMD IFLOWS</a:t>
            </a:r>
            <a:br>
              <a:rPr lang="en-US" dirty="0">
                <a:solidFill>
                  <a:srgbClr val="FFC000"/>
                </a:solidFill>
                <a:latin typeface="Aptos Black" panose="020B0004020202020204" pitchFamily="34" charset="0"/>
              </a:rPr>
            </a:br>
            <a:br>
              <a:rPr lang="en-US" dirty="0">
                <a:solidFill>
                  <a:srgbClr val="FFC000"/>
                </a:solidFill>
                <a:latin typeface="Aptos Black" panose="020B000402020202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Aptos Black" panose="020B0004020202020204" pitchFamily="34" charset="0"/>
              </a:rPr>
              <a:t>integrated flood observation and warning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5012509" cy="340705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System consists of 3 Collection Points- Coon, Romney, Wayne (Soon to be Added- Rich Mtn)- 237 Active Rain/Weather stations- VHF Radio telemetry- System Upgrade in process</a:t>
            </a:r>
          </a:p>
          <a:p>
            <a:pPr lvl="1"/>
            <a:r>
              <a:rPr lang="en-US" dirty="0"/>
              <a:t>ONLY State Flood Warning System in the Country that is Fully Installed/Maintained by State Employees- One of the Largest in the Country</a:t>
            </a:r>
          </a:p>
          <a:p>
            <a:pPr lvl="1"/>
            <a:r>
              <a:rPr lang="en-US" dirty="0"/>
              <a:t>Website – </a:t>
            </a:r>
            <a:r>
              <a:rPr lang="en-US" dirty="0">
                <a:solidFill>
                  <a:srgbClr val="0070C0"/>
                </a:solidFill>
              </a:rPr>
              <a:t>wvrainfall.wv.gov</a:t>
            </a:r>
          </a:p>
          <a:p>
            <a:pPr lvl="1"/>
            <a:r>
              <a:rPr lang="en-US" dirty="0"/>
              <a:t>Local benefits of the website</a:t>
            </a:r>
          </a:p>
          <a:p>
            <a:pPr lvl="1"/>
            <a:r>
              <a:rPr lang="en-US" dirty="0"/>
              <a:t>Post Event data acquisition for FEMA / Insurance claims (recent Flooding in West Virginia)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6336FB2-EF7E-93E9-74BF-DB3152B46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97" y="2828434"/>
            <a:ext cx="5649972" cy="31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6010876"/>
          </a:xfrm>
        </p:spPr>
        <p:txBody>
          <a:bodyPr/>
          <a:lstStyle/>
          <a:p>
            <a:pPr algn="ctr"/>
            <a:r>
              <a:rPr lang="en-US" dirty="0">
                <a:latin typeface="Aptos Black" panose="020B0004020202020204" pitchFamily="34" charset="0"/>
              </a:rPr>
              <a:t>CLIMAVISION</a:t>
            </a:r>
            <a:br>
              <a:rPr lang="en-US" dirty="0"/>
            </a:br>
            <a:r>
              <a:rPr lang="en-US" dirty="0"/>
              <a:t>What is it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30315-482B-93A7-D574-26AF1E7E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07" y="1983667"/>
            <a:ext cx="5528901" cy="31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>
            <a:normAutofit/>
          </a:bodyPr>
          <a:lstStyle/>
          <a:p>
            <a:r>
              <a:rPr lang="en-US" sz="3600" i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ClimaVision</a:t>
            </a:r>
            <a:r>
              <a:rPr lang="en-US" sz="36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 RADAR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/>
              <a:t>Private Company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 err="1"/>
              <a:t>ClimaVision</a:t>
            </a:r>
            <a:r>
              <a:rPr lang="en-US" dirty="0"/>
              <a:t> is a private company, building weather RADAR units and strategically placing them where the National Weather Service(NWS) RADAR is underperforming:</a:t>
            </a:r>
          </a:p>
          <a:p>
            <a:pPr lvl="1"/>
            <a:r>
              <a:rPr lang="en-US" dirty="0"/>
              <a:t>Current COOP with the NWS</a:t>
            </a:r>
          </a:p>
          <a:p>
            <a:pPr lvl="1"/>
            <a:r>
              <a:rPr lang="en-US" dirty="0"/>
              <a:t>Filling Low Level Data Voids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en-US" dirty="0"/>
              <a:t>Local Benefits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i="0" u="none" strike="noStrike" baseline="0" dirty="0">
                <a:solidFill>
                  <a:srgbClr val="4B4F51"/>
                </a:solidFill>
                <a:latin typeface="Arial" panose="020B0604020202020204" pitchFamily="34" charset="0"/>
              </a:rPr>
              <a:t>Removes the costly infrastructure burden of owning, maintaining, and operating your own RADAR system and allows more entities to benefit from additional weather surveillance information</a:t>
            </a:r>
            <a:endParaRPr lang="en-US" dirty="0"/>
          </a:p>
          <a:p>
            <a:pPr lvl="1"/>
            <a:r>
              <a:rPr lang="en-US" dirty="0"/>
              <a:t>App access 24 hours a day</a:t>
            </a:r>
          </a:p>
          <a:p>
            <a:pPr lvl="1"/>
            <a:r>
              <a:rPr lang="en-US" dirty="0"/>
              <a:t>Scientific Data Analysis</a:t>
            </a:r>
          </a:p>
          <a:p>
            <a:pPr lvl="1"/>
            <a:r>
              <a:rPr lang="en-US" dirty="0"/>
              <a:t>More accurate active, local weather RADAR</a:t>
            </a:r>
          </a:p>
          <a:p>
            <a:pPr lvl="1"/>
            <a:r>
              <a:rPr lang="en-US" dirty="0"/>
              <a:t>Able to ACT instead of REACT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6C8A6-DB97-8F18-DA32-28956238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483" y="0"/>
            <a:ext cx="2894517" cy="25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Stream gauge additions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Preparing Build Out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/>
              <a:t>Locate streams of need</a:t>
            </a:r>
          </a:p>
          <a:p>
            <a:r>
              <a:rPr lang="en-US" dirty="0"/>
              <a:t>Receiving Requests from County OEMs</a:t>
            </a:r>
          </a:p>
          <a:p>
            <a:r>
              <a:rPr lang="en-US" dirty="0"/>
              <a:t>Prepare Site Specific Quotes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/>
          <a:lstStyle/>
          <a:p>
            <a:r>
              <a:rPr lang="en-US" dirty="0"/>
              <a:t>Why not use Current USGS Model ???</a:t>
            </a: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4881" y="3324859"/>
            <a:ext cx="5506720" cy="3031489"/>
          </a:xfrm>
        </p:spPr>
        <p:txBody>
          <a:bodyPr>
            <a:normAutofit/>
          </a:bodyPr>
          <a:lstStyle/>
          <a:p>
            <a:r>
              <a:rPr lang="en-US" dirty="0"/>
              <a:t>VERY COSTLY INSTALLATION AND YEARLY MAINTENANCE COSTS: $2,500 to $25,000 / year</a:t>
            </a:r>
          </a:p>
          <a:p>
            <a:pPr lvl="1"/>
            <a:r>
              <a:rPr lang="en-US" dirty="0"/>
              <a:t>May take a multi year study to create NWS thresholds</a:t>
            </a:r>
          </a:p>
          <a:p>
            <a:pPr lvl="1"/>
            <a:r>
              <a:rPr lang="en-US" dirty="0"/>
              <a:t>GOES Satellite Data Transmission Latency</a:t>
            </a:r>
          </a:p>
          <a:p>
            <a:pPr lvl="1"/>
            <a:r>
              <a:rPr lang="en-US" dirty="0"/>
              <a:t>Equipment Owned/Maintained by a Federal Agency- Tax Payer $$$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97922-C2E0-D823-C7E5-42F59F435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798" y="1"/>
            <a:ext cx="2363894" cy="3545840"/>
          </a:xfrm>
          <a:prstGeom prst="rect">
            <a:avLst/>
          </a:prstGeom>
        </p:spPr>
      </p:pic>
      <p:pic>
        <p:nvPicPr>
          <p:cNvPr id="6" name="Picture 5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6F0D2491-C68C-CE3F-E98D-0869972F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140" y="896954"/>
            <a:ext cx="2363893" cy="18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WVEMD IFLOWS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</a:rPr>
              <a:t>Plan and Cost </a:t>
            </a:r>
            <a:r>
              <a:rPr lang="en-US" b="1" i="1" dirty="0">
                <a:solidFill>
                  <a:srgbClr val="C00000"/>
                </a:solidFill>
              </a:rPr>
              <a:t>Estimate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7B122-1579-FDB8-443B-F05E622163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2813049"/>
            <a:ext cx="3247662" cy="3238499"/>
          </a:xfrm>
        </p:spPr>
        <p:txBody>
          <a:bodyPr>
            <a:normAutofit/>
          </a:bodyPr>
          <a:lstStyle/>
          <a:p>
            <a:r>
              <a:rPr lang="en-US" b="1" i="1" dirty="0"/>
              <a:t>ONE Time</a:t>
            </a:r>
            <a:r>
              <a:rPr lang="en-US" dirty="0"/>
              <a:t> cost to County for Equipment Purchase***</a:t>
            </a:r>
          </a:p>
          <a:p>
            <a:r>
              <a:rPr lang="en-US" dirty="0"/>
              <a:t>WVEMD IFLOWS Technicians </a:t>
            </a:r>
            <a:r>
              <a:rPr lang="en-US" sz="1400" dirty="0"/>
              <a:t>Install/Maintain/Repair/Replace Equipment throughout the equipment lifespan</a:t>
            </a:r>
          </a:p>
          <a:p>
            <a:r>
              <a:rPr lang="en-US" sz="1600" dirty="0"/>
              <a:t>Custom Alarms and Warnings</a:t>
            </a:r>
          </a:p>
          <a:p>
            <a:r>
              <a:rPr lang="en-US" dirty="0"/>
              <a:t>Data displayed 24/7 at </a:t>
            </a:r>
            <a:r>
              <a:rPr lang="en-US" b="1" i="1" dirty="0">
                <a:solidFill>
                  <a:srgbClr val="0070C0"/>
                </a:solidFill>
              </a:rPr>
              <a:t>wvrainfall.wv.gov</a:t>
            </a:r>
          </a:p>
        </p:txBody>
      </p:sp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98ED67AF-B48B-F5F8-E2FD-1C98C42C4D5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75315683"/>
              </p:ext>
            </p:extLst>
          </p:nvPr>
        </p:nvGraphicFramePr>
        <p:xfrm>
          <a:off x="4216400" y="895351"/>
          <a:ext cx="7137404" cy="55980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0746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787956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86564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Estimated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Yearly Cost to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Customized to County Needs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65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Simple Stream gauge/Cellular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$3200-$4900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$155-$225/data***</a:t>
                      </a:r>
                    </a:p>
                    <a:p>
                      <a:pPr algn="ctr"/>
                      <a:r>
                        <a:rPr lang="en-US" sz="1100" dirty="0"/>
                        <a:t>(Possibly Lower)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865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Simple Stream VHF-WVEMD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865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Simple Stream</a:t>
                      </a:r>
                    </a:p>
                    <a:p>
                      <a:pPr algn="ctr"/>
                      <a:r>
                        <a:rPr lang="en-US" dirty="0"/>
                        <a:t>Iridium Sat.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$5000-$6400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$650***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854751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2060"/>
                          </a:solidFill>
                        </a:rPr>
                        <a:t>Quotes In Hand Today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Cellular Plan depends on Manufacturer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221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017"/>
            <a:ext cx="3091249" cy="1066834"/>
          </a:xfrm>
        </p:spPr>
        <p:txBody>
          <a:bodyPr anchor="b">
            <a:norm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Closing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/>
          <a:lstStyle/>
          <a:p>
            <a:r>
              <a:rPr lang="en-US" sz="2400" u="sng" dirty="0" err="1">
                <a:solidFill>
                  <a:srgbClr val="C00000"/>
                </a:solidFill>
              </a:rPr>
              <a:t>ClimaVision</a:t>
            </a:r>
            <a:r>
              <a:rPr lang="en-US" sz="2400" u="sng" dirty="0">
                <a:solidFill>
                  <a:srgbClr val="C00000"/>
                </a:solidFill>
              </a:rPr>
              <a:t> Project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54166"/>
            <a:ext cx="4104504" cy="3032733"/>
          </a:xfrm>
        </p:spPr>
        <p:txBody>
          <a:bodyPr>
            <a:noAutofit/>
          </a:bodyPr>
          <a:lstStyle/>
          <a:p>
            <a:r>
              <a:rPr lang="en-US" dirty="0"/>
              <a:t>Preliminary Stage of Development</a:t>
            </a:r>
          </a:p>
          <a:p>
            <a:pPr lvl="1"/>
            <a:r>
              <a:rPr lang="en-US" dirty="0"/>
              <a:t>Concept and Planning</a:t>
            </a:r>
          </a:p>
          <a:p>
            <a:r>
              <a:rPr lang="en-US" dirty="0"/>
              <a:t>Cost $$$</a:t>
            </a:r>
          </a:p>
          <a:p>
            <a:pPr lvl="1"/>
            <a:r>
              <a:rPr lang="en-US" dirty="0"/>
              <a:t>Dependent on # of Local and State Partners signed up- No Cost Estimates at this time</a:t>
            </a:r>
          </a:p>
          <a:p>
            <a:r>
              <a:rPr lang="en-US" dirty="0"/>
              <a:t>Beneficial??</a:t>
            </a:r>
          </a:p>
          <a:p>
            <a:pPr lvl="1"/>
            <a:r>
              <a:rPr lang="en-US" dirty="0"/>
              <a:t>Are you interested in further discussion?</a:t>
            </a:r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398" y="2705177"/>
            <a:ext cx="5337338" cy="448989"/>
          </a:xfrm>
        </p:spPr>
        <p:txBody>
          <a:bodyPr/>
          <a:lstStyle/>
          <a:p>
            <a:r>
              <a:rPr lang="en-US" sz="2400" u="sng" dirty="0">
                <a:solidFill>
                  <a:srgbClr val="C00000"/>
                </a:solidFill>
              </a:rPr>
              <a:t>Stream Gauge Addition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E9A764F-6B65-050E-E561-82F77339D1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0801" y="3164867"/>
            <a:ext cx="5429934" cy="3032733"/>
          </a:xfrm>
        </p:spPr>
        <p:txBody>
          <a:bodyPr>
            <a:normAutofit/>
          </a:bodyPr>
          <a:lstStyle/>
          <a:p>
            <a:r>
              <a:rPr lang="en-US" dirty="0"/>
              <a:t>Enhanced Warning</a:t>
            </a:r>
          </a:p>
          <a:p>
            <a:r>
              <a:rPr lang="en-US" dirty="0"/>
              <a:t>Local Customization</a:t>
            </a:r>
          </a:p>
          <a:p>
            <a:r>
              <a:rPr lang="en-US" dirty="0"/>
              <a:t>County picks the sites of need</a:t>
            </a:r>
          </a:p>
          <a:p>
            <a:r>
              <a:rPr lang="en-US" dirty="0"/>
              <a:t>County Reimburses WVEMD for Equipment Cost</a:t>
            </a:r>
          </a:p>
          <a:p>
            <a:r>
              <a:rPr lang="en-US" dirty="0"/>
              <a:t>Cellular/Iridium Sat. Data- possible County responsibility, but still working to eliminate or reduce cost of this option- VHF NO COST to County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55A44B-DD87-108E-5199-1F3D271F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22" y="0"/>
            <a:ext cx="2071850" cy="20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{94DC568E-5867-4F8E-8E3F-421D205B7E52}tf67328976_win32</Template>
  <TotalTime>180</TotalTime>
  <Words>530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</vt:lpstr>
      <vt:lpstr>Aptos Black</vt:lpstr>
      <vt:lpstr>Arial</vt:lpstr>
      <vt:lpstr>Arial Black</vt:lpstr>
      <vt:lpstr>Calibri</vt:lpstr>
      <vt:lpstr>Tenorite</vt:lpstr>
      <vt:lpstr>Custom</vt:lpstr>
      <vt:lpstr>WVEMD IFLOWS Integrated Flood Observation and Warning System   Andy Teter- IFLOWS Supervisor</vt:lpstr>
      <vt:lpstr>Weather RADAR / Stream Gauges</vt:lpstr>
      <vt:lpstr>IFLOWS OVERVIEW ---------------</vt:lpstr>
      <vt:lpstr>Introduction to WVEMD IFLOWS  integrated flood observation and warning system</vt:lpstr>
      <vt:lpstr>CLIMAVISION What is it ?</vt:lpstr>
      <vt:lpstr>ClimaVision RADAR</vt:lpstr>
      <vt:lpstr>Stream gauge additions</vt:lpstr>
      <vt:lpstr>WVEMD IFLOWS- Plan and Cost Estimate</vt:lpstr>
      <vt:lpstr>Closing statement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Teter, Andrew D</dc:creator>
  <cp:lastModifiedBy>Teter, Andrew D</cp:lastModifiedBy>
  <cp:revision>14</cp:revision>
  <dcterms:created xsi:type="dcterms:W3CDTF">2025-02-20T13:58:49Z</dcterms:created>
  <dcterms:modified xsi:type="dcterms:W3CDTF">2025-02-20T21:35:26Z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