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63" r:id="rId6"/>
    <p:sldId id="262" r:id="rId7"/>
    <p:sldId id="264" r:id="rId8"/>
    <p:sldId id="265" r:id="rId9"/>
    <p:sldId id="269" r:id="rId10"/>
    <p:sldId id="266" r:id="rId11"/>
    <p:sldId id="267" r:id="rId12"/>
    <p:sldId id="270" r:id="rId13"/>
    <p:sldId id="271" r:id="rId14"/>
    <p:sldId id="272"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6/9/2025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a:t>
            </a:fld>
            <a:endParaRPr lang="en-US" dirty="0"/>
          </a:p>
        </p:txBody>
      </p:sp>
    </p:spTree>
    <p:extLst>
      <p:ext uri="{BB962C8B-B14F-4D97-AF65-F5344CB8AC3E}">
        <p14:creationId xmlns:p14="http://schemas.microsoft.com/office/powerpoint/2010/main" val="401483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6/9/2025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6/9/2025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hrin.K.Starcher@wv.gov" TargetMode="External"/><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5477382" y="2476966"/>
            <a:ext cx="6444175" cy="952034"/>
          </a:xfrm>
        </p:spPr>
        <p:txBody>
          <a:bodyPr>
            <a:noAutofit/>
          </a:bodyPr>
          <a:lstStyle/>
          <a:p>
            <a:r>
              <a:rPr lang="en-US" sz="7200" cap="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Assistance </a:t>
            </a:r>
            <a:endParaRPr lang="en-US" sz="7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About">
            <a:extLst>
              <a:ext uri="{FF2B5EF4-FFF2-40B4-BE49-F238E27FC236}">
                <a16:creationId xmlns:a16="http://schemas.microsoft.com/office/drawing/2014/main" id="{3D61301F-D88E-262D-F3A6-C19F0B481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40" y="1326290"/>
            <a:ext cx="4205420" cy="42054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5A2924-751E-CA5F-0751-41B5CEE2B07C}"/>
              </a:ext>
            </a:extLst>
          </p:cNvPr>
          <p:cNvPicPr>
            <a:picLocks noChangeAspect="1"/>
          </p:cNvPicPr>
          <p:nvPr/>
        </p:nvPicPr>
        <p:blipFill>
          <a:blip r:embed="rId2"/>
          <a:stretch>
            <a:fillRect/>
          </a:stretch>
        </p:blipFill>
        <p:spPr>
          <a:xfrm>
            <a:off x="0" y="1"/>
            <a:ext cx="12192000" cy="6857999"/>
          </a:xfrm>
          <a:prstGeom prst="rect">
            <a:avLst/>
          </a:prstGeom>
        </p:spPr>
      </p:pic>
      <p:pic>
        <p:nvPicPr>
          <p:cNvPr id="6" name="Content Placeholder 5" descr="A picture containing map&#10;&#10;AI-generated content may be incorrect.">
            <a:extLst>
              <a:ext uri="{FF2B5EF4-FFF2-40B4-BE49-F238E27FC236}">
                <a16:creationId xmlns:a16="http://schemas.microsoft.com/office/drawing/2014/main" id="{AB3B0048-D0AE-8801-865B-2A0103262476}"/>
              </a:ext>
            </a:extLst>
          </p:cNvPr>
          <p:cNvPicPr>
            <a:picLocks noGrp="1" noChangeAspect="1"/>
          </p:cNvPicPr>
          <p:nvPr>
            <p:ph type="pic" idx="1"/>
          </p:nvPr>
        </p:nvPicPr>
        <p:blipFill>
          <a:blip r:embed="rId3"/>
          <a:srcRect t="31778" b="31778"/>
          <a:stretch/>
        </p:blipFill>
        <p:spPr/>
      </p:pic>
      <p:sp>
        <p:nvSpPr>
          <p:cNvPr id="4" name="Text Placeholder 3">
            <a:extLst>
              <a:ext uri="{FF2B5EF4-FFF2-40B4-BE49-F238E27FC236}">
                <a16:creationId xmlns:a16="http://schemas.microsoft.com/office/drawing/2014/main" id="{BEEE4CB6-FBE4-CD7A-DA63-B459AD6647CD}"/>
              </a:ext>
            </a:extLst>
          </p:cNvPr>
          <p:cNvSpPr>
            <a:spLocks noGrp="1"/>
          </p:cNvSpPr>
          <p:nvPr>
            <p:ph type="body" sz="half" idx="2"/>
          </p:nvPr>
        </p:nvSpPr>
        <p:spPr>
          <a:xfrm>
            <a:off x="1120000" y="1952790"/>
            <a:ext cx="3652025" cy="2942894"/>
          </a:xfrm>
        </p:spPr>
        <p:txBody>
          <a:bodyPr>
            <a:noAutofit/>
          </a:bodyPr>
          <a:lstStyle/>
          <a:p>
            <a:r>
              <a:rPr lang="en-US" sz="4000" dirty="0">
                <a:latin typeface="Times New Roman" panose="02020603050405020304" pitchFamily="18" charset="0"/>
                <a:cs typeface="Times New Roman" panose="02020603050405020304" pitchFamily="18" charset="0"/>
              </a:rPr>
              <a:t>Example of a Non-Compliant property after the February 15, 2025 flooding.</a:t>
            </a:r>
          </a:p>
        </p:txBody>
      </p:sp>
    </p:spTree>
    <p:extLst>
      <p:ext uri="{BB962C8B-B14F-4D97-AF65-F5344CB8AC3E}">
        <p14:creationId xmlns:p14="http://schemas.microsoft.com/office/powerpoint/2010/main" val="138424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90DD0F-AE35-2B2B-E314-852B41917CF1}"/>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60BD9EA-0E76-49A8-101B-90AB7E98F9CA}"/>
              </a:ext>
            </a:extLst>
          </p:cNvPr>
          <p:cNvSpPr>
            <a:spLocks noGrp="1"/>
          </p:cNvSpPr>
          <p:nvPr>
            <p:ph type="title"/>
          </p:nvPr>
        </p:nvSpPr>
        <p:spPr>
          <a:xfrm>
            <a:off x="838200" y="392285"/>
            <a:ext cx="105156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Did you know?</a:t>
            </a:r>
          </a:p>
        </p:txBody>
      </p:sp>
      <p:sp>
        <p:nvSpPr>
          <p:cNvPr id="3" name="Content Placeholder 2">
            <a:extLst>
              <a:ext uri="{FF2B5EF4-FFF2-40B4-BE49-F238E27FC236}">
                <a16:creationId xmlns:a16="http://schemas.microsoft.com/office/drawing/2014/main" id="{DD01F61F-3C68-DAEA-C7F2-43CADC794C86}"/>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You may choose higher coverage limits by purchasing an SFIP (Standard Flood Insurance Policy) at any point during the term of your GFIP. However, </a:t>
            </a:r>
            <a:r>
              <a:rPr lang="en-US" sz="2400" b="1" u="sng" dirty="0">
                <a:latin typeface="Times New Roman" panose="02020603050405020304" pitchFamily="18" charset="0"/>
                <a:cs typeface="Times New Roman" panose="02020603050405020304" pitchFamily="18" charset="0"/>
              </a:rPr>
              <a:t>buying a SFIP will void your GFIP</a:t>
            </a:r>
            <a:r>
              <a:rPr lang="en-US" sz="2400" dirty="0">
                <a:latin typeface="Times New Roman" panose="02020603050405020304" pitchFamily="18" charset="0"/>
                <a:cs typeface="Times New Roman" panose="02020603050405020304" pitchFamily="18" charset="0"/>
              </a:rPr>
              <a:t>– you can not have both. </a:t>
            </a:r>
          </a:p>
          <a:p>
            <a:r>
              <a:rPr lang="en-US" sz="2400" dirty="0">
                <a:latin typeface="Times New Roman" panose="02020603050405020304" pitchFamily="18" charset="0"/>
                <a:cs typeface="Times New Roman" panose="02020603050405020304" pitchFamily="18" charset="0"/>
              </a:rPr>
              <a:t>FEMA can still potentially offer financial assistance for certain needs if you are N-Comp. These can include things that any insurance would typically not cover such as:</a:t>
            </a:r>
          </a:p>
          <a:p>
            <a:pPr lvl="1"/>
            <a:r>
              <a:rPr lang="en-US" dirty="0">
                <a:latin typeface="Times New Roman" panose="02020603050405020304" pitchFamily="18" charset="0"/>
                <a:cs typeface="Times New Roman" panose="02020603050405020304" pitchFamily="18" charset="0"/>
              </a:rPr>
              <a:t>Damaged water wells or septic systems</a:t>
            </a:r>
          </a:p>
          <a:p>
            <a:pPr lvl="1"/>
            <a:r>
              <a:rPr lang="en-US" dirty="0">
                <a:latin typeface="Times New Roman" panose="02020603050405020304" pitchFamily="18" charset="0"/>
                <a:cs typeface="Times New Roman" panose="02020603050405020304" pitchFamily="18" charset="0"/>
              </a:rPr>
              <a:t>Rental Assistance</a:t>
            </a:r>
          </a:p>
          <a:p>
            <a:pPr lvl="1"/>
            <a:r>
              <a:rPr lang="en-US" dirty="0">
                <a:latin typeface="Times New Roman" panose="02020603050405020304" pitchFamily="18" charset="0"/>
                <a:cs typeface="Times New Roman" panose="02020603050405020304" pitchFamily="18" charset="0"/>
              </a:rPr>
              <a:t>Medical, dental, or funeral expenses</a:t>
            </a:r>
          </a:p>
          <a:p>
            <a:pPr lvl="1"/>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43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p close image of waves">
            <a:extLst>
              <a:ext uri="{FF2B5EF4-FFF2-40B4-BE49-F238E27FC236}">
                <a16:creationId xmlns:a16="http://schemas.microsoft.com/office/drawing/2014/main" id="{2162841D-AEB7-550D-4DB3-B5ABBE0FBDCC}"/>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3" name="Title 2">
            <a:extLst>
              <a:ext uri="{FF2B5EF4-FFF2-40B4-BE49-F238E27FC236}">
                <a16:creationId xmlns:a16="http://schemas.microsoft.com/office/drawing/2014/main" id="{3613CDE8-EA11-1F6C-2E18-3DA64ECB9A56}"/>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Contact Information</a:t>
            </a:r>
          </a:p>
        </p:txBody>
      </p:sp>
      <p:sp>
        <p:nvSpPr>
          <p:cNvPr id="9" name="Text Placeholder 8">
            <a:extLst>
              <a:ext uri="{FF2B5EF4-FFF2-40B4-BE49-F238E27FC236}">
                <a16:creationId xmlns:a16="http://schemas.microsoft.com/office/drawing/2014/main" id="{D449219A-F21C-4D58-3EBF-CE2626B59C37}"/>
              </a:ext>
            </a:extLst>
          </p:cNvPr>
          <p:cNvSpPr>
            <a:spLocks noGrp="1"/>
          </p:cNvSpPr>
          <p:nvPr>
            <p:ph type="body" idx="1"/>
          </p:nvPr>
        </p:nvSpPr>
        <p:spPr>
          <a:xfrm>
            <a:off x="1879209" y="2055813"/>
            <a:ext cx="8208373" cy="843030"/>
          </a:xfrm>
        </p:spPr>
        <p:txBody>
          <a:bodyPr/>
          <a:lstStyle/>
          <a:p>
            <a:pPr algn="ctr"/>
            <a:r>
              <a:rPr lang="en-US" sz="4400" dirty="0">
                <a:latin typeface="Times New Roman" panose="02020603050405020304" pitchFamily="18" charset="0"/>
                <a:cs typeface="Times New Roman" panose="02020603050405020304" pitchFamily="18" charset="0"/>
              </a:rPr>
              <a:t>Ehrin Starcher</a:t>
            </a:r>
          </a:p>
        </p:txBody>
      </p:sp>
      <p:sp>
        <p:nvSpPr>
          <p:cNvPr id="12" name="Text Placeholder 11">
            <a:extLst>
              <a:ext uri="{FF2B5EF4-FFF2-40B4-BE49-F238E27FC236}">
                <a16:creationId xmlns:a16="http://schemas.microsoft.com/office/drawing/2014/main" id="{F6614509-38D2-C21B-8D88-5D5535B60B27}"/>
              </a:ext>
            </a:extLst>
          </p:cNvPr>
          <p:cNvSpPr>
            <a:spLocks noGrp="1"/>
          </p:cNvSpPr>
          <p:nvPr>
            <p:ph type="body" sz="quarter" idx="15"/>
          </p:nvPr>
        </p:nvSpPr>
        <p:spPr>
          <a:xfrm>
            <a:off x="1429966" y="3122578"/>
            <a:ext cx="9231549" cy="2937753"/>
          </a:xfrm>
        </p:spPr>
        <p:txBody>
          <a:bodyPr>
            <a:normAutofit/>
          </a:bodyPr>
          <a:lstStyle/>
          <a:p>
            <a:pPr algn="ctr"/>
            <a:endParaRPr lang="en-US" sz="900" dirty="0"/>
          </a:p>
          <a:p>
            <a:pPr algn="ctr"/>
            <a:r>
              <a:rPr lang="en-US" sz="3200" dirty="0">
                <a:latin typeface="Times New Roman" panose="02020603050405020304" pitchFamily="18" charset="0"/>
                <a:cs typeface="Times New Roman" panose="02020603050405020304" pitchFamily="18" charset="0"/>
              </a:rPr>
              <a:t>Individual Assistance Coordinator</a:t>
            </a:r>
          </a:p>
          <a:p>
            <a:pPr algn="ctr"/>
            <a:r>
              <a:rPr lang="en-US" sz="3200" dirty="0">
                <a:latin typeface="Times New Roman" panose="02020603050405020304" pitchFamily="18" charset="0"/>
                <a:cs typeface="Times New Roman" panose="02020603050405020304" pitchFamily="18" charset="0"/>
                <a:hlinkClick r:id="rId3"/>
              </a:rPr>
              <a:t>Ehrin.K.Starcher@wv.gov</a:t>
            </a: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304-414-7688</a:t>
            </a:r>
          </a:p>
        </p:txBody>
      </p:sp>
    </p:spTree>
    <p:extLst>
      <p:ext uri="{BB962C8B-B14F-4D97-AF65-F5344CB8AC3E}">
        <p14:creationId xmlns:p14="http://schemas.microsoft.com/office/powerpoint/2010/main" val="244537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8144F283-C13A-6BDA-B149-298CE0F2B374}"/>
              </a:ext>
            </a:extLst>
          </p:cNvPr>
          <p:cNvPicPr>
            <a:picLocks noChangeAspect="1"/>
          </p:cNvPicPr>
          <p:nvPr/>
        </p:nvPicPr>
        <p:blipFill rotWithShape="1">
          <a:blip r:embed="rId3">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E82B8129-16E8-877E-BC24-730F6F256D0C}"/>
              </a:ext>
            </a:extLst>
          </p:cNvPr>
          <p:cNvSpPr>
            <a:spLocks noGrp="1"/>
          </p:cNvSpPr>
          <p:nvPr>
            <p:ph type="title"/>
          </p:nvPr>
        </p:nvSpPr>
        <p:spPr>
          <a:xfrm>
            <a:off x="512374" y="363663"/>
            <a:ext cx="11167252" cy="1288406"/>
          </a:xfrm>
        </p:spPr>
        <p:txBody>
          <a:bodyPr>
            <a:normAutofit/>
          </a:bodyPr>
          <a:lstStyle/>
          <a:p>
            <a:r>
              <a:rPr lang="en-US" sz="4000" dirty="0">
                <a:latin typeface="Times New Roman" panose="02020603050405020304" pitchFamily="18" charset="0"/>
                <a:cs typeface="Times New Roman" panose="02020603050405020304" pitchFamily="18" charset="0"/>
              </a:rPr>
              <a:t>Public Assistance (PA) vs. Individual Assistance (IA)</a:t>
            </a:r>
          </a:p>
        </p:txBody>
      </p:sp>
      <p:sp>
        <p:nvSpPr>
          <p:cNvPr id="6" name="Content Placeholder 2">
            <a:extLst>
              <a:ext uri="{FF2B5EF4-FFF2-40B4-BE49-F238E27FC236}">
                <a16:creationId xmlns:a16="http://schemas.microsoft.com/office/drawing/2014/main" id="{639388FF-0ECE-43AC-8CFE-66F40AA70C2D}"/>
              </a:ext>
            </a:extLst>
          </p:cNvPr>
          <p:cNvSpPr>
            <a:spLocks noGrp="1"/>
          </p:cNvSpPr>
          <p:nvPr>
            <p:ph idx="1"/>
          </p:nvPr>
        </p:nvSpPr>
        <p:spPr>
          <a:xfrm>
            <a:off x="430236" y="2015732"/>
            <a:ext cx="4949632" cy="4190196"/>
          </a:xfrm>
        </p:spPr>
        <p:txBody>
          <a:bodyPr>
            <a:normAutofit/>
          </a:bodyPr>
          <a:lstStyle/>
          <a:p>
            <a:pPr marL="0" indent="0">
              <a:buNone/>
            </a:pPr>
            <a:r>
              <a:rPr lang="en-US" b="1" u="sng" dirty="0">
                <a:solidFill>
                  <a:schemeClr val="accent5"/>
                </a:solidFill>
                <a:latin typeface="Times New Roman" panose="02020603050405020304" pitchFamily="18" charset="0"/>
                <a:cs typeface="Times New Roman" panose="02020603050405020304" pitchFamily="18" charset="0"/>
              </a:rPr>
              <a:t>Public</a:t>
            </a:r>
            <a:r>
              <a:rPr lang="en-US" u="sng" dirty="0">
                <a:latin typeface="Times New Roman" panose="02020603050405020304" pitchFamily="18" charset="0"/>
                <a:cs typeface="Times New Roman" panose="02020603050405020304" pitchFamily="18" charset="0"/>
              </a:rPr>
              <a:t> Assistance (PA)</a:t>
            </a:r>
          </a:p>
          <a:p>
            <a:pPr marL="0" indent="0">
              <a:buNone/>
            </a:pPr>
            <a:r>
              <a:rPr lang="en-US" dirty="0">
                <a:latin typeface="Times New Roman" panose="02020603050405020304" pitchFamily="18" charset="0"/>
                <a:cs typeface="Times New Roman" panose="02020603050405020304" pitchFamily="18" charset="0"/>
              </a:rPr>
              <a:t>Funds provided to local/state governments and some private non-profits to help communities (public infrastructure) recover from a disaster</a:t>
            </a:r>
          </a:p>
        </p:txBody>
      </p:sp>
      <p:sp>
        <p:nvSpPr>
          <p:cNvPr id="3" name="TextBox 2">
            <a:extLst>
              <a:ext uri="{FF2B5EF4-FFF2-40B4-BE49-F238E27FC236}">
                <a16:creationId xmlns:a16="http://schemas.microsoft.com/office/drawing/2014/main" id="{F40CF0F8-CDDF-1BAC-A365-FE920144D961}"/>
              </a:ext>
            </a:extLst>
          </p:cNvPr>
          <p:cNvSpPr txBox="1"/>
          <p:nvPr/>
        </p:nvSpPr>
        <p:spPr>
          <a:xfrm>
            <a:off x="5953011" y="1950776"/>
            <a:ext cx="5220075" cy="2677656"/>
          </a:xfrm>
          <a:prstGeom prst="rect">
            <a:avLst/>
          </a:prstGeom>
          <a:noFill/>
        </p:spPr>
        <p:txBody>
          <a:bodyPr wrap="square" rtlCol="0">
            <a:spAutoFit/>
          </a:bodyPr>
          <a:lstStyle/>
          <a:p>
            <a:r>
              <a:rPr lang="en-US" sz="2800" b="1" u="sng" dirty="0">
                <a:solidFill>
                  <a:schemeClr val="accent5"/>
                </a:solidFill>
                <a:latin typeface="Times New Roman" panose="02020603050405020304" pitchFamily="18" charset="0"/>
                <a:cs typeface="Times New Roman" panose="02020603050405020304" pitchFamily="18" charset="0"/>
              </a:rPr>
              <a:t>Individual </a:t>
            </a:r>
            <a:r>
              <a:rPr lang="en-US" sz="2800" u="sng" dirty="0">
                <a:latin typeface="Times New Roman" panose="02020603050405020304" pitchFamily="18" charset="0"/>
                <a:cs typeface="Times New Roman" panose="02020603050405020304" pitchFamily="18" charset="0"/>
              </a:rPr>
              <a:t>Assistance (IA)</a:t>
            </a:r>
          </a:p>
          <a:p>
            <a:r>
              <a:rPr lang="en-US" sz="2800" dirty="0">
                <a:latin typeface="Times New Roman" panose="02020603050405020304" pitchFamily="18" charset="0"/>
                <a:cs typeface="Times New Roman" panose="02020603050405020304" pitchFamily="18" charset="0"/>
              </a:rPr>
              <a:t>Funds provided to individuals and households who have expenses/serious needs not covered by insurance caused by a disaster</a:t>
            </a:r>
          </a:p>
        </p:txBody>
      </p:sp>
      <p:sp>
        <p:nvSpPr>
          <p:cNvPr id="4" name="TextBox 3">
            <a:extLst>
              <a:ext uri="{FF2B5EF4-FFF2-40B4-BE49-F238E27FC236}">
                <a16:creationId xmlns:a16="http://schemas.microsoft.com/office/drawing/2014/main" id="{B2CF1209-7573-AF52-267A-421E132538DA}"/>
              </a:ext>
            </a:extLst>
          </p:cNvPr>
          <p:cNvSpPr txBox="1"/>
          <p:nvPr/>
        </p:nvSpPr>
        <p:spPr>
          <a:xfrm>
            <a:off x="2059958" y="1233736"/>
            <a:ext cx="778610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*These programs are only available under a Federal Disaster Declaration*</a:t>
            </a:r>
          </a:p>
        </p:txBody>
      </p:sp>
    </p:spTree>
    <p:extLst>
      <p:ext uri="{BB962C8B-B14F-4D97-AF65-F5344CB8AC3E}">
        <p14:creationId xmlns:p14="http://schemas.microsoft.com/office/powerpoint/2010/main" val="269404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0"/>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359899" y="365125"/>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What types of expenses/issues can IA potentially assist with?</a:t>
            </a:r>
          </a:p>
        </p:txBody>
      </p:sp>
      <p:sp>
        <p:nvSpPr>
          <p:cNvPr id="6" name="Trapezoid 5">
            <a:extLst>
              <a:ext uri="{FF2B5EF4-FFF2-40B4-BE49-F238E27FC236}">
                <a16:creationId xmlns:a16="http://schemas.microsoft.com/office/drawing/2014/main" id="{D7AD9D65-E1A9-9488-FDB6-F5B70102DEE0}"/>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2">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rapezoid 6">
            <a:extLst>
              <a:ext uri="{FF2B5EF4-FFF2-40B4-BE49-F238E27FC236}">
                <a16:creationId xmlns:a16="http://schemas.microsoft.com/office/drawing/2014/main" id="{56886132-BDC1-7F25-72F3-913B5B2B61ED}"/>
              </a:ext>
              <a:ext uri="{C183D7F6-B498-43B3-948B-1728B52AA6E4}">
                <adec:decorative xmlns:adec="http://schemas.microsoft.com/office/drawing/2017/decorative" val="1"/>
              </a:ext>
            </a:extLst>
          </p:cNvPr>
          <p:cNvSpPr/>
          <p:nvPr/>
        </p:nvSpPr>
        <p:spPr>
          <a:xfrm rot="5400000">
            <a:off x="1761132" y="2673357"/>
            <a:ext cx="4336142" cy="2044685"/>
          </a:xfrm>
          <a:prstGeom prst="trapezoid">
            <a:avLst/>
          </a:prstGeom>
          <a:solidFill>
            <a:schemeClr val="accent1">
              <a:lumMod val="75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rapezoid 7">
            <a:extLst>
              <a:ext uri="{FF2B5EF4-FFF2-40B4-BE49-F238E27FC236}">
                <a16:creationId xmlns:a16="http://schemas.microsoft.com/office/drawing/2014/main" id="{7BD9C44E-EAAE-511A-97AE-4B70B18455FC}"/>
              </a:ext>
              <a:ext uri="{C183D7F6-B498-43B3-948B-1728B52AA6E4}">
                <adec:decorative xmlns:adec="http://schemas.microsoft.com/office/drawing/2017/decorative" val="1"/>
              </a:ext>
            </a:extLst>
          </p:cNvPr>
          <p:cNvSpPr/>
          <p:nvPr/>
        </p:nvSpPr>
        <p:spPr>
          <a:xfrm rot="5400000">
            <a:off x="3879153" y="2668586"/>
            <a:ext cx="4336142" cy="2044685"/>
          </a:xfrm>
          <a:prstGeom prst="trapezoid">
            <a:avLst/>
          </a:prstGeom>
          <a:solidFill>
            <a:schemeClr val="accent2">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13E806E0-B53C-F67C-F69F-3D54F01F944F}"/>
              </a:ext>
              <a:ext uri="{C183D7F6-B498-43B3-948B-1728B52AA6E4}">
                <adec:decorative xmlns:adec="http://schemas.microsoft.com/office/drawing/2017/decorative" val="1"/>
              </a:ext>
            </a:extLst>
          </p:cNvPr>
          <p:cNvSpPr/>
          <p:nvPr/>
        </p:nvSpPr>
        <p:spPr>
          <a:xfrm rot="5400000">
            <a:off x="6094728" y="2631261"/>
            <a:ext cx="4336142" cy="2044685"/>
          </a:xfrm>
          <a:prstGeom prst="trapezoid">
            <a:avLst/>
          </a:prstGeom>
          <a:solidFill>
            <a:schemeClr val="accent1">
              <a:lumMod val="75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rapezoid 10">
            <a:extLst>
              <a:ext uri="{FF2B5EF4-FFF2-40B4-BE49-F238E27FC236}">
                <a16:creationId xmlns:a16="http://schemas.microsoft.com/office/drawing/2014/main" id="{99E7B22F-425C-AB4E-91E6-FF12FE65C826}"/>
              </a:ext>
              <a:ext uri="{C183D7F6-B498-43B3-948B-1728B52AA6E4}">
                <adec:decorative xmlns:adec="http://schemas.microsoft.com/office/drawing/2017/decorative" val="1"/>
              </a:ext>
            </a:extLst>
          </p:cNvPr>
          <p:cNvSpPr/>
          <p:nvPr/>
        </p:nvSpPr>
        <p:spPr>
          <a:xfrm rot="5400000">
            <a:off x="8263685" y="2673357"/>
            <a:ext cx="4336142" cy="2044685"/>
          </a:xfrm>
          <a:prstGeom prst="trapezoid">
            <a:avLst/>
          </a:prstGeom>
          <a:solidFill>
            <a:schemeClr val="accent2">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46084A1-F036-ACB8-367A-46C50D68D463}"/>
              </a:ext>
            </a:extLst>
          </p:cNvPr>
          <p:cNvSpPr txBox="1"/>
          <p:nvPr/>
        </p:nvSpPr>
        <p:spPr>
          <a:xfrm>
            <a:off x="990358" y="2889349"/>
            <a:ext cx="1541936" cy="1015663"/>
          </a:xfrm>
          <a:prstGeom prst="rect">
            <a:avLst/>
          </a:prstGeom>
          <a:noFill/>
        </p:spPr>
        <p:txBody>
          <a:bodyPr wrap="square" rtlCol="0">
            <a:spAutoFit/>
          </a:bodyPr>
          <a:lstStyle/>
          <a:p>
            <a:r>
              <a:rPr lang="en-US" sz="2000" dirty="0"/>
              <a:t>Emergency</a:t>
            </a:r>
          </a:p>
          <a:p>
            <a:r>
              <a:rPr lang="en-US" sz="2000" dirty="0"/>
              <a:t>Home</a:t>
            </a:r>
          </a:p>
          <a:p>
            <a:r>
              <a:rPr lang="en-US" sz="2000" dirty="0"/>
              <a:t>Repairs</a:t>
            </a:r>
          </a:p>
        </p:txBody>
      </p:sp>
      <p:sp>
        <p:nvSpPr>
          <p:cNvPr id="18" name="TextBox 17">
            <a:extLst>
              <a:ext uri="{FF2B5EF4-FFF2-40B4-BE49-F238E27FC236}">
                <a16:creationId xmlns:a16="http://schemas.microsoft.com/office/drawing/2014/main" id="{87BB72F8-0B61-7612-6791-B2EB4EB8B70F}"/>
              </a:ext>
            </a:extLst>
          </p:cNvPr>
          <p:cNvSpPr txBox="1"/>
          <p:nvPr/>
        </p:nvSpPr>
        <p:spPr>
          <a:xfrm>
            <a:off x="3251313" y="2936043"/>
            <a:ext cx="1649298" cy="707886"/>
          </a:xfrm>
          <a:prstGeom prst="rect">
            <a:avLst/>
          </a:prstGeom>
          <a:noFill/>
        </p:spPr>
        <p:txBody>
          <a:bodyPr wrap="square" rtlCol="0">
            <a:spAutoFit/>
          </a:bodyPr>
          <a:lstStyle/>
          <a:p>
            <a:r>
              <a:rPr lang="en-US" sz="2000" dirty="0"/>
              <a:t>Temporary </a:t>
            </a:r>
          </a:p>
          <a:p>
            <a:r>
              <a:rPr lang="en-US" sz="2000" dirty="0"/>
              <a:t>Housing</a:t>
            </a:r>
          </a:p>
        </p:txBody>
      </p:sp>
      <p:sp>
        <p:nvSpPr>
          <p:cNvPr id="19" name="TextBox 18">
            <a:extLst>
              <a:ext uri="{FF2B5EF4-FFF2-40B4-BE49-F238E27FC236}">
                <a16:creationId xmlns:a16="http://schemas.microsoft.com/office/drawing/2014/main" id="{1455DDBB-38A5-7BA5-FF6B-5597BC373F37}"/>
              </a:ext>
            </a:extLst>
          </p:cNvPr>
          <p:cNvSpPr txBox="1"/>
          <p:nvPr/>
        </p:nvSpPr>
        <p:spPr>
          <a:xfrm>
            <a:off x="5245064" y="2411178"/>
            <a:ext cx="1647373" cy="1938992"/>
          </a:xfrm>
          <a:prstGeom prst="rect">
            <a:avLst/>
          </a:prstGeom>
          <a:noFill/>
        </p:spPr>
        <p:txBody>
          <a:bodyPr wrap="square" rtlCol="0">
            <a:spAutoFit/>
          </a:bodyPr>
          <a:lstStyle/>
          <a:p>
            <a:r>
              <a:rPr lang="en-US" sz="2000" dirty="0"/>
              <a:t>Uninsured and Underinsured Personal Property Losses</a:t>
            </a:r>
          </a:p>
        </p:txBody>
      </p:sp>
      <p:sp>
        <p:nvSpPr>
          <p:cNvPr id="20" name="TextBox 19">
            <a:extLst>
              <a:ext uri="{FF2B5EF4-FFF2-40B4-BE49-F238E27FC236}">
                <a16:creationId xmlns:a16="http://schemas.microsoft.com/office/drawing/2014/main" id="{C37C4DCF-BE40-6835-D7F4-FD12D7EA1301}"/>
              </a:ext>
            </a:extLst>
          </p:cNvPr>
          <p:cNvSpPr txBox="1"/>
          <p:nvPr/>
        </p:nvSpPr>
        <p:spPr>
          <a:xfrm>
            <a:off x="7563775" y="2459504"/>
            <a:ext cx="1245822" cy="2246769"/>
          </a:xfrm>
          <a:prstGeom prst="rect">
            <a:avLst/>
          </a:prstGeom>
          <a:noFill/>
        </p:spPr>
        <p:txBody>
          <a:bodyPr wrap="square" rtlCol="0">
            <a:spAutoFit/>
          </a:bodyPr>
          <a:lstStyle/>
          <a:p>
            <a:r>
              <a:rPr lang="en-US" sz="2000" dirty="0"/>
              <a:t>Medical, Dental, Legal,</a:t>
            </a:r>
          </a:p>
          <a:p>
            <a:r>
              <a:rPr lang="en-US" sz="2000" dirty="0"/>
              <a:t>Child Care, and Funeral Expenses</a:t>
            </a:r>
          </a:p>
        </p:txBody>
      </p:sp>
      <p:sp>
        <p:nvSpPr>
          <p:cNvPr id="21" name="TextBox 20">
            <a:extLst>
              <a:ext uri="{FF2B5EF4-FFF2-40B4-BE49-F238E27FC236}">
                <a16:creationId xmlns:a16="http://schemas.microsoft.com/office/drawing/2014/main" id="{2808E89D-7BE7-6679-3FB0-0D7BD33FD889}"/>
              </a:ext>
            </a:extLst>
          </p:cNvPr>
          <p:cNvSpPr txBox="1"/>
          <p:nvPr/>
        </p:nvSpPr>
        <p:spPr>
          <a:xfrm>
            <a:off x="9456032" y="2914578"/>
            <a:ext cx="1908876" cy="1323439"/>
          </a:xfrm>
          <a:prstGeom prst="rect">
            <a:avLst/>
          </a:prstGeom>
          <a:noFill/>
        </p:spPr>
        <p:txBody>
          <a:bodyPr wrap="square" rtlCol="0">
            <a:spAutoFit/>
          </a:bodyPr>
          <a:lstStyle/>
          <a:p>
            <a:r>
              <a:rPr lang="en-US" sz="2000" dirty="0"/>
              <a:t>Transportation, Moving, </a:t>
            </a:r>
          </a:p>
          <a:p>
            <a:r>
              <a:rPr lang="en-US" sz="2000" dirty="0"/>
              <a:t>and </a:t>
            </a:r>
          </a:p>
          <a:p>
            <a:r>
              <a:rPr lang="en-US" sz="2000" dirty="0"/>
              <a:t>Storage</a:t>
            </a:r>
          </a:p>
        </p:txBody>
      </p:sp>
    </p:spTree>
    <p:extLst>
      <p:ext uri="{BB962C8B-B14F-4D97-AF65-F5344CB8AC3E}">
        <p14:creationId xmlns:p14="http://schemas.microsoft.com/office/powerpoint/2010/main" val="269295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p close image of waves">
            <a:extLst>
              <a:ext uri="{FF2B5EF4-FFF2-40B4-BE49-F238E27FC236}">
                <a16:creationId xmlns:a16="http://schemas.microsoft.com/office/drawing/2014/main" id="{36E3DFD8-85C6-4AB9-B10F-22449FF97BA9}"/>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4" name="Title 1">
            <a:extLst>
              <a:ext uri="{FF2B5EF4-FFF2-40B4-BE49-F238E27FC236}">
                <a16:creationId xmlns:a16="http://schemas.microsoft.com/office/drawing/2014/main" id="{C9DF97F2-A67A-A399-FC50-020B943C3676}"/>
              </a:ext>
            </a:extLst>
          </p:cNvPr>
          <p:cNvSpPr txBox="1">
            <a:spLocks/>
          </p:cNvSpPr>
          <p:nvPr/>
        </p:nvSpPr>
        <p:spPr>
          <a:xfrm>
            <a:off x="844519" y="435421"/>
            <a:ext cx="10515600" cy="1325563"/>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dirty="0">
                <a:latin typeface="Times New Roman" panose="02020603050405020304" pitchFamily="18" charset="0"/>
                <a:cs typeface="Times New Roman" panose="02020603050405020304" pitchFamily="18" charset="0"/>
              </a:rPr>
              <a:t>Declaration Process</a:t>
            </a:r>
          </a:p>
        </p:txBody>
      </p:sp>
      <p:sp>
        <p:nvSpPr>
          <p:cNvPr id="5" name="Oval 4">
            <a:extLst>
              <a:ext uri="{FF2B5EF4-FFF2-40B4-BE49-F238E27FC236}">
                <a16:creationId xmlns:a16="http://schemas.microsoft.com/office/drawing/2014/main" id="{339BAB6E-1F03-E402-6F56-091CC4F62BA0}"/>
              </a:ext>
              <a:ext uri="{C183D7F6-B498-43B3-948B-1728B52AA6E4}">
                <adec:decorative xmlns:adec="http://schemas.microsoft.com/office/drawing/2017/decorative" val="1"/>
              </a:ext>
            </a:extLst>
          </p:cNvPr>
          <p:cNvSpPr/>
          <p:nvPr/>
        </p:nvSpPr>
        <p:spPr>
          <a:xfrm>
            <a:off x="5248275" y="2857500"/>
            <a:ext cx="1695450" cy="169545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lumOff val="5000"/>
                  </a:schemeClr>
                </a:solidFill>
                <a:latin typeface="+mj-lt"/>
              </a:rPr>
              <a:t>Disaster Happens</a:t>
            </a:r>
          </a:p>
        </p:txBody>
      </p:sp>
      <p:sp>
        <p:nvSpPr>
          <p:cNvPr id="6" name="Oval 5">
            <a:extLst>
              <a:ext uri="{FF2B5EF4-FFF2-40B4-BE49-F238E27FC236}">
                <a16:creationId xmlns:a16="http://schemas.microsoft.com/office/drawing/2014/main" id="{7DFB0862-CDB7-5411-5B7B-49FD8F80FE11}"/>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C7ECBEBD-26E5-5991-F377-B3B4D17897F0}"/>
              </a:ext>
              <a:ext uri="{C183D7F6-B498-43B3-948B-1728B52AA6E4}">
                <adec:decorative xmlns:adec="http://schemas.microsoft.com/office/drawing/2017/decorative" val="1"/>
              </a:ext>
            </a:extLst>
          </p:cNvPr>
          <p:cNvSpPr/>
          <p:nvPr/>
        </p:nvSpPr>
        <p:spPr>
          <a:xfrm>
            <a:off x="1587500" y="1613877"/>
            <a:ext cx="3660775" cy="740997"/>
          </a:xfrm>
          <a:prstGeom prst="roundRect">
            <a:avLst>
              <a:gd name="adj" fmla="val 50000"/>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p>
        </p:txBody>
      </p:sp>
      <p:sp>
        <p:nvSpPr>
          <p:cNvPr id="8" name="Rectangle: Rounded Corners 7">
            <a:extLst>
              <a:ext uri="{FF2B5EF4-FFF2-40B4-BE49-F238E27FC236}">
                <a16:creationId xmlns:a16="http://schemas.microsoft.com/office/drawing/2014/main" id="{F6E64B1C-F744-1D99-6321-40C0482681E4}"/>
              </a:ext>
              <a:ext uri="{C183D7F6-B498-43B3-948B-1728B52AA6E4}">
                <adec:decorative xmlns:adec="http://schemas.microsoft.com/office/drawing/2017/decorative" val="1"/>
              </a:ext>
            </a:extLst>
          </p:cNvPr>
          <p:cNvSpPr/>
          <p:nvPr/>
        </p:nvSpPr>
        <p:spPr>
          <a:xfrm>
            <a:off x="6943725" y="161387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SPECIFICATION</a:t>
            </a:r>
          </a:p>
        </p:txBody>
      </p:sp>
      <p:sp>
        <p:nvSpPr>
          <p:cNvPr id="9" name="Rectangle: Rounded Corners 8">
            <a:extLst>
              <a:ext uri="{FF2B5EF4-FFF2-40B4-BE49-F238E27FC236}">
                <a16:creationId xmlns:a16="http://schemas.microsoft.com/office/drawing/2014/main" id="{8AC62F5E-84F8-433C-7CC4-BFF1529F26DB}"/>
              </a:ext>
              <a:ext uri="{C183D7F6-B498-43B3-948B-1728B52AA6E4}">
                <adec:decorative xmlns:adec="http://schemas.microsoft.com/office/drawing/2017/decorative" val="1"/>
              </a:ext>
            </a:extLst>
          </p:cNvPr>
          <p:cNvSpPr/>
          <p:nvPr/>
        </p:nvSpPr>
        <p:spPr>
          <a:xfrm>
            <a:off x="6943725" y="1613877"/>
            <a:ext cx="3660775" cy="740997"/>
          </a:xfrm>
          <a:prstGeom prst="roundRect">
            <a:avLst>
              <a:gd name="adj" fmla="val 50000"/>
            </a:avLst>
          </a:prstGeom>
          <a:solidFill>
            <a:schemeClr val="accent1">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p>
        </p:txBody>
      </p:sp>
      <p:sp>
        <p:nvSpPr>
          <p:cNvPr id="10" name="Rectangle: Rounded Corners 9">
            <a:extLst>
              <a:ext uri="{FF2B5EF4-FFF2-40B4-BE49-F238E27FC236}">
                <a16:creationId xmlns:a16="http://schemas.microsoft.com/office/drawing/2014/main" id="{A4E874C6-767A-07DA-D0A6-32FA1BD29BE4}"/>
              </a:ext>
              <a:ext uri="{C183D7F6-B498-43B3-948B-1728B52AA6E4}">
                <adec:decorative xmlns:adec="http://schemas.microsoft.com/office/drawing/2017/decorative" val="1"/>
              </a:ext>
            </a:extLst>
          </p:cNvPr>
          <p:cNvSpPr/>
          <p:nvPr/>
        </p:nvSpPr>
        <p:spPr>
          <a:xfrm>
            <a:off x="7693025" y="3334727"/>
            <a:ext cx="3660775" cy="740997"/>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Rounded Corners 10">
            <a:extLst>
              <a:ext uri="{FF2B5EF4-FFF2-40B4-BE49-F238E27FC236}">
                <a16:creationId xmlns:a16="http://schemas.microsoft.com/office/drawing/2014/main" id="{8504308C-0C87-10DC-20DA-8280E3748409}"/>
              </a:ext>
              <a:ext uri="{C183D7F6-B498-43B3-948B-1728B52AA6E4}">
                <adec:decorative xmlns:adec="http://schemas.microsoft.com/office/drawing/2017/decorative" val="1"/>
              </a:ext>
            </a:extLst>
          </p:cNvPr>
          <p:cNvSpPr/>
          <p:nvPr/>
        </p:nvSpPr>
        <p:spPr>
          <a:xfrm>
            <a:off x="7004100" y="4941165"/>
            <a:ext cx="4151259" cy="895609"/>
          </a:xfrm>
          <a:prstGeom prst="roundRect">
            <a:avLst>
              <a:gd name="adj" fmla="val 5000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Rounded Corners 11">
            <a:extLst>
              <a:ext uri="{FF2B5EF4-FFF2-40B4-BE49-F238E27FC236}">
                <a16:creationId xmlns:a16="http://schemas.microsoft.com/office/drawing/2014/main" id="{81FA8FE1-EB35-7919-0317-64818CB70C82}"/>
              </a:ext>
              <a:ext uri="{C183D7F6-B498-43B3-948B-1728B52AA6E4}">
                <adec:decorative xmlns:adec="http://schemas.microsoft.com/office/drawing/2017/decorative" val="1"/>
              </a:ext>
            </a:extLst>
          </p:cNvPr>
          <p:cNvSpPr/>
          <p:nvPr/>
        </p:nvSpPr>
        <p:spPr>
          <a:xfrm>
            <a:off x="1146176" y="4806038"/>
            <a:ext cx="4102099" cy="1089938"/>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Rounded Corners 12">
            <a:extLst>
              <a:ext uri="{FF2B5EF4-FFF2-40B4-BE49-F238E27FC236}">
                <a16:creationId xmlns:a16="http://schemas.microsoft.com/office/drawing/2014/main" id="{3352236C-D101-33B4-5DE9-DC34C84EA8E5}"/>
              </a:ext>
              <a:ext uri="{C183D7F6-B498-43B3-948B-1728B52AA6E4}">
                <adec:decorative xmlns:adec="http://schemas.microsoft.com/office/drawing/2017/decorative" val="1"/>
              </a:ext>
            </a:extLst>
          </p:cNvPr>
          <p:cNvSpPr/>
          <p:nvPr/>
        </p:nvSpPr>
        <p:spPr>
          <a:xfrm>
            <a:off x="775982" y="3060983"/>
            <a:ext cx="3722994" cy="1014742"/>
          </a:xfrm>
          <a:prstGeom prst="roundRect">
            <a:avLst>
              <a:gd name="adj" fmla="val 5000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Oval 13">
            <a:extLst>
              <a:ext uri="{FF2B5EF4-FFF2-40B4-BE49-F238E27FC236}">
                <a16:creationId xmlns:a16="http://schemas.microsoft.com/office/drawing/2014/main" id="{B72DC36E-DD39-3931-00CA-7C6A3A256208}"/>
              </a:ext>
              <a:ext uri="{C183D7F6-B498-43B3-948B-1728B52AA6E4}">
                <adec:decorative xmlns:adec="http://schemas.microsoft.com/office/drawing/2017/decorative" val="1"/>
              </a:ext>
            </a:extLst>
          </p:cNvPr>
          <p:cNvSpPr/>
          <p:nvPr/>
        </p:nvSpPr>
        <p:spPr>
          <a:xfrm>
            <a:off x="6832600" y="1514475"/>
            <a:ext cx="939800" cy="939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56EB923-2769-753C-7996-DAD0BA0CC12E}"/>
              </a:ext>
              <a:ext uri="{C183D7F6-B498-43B3-948B-1728B52AA6E4}">
                <adec:decorative xmlns:adec="http://schemas.microsoft.com/office/drawing/2017/decorative" val="1"/>
              </a:ext>
            </a:extLst>
          </p:cNvPr>
          <p:cNvSpPr/>
          <p:nvPr/>
        </p:nvSpPr>
        <p:spPr>
          <a:xfrm>
            <a:off x="7457919" y="3240632"/>
            <a:ext cx="939800" cy="9398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530253C-8046-B2CE-B75A-0E8B1B3E6FD2}"/>
              </a:ext>
              <a:ext uri="{C183D7F6-B498-43B3-948B-1728B52AA6E4}">
                <adec:decorative xmlns:adec="http://schemas.microsoft.com/office/drawing/2017/decorative" val="1"/>
              </a:ext>
            </a:extLst>
          </p:cNvPr>
          <p:cNvSpPr/>
          <p:nvPr/>
        </p:nvSpPr>
        <p:spPr>
          <a:xfrm>
            <a:off x="6792985" y="4948670"/>
            <a:ext cx="939800" cy="928581"/>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42DB5E1-7166-2204-664F-CB4CB4F12BC2}"/>
              </a:ext>
              <a:ext uri="{C183D7F6-B498-43B3-948B-1728B52AA6E4}">
                <adec:decorative xmlns:adec="http://schemas.microsoft.com/office/drawing/2017/decorative" val="1"/>
              </a:ext>
            </a:extLst>
          </p:cNvPr>
          <p:cNvSpPr/>
          <p:nvPr/>
        </p:nvSpPr>
        <p:spPr>
          <a:xfrm>
            <a:off x="4445752" y="4905438"/>
            <a:ext cx="939800" cy="9398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1BB7072-F9D2-8D5C-DDD9-4E0625E416A7}"/>
              </a:ext>
              <a:ext uri="{C183D7F6-B498-43B3-948B-1728B52AA6E4}">
                <adec:decorative xmlns:adec="http://schemas.microsoft.com/office/drawing/2017/decorative" val="1"/>
              </a:ext>
            </a:extLst>
          </p:cNvPr>
          <p:cNvSpPr/>
          <p:nvPr/>
        </p:nvSpPr>
        <p:spPr>
          <a:xfrm>
            <a:off x="3669146" y="3135924"/>
            <a:ext cx="939800" cy="939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35BB6A8-8B40-1C85-D056-3E8780686BC5}"/>
              </a:ext>
              <a:ext uri="{C183D7F6-B498-43B3-948B-1728B52AA6E4}">
                <adec:decorative xmlns:adec="http://schemas.microsoft.com/office/drawing/2017/decorative" val="1"/>
              </a:ext>
            </a:extLst>
          </p:cNvPr>
          <p:cNvSpPr/>
          <p:nvPr/>
        </p:nvSpPr>
        <p:spPr>
          <a:xfrm>
            <a:off x="4432008" y="1507149"/>
            <a:ext cx="939800" cy="9398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1F777C2-4B29-D91E-5912-FE9E0DA7EC69}"/>
              </a:ext>
            </a:extLst>
          </p:cNvPr>
          <p:cNvSpPr txBox="1"/>
          <p:nvPr/>
        </p:nvSpPr>
        <p:spPr>
          <a:xfrm>
            <a:off x="7958296" y="1699615"/>
            <a:ext cx="235379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Stress importance of Survey123 to survivors</a:t>
            </a:r>
          </a:p>
        </p:txBody>
      </p:sp>
      <p:sp>
        <p:nvSpPr>
          <p:cNvPr id="27" name="TextBox 26">
            <a:extLst>
              <a:ext uri="{FF2B5EF4-FFF2-40B4-BE49-F238E27FC236}">
                <a16:creationId xmlns:a16="http://schemas.microsoft.com/office/drawing/2014/main" id="{947CCA6D-45C6-2C2A-1764-C296CE91D52E}"/>
              </a:ext>
            </a:extLst>
          </p:cNvPr>
          <p:cNvSpPr txBox="1"/>
          <p:nvPr/>
        </p:nvSpPr>
        <p:spPr>
          <a:xfrm>
            <a:off x="8521702" y="3382058"/>
            <a:ext cx="235379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WVEMD processes Survey123 submissions</a:t>
            </a:r>
          </a:p>
        </p:txBody>
      </p:sp>
      <p:sp>
        <p:nvSpPr>
          <p:cNvPr id="28" name="TextBox 27">
            <a:extLst>
              <a:ext uri="{FF2B5EF4-FFF2-40B4-BE49-F238E27FC236}">
                <a16:creationId xmlns:a16="http://schemas.microsoft.com/office/drawing/2014/main" id="{6F5F7F7F-BAC2-1D37-8A10-73A418A9EB22}"/>
              </a:ext>
            </a:extLst>
          </p:cNvPr>
          <p:cNvSpPr txBox="1"/>
          <p:nvPr/>
        </p:nvSpPr>
        <p:spPr>
          <a:xfrm>
            <a:off x="7761250" y="5155841"/>
            <a:ext cx="34531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Calculate and review damages</a:t>
            </a:r>
          </a:p>
        </p:txBody>
      </p:sp>
      <p:sp>
        <p:nvSpPr>
          <p:cNvPr id="29" name="TextBox 28">
            <a:extLst>
              <a:ext uri="{FF2B5EF4-FFF2-40B4-BE49-F238E27FC236}">
                <a16:creationId xmlns:a16="http://schemas.microsoft.com/office/drawing/2014/main" id="{28F66E32-D12C-2B5B-2867-ED4B551EB958}"/>
              </a:ext>
            </a:extLst>
          </p:cNvPr>
          <p:cNvSpPr txBox="1"/>
          <p:nvPr/>
        </p:nvSpPr>
        <p:spPr>
          <a:xfrm>
            <a:off x="1412143" y="4888805"/>
            <a:ext cx="306783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If eligible, declaration request sent through Governor’s  Office to FEMA</a:t>
            </a:r>
          </a:p>
        </p:txBody>
      </p:sp>
      <p:sp>
        <p:nvSpPr>
          <p:cNvPr id="30" name="TextBox 29">
            <a:extLst>
              <a:ext uri="{FF2B5EF4-FFF2-40B4-BE49-F238E27FC236}">
                <a16:creationId xmlns:a16="http://schemas.microsoft.com/office/drawing/2014/main" id="{37DEB886-A153-72E7-E214-B110F148ADCD}"/>
              </a:ext>
            </a:extLst>
          </p:cNvPr>
          <p:cNvSpPr txBox="1"/>
          <p:nvPr/>
        </p:nvSpPr>
        <p:spPr>
          <a:xfrm>
            <a:off x="1074198" y="3060983"/>
            <a:ext cx="247400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 FEMA sends request to Presidential Office</a:t>
            </a:r>
          </a:p>
        </p:txBody>
      </p:sp>
      <p:sp>
        <p:nvSpPr>
          <p:cNvPr id="31" name="TextBox 30">
            <a:extLst>
              <a:ext uri="{FF2B5EF4-FFF2-40B4-BE49-F238E27FC236}">
                <a16:creationId xmlns:a16="http://schemas.microsoft.com/office/drawing/2014/main" id="{5CAD618F-835C-3276-6776-EA7141CF6619}"/>
              </a:ext>
            </a:extLst>
          </p:cNvPr>
          <p:cNvSpPr txBox="1"/>
          <p:nvPr/>
        </p:nvSpPr>
        <p:spPr>
          <a:xfrm>
            <a:off x="1948584" y="1635248"/>
            <a:ext cx="235379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The declaration is approved/denied</a:t>
            </a:r>
          </a:p>
        </p:txBody>
      </p:sp>
      <p:pic>
        <p:nvPicPr>
          <p:cNvPr id="26" name="Graphic 25" descr="Comment Important outline">
            <a:extLst>
              <a:ext uri="{FF2B5EF4-FFF2-40B4-BE49-F238E27FC236}">
                <a16:creationId xmlns:a16="http://schemas.microsoft.com/office/drawing/2014/main" id="{ADC1761E-F4B9-8E26-163C-C4637243DE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7584" y="1547380"/>
            <a:ext cx="914400" cy="914400"/>
          </a:xfrm>
          <a:prstGeom prst="rect">
            <a:avLst/>
          </a:prstGeom>
        </p:spPr>
      </p:pic>
      <p:pic>
        <p:nvPicPr>
          <p:cNvPr id="35" name="Graphic 34" descr="Rain with solid fill">
            <a:extLst>
              <a:ext uri="{FF2B5EF4-FFF2-40B4-BE49-F238E27FC236}">
                <a16:creationId xmlns:a16="http://schemas.microsoft.com/office/drawing/2014/main" id="{4DDB0ADF-4355-526C-C003-425B71B55A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3504" y="3236934"/>
            <a:ext cx="914400" cy="914400"/>
          </a:xfrm>
          <a:prstGeom prst="rect">
            <a:avLst/>
          </a:prstGeom>
        </p:spPr>
      </p:pic>
      <p:pic>
        <p:nvPicPr>
          <p:cNvPr id="37" name="Graphic 36" descr="Bar chart outline">
            <a:extLst>
              <a:ext uri="{FF2B5EF4-FFF2-40B4-BE49-F238E27FC236}">
                <a16:creationId xmlns:a16="http://schemas.microsoft.com/office/drawing/2014/main" id="{1E8C828C-BA35-C4DE-D097-C8AFC06A4D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1964" y="5131187"/>
            <a:ext cx="841061" cy="764788"/>
          </a:xfrm>
          <a:prstGeom prst="rect">
            <a:avLst/>
          </a:prstGeom>
        </p:spPr>
      </p:pic>
      <p:pic>
        <p:nvPicPr>
          <p:cNvPr id="39" name="Graphic 38" descr="Back with solid fill">
            <a:extLst>
              <a:ext uri="{FF2B5EF4-FFF2-40B4-BE49-F238E27FC236}">
                <a16:creationId xmlns:a16="http://schemas.microsoft.com/office/drawing/2014/main" id="{077A1472-B75D-4AAA-55F1-9249F3B7FA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54839" y="4993776"/>
            <a:ext cx="914400" cy="792651"/>
          </a:xfrm>
          <a:prstGeom prst="rect">
            <a:avLst/>
          </a:prstGeom>
        </p:spPr>
      </p:pic>
      <p:pic>
        <p:nvPicPr>
          <p:cNvPr id="41" name="Graphic 40" descr="Lecturer with solid fill">
            <a:extLst>
              <a:ext uri="{FF2B5EF4-FFF2-40B4-BE49-F238E27FC236}">
                <a16:creationId xmlns:a16="http://schemas.microsoft.com/office/drawing/2014/main" id="{A6E830B6-B1E8-E40C-8A37-8345EFF82E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39670" y="3186456"/>
            <a:ext cx="834339" cy="834339"/>
          </a:xfrm>
          <a:prstGeom prst="rect">
            <a:avLst/>
          </a:prstGeom>
        </p:spPr>
      </p:pic>
      <p:pic>
        <p:nvPicPr>
          <p:cNvPr id="43" name="Graphic 42" descr="Clipboard Badge with solid fill">
            <a:extLst>
              <a:ext uri="{FF2B5EF4-FFF2-40B4-BE49-F238E27FC236}">
                <a16:creationId xmlns:a16="http://schemas.microsoft.com/office/drawing/2014/main" id="{F16EE72E-D021-627E-CD61-B94FB100DFC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44708" y="1539875"/>
            <a:ext cx="914400" cy="715597"/>
          </a:xfrm>
          <a:prstGeom prst="rect">
            <a:avLst/>
          </a:prstGeom>
        </p:spPr>
      </p:pic>
    </p:spTree>
    <p:extLst>
      <p:ext uri="{BB962C8B-B14F-4D97-AF65-F5344CB8AC3E}">
        <p14:creationId xmlns:p14="http://schemas.microsoft.com/office/powerpoint/2010/main" val="155169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F825E6E6-0A3B-5C3D-BF48-C611A00CB5C0}"/>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544382E9-4F52-9FDF-10B4-FAC2DBF9CB65}"/>
              </a:ext>
            </a:extLst>
          </p:cNvPr>
          <p:cNvSpPr>
            <a:spLocks noGrp="1"/>
          </p:cNvSpPr>
          <p:nvPr>
            <p:ph type="title"/>
          </p:nvPr>
        </p:nvSpPr>
        <p:spPr>
          <a:xfrm>
            <a:off x="478436" y="335144"/>
            <a:ext cx="105156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Why Survey123?</a:t>
            </a:r>
          </a:p>
        </p:txBody>
      </p:sp>
      <p:sp>
        <p:nvSpPr>
          <p:cNvPr id="3" name="Content Placeholder 2">
            <a:extLst>
              <a:ext uri="{FF2B5EF4-FFF2-40B4-BE49-F238E27FC236}">
                <a16:creationId xmlns:a16="http://schemas.microsoft.com/office/drawing/2014/main" id="{559C507B-6CBA-C7CC-32F0-EDDF592DE296}"/>
              </a:ext>
            </a:extLst>
          </p:cNvPr>
          <p:cNvSpPr>
            <a:spLocks noGrp="1"/>
          </p:cNvSpPr>
          <p:nvPr>
            <p:ph sz="half" idx="1"/>
          </p:nvPr>
        </p:nvSpPr>
        <p:spPr>
          <a:xfrm>
            <a:off x="478436" y="1825625"/>
            <a:ext cx="10751816" cy="4351338"/>
          </a:xfrm>
        </p:spPr>
        <p:txBody>
          <a:bodyPr>
            <a:normAutofit fontScale="92500"/>
          </a:bodyPr>
          <a:lstStyle/>
          <a:p>
            <a:r>
              <a:rPr lang="en-US" sz="2400" dirty="0">
                <a:latin typeface="Times New Roman" panose="02020603050405020304" pitchFamily="18" charset="0"/>
                <a:cs typeface="Times New Roman" panose="02020603050405020304" pitchFamily="18" charset="0"/>
              </a:rPr>
              <a:t>Single system of record to capture all damages related to events</a:t>
            </a:r>
          </a:p>
          <a:p>
            <a:r>
              <a:rPr lang="en-US" sz="2400" dirty="0">
                <a:latin typeface="Times New Roman" panose="02020603050405020304" pitchFamily="18" charset="0"/>
                <a:cs typeface="Times New Roman" panose="02020603050405020304" pitchFamily="18" charset="0"/>
              </a:rPr>
              <a:t>Records AFN (Access and Functional Needs/Disability) and Immediate Needs info </a:t>
            </a:r>
          </a:p>
          <a:p>
            <a:r>
              <a:rPr lang="en-US" sz="2400" dirty="0">
                <a:latin typeface="Times New Roman" panose="02020603050405020304" pitchFamily="18" charset="0"/>
                <a:cs typeface="Times New Roman" panose="02020603050405020304" pitchFamily="18" charset="0"/>
              </a:rPr>
              <a:t>Submissions help to show a better picture of each county’s situation including types of damages</a:t>
            </a:r>
          </a:p>
          <a:p>
            <a:r>
              <a:rPr lang="en-US" sz="2400" dirty="0">
                <a:latin typeface="Times New Roman" panose="02020603050405020304" pitchFamily="18" charset="0"/>
                <a:cs typeface="Times New Roman" panose="02020603050405020304" pitchFamily="18" charset="0"/>
              </a:rPr>
              <a:t>Pictures and narrative submissions help to classify level of damage for FEMA consideration</a:t>
            </a:r>
          </a:p>
          <a:p>
            <a:r>
              <a:rPr lang="en-US" sz="2400" dirty="0">
                <a:latin typeface="Times New Roman" panose="02020603050405020304" pitchFamily="18" charset="0"/>
                <a:cs typeface="Times New Roman" panose="02020603050405020304" pitchFamily="18" charset="0"/>
              </a:rPr>
              <a:t>Asks questions like “Do you need a muck out?” “Do you need tarping?” so those things can be addressed quickly</a:t>
            </a:r>
          </a:p>
          <a:p>
            <a:r>
              <a:rPr lang="en-US" sz="2400" dirty="0">
                <a:latin typeface="Times New Roman" panose="02020603050405020304" pitchFamily="18" charset="0"/>
                <a:cs typeface="Times New Roman" panose="02020603050405020304" pitchFamily="18" charset="0"/>
              </a:rPr>
              <a:t>FEMA’s calculations require figures for Renter vs. Owner, %  of impacted households that have flood insurance (for flooding events), etc. All this info can be collected via Survey123</a:t>
            </a:r>
          </a:p>
          <a:p>
            <a:r>
              <a:rPr lang="en-US" sz="2400" dirty="0">
                <a:latin typeface="Times New Roman" panose="02020603050405020304" pitchFamily="18" charset="0"/>
                <a:cs typeface="Times New Roman" panose="02020603050405020304" pitchFamily="18" charset="0"/>
              </a:rPr>
              <a:t>The survey asks if the damaged home is a primary or secondary home; FEMA does not cover secondary homes (e.g. vacation homes)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23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292AC5-5DCE-AC11-0E7A-39F03D7001E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A6B8B79-B3B8-6925-9A52-650455892C34}"/>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Filling out Surveys for Locals</a:t>
            </a:r>
          </a:p>
        </p:txBody>
      </p:sp>
      <p:sp>
        <p:nvSpPr>
          <p:cNvPr id="3" name="Content Placeholder 2">
            <a:extLst>
              <a:ext uri="{FF2B5EF4-FFF2-40B4-BE49-F238E27FC236}">
                <a16:creationId xmlns:a16="http://schemas.microsoft.com/office/drawing/2014/main" id="{F6C0C1F7-9107-B688-010B-E9026458E172}"/>
              </a:ext>
            </a:extLst>
          </p:cNvPr>
          <p:cNvSpPr>
            <a:spLocks noGrp="1"/>
          </p:cNvSpPr>
          <p:nvPr>
            <p:ph sz="half" idx="1"/>
          </p:nvPr>
        </p:nvSpPr>
        <p:spPr>
          <a:xfrm>
            <a:off x="1119999" y="1825625"/>
            <a:ext cx="9813889" cy="4215252"/>
          </a:xfrm>
        </p:spPr>
        <p:txBody>
          <a:bodyPr/>
          <a:lstStyle/>
          <a:p>
            <a:r>
              <a:rPr lang="en-US" dirty="0">
                <a:latin typeface="Times New Roman" panose="02020603050405020304" pitchFamily="18" charset="0"/>
                <a:cs typeface="Times New Roman" panose="02020603050405020304" pitchFamily="18" charset="0"/>
              </a:rPr>
              <a:t>If you are completing the survey for someone in your county, please include:</a:t>
            </a:r>
          </a:p>
          <a:p>
            <a:pPr lvl="1"/>
            <a:r>
              <a:rPr lang="en-US" dirty="0">
                <a:latin typeface="Times New Roman" panose="02020603050405020304" pitchFamily="18" charset="0"/>
                <a:cs typeface="Times New Roman" panose="02020603050405020304" pitchFamily="18" charset="0"/>
              </a:rPr>
              <a:t>Their name</a:t>
            </a:r>
          </a:p>
          <a:p>
            <a:pPr lvl="1"/>
            <a:r>
              <a:rPr lang="en-US" dirty="0">
                <a:latin typeface="Times New Roman" panose="02020603050405020304" pitchFamily="18" charset="0"/>
                <a:cs typeface="Times New Roman" panose="02020603050405020304" pitchFamily="18" charset="0"/>
              </a:rPr>
              <a:t>Their phone number</a:t>
            </a:r>
          </a:p>
          <a:p>
            <a:pPr lvl="1"/>
            <a:r>
              <a:rPr lang="en-US" dirty="0">
                <a:latin typeface="Times New Roman" panose="02020603050405020304" pitchFamily="18" charset="0"/>
                <a:cs typeface="Times New Roman" panose="02020603050405020304" pitchFamily="18" charset="0"/>
              </a:rPr>
              <a:t>Their address</a:t>
            </a:r>
          </a:p>
          <a:p>
            <a:pPr lvl="1"/>
            <a:r>
              <a:rPr lang="en-US" dirty="0">
                <a:latin typeface="Times New Roman" panose="02020603050405020304" pitchFamily="18" charset="0"/>
                <a:cs typeface="Times New Roman" panose="02020603050405020304" pitchFamily="18" charset="0"/>
              </a:rPr>
              <a:t>Owner vs. Renter</a:t>
            </a:r>
          </a:p>
          <a:p>
            <a:pPr lvl="1"/>
            <a:r>
              <a:rPr lang="en-US" dirty="0">
                <a:latin typeface="Times New Roman" panose="02020603050405020304" pitchFamily="18" charset="0"/>
                <a:cs typeface="Times New Roman" panose="02020603050405020304" pitchFamily="18" charset="0"/>
              </a:rPr>
              <a:t>Homeowners? Flood Insurance?</a:t>
            </a:r>
          </a:p>
          <a:p>
            <a:pPr lvl="1"/>
            <a:r>
              <a:rPr lang="en-US" dirty="0">
                <a:latin typeface="Times New Roman" panose="02020603050405020304" pitchFamily="18" charset="0"/>
                <a:cs typeface="Times New Roman" panose="02020603050405020304" pitchFamily="18" charset="0"/>
              </a:rPr>
              <a:t>PICTURES! </a:t>
            </a:r>
          </a:p>
        </p:txBody>
      </p:sp>
    </p:spTree>
    <p:extLst>
      <p:ext uri="{BB962C8B-B14F-4D97-AF65-F5344CB8AC3E}">
        <p14:creationId xmlns:p14="http://schemas.microsoft.com/office/powerpoint/2010/main" val="176956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84385223-4621-FC12-2CD6-D592E8E683C9}"/>
              </a:ext>
            </a:extLst>
          </p:cNvPr>
          <p:cNvPicPr>
            <a:picLocks noChangeAspect="1"/>
          </p:cNvPicPr>
          <p:nvPr/>
        </p:nvPicPr>
        <p:blipFill rotWithShape="1">
          <a:blip r:embed="rId2">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19C98C72-0B6C-6F73-3F43-99DDEBBC73A2}"/>
              </a:ext>
            </a:extLst>
          </p:cNvPr>
          <p:cNvSpPr>
            <a:spLocks noGrp="1"/>
          </p:cNvSpPr>
          <p:nvPr>
            <p:ph type="title"/>
          </p:nvPr>
        </p:nvSpPr>
        <p:spPr>
          <a:xfrm>
            <a:off x="591656" y="455297"/>
            <a:ext cx="10515600" cy="1148882"/>
          </a:xfrm>
        </p:spPr>
        <p:txBody>
          <a:bodyPr>
            <a:normAutofit/>
          </a:bodyPr>
          <a:lstStyle/>
          <a:p>
            <a:pPr algn="ctr"/>
            <a:r>
              <a:rPr lang="en-US" sz="4000" dirty="0">
                <a:latin typeface="Times New Roman" panose="02020603050405020304" pitchFamily="18" charset="0"/>
                <a:cs typeface="Times New Roman" panose="02020603050405020304" pitchFamily="18" charset="0"/>
              </a:rPr>
              <a:t>What Happens after Declaration Approval</a:t>
            </a:r>
          </a:p>
        </p:txBody>
      </p:sp>
      <p:sp>
        <p:nvSpPr>
          <p:cNvPr id="3" name="Text Placeholder 2">
            <a:extLst>
              <a:ext uri="{FF2B5EF4-FFF2-40B4-BE49-F238E27FC236}">
                <a16:creationId xmlns:a16="http://schemas.microsoft.com/office/drawing/2014/main" id="{A8BD2E8B-EA18-B661-125B-ADA0D89ABB39}"/>
              </a:ext>
            </a:extLst>
          </p:cNvPr>
          <p:cNvSpPr>
            <a:spLocks noGrp="1"/>
          </p:cNvSpPr>
          <p:nvPr>
            <p:ph type="body" sz="half" idx="2"/>
          </p:nvPr>
        </p:nvSpPr>
        <p:spPr>
          <a:xfrm>
            <a:off x="345113" y="1287827"/>
            <a:ext cx="11008687" cy="4282346"/>
          </a:xfrm>
        </p:spPr>
        <p:txBody>
          <a:bodyPr>
            <a:norm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DSA (Disaster Survivor Assistance) will be the first on the ground. Teams go door to door in the counties to help spread the word and get survivors registered. Team leads must speak with the County EM (or designee) before field work begins. DSA also speaks with the County after the field work is completed.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DRC (Disaster Recovery Center) will be set up next. WVEMD coordinates with County EMs weeks before a declaration is approved to find either a mobile site or a fixed site. FEMA will get all necessary contracts and start working on building out the DRC for operations that could last up to 60 days. </a:t>
            </a:r>
          </a:p>
        </p:txBody>
      </p:sp>
    </p:spTree>
    <p:extLst>
      <p:ext uri="{BB962C8B-B14F-4D97-AF65-F5344CB8AC3E}">
        <p14:creationId xmlns:p14="http://schemas.microsoft.com/office/powerpoint/2010/main" val="387493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p close image of waves">
            <a:extLst>
              <a:ext uri="{FF2B5EF4-FFF2-40B4-BE49-F238E27FC236}">
                <a16:creationId xmlns:a16="http://schemas.microsoft.com/office/drawing/2014/main" id="{2162841D-AEB7-550D-4DB3-B5ABBE0FBDCC}"/>
              </a:ext>
            </a:extLst>
          </p:cNvPr>
          <p:cNvPicPr>
            <a:picLocks noChangeAspect="1"/>
          </p:cNvPicPr>
          <p:nvPr/>
        </p:nvPicPr>
        <p:blipFill rotWithShape="1">
          <a:blip r:embed="rId2">
            <a:alphaModFix amt="41000"/>
          </a:blip>
          <a:srcRect l="9091" t="3462" b="19929"/>
          <a:stretch/>
        </p:blipFill>
        <p:spPr>
          <a:xfrm>
            <a:off x="20" y="1"/>
            <a:ext cx="12191980" cy="6858000"/>
          </a:xfrm>
          <a:prstGeom prst="rect">
            <a:avLst/>
          </a:prstGeom>
        </p:spPr>
      </p:pic>
      <p:sp>
        <p:nvSpPr>
          <p:cNvPr id="4" name="Title 3">
            <a:extLst>
              <a:ext uri="{FF2B5EF4-FFF2-40B4-BE49-F238E27FC236}">
                <a16:creationId xmlns:a16="http://schemas.microsoft.com/office/drawing/2014/main" id="{F1517C15-E5B4-F746-F8BC-7C27BCC39D89}"/>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After a Disaster Happens…</a:t>
            </a:r>
          </a:p>
        </p:txBody>
      </p:sp>
      <p:sp>
        <p:nvSpPr>
          <p:cNvPr id="5" name="Content Placeholder 4">
            <a:extLst>
              <a:ext uri="{FF2B5EF4-FFF2-40B4-BE49-F238E27FC236}">
                <a16:creationId xmlns:a16="http://schemas.microsoft.com/office/drawing/2014/main" id="{99FCAFAB-1B93-2013-CEFB-EBEB89EA0212}"/>
              </a:ext>
            </a:extLst>
          </p:cNvPr>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Call and/or email the IA Coordinator, in addition to your WVEMD Liaison, and let me know about the situation.</a:t>
            </a:r>
          </a:p>
          <a:p>
            <a:r>
              <a:rPr lang="en-US" sz="2200" dirty="0">
                <a:latin typeface="Times New Roman" panose="02020603050405020304" pitchFamily="18" charset="0"/>
                <a:cs typeface="Times New Roman" panose="02020603050405020304" pitchFamily="18" charset="0"/>
              </a:rPr>
              <a:t>If the county performs IDAs (Initial Damage Assessments), please let the IA Coordinator know they are happening so WVEMD can coordinate expectations and plan teams for potential follow up. Please send them to the IA Coordinator once they are completed.</a:t>
            </a:r>
          </a:p>
          <a:p>
            <a:r>
              <a:rPr lang="en-US" sz="2200" dirty="0">
                <a:latin typeface="Times New Roman" panose="02020603050405020304" pitchFamily="18" charset="0"/>
                <a:cs typeface="Times New Roman" panose="02020603050405020304" pitchFamily="18" charset="0"/>
              </a:rPr>
              <a:t>Pass out the Survey123 papers with the QR code in flood buckets and during IDAs. </a:t>
            </a:r>
          </a:p>
          <a:p>
            <a:r>
              <a:rPr lang="en-US" sz="2200" dirty="0">
                <a:latin typeface="Times New Roman" panose="02020603050405020304" pitchFamily="18" charset="0"/>
                <a:cs typeface="Times New Roman" panose="02020603050405020304" pitchFamily="18" charset="0"/>
              </a:rPr>
              <a:t>If individuals have a difficult time with the QR code, they can always call WV 211 for assistance. </a:t>
            </a:r>
          </a:p>
        </p:txBody>
      </p:sp>
    </p:spTree>
    <p:extLst>
      <p:ext uri="{BB962C8B-B14F-4D97-AF65-F5344CB8AC3E}">
        <p14:creationId xmlns:p14="http://schemas.microsoft.com/office/powerpoint/2010/main" val="341056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F55722D-4C4B-CA52-EF47-4BB181C43ADF}"/>
              </a:ext>
            </a:extLst>
          </p:cNvPr>
          <p:cNvPicPr>
            <a:picLocks noChangeAspect="1"/>
          </p:cNvPicPr>
          <p:nvPr/>
        </p:nvPicPr>
        <p:blipFill rotWithShape="1">
          <a:blip r:embed="rId2">
            <a:alphaModFix amt="41000"/>
          </a:blip>
          <a:srcRect l="9091" t="3462" b="19929"/>
          <a:stretch/>
        </p:blipFill>
        <p:spPr>
          <a:xfrm>
            <a:off x="20" y="0"/>
            <a:ext cx="12191980" cy="6858000"/>
          </a:xfrm>
          <a:prstGeom prst="rect">
            <a:avLst/>
          </a:prstGeom>
        </p:spPr>
      </p:pic>
      <p:sp>
        <p:nvSpPr>
          <p:cNvPr id="2" name="Title 1">
            <a:extLst>
              <a:ext uri="{FF2B5EF4-FFF2-40B4-BE49-F238E27FC236}">
                <a16:creationId xmlns:a16="http://schemas.microsoft.com/office/drawing/2014/main" id="{5B8829B4-0524-B7D7-3CAC-5B9E55132A4A}"/>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Non-Compliance (N-Comp)</a:t>
            </a:r>
          </a:p>
        </p:txBody>
      </p:sp>
      <p:sp>
        <p:nvSpPr>
          <p:cNvPr id="3" name="Content Placeholder 2">
            <a:extLst>
              <a:ext uri="{FF2B5EF4-FFF2-40B4-BE49-F238E27FC236}">
                <a16:creationId xmlns:a16="http://schemas.microsoft.com/office/drawing/2014/main" id="{EF0FED2E-758A-8D19-2D4C-05650E85BA26}"/>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If a home has been previously involved in a Federal Disaster Declaration and received help, most of the time FEMA puts that home and a group of homes around it in a Group Flood Insurance Policy (GFIP).</a:t>
            </a:r>
          </a:p>
          <a:p>
            <a:r>
              <a:rPr lang="en-US" sz="2400" dirty="0">
                <a:latin typeface="Times New Roman" panose="02020603050405020304" pitchFamily="18" charset="0"/>
                <a:cs typeface="Times New Roman" panose="02020603050405020304" pitchFamily="18" charset="0"/>
              </a:rPr>
              <a:t>After 3 years of FEMA covering the flood insurance, the owner/renter is responsible for getting flood insurance for the property. </a:t>
            </a:r>
          </a:p>
          <a:p>
            <a:r>
              <a:rPr lang="en-US" sz="2400" dirty="0">
                <a:latin typeface="Times New Roman" panose="02020603050405020304" pitchFamily="18" charset="0"/>
                <a:cs typeface="Times New Roman" panose="02020603050405020304" pitchFamily="18" charset="0"/>
              </a:rPr>
              <a:t>If another Federal Disaster Declaration happens, and the property does not have flood insurance, FEMA will not offer financial assistance for the home damage. </a:t>
            </a:r>
          </a:p>
        </p:txBody>
      </p:sp>
    </p:spTree>
    <p:extLst>
      <p:ext uri="{BB962C8B-B14F-4D97-AF65-F5344CB8AC3E}">
        <p14:creationId xmlns:p14="http://schemas.microsoft.com/office/powerpoint/2010/main" val="309988181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A7BB1D7E285D4CBE4C8CFD0E86EDE0" ma:contentTypeVersion="12" ma:contentTypeDescription="Create a new document." ma:contentTypeScope="" ma:versionID="1ab13ba48eca5012257ef915f8ae865f">
  <xsd:schema xmlns:xsd="http://www.w3.org/2001/XMLSchema" xmlns:xs="http://www.w3.org/2001/XMLSchema" xmlns:p="http://schemas.microsoft.com/office/2006/metadata/properties" xmlns:ns3="34a9bf4d-6e08-4396-87d8-5f820775892e" xmlns:ns4="72189c11-a5f2-4fe8-89e7-e85334f7c16c" targetNamespace="http://schemas.microsoft.com/office/2006/metadata/properties" ma:root="true" ma:fieldsID="d6d131b0ef5c70b29e7e48013d58a2d5" ns3:_="" ns4:_="">
    <xsd:import namespace="34a9bf4d-6e08-4396-87d8-5f820775892e"/>
    <xsd:import namespace="72189c11-a5f2-4fe8-89e7-e85334f7c16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9bf4d-6e08-4396-87d8-5f82077589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189c11-a5f2-4fe8-89e7-e85334f7c1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3C1FE0BB-28DC-4568-B735-411F46047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a9bf4d-6e08-4396-87d8-5f820775892e"/>
    <ds:schemaRef ds:uri="72189c11-a5f2-4fe8-89e7-e85334f7c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F23494-F630-4E01-81EA-AA2F2975971E}">
  <ds:schemaRefs>
    <ds:schemaRef ds:uri="http://schemas.microsoft.com/office/2006/metadata/properties"/>
    <ds:schemaRef ds:uri="http://schemas.microsoft.com/office/2006/documentManagement/types"/>
    <ds:schemaRef ds:uri="34a9bf4d-6e08-4396-87d8-5f820775892e"/>
    <ds:schemaRef ds:uri="http://purl.org/dc/elements/1.1/"/>
    <ds:schemaRef ds:uri="http://schemas.openxmlformats.org/package/2006/metadata/core-properties"/>
    <ds:schemaRef ds:uri="http://purl.org/dc/dcmitype/"/>
    <ds:schemaRef ds:uri="http://schemas.microsoft.com/office/infopath/2007/PartnerControls"/>
    <ds:schemaRef ds:uri="72189c11-a5f2-4fe8-89e7-e85334f7c16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Depth design</Template>
  <TotalTime>14749</TotalTime>
  <Words>803</Words>
  <Application>Microsoft Office PowerPoint</Application>
  <PresentationFormat>Widescreen</PresentationFormat>
  <Paragraphs>70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Depth</vt:lpstr>
      <vt:lpstr>Individual Assistance </vt:lpstr>
      <vt:lpstr>Public Assistance (PA) vs. Individual Assistance (IA)</vt:lpstr>
      <vt:lpstr>What types of expenses/issues can IA potentially assist with?</vt:lpstr>
      <vt:lpstr>PowerPoint Presentation</vt:lpstr>
      <vt:lpstr>Why Survey123?</vt:lpstr>
      <vt:lpstr>Filling out Surveys for Locals</vt:lpstr>
      <vt:lpstr>What Happens after Declaration Approval</vt:lpstr>
      <vt:lpstr>After a Disaster Happens…</vt:lpstr>
      <vt:lpstr>Non-Compliance (N-Comp)</vt:lpstr>
      <vt:lpstr>PowerPoint Presentation</vt:lpstr>
      <vt:lpstr>Did you know?</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Fittro, Kaley L</dc:creator>
  <cp:lastModifiedBy>Starcher, Ehrin K</cp:lastModifiedBy>
  <cp:revision>37</cp:revision>
  <dcterms:created xsi:type="dcterms:W3CDTF">2024-08-19T13:24:51Z</dcterms:created>
  <dcterms:modified xsi:type="dcterms:W3CDTF">2025-06-10T14:09:08Z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0x0101007BA7BB1D7E285D4CBE4C8CFD0E86EDE0</vt:lpwstr>
  </property>
</Properties>
</file>