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109E_939D8DF5.xml" ContentType="application/vnd.ms-powerpoint.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4256" r:id="rId2"/>
    <p:sldId id="340" r:id="rId3"/>
    <p:sldId id="4234" r:id="rId4"/>
    <p:sldId id="4235" r:id="rId5"/>
    <p:sldId id="338" r:id="rId6"/>
    <p:sldId id="335" r:id="rId7"/>
    <p:sldId id="4258" r:id="rId8"/>
    <p:sldId id="325" r:id="rId9"/>
    <p:sldId id="343" r:id="rId10"/>
    <p:sldId id="344" r:id="rId11"/>
    <p:sldId id="308" r:id="rId12"/>
    <p:sldId id="274" r:id="rId13"/>
    <p:sldId id="336" r:id="rId14"/>
    <p:sldId id="276" r:id="rId15"/>
    <p:sldId id="4254" r:id="rId16"/>
    <p:sldId id="266" r:id="rId17"/>
    <p:sldId id="339" r:id="rId18"/>
    <p:sldId id="425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7D1A419-076E-2398-28A2-100EF13C3F9D}" name="Caricatomichalke, Kara" initials="CK" userId="S::kara.caricatomichalke_wsp.com#ext#@mbakerintl.onmicrosoft.com::142f6864-4287-46ec-acf3-ed2403759d47" providerId="AD"/>
  <p188:author id="{9ACFC1DA-B0CA-7D8B-615D-3FA4A5002396}" name="Caricato-Michalke, Kara" initials="KC" userId="S::kara.caricatomichalke@wsp.com::cda6bd13-a977-46d7-9b84-94449479254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D7FFC3"/>
    <a:srgbClr val="FFC0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93" autoAdjust="0"/>
    <p:restoredTop sz="92286" autoAdjust="0"/>
  </p:normalViewPr>
  <p:slideViewPr>
    <p:cSldViewPr snapToGrid="0">
      <p:cViewPr varScale="1">
        <p:scale>
          <a:sx n="86" d="100"/>
          <a:sy n="86" d="100"/>
        </p:scale>
        <p:origin x="106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omments/modernComment_109E_939D8DF5.xml><?xml version="1.0" encoding="utf-8"?>
<p188:cmLst xmlns:a="http://schemas.openxmlformats.org/drawingml/2006/main" xmlns:r="http://schemas.openxmlformats.org/officeDocument/2006/relationships" xmlns:p188="http://schemas.microsoft.com/office/powerpoint/2018/8/main">
  <p188:cm id="{75684A52-0932-4302-AC42-2F47CCCB77B7}" authorId="{17D1A419-076E-2398-28A2-100EF13C3F9D}" created="2025-05-02T17:18:32.193">
    <ac:txMkLst xmlns:ac="http://schemas.microsoft.com/office/drawing/2013/main/command">
      <pc:docMk xmlns:pc="http://schemas.microsoft.com/office/powerpoint/2013/main/command"/>
      <pc:sldMk xmlns:pc="http://schemas.microsoft.com/office/powerpoint/2013/main/command" cId="2476576245" sldId="4254"/>
      <ac:spMk id="2" creationId="{1F32FF96-3DE7-4294-FE35-DA567AD3417F}"/>
      <ac:txMk cp="0" len="27">
        <ac:context len="28" hash="1395423475"/>
      </ac:txMk>
    </ac:txMkLst>
    <p188:pos x="4386942" y="391885"/>
    <p188:replyLst>
      <p188:reply id="{E7663445-B292-4942-9FD6-656F7772C5DF}" authorId="{9ACFC1DA-B0CA-7D8B-615D-3FA4A5002396}" created="2025-05-05T23:40:01.230">
        <p188:txBody>
          <a:bodyPr/>
          <a:lstStyle/>
          <a:p>
            <a:r>
              <a:rPr lang="en-US"/>
              <a:t>Links still need to be updated for morgan</a:t>
            </a:r>
          </a:p>
        </p188:txBody>
      </p188:reply>
    </p188:replyLst>
    <p188:txBody>
      <a:bodyPr/>
      <a:lstStyle/>
      <a:p>
        <a:r>
          <a:rPr lang="en-US"/>
          <a:t>Update for Morgan</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D22450-BF8A-4323-817E-C6D38DAA87F7}" type="datetimeFigureOut">
              <a:rPr lang="en-US" smtClean="0"/>
              <a:t>6/12/2025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3960C2-BC63-4636-A545-68E7C32292FA}" type="slidenum">
              <a:rPr lang="en-US" smtClean="0"/>
              <a:t>‹#›</a:t>
            </a:fld>
            <a:endParaRPr lang="en-US"/>
          </a:p>
        </p:txBody>
      </p:sp>
    </p:spTree>
    <p:extLst>
      <p:ext uri="{BB962C8B-B14F-4D97-AF65-F5344CB8AC3E}">
        <p14:creationId xmlns:p14="http://schemas.microsoft.com/office/powerpoint/2010/main" val="22655647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mapwv.gov/Flood"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fema.gov/sites/default/files/documents/fema_region-6_risk-communications-guidebook_112023.pdf#page=25"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3960C2-BC63-4636-A545-68E7C32292FA}" type="slidenum">
              <a:rPr lang="en-US" smtClean="0"/>
              <a:t>1</a:t>
            </a:fld>
            <a:endParaRPr lang="en-US"/>
          </a:p>
        </p:txBody>
      </p:sp>
    </p:spTree>
    <p:extLst>
      <p:ext uri="{BB962C8B-B14F-4D97-AF65-F5344CB8AC3E}">
        <p14:creationId xmlns:p14="http://schemas.microsoft.com/office/powerpoint/2010/main" val="42417257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12</a:t>
            </a:fld>
            <a:endParaRPr lang="en-US"/>
          </a:p>
        </p:txBody>
      </p:sp>
    </p:spTree>
    <p:extLst>
      <p:ext uri="{BB962C8B-B14F-4D97-AF65-F5344CB8AC3E}">
        <p14:creationId xmlns:p14="http://schemas.microsoft.com/office/powerpoint/2010/main" val="23751377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Communities should also notify property owners being mapped into </a:t>
            </a:r>
            <a:r>
              <a:rPr lang="en-US" dirty="0">
                <a:effectLst/>
                <a:ea typeface="Times New Roman" panose="02020603050405020304" pitchFamily="18" charset="0"/>
                <a:cs typeface="Calibri" panose="020F0502020204030204" pitchFamily="34" charset="0"/>
              </a:rPr>
              <a:t>a much higher risk flood zone of the Special Flood Hazard Area (SFHA), known as the </a:t>
            </a:r>
            <a:r>
              <a:rPr lang="en-US" b="1" dirty="0">
                <a:effectLst/>
                <a:ea typeface="Times New Roman" panose="02020603050405020304" pitchFamily="18" charset="0"/>
                <a:cs typeface="Times New Roman" panose="02020603050405020304" pitchFamily="18" charset="0"/>
              </a:rPr>
              <a:t>Regulatory</a:t>
            </a:r>
            <a:r>
              <a:rPr lang="en-US" b="1" dirty="0">
                <a:effectLst/>
                <a:ea typeface="Times New Roman" panose="02020603050405020304" pitchFamily="18" charset="0"/>
                <a:cs typeface="Calibri" panose="020F0502020204030204" pitchFamily="34" charset="0"/>
              </a:rPr>
              <a:t> Floodway</a:t>
            </a:r>
            <a:r>
              <a:rPr lang="en-US" dirty="0">
                <a:effectLst/>
                <a:ea typeface="Times New Roman" panose="02020603050405020304" pitchFamily="18" charset="0"/>
                <a:cs typeface="Calibri" panose="020F0502020204030204" pitchFamily="34" charset="0"/>
              </a:rPr>
              <a:t>, or </a:t>
            </a:r>
            <a:r>
              <a:rPr lang="en-US" dirty="0">
                <a:effectLst/>
                <a:ea typeface="Times New Roman" panose="02020603050405020304" pitchFamily="18" charset="0"/>
                <a:cs typeface="Times New Roman" panose="02020603050405020304" pitchFamily="18" charset="0"/>
              </a:rPr>
              <a:t>the main channel of the river/stream where floodwaters are likely the deepest and with the highest velocities</a:t>
            </a:r>
            <a:r>
              <a:rPr lang="en-US" dirty="0">
                <a:effectLst/>
                <a:ea typeface="Times New Roman" panose="02020603050405020304" pitchFamily="18" charset="0"/>
                <a:cs typeface="Calibri" panose="020F0502020204030204" pitchFamily="34" charset="0"/>
              </a:rPr>
              <a:t>. Before a local permit can be issued for proposed development in the floodway, a “No-Rise/No Impact” certification must be submitted by a professional engineer licensed in West Virginia to ensure a proposed project won’t increase flood levels.</a:t>
            </a:r>
            <a:endParaRPr lang="en-US" dirty="0">
              <a:effectLst/>
              <a:ea typeface="Times New Roman" panose="02020603050405020304" pitchFamily="18" charset="0"/>
              <a:cs typeface="Times New Roman" panose="02020603050405020304" pitchFamily="18" charset="0"/>
            </a:endParaRPr>
          </a:p>
          <a:p>
            <a:r>
              <a:rPr lang="en-US" dirty="0"/>
              <a:t>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96D2ED-501B-4749-A3F4-4AC2549A15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86920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001172"/>
          </a:xfrm>
        </p:spPr>
        <p:txBody>
          <a:bodyPr/>
          <a:lstStyle/>
          <a:p>
            <a:r>
              <a:rPr lang="en-US" dirty="0"/>
              <a:t>Communities should contact the State NFIP Office for technical support in creating outreach letters for property owners affected by the map changes.  Based on mail merge templates, outreach letters on community letterhead</a:t>
            </a:r>
            <a:r>
              <a:rPr lang="en-US" b="0" i="0" dirty="0">
                <a:solidFill>
                  <a:srgbClr val="000000"/>
                </a:solidFill>
                <a:effectLst/>
              </a:rPr>
              <a:t> can be generated for all (1) SFHA Mapped-In, (2) Mapped-In Floodway,  and (3) SFHA Mapped-Out structures shown on the WV Flood Tool’s RiskMAP View (</a:t>
            </a:r>
            <a:r>
              <a:rPr lang="en-US" b="0" i="0" u="sng" dirty="0">
                <a:solidFill>
                  <a:srgbClr val="0000FF"/>
                </a:solidFill>
                <a:effectLst/>
                <a:hlinkClick r:id="rId3" tooltip="http://www.mapwv.gov/Flood"/>
              </a:rPr>
              <a:t>www.mapwv.gov/Flood</a:t>
            </a:r>
            <a:r>
              <a:rPr lang="en-US" b="0" i="0" dirty="0">
                <a:solidFill>
                  <a:srgbClr val="000000"/>
                </a:solidFill>
                <a:effectLst/>
              </a:rPr>
              <a:t>).  All the communities must do is </a:t>
            </a:r>
            <a:r>
              <a:rPr lang="en-US" b="1" i="0" dirty="0">
                <a:solidFill>
                  <a:srgbClr val="000000"/>
                </a:solidFill>
                <a:effectLst/>
              </a:rPr>
              <a:t>download the files, then print, validate, and mail the letters</a:t>
            </a:r>
            <a:r>
              <a:rPr lang="en-US" b="0" i="0" dirty="0">
                <a:solidFill>
                  <a:srgbClr val="000000"/>
                </a:solidFill>
                <a:effectLst/>
              </a:rPr>
              <a:t>.  CRS communities like Jefferson County Unincorporated should be eligible for credit points for this outreach activity. </a:t>
            </a:r>
          </a:p>
          <a:p>
            <a:endParaRPr lang="en-US" b="0" i="0" dirty="0">
              <a:solidFill>
                <a:srgbClr val="000000"/>
              </a:solidFill>
              <a:effectLst/>
            </a:endParaRPr>
          </a:p>
          <a:p>
            <a:pPr marL="0" marR="0" fontAlgn="base">
              <a:spcBef>
                <a:spcPts val="0"/>
              </a:spcBef>
              <a:spcAft>
                <a:spcPts val="800"/>
              </a:spcAft>
            </a:pPr>
            <a:r>
              <a:rPr lang="en-US" dirty="0">
                <a:solidFill>
                  <a:srgbClr val="000000"/>
                </a:solidFill>
                <a:effectLst/>
              </a:rPr>
              <a:t>For the SFHA mapped-out letters, it is important to have this text included in the letter template:  "If you do currently have flood insurance, you should not cancel your flood insurance before the new flood maps are officially adopted by the community. Moreover, if you have a federally-backed mortgage, NEVER cancel your flood insurance before consulting your mortgage lender!“</a:t>
            </a:r>
          </a:p>
          <a:p>
            <a:pPr marL="0" marR="0" fontAlgn="base">
              <a:spcBef>
                <a:spcPts val="0"/>
              </a:spcBef>
              <a:spcAft>
                <a:spcPts val="800"/>
              </a:spcAft>
            </a:pPr>
            <a:r>
              <a:rPr lang="en-US" dirty="0">
                <a:solidFill>
                  <a:srgbClr val="000000"/>
                </a:solidFill>
                <a:effectLst/>
              </a:rPr>
              <a:t>Another useful resource about the Regulatory Update is FEMA’s Risk Communication Guidebook for Local Officials.</a:t>
            </a:r>
            <a:br>
              <a:rPr lang="en-US" dirty="0">
                <a:solidFill>
                  <a:srgbClr val="000000"/>
                </a:solidFill>
                <a:effectLst/>
              </a:rPr>
            </a:br>
            <a:r>
              <a:rPr lang="en-US" dirty="0">
                <a:solidFill>
                  <a:srgbClr val="000000"/>
                </a:solidFill>
                <a:effectLst/>
                <a:hlinkClick r:id="rId4"/>
              </a:rPr>
              <a:t>https://www.fema.gov/sites/default/files/documents/fema_region-6_risk-communications-guidebook_112023.pdf#page=25</a:t>
            </a:r>
            <a:endParaRPr lang="en-US" dirty="0">
              <a:solidFill>
                <a:srgbClr val="000000"/>
              </a:solidFill>
              <a:effectLst/>
            </a:endParaRPr>
          </a:p>
          <a:p>
            <a:pPr marL="0" marR="0" fontAlgn="base">
              <a:spcBef>
                <a:spcPts val="0"/>
              </a:spcBef>
              <a:spcAft>
                <a:spcPts val="800"/>
              </a:spcAft>
            </a:pPr>
            <a:endParaRPr lang="en-US" dirty="0">
              <a:solidFill>
                <a:srgbClr val="000000"/>
              </a:solidFill>
              <a:effectLst/>
            </a:endParaRPr>
          </a:p>
          <a:p>
            <a:pPr marL="0" marR="0" fontAlgn="base">
              <a:spcBef>
                <a:spcPts val="0"/>
              </a:spcBef>
              <a:spcAft>
                <a:spcPts val="800"/>
              </a:spcAft>
            </a:pPr>
            <a:endParaRPr lang="en-US" sz="1800" dirty="0">
              <a:solidFill>
                <a:srgbClr val="000000"/>
              </a:solidFill>
              <a:effectLst/>
              <a:latin typeface="Aptos" panose="020B0004020202020204" pitchFamily="34" charset="0"/>
            </a:endParaRPr>
          </a:p>
          <a:p>
            <a:pPr marL="0" marR="0" fontAlgn="base">
              <a:spcBef>
                <a:spcPts val="0"/>
              </a:spcBef>
              <a:spcAft>
                <a:spcPts val="800"/>
              </a:spcAft>
            </a:pPr>
            <a:endParaRPr lang="en-US" sz="1800" dirty="0">
              <a:solidFill>
                <a:srgbClr val="000000"/>
              </a:solidFill>
              <a:effectLst/>
              <a:latin typeface="Aptos" panose="020B0004020202020204" pitchFamily="34" charset="0"/>
            </a:endParaRPr>
          </a:p>
          <a:p>
            <a:br>
              <a:rPr lang="en-US" sz="1800" dirty="0">
                <a:solidFill>
                  <a:srgbClr val="000000"/>
                </a:solidFill>
                <a:effectLst/>
                <a:latin typeface="Aptos" panose="020B0004020202020204" pitchFamily="34" charset="0"/>
              </a:rPr>
            </a:br>
            <a:r>
              <a:rPr lang="en-US" b="0" i="0" dirty="0">
                <a:solidFill>
                  <a:srgbClr val="000000"/>
                </a:solidFill>
                <a:effectLst/>
                <a:latin typeface="Aptos" panose="020B0004020202020204" pitchFamily="34" charset="0"/>
              </a:rPr>
              <a:t> </a:t>
            </a:r>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14</a:t>
            </a:fld>
            <a:endParaRPr lang="en-US"/>
          </a:p>
        </p:txBody>
      </p:sp>
    </p:spTree>
    <p:extLst>
      <p:ext uri="{BB962C8B-B14F-4D97-AF65-F5344CB8AC3E}">
        <p14:creationId xmlns:p14="http://schemas.microsoft.com/office/powerpoint/2010/main" val="37252368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924C99-D0A8-4A98-B7B6-81A28F2E889D}" type="slidenum">
              <a:rPr lang="en-US" smtClean="0"/>
              <a:t>15</a:t>
            </a:fld>
            <a:endParaRPr lang="en-US"/>
          </a:p>
        </p:txBody>
      </p:sp>
    </p:spTree>
    <p:extLst>
      <p:ext uri="{BB962C8B-B14F-4D97-AF65-F5344CB8AC3E}">
        <p14:creationId xmlns:p14="http://schemas.microsoft.com/office/powerpoint/2010/main" val="36127253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the preliminary FIRMS become effective, property owners with structures that are mapped out of the SFHA (yellow square symbols on WV Flood Tool’s RiskMAP View) may be eligible for a</a:t>
            </a:r>
            <a:r>
              <a:rPr lang="en-US" b="1" dirty="0"/>
              <a:t> LiDAR Letter of Map Amendment</a:t>
            </a:r>
            <a:r>
              <a:rPr lang="en-US" dirty="0"/>
              <a:t> (LOMA).</a:t>
            </a:r>
          </a:p>
          <a:p>
            <a:endParaRPr lang="en-US" dirty="0"/>
          </a:p>
          <a:p>
            <a:r>
              <a:rPr lang="en-US" dirty="0"/>
              <a:t>It is estimated that 276 structures are mapped out of the SFHA for the entire county.  If applicable, LiDAR data can replace the requirement to submit certified elevation information for LOMAs, which can create a cost savings for property owners requiring mandatory flood insurance.  If property owners want to expedite the removal of their structure from the SFHA, then refer to the information links regarding LiDAR LOMAs for more guidance.  </a:t>
            </a:r>
          </a:p>
        </p:txBody>
      </p:sp>
      <p:sp>
        <p:nvSpPr>
          <p:cNvPr id="4" name="Slide Number Placeholder 3"/>
          <p:cNvSpPr>
            <a:spLocks noGrp="1"/>
          </p:cNvSpPr>
          <p:nvPr>
            <p:ph type="sldNum" sz="quarter" idx="5"/>
          </p:nvPr>
        </p:nvSpPr>
        <p:spPr/>
        <p:txBody>
          <a:bodyPr/>
          <a:lstStyle/>
          <a:p>
            <a:fld id="{2DCCCB51-2C28-4E96-96E4-9587A5CD5789}" type="slidenum">
              <a:rPr lang="en-US" smtClean="0"/>
              <a:t>16</a:t>
            </a:fld>
            <a:endParaRPr lang="en-US"/>
          </a:p>
        </p:txBody>
      </p:sp>
    </p:spTree>
    <p:extLst>
      <p:ext uri="{BB962C8B-B14F-4D97-AF65-F5344CB8AC3E}">
        <p14:creationId xmlns:p14="http://schemas.microsoft.com/office/powerpoint/2010/main" val="42502945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WV Flood Tool’s Risk MAP View shows the future building status change according to the new flood maps:</a:t>
            </a:r>
            <a:br>
              <a:rPr lang="en-US" dirty="0"/>
            </a:br>
            <a:endParaRPr lang="en-US" dirty="0"/>
          </a:p>
          <a:p>
            <a:pPr marR="0" lvl="0" algn="l" defTabSz="914400" rtl="0" eaLnBrk="1" fontAlgn="auto" latinLnBrk="0" hangingPunct="1">
              <a:lnSpc>
                <a:spcPct val="100000"/>
              </a:lnSpc>
              <a:spcBef>
                <a:spcPts val="0"/>
              </a:spcBef>
              <a:spcAft>
                <a:spcPts val="0"/>
              </a:spcAft>
              <a:buClrTx/>
              <a:buSzTx/>
              <a:tabLst/>
              <a:defRPr/>
            </a:pPr>
            <a:r>
              <a:rPr lang="en-US" dirty="0">
                <a:latin typeface="+mn-lt"/>
              </a:rPr>
              <a:t>• </a:t>
            </a:r>
            <a:r>
              <a:rPr lang="en-US" b="1" dirty="0"/>
              <a:t>Mapped Out SFHA </a:t>
            </a:r>
            <a:r>
              <a:rPr lang="en-US" dirty="0"/>
              <a:t>(yellow square symbol). Communities should notify property owners of map-in SFHA changes.  Additionally, these structures may be candidates for LiDAR LOMAS. </a:t>
            </a:r>
          </a:p>
          <a:p>
            <a:r>
              <a:rPr lang="en-US" dirty="0">
                <a:latin typeface="+mn-lt"/>
              </a:rPr>
              <a:t>• </a:t>
            </a:r>
            <a:r>
              <a:rPr lang="en-US" b="1" dirty="0"/>
              <a:t>Mapped In SFHA </a:t>
            </a:r>
            <a:r>
              <a:rPr lang="en-US" dirty="0"/>
              <a:t>(orange circle symbol).  Communities should notify property owners of map-out SFHA changes. </a:t>
            </a:r>
          </a:p>
          <a:p>
            <a:r>
              <a:rPr lang="en-US" dirty="0">
                <a:latin typeface="+mn-lt"/>
              </a:rPr>
              <a:t>• </a:t>
            </a:r>
            <a:r>
              <a:rPr lang="en-US" b="1" dirty="0"/>
              <a:t>No Change </a:t>
            </a:r>
            <a:r>
              <a:rPr lang="en-US" dirty="0"/>
              <a:t>- Remains Same in SFHA (red hexagon symbol).</a:t>
            </a:r>
          </a:p>
          <a:p>
            <a:r>
              <a:rPr lang="en-US" dirty="0">
                <a:latin typeface="+mn-lt"/>
              </a:rPr>
              <a:t>• </a:t>
            </a:r>
            <a:r>
              <a:rPr lang="en-US" b="1" dirty="0"/>
              <a:t>Floodway</a:t>
            </a:r>
            <a:r>
              <a:rPr lang="en-US" dirty="0"/>
              <a:t> (star symbol)</a:t>
            </a:r>
          </a:p>
        </p:txBody>
      </p:sp>
      <p:sp>
        <p:nvSpPr>
          <p:cNvPr id="4" name="Slide Number Placeholder 3"/>
          <p:cNvSpPr>
            <a:spLocks noGrp="1"/>
          </p:cNvSpPr>
          <p:nvPr>
            <p:ph type="sldNum" sz="quarter" idx="5"/>
          </p:nvPr>
        </p:nvSpPr>
        <p:spPr/>
        <p:txBody>
          <a:bodyPr/>
          <a:lstStyle/>
          <a:p>
            <a:fld id="{2DCCCB51-2C28-4E96-96E4-9587A5CD5789}" type="slidenum">
              <a:rPr lang="en-US" smtClean="0"/>
              <a:t>17</a:t>
            </a:fld>
            <a:endParaRPr lang="en-US"/>
          </a:p>
        </p:txBody>
      </p:sp>
    </p:spTree>
    <p:extLst>
      <p:ext uri="{BB962C8B-B14F-4D97-AF65-F5344CB8AC3E}">
        <p14:creationId xmlns:p14="http://schemas.microsoft.com/office/powerpoint/2010/main" val="3598694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EE069-6C18-57A4-D1EC-5633835246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E079CB-0DE8-581D-6755-3D3DC14FD0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13B598-273A-DB48-6C5F-D3DD07280E5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A7504FD-FEBA-4AA2-6278-6E00D520792D}"/>
              </a:ext>
            </a:extLst>
          </p:cNvPr>
          <p:cNvSpPr>
            <a:spLocks noGrp="1"/>
          </p:cNvSpPr>
          <p:nvPr>
            <p:ph type="sldNum" sz="quarter" idx="5"/>
          </p:nvPr>
        </p:nvSpPr>
        <p:spPr/>
        <p:txBody>
          <a:bodyPr/>
          <a:lstStyle/>
          <a:p>
            <a:fld id="{2DCCCB51-2C28-4E96-96E4-9587A5CD5789}" type="slidenum">
              <a:rPr lang="en-US" smtClean="0"/>
              <a:t>18</a:t>
            </a:fld>
            <a:endParaRPr lang="en-US"/>
          </a:p>
        </p:txBody>
      </p:sp>
    </p:spTree>
    <p:extLst>
      <p:ext uri="{BB962C8B-B14F-4D97-AF65-F5344CB8AC3E}">
        <p14:creationId xmlns:p14="http://schemas.microsoft.com/office/powerpoint/2010/main" val="252625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1C10E-282C-2B35-2093-9384BD177F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CEF725-5E2A-D3DA-AE87-326CC47BF6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E7DEEF-A53B-001C-8B97-319E554D4E0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0622ACE-A765-EE7C-82C2-521B58CDA445}"/>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ITC Franklin Gothic Std Book" panose="020B0504030503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ITC Franklin Gothic Std Book" panose="020B0504030503020204" pitchFamily="34" charset="0"/>
              <a:ea typeface="+mn-ea"/>
              <a:cs typeface="+mn-cs"/>
            </a:endParaRPr>
          </a:p>
        </p:txBody>
      </p:sp>
    </p:spTree>
    <p:extLst>
      <p:ext uri="{BB962C8B-B14F-4D97-AF65-F5344CB8AC3E}">
        <p14:creationId xmlns:p14="http://schemas.microsoft.com/office/powerpoint/2010/main" val="14260579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439B60-C215-D43C-682B-70FD61F83E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8B0B75-97ED-4D20-E8E0-1D65FEE1A4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5E8188-963B-D05C-EC02-D8680393AF9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0E8D957-1D99-01D5-F874-D1EDE7632D8A}"/>
              </a:ext>
            </a:extLst>
          </p:cNvPr>
          <p:cNvSpPr>
            <a:spLocks noGrp="1"/>
          </p:cNvSpPr>
          <p:nvPr>
            <p:ph type="sldNum" sz="quarter" idx="5"/>
          </p:nvPr>
        </p:nvSpPr>
        <p:spPr/>
        <p:txBody>
          <a:bodyPr/>
          <a:lstStyle/>
          <a:p>
            <a:fld id="{D13960C2-BC63-4636-A545-68E7C32292FA}" type="slidenum">
              <a:rPr lang="en-US" smtClean="0"/>
              <a:t>4</a:t>
            </a:fld>
            <a:endParaRPr lang="en-US"/>
          </a:p>
        </p:txBody>
      </p:sp>
    </p:spTree>
    <p:extLst>
      <p:ext uri="{BB962C8B-B14F-4D97-AF65-F5344CB8AC3E}">
        <p14:creationId xmlns:p14="http://schemas.microsoft.com/office/powerpoint/2010/main" val="4008076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3960C2-BC63-4636-A545-68E7C32292FA}" type="slidenum">
              <a:rPr lang="en-US" smtClean="0"/>
              <a:t>5</a:t>
            </a:fld>
            <a:endParaRPr lang="en-US"/>
          </a:p>
        </p:txBody>
      </p:sp>
    </p:spTree>
    <p:extLst>
      <p:ext uri="{BB962C8B-B14F-4D97-AF65-F5344CB8AC3E}">
        <p14:creationId xmlns:p14="http://schemas.microsoft.com/office/powerpoint/2010/main" val="3352953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3960C2-BC63-4636-A545-68E7C32292FA}" type="slidenum">
              <a:rPr lang="en-US" smtClean="0"/>
              <a:t>6</a:t>
            </a:fld>
            <a:endParaRPr lang="en-US"/>
          </a:p>
        </p:txBody>
      </p:sp>
    </p:spTree>
    <p:extLst>
      <p:ext uri="{BB962C8B-B14F-4D97-AF65-F5344CB8AC3E}">
        <p14:creationId xmlns:p14="http://schemas.microsoft.com/office/powerpoint/2010/main" val="378203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204168-E37B-8573-4777-22C155A23F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07AFF0-CF85-1237-A8E8-D8FC010F80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55C966-CC87-B4C3-8569-31C852361A1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6ECF364-53E3-9D70-38D3-0D772E890EBF}"/>
              </a:ext>
            </a:extLst>
          </p:cNvPr>
          <p:cNvSpPr>
            <a:spLocks noGrp="1"/>
          </p:cNvSpPr>
          <p:nvPr>
            <p:ph type="sldNum" sz="quarter" idx="5"/>
          </p:nvPr>
        </p:nvSpPr>
        <p:spPr/>
        <p:txBody>
          <a:bodyPr/>
          <a:lstStyle/>
          <a:p>
            <a:fld id="{2DCCCB51-2C28-4E96-96E4-9587A5CD5789}" type="slidenum">
              <a:rPr lang="en-US" smtClean="0"/>
              <a:t>7</a:t>
            </a:fld>
            <a:endParaRPr lang="en-US"/>
          </a:p>
        </p:txBody>
      </p:sp>
    </p:spTree>
    <p:extLst>
      <p:ext uri="{BB962C8B-B14F-4D97-AF65-F5344CB8AC3E}">
        <p14:creationId xmlns:p14="http://schemas.microsoft.com/office/powerpoint/2010/main" val="38685584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baseline="0" dirty="0">
                <a:solidFill>
                  <a:srgbClr val="363636"/>
                </a:solidFill>
              </a:rPr>
              <a:t>The preliminary FIRM shows flood risk zones in a community, including Special Flood Hazard Areas (SFHAs), subject to inundation by the base (1%-percent-annual-chance) flood. The 1%-annual-chance flood is also referred to as the 100-year flood.</a:t>
            </a:r>
          </a:p>
          <a:p>
            <a:endParaRPr lang="en-US" dirty="0">
              <a:solidFill>
                <a:srgbClr val="363636"/>
              </a:solidFill>
            </a:endParaRPr>
          </a:p>
          <a:p>
            <a:r>
              <a:rPr lang="en-US" b="0" i="0" u="none" strike="noStrike" baseline="0" dirty="0">
                <a:solidFill>
                  <a:srgbClr val="363636"/>
                </a:solidFill>
              </a:rPr>
              <a:t>Communities like </a:t>
            </a:r>
            <a:r>
              <a:rPr lang="en-US" b="1" i="0" u="none" strike="noStrike" baseline="0" dirty="0">
                <a:solidFill>
                  <a:srgbClr val="363636"/>
                </a:solidFill>
              </a:rPr>
              <a:t>Harpers Ferry </a:t>
            </a:r>
            <a:r>
              <a:rPr lang="en-US" b="0" i="0" u="none" strike="noStrike" baseline="0" dirty="0">
                <a:solidFill>
                  <a:srgbClr val="363636"/>
                </a:solidFill>
              </a:rPr>
              <a:t>should review its preliminary Flood Insurance Rate Map (FIRM) where structures are being mapped into a high-risk Special Flood Hazard Area, and where the base flood elevation is decreasing by 24 feet due to the revised 1%-annual-chance backwater effect where Shenandoah River meets the larger Potomac River.</a:t>
            </a:r>
            <a:endParaRPr lang="en-US" dirty="0"/>
          </a:p>
        </p:txBody>
      </p:sp>
      <p:sp>
        <p:nvSpPr>
          <p:cNvPr id="4" name="Slide Number Placeholder 3"/>
          <p:cNvSpPr>
            <a:spLocks noGrp="1"/>
          </p:cNvSpPr>
          <p:nvPr>
            <p:ph type="sldNum" sz="quarter" idx="5"/>
          </p:nvPr>
        </p:nvSpPr>
        <p:spPr/>
        <p:txBody>
          <a:bodyPr/>
          <a:lstStyle/>
          <a:p>
            <a:fld id="{2DCCCB51-2C28-4E96-96E4-9587A5CD5789}" type="slidenum">
              <a:rPr lang="en-US" smtClean="0"/>
              <a:t>8</a:t>
            </a:fld>
            <a:endParaRPr lang="en-US" dirty="0"/>
          </a:p>
        </p:txBody>
      </p:sp>
    </p:spTree>
    <p:extLst>
      <p:ext uri="{BB962C8B-B14F-4D97-AF65-F5344CB8AC3E}">
        <p14:creationId xmlns:p14="http://schemas.microsoft.com/office/powerpoint/2010/main" val="2890365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Preliminary maps show the high-risk floodplain of </a:t>
            </a:r>
            <a:r>
              <a:rPr lang="en-US" b="1" dirty="0"/>
              <a:t>Shepherdstown</a:t>
            </a:r>
            <a:r>
              <a:rPr lang="en-US" dirty="0"/>
              <a:t> is changing dramatically, and consequently these floodplain boundary changes between the current 2009 effective and 2024 preliminary flood maps should be viewed using the WV Flood Tool’s Risk MAP View (SFHA Building Changes - Building Changes Since Last FIRM) and FEMA’s Changes Since Last FIRM (CSLF) Viewer.  </a:t>
            </a:r>
            <a:r>
              <a:rPr lang="en-US" b="1" dirty="0"/>
              <a:t>Shepherdstown </a:t>
            </a:r>
            <a:r>
              <a:rPr lang="en-US" dirty="0"/>
              <a:t>has nearly 30 structures being mapped into the updated Special Flood Hazard Area, and so it is the community’s responsibility to notify property owners and other stakeholders that they will be affected by the map changes.  </a:t>
            </a:r>
          </a:p>
        </p:txBody>
      </p:sp>
      <p:sp>
        <p:nvSpPr>
          <p:cNvPr id="4" name="Slide Number Placeholder 3"/>
          <p:cNvSpPr>
            <a:spLocks noGrp="1"/>
          </p:cNvSpPr>
          <p:nvPr>
            <p:ph type="sldNum" sz="quarter" idx="5"/>
          </p:nvPr>
        </p:nvSpPr>
        <p:spPr/>
        <p:txBody>
          <a:bodyPr/>
          <a:lstStyle/>
          <a:p>
            <a:fld id="{2DCCCB51-2C28-4E96-96E4-9587A5CD5789}" type="slidenum">
              <a:rPr lang="en-US" smtClean="0"/>
              <a:t>9</a:t>
            </a:fld>
            <a:endParaRPr lang="en-US"/>
          </a:p>
        </p:txBody>
      </p:sp>
    </p:spTree>
    <p:extLst>
      <p:ext uri="{BB962C8B-B14F-4D97-AF65-F5344CB8AC3E}">
        <p14:creationId xmlns:p14="http://schemas.microsoft.com/office/powerpoint/2010/main" val="13748083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Preliminary map changes for </a:t>
            </a:r>
            <a:r>
              <a:rPr lang="en-US" b="1" dirty="0"/>
              <a:t>Jefferson County Unincorporated </a:t>
            </a:r>
            <a:r>
              <a:rPr lang="en-US" dirty="0"/>
              <a:t>show “mapped-in structures” (orange symbol color) along streams where studies have been extended; or “mapped-out” structures (yellow symbol color) along existing streams due to more accurate topographic data and updated hydrologic/hydraulic flood studies.</a:t>
            </a:r>
          </a:p>
        </p:txBody>
      </p:sp>
      <p:sp>
        <p:nvSpPr>
          <p:cNvPr id="4" name="Slide Number Placeholder 3"/>
          <p:cNvSpPr>
            <a:spLocks noGrp="1"/>
          </p:cNvSpPr>
          <p:nvPr>
            <p:ph type="sldNum" sz="quarter" idx="5"/>
          </p:nvPr>
        </p:nvSpPr>
        <p:spPr/>
        <p:txBody>
          <a:bodyPr/>
          <a:lstStyle/>
          <a:p>
            <a:fld id="{2DCCCB51-2C28-4E96-96E4-9587A5CD5789}" type="slidenum">
              <a:rPr lang="en-US" smtClean="0"/>
              <a:t>10</a:t>
            </a:fld>
            <a:endParaRPr lang="en-US"/>
          </a:p>
        </p:txBody>
      </p:sp>
    </p:spTree>
    <p:extLst>
      <p:ext uri="{BB962C8B-B14F-4D97-AF65-F5344CB8AC3E}">
        <p14:creationId xmlns:p14="http://schemas.microsoft.com/office/powerpoint/2010/main" val="14918732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57947-ED61-97C8-FF60-C4E8C49B832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8F28F04-9DD4-F064-6DC6-FBE73F8CBC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57B7EBE-96A8-0C27-E356-40C8E5B27ECE}"/>
              </a:ext>
            </a:extLst>
          </p:cNvPr>
          <p:cNvSpPr>
            <a:spLocks noGrp="1"/>
          </p:cNvSpPr>
          <p:nvPr>
            <p:ph type="dt" sz="half" idx="10"/>
          </p:nvPr>
        </p:nvSpPr>
        <p:spPr/>
        <p:txBody>
          <a:bodyPr/>
          <a:lstStyle/>
          <a:p>
            <a:fld id="{5C3CBDAB-5B5F-4A6A-8BD1-DAA85D221937}" type="datetimeFigureOut">
              <a:rPr lang="en-US" smtClean="0"/>
              <a:t>6/12/2025</a:t>
            </a:fld>
            <a:endParaRPr lang="en-US"/>
          </a:p>
        </p:txBody>
      </p:sp>
      <p:sp>
        <p:nvSpPr>
          <p:cNvPr id="5" name="Footer Placeholder 4">
            <a:extLst>
              <a:ext uri="{FF2B5EF4-FFF2-40B4-BE49-F238E27FC236}">
                <a16:creationId xmlns:a16="http://schemas.microsoft.com/office/drawing/2014/main" id="{E6335EF7-5C17-F7B2-4873-81E070AE21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FBB3FE-B412-0D43-8FEF-2816190F4D58}"/>
              </a:ext>
            </a:extLst>
          </p:cNvPr>
          <p:cNvSpPr>
            <a:spLocks noGrp="1"/>
          </p:cNvSpPr>
          <p:nvPr>
            <p:ph type="sldNum" sz="quarter" idx="12"/>
          </p:nvPr>
        </p:nvSpPr>
        <p:spPr/>
        <p:txBody>
          <a:bodyPr/>
          <a:lstStyle/>
          <a:p>
            <a:fld id="{82955A36-1E16-4CDC-A26C-45E2F9CF5576}" type="slidenum">
              <a:rPr lang="en-US" smtClean="0"/>
              <a:t>‹#›</a:t>
            </a:fld>
            <a:endParaRPr lang="en-US"/>
          </a:p>
        </p:txBody>
      </p:sp>
    </p:spTree>
    <p:extLst>
      <p:ext uri="{BB962C8B-B14F-4D97-AF65-F5344CB8AC3E}">
        <p14:creationId xmlns:p14="http://schemas.microsoft.com/office/powerpoint/2010/main" val="2482819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E3AA7-6403-06C8-CB4C-36E970FD498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98FBC3A-E459-2506-804E-A4E72A4FCBB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4B5A90-B4B3-DF43-10E0-CA885B0C91B2}"/>
              </a:ext>
            </a:extLst>
          </p:cNvPr>
          <p:cNvSpPr>
            <a:spLocks noGrp="1"/>
          </p:cNvSpPr>
          <p:nvPr>
            <p:ph type="dt" sz="half" idx="10"/>
          </p:nvPr>
        </p:nvSpPr>
        <p:spPr/>
        <p:txBody>
          <a:bodyPr/>
          <a:lstStyle/>
          <a:p>
            <a:fld id="{5C3CBDAB-5B5F-4A6A-8BD1-DAA85D221937}" type="datetimeFigureOut">
              <a:rPr lang="en-US" smtClean="0"/>
              <a:t>6/12/2025</a:t>
            </a:fld>
            <a:endParaRPr lang="en-US"/>
          </a:p>
        </p:txBody>
      </p:sp>
      <p:sp>
        <p:nvSpPr>
          <p:cNvPr id="5" name="Footer Placeholder 4">
            <a:extLst>
              <a:ext uri="{FF2B5EF4-FFF2-40B4-BE49-F238E27FC236}">
                <a16:creationId xmlns:a16="http://schemas.microsoft.com/office/drawing/2014/main" id="{CE7B1943-1BAB-7074-896F-B65E5E6A3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6D8644-ADA3-5E7E-B356-3FCC8E6431CD}"/>
              </a:ext>
            </a:extLst>
          </p:cNvPr>
          <p:cNvSpPr>
            <a:spLocks noGrp="1"/>
          </p:cNvSpPr>
          <p:nvPr>
            <p:ph type="sldNum" sz="quarter" idx="12"/>
          </p:nvPr>
        </p:nvSpPr>
        <p:spPr/>
        <p:txBody>
          <a:bodyPr/>
          <a:lstStyle/>
          <a:p>
            <a:fld id="{82955A36-1E16-4CDC-A26C-45E2F9CF5576}" type="slidenum">
              <a:rPr lang="en-US" smtClean="0"/>
              <a:t>‹#›</a:t>
            </a:fld>
            <a:endParaRPr lang="en-US"/>
          </a:p>
        </p:txBody>
      </p:sp>
    </p:spTree>
    <p:extLst>
      <p:ext uri="{BB962C8B-B14F-4D97-AF65-F5344CB8AC3E}">
        <p14:creationId xmlns:p14="http://schemas.microsoft.com/office/powerpoint/2010/main" val="1248845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B49054-4ACB-D3C1-3044-BF144EC534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2C706DA-AA3C-1B7B-DD8C-6310D71EB7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450775-9E56-ABB6-C548-5E915CC7B8FF}"/>
              </a:ext>
            </a:extLst>
          </p:cNvPr>
          <p:cNvSpPr>
            <a:spLocks noGrp="1"/>
          </p:cNvSpPr>
          <p:nvPr>
            <p:ph type="dt" sz="half" idx="10"/>
          </p:nvPr>
        </p:nvSpPr>
        <p:spPr/>
        <p:txBody>
          <a:bodyPr/>
          <a:lstStyle/>
          <a:p>
            <a:fld id="{5C3CBDAB-5B5F-4A6A-8BD1-DAA85D221937}" type="datetimeFigureOut">
              <a:rPr lang="en-US" smtClean="0"/>
              <a:t>6/12/2025</a:t>
            </a:fld>
            <a:endParaRPr lang="en-US"/>
          </a:p>
        </p:txBody>
      </p:sp>
      <p:sp>
        <p:nvSpPr>
          <p:cNvPr id="5" name="Footer Placeholder 4">
            <a:extLst>
              <a:ext uri="{FF2B5EF4-FFF2-40B4-BE49-F238E27FC236}">
                <a16:creationId xmlns:a16="http://schemas.microsoft.com/office/drawing/2014/main" id="{374E16A4-1DA2-5234-FCB6-B58BCFC7E1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F0CA43-F920-51EC-DFC6-CCA12E571DBB}"/>
              </a:ext>
            </a:extLst>
          </p:cNvPr>
          <p:cNvSpPr>
            <a:spLocks noGrp="1"/>
          </p:cNvSpPr>
          <p:nvPr>
            <p:ph type="sldNum" sz="quarter" idx="12"/>
          </p:nvPr>
        </p:nvSpPr>
        <p:spPr/>
        <p:txBody>
          <a:bodyPr/>
          <a:lstStyle/>
          <a:p>
            <a:fld id="{82955A36-1E16-4CDC-A26C-45E2F9CF5576}" type="slidenum">
              <a:rPr lang="en-US" smtClean="0"/>
              <a:t>‹#›</a:t>
            </a:fld>
            <a:endParaRPr lang="en-US"/>
          </a:p>
        </p:txBody>
      </p:sp>
    </p:spTree>
    <p:extLst>
      <p:ext uri="{BB962C8B-B14F-4D97-AF65-F5344CB8AC3E}">
        <p14:creationId xmlns:p14="http://schemas.microsoft.com/office/powerpoint/2010/main" val="6737582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_Intro 2 col, 2 tex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2B02692-D1B0-3976-BED6-906B88625049}"/>
              </a:ext>
            </a:extLst>
          </p:cNvPr>
          <p:cNvSpPr/>
          <p:nvPr userDrawn="1"/>
        </p:nvSpPr>
        <p:spPr>
          <a:xfrm>
            <a:off x="0" y="579970"/>
            <a:ext cx="12192000" cy="5232573"/>
          </a:xfrm>
          <a:prstGeom prst="rect">
            <a:avLst/>
          </a:prstGeom>
          <a:solidFill>
            <a:schemeClr val="bg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sp>
        <p:nvSpPr>
          <p:cNvPr id="4" name="Picture Placeholder 9">
            <a:extLst>
              <a:ext uri="{FF2B5EF4-FFF2-40B4-BE49-F238E27FC236}">
                <a16:creationId xmlns:a16="http://schemas.microsoft.com/office/drawing/2014/main" id="{820D6698-4997-447B-EBD0-729A2FF3A3E5}"/>
              </a:ext>
            </a:extLst>
          </p:cNvPr>
          <p:cNvSpPr>
            <a:spLocks noGrp="1"/>
          </p:cNvSpPr>
          <p:nvPr>
            <p:ph type="pic" sz="quarter" idx="125"/>
          </p:nvPr>
        </p:nvSpPr>
        <p:spPr>
          <a:xfrm>
            <a:off x="6096000" y="731428"/>
            <a:ext cx="6096000" cy="5040261"/>
          </a:xfrm>
          <a:prstGeom prst="rect">
            <a:avLst/>
          </a:prstGeom>
        </p:spPr>
        <p:txBody>
          <a:bodyPr/>
          <a:lstStyle>
            <a:lvl1pPr>
              <a:defRPr>
                <a:latin typeface="+mn-lt"/>
              </a:defRPr>
            </a:lvl1pPr>
          </a:lstStyle>
          <a:p>
            <a:endParaRPr lang="en-US"/>
          </a:p>
        </p:txBody>
      </p:sp>
      <p:sp>
        <p:nvSpPr>
          <p:cNvPr id="5" name="Text Placeholder 5">
            <a:extLst>
              <a:ext uri="{FF2B5EF4-FFF2-40B4-BE49-F238E27FC236}">
                <a16:creationId xmlns:a16="http://schemas.microsoft.com/office/drawing/2014/main" id="{F5F86442-4A60-3643-3242-3D00CCCD2590}"/>
              </a:ext>
            </a:extLst>
          </p:cNvPr>
          <p:cNvSpPr>
            <a:spLocks noGrp="1"/>
          </p:cNvSpPr>
          <p:nvPr>
            <p:ph type="body" sz="quarter" idx="21" hasCustomPrompt="1"/>
          </p:nvPr>
        </p:nvSpPr>
        <p:spPr>
          <a:xfrm>
            <a:off x="304799" y="857252"/>
            <a:ext cx="5636871" cy="4902379"/>
          </a:xfrm>
          <a:prstGeom prst="rect">
            <a:avLst/>
          </a:prstGeom>
        </p:spPr>
        <p:txBody>
          <a:bodyPr numCol="1" spcCol="182880"/>
          <a:lstStyle>
            <a:lvl1pPr marL="0" indent="0">
              <a:lnSpc>
                <a:spcPct val="90000"/>
              </a:lnSpc>
              <a:spcBef>
                <a:spcPts val="400"/>
              </a:spcBef>
              <a:spcAft>
                <a:spcPts val="400"/>
              </a:spcAft>
              <a:buNone/>
              <a:tabLst/>
              <a:defRPr sz="1865">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Franklin Gothic Medium" panose="020B0603020102020204" pitchFamily="34" charset="0"/>
                <a:ea typeface="+mn-ea"/>
                <a:cs typeface="Franklin Gothic Medium" panose="020B0603020102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dirty="0"/>
              <a:t>Large text intro para 1 column</a:t>
            </a:r>
          </a:p>
          <a:p>
            <a:pPr marL="0" lvl="1" indent="0" algn="l" defTabSz="457200" rtl="0" eaLnBrk="1" fontAlgn="t" latinLnBrk="0" hangingPunct="1">
              <a:lnSpc>
                <a:spcPct val="90000"/>
              </a:lnSpc>
              <a:spcBef>
                <a:spcPts val="400"/>
              </a:spcBef>
              <a:spcAft>
                <a:spcPts val="400"/>
              </a:spcAft>
              <a:buClr>
                <a:schemeClr val="accent3">
                  <a:lumMod val="75000"/>
                </a:schemeClr>
              </a:buClr>
              <a:buSzPct val="50000"/>
              <a:buFont typeface="Wingdings" charset="2"/>
              <a:buNone/>
              <a:tabLst/>
            </a:pPr>
            <a:r>
              <a:rPr lang="en-US" dirty="0"/>
              <a:t>Subheading</a:t>
            </a:r>
          </a:p>
          <a:p>
            <a:pPr lvl="2"/>
            <a:r>
              <a:rPr lang="en-US" dirty="0"/>
              <a:t>Body Text</a:t>
            </a:r>
          </a:p>
          <a:p>
            <a:pPr lvl="3"/>
            <a:r>
              <a:rPr lang="en-US" dirty="0"/>
              <a:t>Bold Body</a:t>
            </a:r>
          </a:p>
          <a:p>
            <a:pPr lvl="4"/>
            <a:r>
              <a:rPr lang="en-US" dirty="0"/>
              <a:t>Bullet</a:t>
            </a:r>
          </a:p>
          <a:p>
            <a:pPr lvl="5"/>
            <a:r>
              <a:rPr lang="en-US" dirty="0" err="1"/>
              <a:t>Subbullet</a:t>
            </a:r>
            <a:endParaRPr lang="en-US" dirty="0"/>
          </a:p>
        </p:txBody>
      </p:sp>
      <p:sp>
        <p:nvSpPr>
          <p:cNvPr id="6" name="Rectangle 5">
            <a:extLst>
              <a:ext uri="{FF2B5EF4-FFF2-40B4-BE49-F238E27FC236}">
                <a16:creationId xmlns:a16="http://schemas.microsoft.com/office/drawing/2014/main" id="{33588BAA-D552-25C2-A187-0AE83C63EB88}"/>
              </a:ext>
            </a:extLst>
          </p:cNvPr>
          <p:cNvSpPr/>
          <p:nvPr userDrawn="1"/>
        </p:nvSpPr>
        <p:spPr>
          <a:xfrm flipV="1">
            <a:off x="0" y="5916954"/>
            <a:ext cx="12192000" cy="941046"/>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pic>
        <p:nvPicPr>
          <p:cNvPr id="13" name="Picture 12">
            <a:extLst>
              <a:ext uri="{FF2B5EF4-FFF2-40B4-BE49-F238E27FC236}">
                <a16:creationId xmlns:a16="http://schemas.microsoft.com/office/drawing/2014/main" id="{1FA870DF-63A9-942B-58F0-39646A8DAA9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1" y="5906230"/>
            <a:ext cx="2027024" cy="810563"/>
          </a:xfrm>
          <a:prstGeom prst="rect">
            <a:avLst/>
          </a:prstGeom>
        </p:spPr>
      </p:pic>
      <p:sp>
        <p:nvSpPr>
          <p:cNvPr id="18" name="Rectangle 17">
            <a:extLst>
              <a:ext uri="{FF2B5EF4-FFF2-40B4-BE49-F238E27FC236}">
                <a16:creationId xmlns:a16="http://schemas.microsoft.com/office/drawing/2014/main" id="{1D6C54D4-0A62-92E6-2201-7B1952A4F897}"/>
              </a:ext>
            </a:extLst>
          </p:cNvPr>
          <p:cNvSpPr/>
          <p:nvPr userDrawn="1"/>
        </p:nvSpPr>
        <p:spPr>
          <a:xfrm>
            <a:off x="0" y="-12931"/>
            <a:ext cx="12192000" cy="744359"/>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00000"/>
              </a:lnSpc>
            </a:pPr>
            <a:endParaRPr lang="en-US" sz="1349" b="0" i="0">
              <a:latin typeface="ITC Franklin Gothic Std Book" panose="020B0504030503020204" pitchFamily="34" charset="0"/>
            </a:endParaRPr>
          </a:p>
        </p:txBody>
      </p:sp>
      <p:sp>
        <p:nvSpPr>
          <p:cNvPr id="19" name="Text Placeholder 9">
            <a:extLst>
              <a:ext uri="{FF2B5EF4-FFF2-40B4-BE49-F238E27FC236}">
                <a16:creationId xmlns:a16="http://schemas.microsoft.com/office/drawing/2014/main" id="{7568077E-8544-BF97-EA38-978DB433BE6C}"/>
              </a:ext>
            </a:extLst>
          </p:cNvPr>
          <p:cNvSpPr>
            <a:spLocks noGrp="1"/>
          </p:cNvSpPr>
          <p:nvPr>
            <p:ph type="body" sz="quarter" idx="14" hasCustomPrompt="1"/>
          </p:nvPr>
        </p:nvSpPr>
        <p:spPr>
          <a:xfrm>
            <a:off x="304800" y="1"/>
            <a:ext cx="11530059" cy="731427"/>
          </a:xfrm>
          <a:prstGeom prst="rect">
            <a:avLst/>
          </a:prstGeom>
        </p:spPr>
        <p:txBody>
          <a:bodyPr anchor="ctr"/>
          <a:lstStyle>
            <a:lvl1pPr marL="0" indent="0" algn="l" defTabSz="192875" rtl="0" eaLnBrk="1" latinLnBrk="0" hangingPunct="1">
              <a:lnSpc>
                <a:spcPct val="100000"/>
              </a:lnSpc>
              <a:spcBef>
                <a:spcPct val="0"/>
              </a:spcBef>
              <a:buClr>
                <a:schemeClr val="accent3">
                  <a:lumMod val="75000"/>
                </a:schemeClr>
              </a:buClr>
              <a:buFont typeface="Wingdings" charset="2"/>
              <a:buNone/>
              <a:defRPr lang="en-US" sz="2664" b="0" i="0" kern="1200">
                <a:solidFill>
                  <a:schemeClr val="bg1"/>
                </a:solidFill>
                <a:latin typeface="Franklin Gothic Medium" panose="020B0603020102020204" pitchFamily="34" charset="0"/>
                <a:ea typeface="+mj-ea"/>
                <a:cs typeface="Arial" panose="020B0604020202020204" pitchFamily="34" charset="0"/>
              </a:defRPr>
            </a:lvl1pPr>
          </a:lstStyle>
          <a:p>
            <a:r>
              <a:rPr lang="en-US" dirty="0"/>
              <a:t>Heading</a:t>
            </a:r>
          </a:p>
        </p:txBody>
      </p:sp>
      <p:sp>
        <p:nvSpPr>
          <p:cNvPr id="9" name="Slide Number Placeholder 1">
            <a:extLst>
              <a:ext uri="{FF2B5EF4-FFF2-40B4-BE49-F238E27FC236}">
                <a16:creationId xmlns:a16="http://schemas.microsoft.com/office/drawing/2014/main" id="{43435697-9811-D152-C304-18E513C81579}"/>
              </a:ext>
            </a:extLst>
          </p:cNvPr>
          <p:cNvSpPr>
            <a:spLocks noGrp="1"/>
          </p:cNvSpPr>
          <p:nvPr>
            <p:ph type="sldNum" sz="quarter" idx="4"/>
          </p:nvPr>
        </p:nvSpPr>
        <p:spPr>
          <a:xfrm>
            <a:off x="11459278" y="6282727"/>
            <a:ext cx="427921"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Franklin Gothic Medium" panose="020B0603020102020204" pitchFamily="34" charset="0"/>
              </a:defRPr>
            </a:lvl1pPr>
          </a:lstStyle>
          <a:p>
            <a:fld id="{8FCC257D-A786-9244-9E17-CE618C8B9275}" type="slidenum">
              <a:rPr lang="en-US" smtClean="0"/>
              <a:pPr/>
              <a:t>‹#›</a:t>
            </a:fld>
            <a:endParaRPr lang="en-US"/>
          </a:p>
        </p:txBody>
      </p:sp>
      <p:sp>
        <p:nvSpPr>
          <p:cNvPr id="2" name="Footer Placeholder 10">
            <a:extLst>
              <a:ext uri="{FF2B5EF4-FFF2-40B4-BE49-F238E27FC236}">
                <a16:creationId xmlns:a16="http://schemas.microsoft.com/office/drawing/2014/main" id="{F83154D2-46F9-BD1D-90F9-71D85AE9B142}"/>
              </a:ext>
            </a:extLst>
          </p:cNvPr>
          <p:cNvSpPr txBox="1">
            <a:spLocks/>
          </p:cNvSpPr>
          <p:nvPr userDrawn="1"/>
        </p:nvSpPr>
        <p:spPr>
          <a:xfrm>
            <a:off x="7486650" y="6095481"/>
            <a:ext cx="396716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5A5B5D"/>
                </a:solidFill>
              </a:rPr>
              <a:t>Federal Emergency Management Agency	 </a:t>
            </a:r>
            <a:fld id="{8FCC257D-A786-9244-9E17-CE618C8B9275}" type="slidenum">
              <a:rPr lang="en-US" smtClean="0">
                <a:solidFill>
                  <a:srgbClr val="5A5B5D"/>
                </a:solidFill>
              </a:rPr>
              <a:pPr/>
              <a:t>‹#›</a:t>
            </a:fld>
            <a:endParaRPr lang="en-US" dirty="0">
              <a:solidFill>
                <a:srgbClr val="5A5B5D"/>
              </a:solidFill>
            </a:endParaRPr>
          </a:p>
        </p:txBody>
      </p:sp>
    </p:spTree>
    <p:extLst>
      <p:ext uri="{BB962C8B-B14F-4D97-AF65-F5344CB8AC3E}">
        <p14:creationId xmlns:p14="http://schemas.microsoft.com/office/powerpoint/2010/main" val="1019944870"/>
      </p:ext>
    </p:extLst>
  </p:cSld>
  <p:clrMapOvr>
    <a:masterClrMapping/>
  </p:clrMapOvr>
  <p:extLst>
    <p:ext uri="{DCECCB84-F9BA-43D5-87BE-67443E8EF086}">
      <p15:sldGuideLst xmlns:p15="http://schemas.microsoft.com/office/powerpoint/2012/main">
        <p15:guide id="1" pos="247">
          <p15:clr>
            <a:srgbClr val="FBAE40"/>
          </p15:clr>
        </p15:guide>
        <p15:guide id="2" pos="5504">
          <p15:clr>
            <a:srgbClr val="FBAE40"/>
          </p15:clr>
        </p15:guide>
        <p15:guide id="3" orient="horz" pos="405">
          <p15:clr>
            <a:srgbClr val="FBAE40"/>
          </p15:clr>
        </p15:guide>
        <p15:guide id="4" pos="294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EEE23-71C9-9293-4B4A-DD5B8C332A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FAADA7-2153-3396-5F57-8476AF2C91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C69092-0537-572B-8430-62217D0424AC}"/>
              </a:ext>
            </a:extLst>
          </p:cNvPr>
          <p:cNvSpPr>
            <a:spLocks noGrp="1"/>
          </p:cNvSpPr>
          <p:nvPr>
            <p:ph type="dt" sz="half" idx="10"/>
          </p:nvPr>
        </p:nvSpPr>
        <p:spPr/>
        <p:txBody>
          <a:bodyPr/>
          <a:lstStyle/>
          <a:p>
            <a:fld id="{5C3CBDAB-5B5F-4A6A-8BD1-DAA85D221937}" type="datetimeFigureOut">
              <a:rPr lang="en-US" smtClean="0"/>
              <a:t>6/12/2025</a:t>
            </a:fld>
            <a:endParaRPr lang="en-US"/>
          </a:p>
        </p:txBody>
      </p:sp>
      <p:sp>
        <p:nvSpPr>
          <p:cNvPr id="5" name="Footer Placeholder 4">
            <a:extLst>
              <a:ext uri="{FF2B5EF4-FFF2-40B4-BE49-F238E27FC236}">
                <a16:creationId xmlns:a16="http://schemas.microsoft.com/office/drawing/2014/main" id="{02887FD3-6732-6985-33FB-9CCD93577E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04DDE4-12CF-4324-69F5-3710532746A8}"/>
              </a:ext>
            </a:extLst>
          </p:cNvPr>
          <p:cNvSpPr>
            <a:spLocks noGrp="1"/>
          </p:cNvSpPr>
          <p:nvPr>
            <p:ph type="sldNum" sz="quarter" idx="12"/>
          </p:nvPr>
        </p:nvSpPr>
        <p:spPr/>
        <p:txBody>
          <a:bodyPr/>
          <a:lstStyle/>
          <a:p>
            <a:fld id="{82955A36-1E16-4CDC-A26C-45E2F9CF5576}" type="slidenum">
              <a:rPr lang="en-US" smtClean="0"/>
              <a:t>‹#›</a:t>
            </a:fld>
            <a:endParaRPr lang="en-US"/>
          </a:p>
        </p:txBody>
      </p:sp>
    </p:spTree>
    <p:extLst>
      <p:ext uri="{BB962C8B-B14F-4D97-AF65-F5344CB8AC3E}">
        <p14:creationId xmlns:p14="http://schemas.microsoft.com/office/powerpoint/2010/main" val="822750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658E5-9814-47C6-1BEB-FDDBF2EA1A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B6F229-D8BA-16D8-153C-6A70DB39975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CBAFE2-6559-0DF6-EAB8-9C6035E6F1EF}"/>
              </a:ext>
            </a:extLst>
          </p:cNvPr>
          <p:cNvSpPr>
            <a:spLocks noGrp="1"/>
          </p:cNvSpPr>
          <p:nvPr>
            <p:ph type="dt" sz="half" idx="10"/>
          </p:nvPr>
        </p:nvSpPr>
        <p:spPr/>
        <p:txBody>
          <a:bodyPr/>
          <a:lstStyle/>
          <a:p>
            <a:fld id="{5C3CBDAB-5B5F-4A6A-8BD1-DAA85D221937}" type="datetimeFigureOut">
              <a:rPr lang="en-US" smtClean="0"/>
              <a:t>6/12/2025</a:t>
            </a:fld>
            <a:endParaRPr lang="en-US"/>
          </a:p>
        </p:txBody>
      </p:sp>
      <p:sp>
        <p:nvSpPr>
          <p:cNvPr id="5" name="Footer Placeholder 4">
            <a:extLst>
              <a:ext uri="{FF2B5EF4-FFF2-40B4-BE49-F238E27FC236}">
                <a16:creationId xmlns:a16="http://schemas.microsoft.com/office/drawing/2014/main" id="{C49F9A7B-FD62-1179-4F25-B4037F46D1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BAEF72-4A55-A89A-0AFF-314C2FFB4A8F}"/>
              </a:ext>
            </a:extLst>
          </p:cNvPr>
          <p:cNvSpPr>
            <a:spLocks noGrp="1"/>
          </p:cNvSpPr>
          <p:nvPr>
            <p:ph type="sldNum" sz="quarter" idx="12"/>
          </p:nvPr>
        </p:nvSpPr>
        <p:spPr/>
        <p:txBody>
          <a:bodyPr/>
          <a:lstStyle/>
          <a:p>
            <a:fld id="{82955A36-1E16-4CDC-A26C-45E2F9CF5576}" type="slidenum">
              <a:rPr lang="en-US" smtClean="0"/>
              <a:t>‹#›</a:t>
            </a:fld>
            <a:endParaRPr lang="en-US"/>
          </a:p>
        </p:txBody>
      </p:sp>
    </p:spTree>
    <p:extLst>
      <p:ext uri="{BB962C8B-B14F-4D97-AF65-F5344CB8AC3E}">
        <p14:creationId xmlns:p14="http://schemas.microsoft.com/office/powerpoint/2010/main" val="32199563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CF384-CC3E-6641-EC06-5EE461B79C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31CCEA-1F06-3E7C-24C1-233487B12CF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7DC2EB5-049D-4136-FE31-87A6EACC703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621CEC-2272-C3EF-643C-2EAFB659D739}"/>
              </a:ext>
            </a:extLst>
          </p:cNvPr>
          <p:cNvSpPr>
            <a:spLocks noGrp="1"/>
          </p:cNvSpPr>
          <p:nvPr>
            <p:ph type="dt" sz="half" idx="10"/>
          </p:nvPr>
        </p:nvSpPr>
        <p:spPr/>
        <p:txBody>
          <a:bodyPr/>
          <a:lstStyle/>
          <a:p>
            <a:fld id="{5C3CBDAB-5B5F-4A6A-8BD1-DAA85D221937}" type="datetimeFigureOut">
              <a:rPr lang="en-US" smtClean="0"/>
              <a:t>6/12/2025</a:t>
            </a:fld>
            <a:endParaRPr lang="en-US"/>
          </a:p>
        </p:txBody>
      </p:sp>
      <p:sp>
        <p:nvSpPr>
          <p:cNvPr id="6" name="Footer Placeholder 5">
            <a:extLst>
              <a:ext uri="{FF2B5EF4-FFF2-40B4-BE49-F238E27FC236}">
                <a16:creationId xmlns:a16="http://schemas.microsoft.com/office/drawing/2014/main" id="{F0FDD86F-D872-55C9-5447-C356BD4289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8644F2-944F-6897-98C7-4F787683C5C3}"/>
              </a:ext>
            </a:extLst>
          </p:cNvPr>
          <p:cNvSpPr>
            <a:spLocks noGrp="1"/>
          </p:cNvSpPr>
          <p:nvPr>
            <p:ph type="sldNum" sz="quarter" idx="12"/>
          </p:nvPr>
        </p:nvSpPr>
        <p:spPr/>
        <p:txBody>
          <a:bodyPr/>
          <a:lstStyle/>
          <a:p>
            <a:fld id="{82955A36-1E16-4CDC-A26C-45E2F9CF5576}" type="slidenum">
              <a:rPr lang="en-US" smtClean="0"/>
              <a:t>‹#›</a:t>
            </a:fld>
            <a:endParaRPr lang="en-US"/>
          </a:p>
        </p:txBody>
      </p:sp>
    </p:spTree>
    <p:extLst>
      <p:ext uri="{BB962C8B-B14F-4D97-AF65-F5344CB8AC3E}">
        <p14:creationId xmlns:p14="http://schemas.microsoft.com/office/powerpoint/2010/main" val="490544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6C6C4-9FD0-1E8B-FCB4-68A8D18A52E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0F07BB-57AA-0CB7-CF95-854B30DBE8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CA0E17-117F-32C7-71B2-3ADF3CEB093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8EF65A-874C-6C36-E06B-011C3573858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3EA2D55-61D1-511A-9DB6-85AA36221A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59F54F8-D902-D2F0-B5FE-44BB325A8D40}"/>
              </a:ext>
            </a:extLst>
          </p:cNvPr>
          <p:cNvSpPr>
            <a:spLocks noGrp="1"/>
          </p:cNvSpPr>
          <p:nvPr>
            <p:ph type="dt" sz="half" idx="10"/>
          </p:nvPr>
        </p:nvSpPr>
        <p:spPr/>
        <p:txBody>
          <a:bodyPr/>
          <a:lstStyle/>
          <a:p>
            <a:fld id="{5C3CBDAB-5B5F-4A6A-8BD1-DAA85D221937}" type="datetimeFigureOut">
              <a:rPr lang="en-US" smtClean="0"/>
              <a:t>6/12/2025</a:t>
            </a:fld>
            <a:endParaRPr lang="en-US"/>
          </a:p>
        </p:txBody>
      </p:sp>
      <p:sp>
        <p:nvSpPr>
          <p:cNvPr id="8" name="Footer Placeholder 7">
            <a:extLst>
              <a:ext uri="{FF2B5EF4-FFF2-40B4-BE49-F238E27FC236}">
                <a16:creationId xmlns:a16="http://schemas.microsoft.com/office/drawing/2014/main" id="{848E17A3-A041-AF3F-80A0-E7AC211467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267E44E-BDEB-1BE0-25E6-A89A542C6DD6}"/>
              </a:ext>
            </a:extLst>
          </p:cNvPr>
          <p:cNvSpPr>
            <a:spLocks noGrp="1"/>
          </p:cNvSpPr>
          <p:nvPr>
            <p:ph type="sldNum" sz="quarter" idx="12"/>
          </p:nvPr>
        </p:nvSpPr>
        <p:spPr/>
        <p:txBody>
          <a:bodyPr/>
          <a:lstStyle/>
          <a:p>
            <a:fld id="{82955A36-1E16-4CDC-A26C-45E2F9CF5576}" type="slidenum">
              <a:rPr lang="en-US" smtClean="0"/>
              <a:t>‹#›</a:t>
            </a:fld>
            <a:endParaRPr lang="en-US"/>
          </a:p>
        </p:txBody>
      </p:sp>
    </p:spTree>
    <p:extLst>
      <p:ext uri="{BB962C8B-B14F-4D97-AF65-F5344CB8AC3E}">
        <p14:creationId xmlns:p14="http://schemas.microsoft.com/office/powerpoint/2010/main" val="3593280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2FE5A-17D6-3DED-D03F-C4558D87B68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69AB06A-A543-E44E-383B-CC356635B6E9}"/>
              </a:ext>
            </a:extLst>
          </p:cNvPr>
          <p:cNvSpPr>
            <a:spLocks noGrp="1"/>
          </p:cNvSpPr>
          <p:nvPr>
            <p:ph type="dt" sz="half" idx="10"/>
          </p:nvPr>
        </p:nvSpPr>
        <p:spPr/>
        <p:txBody>
          <a:bodyPr/>
          <a:lstStyle/>
          <a:p>
            <a:fld id="{5C3CBDAB-5B5F-4A6A-8BD1-DAA85D221937}" type="datetimeFigureOut">
              <a:rPr lang="en-US" smtClean="0"/>
              <a:t>6/12/2025</a:t>
            </a:fld>
            <a:endParaRPr lang="en-US"/>
          </a:p>
        </p:txBody>
      </p:sp>
      <p:sp>
        <p:nvSpPr>
          <p:cNvPr id="4" name="Footer Placeholder 3">
            <a:extLst>
              <a:ext uri="{FF2B5EF4-FFF2-40B4-BE49-F238E27FC236}">
                <a16:creationId xmlns:a16="http://schemas.microsoft.com/office/drawing/2014/main" id="{C1D1685F-52F4-C53D-AF0C-405AE43D9A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DC6877A-9FB5-06AF-64A0-C43E0D4BAD52}"/>
              </a:ext>
            </a:extLst>
          </p:cNvPr>
          <p:cNvSpPr>
            <a:spLocks noGrp="1"/>
          </p:cNvSpPr>
          <p:nvPr>
            <p:ph type="sldNum" sz="quarter" idx="12"/>
          </p:nvPr>
        </p:nvSpPr>
        <p:spPr/>
        <p:txBody>
          <a:bodyPr/>
          <a:lstStyle/>
          <a:p>
            <a:fld id="{82955A36-1E16-4CDC-A26C-45E2F9CF5576}" type="slidenum">
              <a:rPr lang="en-US" smtClean="0"/>
              <a:t>‹#›</a:t>
            </a:fld>
            <a:endParaRPr lang="en-US"/>
          </a:p>
        </p:txBody>
      </p:sp>
    </p:spTree>
    <p:extLst>
      <p:ext uri="{BB962C8B-B14F-4D97-AF65-F5344CB8AC3E}">
        <p14:creationId xmlns:p14="http://schemas.microsoft.com/office/powerpoint/2010/main" val="2096689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7A102C-F5DE-E100-2E0E-B21EE8040EFE}"/>
              </a:ext>
            </a:extLst>
          </p:cNvPr>
          <p:cNvSpPr>
            <a:spLocks noGrp="1"/>
          </p:cNvSpPr>
          <p:nvPr>
            <p:ph type="dt" sz="half" idx="10"/>
          </p:nvPr>
        </p:nvSpPr>
        <p:spPr/>
        <p:txBody>
          <a:bodyPr/>
          <a:lstStyle/>
          <a:p>
            <a:fld id="{5C3CBDAB-5B5F-4A6A-8BD1-DAA85D221937}" type="datetimeFigureOut">
              <a:rPr lang="en-US" smtClean="0"/>
              <a:t>6/12/2025</a:t>
            </a:fld>
            <a:endParaRPr lang="en-US"/>
          </a:p>
        </p:txBody>
      </p:sp>
      <p:sp>
        <p:nvSpPr>
          <p:cNvPr id="3" name="Footer Placeholder 2">
            <a:extLst>
              <a:ext uri="{FF2B5EF4-FFF2-40B4-BE49-F238E27FC236}">
                <a16:creationId xmlns:a16="http://schemas.microsoft.com/office/drawing/2014/main" id="{922FC503-946E-4190-0F1E-4CD6C57064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D936E71-5C7F-F170-FD87-564E6B6C4C2E}"/>
              </a:ext>
            </a:extLst>
          </p:cNvPr>
          <p:cNvSpPr>
            <a:spLocks noGrp="1"/>
          </p:cNvSpPr>
          <p:nvPr>
            <p:ph type="sldNum" sz="quarter" idx="12"/>
          </p:nvPr>
        </p:nvSpPr>
        <p:spPr/>
        <p:txBody>
          <a:bodyPr/>
          <a:lstStyle/>
          <a:p>
            <a:fld id="{82955A36-1E16-4CDC-A26C-45E2F9CF5576}" type="slidenum">
              <a:rPr lang="en-US" smtClean="0"/>
              <a:t>‹#›</a:t>
            </a:fld>
            <a:endParaRPr lang="en-US"/>
          </a:p>
        </p:txBody>
      </p:sp>
    </p:spTree>
    <p:extLst>
      <p:ext uri="{BB962C8B-B14F-4D97-AF65-F5344CB8AC3E}">
        <p14:creationId xmlns:p14="http://schemas.microsoft.com/office/powerpoint/2010/main" val="2039872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C5C21-56AB-BD67-66C0-E459331FD5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C1CE3C-ADC0-64FC-3360-6BE3E8A88C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EAD9B5-F1E2-7D4B-F914-7A65E47DAF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C508AB-613A-7683-E593-F87647C35750}"/>
              </a:ext>
            </a:extLst>
          </p:cNvPr>
          <p:cNvSpPr>
            <a:spLocks noGrp="1"/>
          </p:cNvSpPr>
          <p:nvPr>
            <p:ph type="dt" sz="half" idx="10"/>
          </p:nvPr>
        </p:nvSpPr>
        <p:spPr/>
        <p:txBody>
          <a:bodyPr/>
          <a:lstStyle/>
          <a:p>
            <a:fld id="{5C3CBDAB-5B5F-4A6A-8BD1-DAA85D221937}" type="datetimeFigureOut">
              <a:rPr lang="en-US" smtClean="0"/>
              <a:t>6/12/2025</a:t>
            </a:fld>
            <a:endParaRPr lang="en-US"/>
          </a:p>
        </p:txBody>
      </p:sp>
      <p:sp>
        <p:nvSpPr>
          <p:cNvPr id="6" name="Footer Placeholder 5">
            <a:extLst>
              <a:ext uri="{FF2B5EF4-FFF2-40B4-BE49-F238E27FC236}">
                <a16:creationId xmlns:a16="http://schemas.microsoft.com/office/drawing/2014/main" id="{ABB85768-3721-6B75-A31B-900B104A72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7E3662-2938-5CBE-F4E7-DEA3DA1C679B}"/>
              </a:ext>
            </a:extLst>
          </p:cNvPr>
          <p:cNvSpPr>
            <a:spLocks noGrp="1"/>
          </p:cNvSpPr>
          <p:nvPr>
            <p:ph type="sldNum" sz="quarter" idx="12"/>
          </p:nvPr>
        </p:nvSpPr>
        <p:spPr/>
        <p:txBody>
          <a:bodyPr/>
          <a:lstStyle/>
          <a:p>
            <a:fld id="{82955A36-1E16-4CDC-A26C-45E2F9CF5576}" type="slidenum">
              <a:rPr lang="en-US" smtClean="0"/>
              <a:t>‹#›</a:t>
            </a:fld>
            <a:endParaRPr lang="en-US"/>
          </a:p>
        </p:txBody>
      </p:sp>
    </p:spTree>
    <p:extLst>
      <p:ext uri="{BB962C8B-B14F-4D97-AF65-F5344CB8AC3E}">
        <p14:creationId xmlns:p14="http://schemas.microsoft.com/office/powerpoint/2010/main" val="186632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DE952-2828-0B73-3844-CFA512137E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4ACC9B7-FF99-B02C-EE64-1C012969F9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0FA5539-23F9-C351-46C8-16D66A1D26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2E89A6-AAEF-8D7F-25C5-22A479CB5D3B}"/>
              </a:ext>
            </a:extLst>
          </p:cNvPr>
          <p:cNvSpPr>
            <a:spLocks noGrp="1"/>
          </p:cNvSpPr>
          <p:nvPr>
            <p:ph type="dt" sz="half" idx="10"/>
          </p:nvPr>
        </p:nvSpPr>
        <p:spPr/>
        <p:txBody>
          <a:bodyPr/>
          <a:lstStyle/>
          <a:p>
            <a:fld id="{5C3CBDAB-5B5F-4A6A-8BD1-DAA85D221937}" type="datetimeFigureOut">
              <a:rPr lang="en-US" smtClean="0"/>
              <a:t>6/12/2025</a:t>
            </a:fld>
            <a:endParaRPr lang="en-US"/>
          </a:p>
        </p:txBody>
      </p:sp>
      <p:sp>
        <p:nvSpPr>
          <p:cNvPr id="6" name="Footer Placeholder 5">
            <a:extLst>
              <a:ext uri="{FF2B5EF4-FFF2-40B4-BE49-F238E27FC236}">
                <a16:creationId xmlns:a16="http://schemas.microsoft.com/office/drawing/2014/main" id="{FED44E57-81EF-05A4-E25D-9847A3A43A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8F0F6A-0E91-87EF-35A4-2007CBAC9038}"/>
              </a:ext>
            </a:extLst>
          </p:cNvPr>
          <p:cNvSpPr>
            <a:spLocks noGrp="1"/>
          </p:cNvSpPr>
          <p:nvPr>
            <p:ph type="sldNum" sz="quarter" idx="12"/>
          </p:nvPr>
        </p:nvSpPr>
        <p:spPr/>
        <p:txBody>
          <a:bodyPr/>
          <a:lstStyle/>
          <a:p>
            <a:fld id="{82955A36-1E16-4CDC-A26C-45E2F9CF5576}" type="slidenum">
              <a:rPr lang="en-US" smtClean="0"/>
              <a:t>‹#›</a:t>
            </a:fld>
            <a:endParaRPr lang="en-US"/>
          </a:p>
        </p:txBody>
      </p:sp>
    </p:spTree>
    <p:extLst>
      <p:ext uri="{BB962C8B-B14F-4D97-AF65-F5344CB8AC3E}">
        <p14:creationId xmlns:p14="http://schemas.microsoft.com/office/powerpoint/2010/main" val="22697991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3C7C5D-B929-36A0-0969-E1CD529F1D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C3F43B0-8E01-4957-B58E-1D99A0453C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84F74D-EDC4-09B3-2C75-A6E5507F92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C3CBDAB-5B5F-4A6A-8BD1-DAA85D221937}" type="datetimeFigureOut">
              <a:rPr lang="en-US" smtClean="0"/>
              <a:t>6/12/2025</a:t>
            </a:fld>
            <a:endParaRPr lang="en-US"/>
          </a:p>
        </p:txBody>
      </p:sp>
      <p:sp>
        <p:nvSpPr>
          <p:cNvPr id="5" name="Footer Placeholder 4">
            <a:extLst>
              <a:ext uri="{FF2B5EF4-FFF2-40B4-BE49-F238E27FC236}">
                <a16:creationId xmlns:a16="http://schemas.microsoft.com/office/drawing/2014/main" id="{101375F3-3D6F-774F-6821-9F8906FE5E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80779CC-729B-2B47-3E65-6B7FC1C6AA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2955A36-1E16-4CDC-A26C-45E2F9CF5576}" type="slidenum">
              <a:rPr lang="en-US" smtClean="0"/>
              <a:t>‹#›</a:t>
            </a:fld>
            <a:endParaRPr lang="en-US"/>
          </a:p>
        </p:txBody>
      </p:sp>
    </p:spTree>
    <p:extLst>
      <p:ext uri="{BB962C8B-B14F-4D97-AF65-F5344CB8AC3E}">
        <p14:creationId xmlns:p14="http://schemas.microsoft.com/office/powerpoint/2010/main" val="4145777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www.mapwv.gov/flood/map/?wkid=102100&amp;x=-8680855&amp;y=4763844&amp;l=7&amp;v=0" TargetMode="External"/><Relationship Id="rId5" Type="http://schemas.openxmlformats.org/officeDocument/2006/relationships/hyperlink" Target="https://www.mapwv.gov/flood/map/?wkid=102100&amp;x=-8680721&amp;y=4764540&amp;l=8&amp;v=2" TargetMode="Externa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7"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hyperlink" Target="https://www.mapwv.gov/flood/map/?wkid=102100&amp;x=-8916205&amp;y=4611060&amp;l=9&amp;v=2"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3.png"/><Relationship Id="rId4" Type="http://schemas.openxmlformats.org/officeDocument/2006/relationships/hyperlink" Target="https://www.mapwv.gov/flood/map/?wkid=102100&amp;x=-8915986&amp;y=4611132&amp;l=12&amp;v=2" TargetMode="External"/></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6.png"/><Relationship Id="rId3" Type="http://schemas.openxmlformats.org/officeDocument/2006/relationships/hyperlink" Target="https://mapwv.gov/flood/map/?wkid=102100&amp;x=-8668072&amp;y=4763766&amp;l=12&amp;v=2" TargetMode="External"/><Relationship Id="rId7" Type="http://schemas.openxmlformats.org/officeDocument/2006/relationships/image" Target="../media/image23.png"/><Relationship Id="rId12" Type="http://schemas.microsoft.com/office/2007/relationships/hdphoto" Target="../media/hdphoto4.wdp"/><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25.png"/><Relationship Id="rId5" Type="http://schemas.openxmlformats.org/officeDocument/2006/relationships/hyperlink" Target="https://mapwv.gov/flood/map/?wkid=102100&amp;x=-8665775&amp;y=4749842&amp;l=12&amp;v=2" TargetMode="External"/><Relationship Id="rId15" Type="http://schemas.openxmlformats.org/officeDocument/2006/relationships/image" Target="../media/image27.png"/><Relationship Id="rId10" Type="http://schemas.microsoft.com/office/2007/relationships/hdphoto" Target="../media/hdphoto3.wdp"/><Relationship Id="rId4" Type="http://schemas.openxmlformats.org/officeDocument/2006/relationships/hyperlink" Target="https://mapwv.gov/flood/map/?wkid=102100&amp;x=-8660772&amp;y=4758858&amp;l=12&amp;v=2" TargetMode="External"/><Relationship Id="rId9" Type="http://schemas.openxmlformats.org/officeDocument/2006/relationships/image" Target="../media/image24.png"/><Relationship Id="rId14"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data.wvgis.wvu.edu/pub/RA/_engage/Local/SFHA_Change" TargetMode="External"/><Relationship Id="rId5" Type="http://schemas.openxmlformats.org/officeDocument/2006/relationships/hyperlink" Target="https://data.wvgis.wvu.edu/pub/RA/_engage/Local/SFHA_Change/Documentation/FEMA_R3_Local_Officials_Toolkit.pdf" TargetMode="Externa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microsoft.com/office/2018/10/relationships/comments" Target="../comments/modernComment_109E_939D8DF5.xml"/><Relationship Id="rId7"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hyperlink" Target="https://www.wvfrf.org/wvre/report/?scaleid=3&amp;entityid=33&amp;type=top20" TargetMode="External"/><Relationship Id="rId5" Type="http://schemas.openxmlformats.org/officeDocument/2006/relationships/hyperlink" Target="https://www.wvfrf.org/wvre/blra/?sortfield=Depth_Grid&amp;sorttype=desc&amp;from=1&amp;statement=County%2520%253D%2520Morgan%253BSymbol_FloodRiskZone%2520IN%2520%28MAPPED%2520OUT-Commercial%252CMAPPED%2520OUT-Other%252CMAPPED%2520OUT-Residential%29&amp;perPage=10&amp;pwAuth=true&amp;hiddenFields=2,5,7,8,10,12,15,18,19,20,21,22,23,24,25,26,27,29,30,31,33,34,35,36,37" TargetMode="External"/><Relationship Id="rId4" Type="http://schemas.openxmlformats.org/officeDocument/2006/relationships/hyperlink" Target="https://www.wvfrf.org/wvre/blra/?sortfield=Depth_Grid&amp;sorttype=desc&amp;from=1&amp;statement=County%2520%253D%2520Morgan%253BSymbol_FloodRiskZone%2520IN%2520%28Mapped%2520in%2520Floodway-Commercial%252CMapped%2520In%2520Floodway-Residential%252CMAPPED%2520IN-Commercial%252CMAPPED%2520IN-Other%252CMAPPED%2520IN-Residential%29&amp;hiddenFields=2,5,7,8,10,14,15,16,17,18,19,20,21,22,23,24,25,26,27,29,31,33,34,35,36,37"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data.wvgis.wvu.edu/pub/RA/_resources/LOMA/WV_Flood_Tool_LiDAR_for_LOMA_Guide.pdf" TargetMode="External"/><Relationship Id="rId3" Type="http://schemas.openxmlformats.org/officeDocument/2006/relationships/image" Target="../media/image31.png"/><Relationship Id="rId7" Type="http://schemas.openxmlformats.org/officeDocument/2006/relationships/hyperlink" Target="https://data.wvgis.wvu.edu/pub/RA/_resources/LOMA/WV_Flood_Tool-LIDAR_for_LOMA_instructions.pdf"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www.mapwv.gov/flood/map/?wkid=102100&amp;x=-9060027&amp;y=4519995&amp;l=11&amp;v=2"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www.fema.gov/flood-maps/tools-resources/risk-map"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experience.arcgis.com/experience/7581cae419184dc2a89f9befb5a9c114"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data.wvgis.wvu.edu/pub/RA/_resources/Status/WV_FloodStudies_20250605.pdf"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www.mapwv.gov/flood/map/?wkid=102100&amp;x=-8652937&amp;y=4767965&amp;l=11&amp;v=2" TargetMode="Externa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hyperlink" Target="https://www.mapwv.gov/flood/map/?wkid=102100&amp;x=-8661207&amp;y=4783322&amp;l=10&amp;v=2" TargetMode="External"/><Relationship Id="rId3" Type="http://schemas.openxmlformats.org/officeDocument/2006/relationships/image" Target="../media/image12.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hazards-fema.maps.arcgis.com/apps/webappviewer/index.html?id=5852ea902db44e55bfce395799315f9c&amp;extent=-8661917.397840908,4782972.517052416,-8660268.03009008,4783727.3327066675,102100&amp;level=17" TargetMode="External"/><Relationship Id="rId5" Type="http://schemas.openxmlformats.org/officeDocument/2006/relationships/hyperlink" Target="https://www.mapwv.gov/flood/map/?wkid=102100&amp;x=-8652937&amp;y=4767965&amp;l=11&amp;v=2" TargetMode="External"/><Relationship Id="rId4" Type="http://schemas.openxmlformats.org/officeDocument/2006/relationships/image" Target="../media/image10.png"/><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a:extLst>
            <a:ext uri="{FF2B5EF4-FFF2-40B4-BE49-F238E27FC236}">
              <a16:creationId xmlns:a16="http://schemas.microsoft.com/office/drawing/2014/main" id="{5DE778D7-7775-D373-55D1-4F5C89E71CE2}"/>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A4464572-51F4-7859-8D89-FC3D88D63F38}"/>
              </a:ext>
            </a:extLst>
          </p:cNvPr>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b="1" dirty="0">
                <a:solidFill>
                  <a:prstClr val="white"/>
                </a:solidFill>
                <a:latin typeface="Arial" panose="020B0604020202020204" pitchFamily="34" charset="0"/>
                <a:cs typeface="Arial" panose="020B0604020202020204" pitchFamily="34" charset="0"/>
              </a:rPr>
              <a:t>New Flood Maps</a:t>
            </a:r>
            <a:endParaRPr lang="en-US" dirty="0">
              <a:solidFill>
                <a:prstClr val="white"/>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7AC7377E-2669-2287-92A7-D41BACBEA335}"/>
              </a:ext>
            </a:extLst>
          </p:cNvPr>
          <p:cNvPicPr>
            <a:picLocks noChangeAspect="1"/>
          </p:cNvPicPr>
          <p:nvPr/>
        </p:nvPicPr>
        <p:blipFill>
          <a:blip r:embed="rId3"/>
          <a:stretch>
            <a:fillRect/>
          </a:stretch>
        </p:blipFill>
        <p:spPr>
          <a:xfrm>
            <a:off x="285382" y="1137203"/>
            <a:ext cx="7171437" cy="5272749"/>
          </a:xfrm>
          <a:prstGeom prst="rect">
            <a:avLst/>
          </a:prstGeom>
        </p:spPr>
      </p:pic>
      <p:grpSp>
        <p:nvGrpSpPr>
          <p:cNvPr id="5" name="Group 4">
            <a:extLst>
              <a:ext uri="{FF2B5EF4-FFF2-40B4-BE49-F238E27FC236}">
                <a16:creationId xmlns:a16="http://schemas.microsoft.com/office/drawing/2014/main" id="{3A707AA4-F41D-B957-04EB-7DE360601FAD}"/>
              </a:ext>
            </a:extLst>
          </p:cNvPr>
          <p:cNvGrpSpPr/>
          <p:nvPr/>
        </p:nvGrpSpPr>
        <p:grpSpPr>
          <a:xfrm>
            <a:off x="7990328" y="1352863"/>
            <a:ext cx="3711686" cy="2076137"/>
            <a:chOff x="7094136" y="4340888"/>
            <a:chExt cx="2766152" cy="1547251"/>
          </a:xfrm>
        </p:grpSpPr>
        <p:pic>
          <p:nvPicPr>
            <p:cNvPr id="6" name="Picture 5">
              <a:extLst>
                <a:ext uri="{FF2B5EF4-FFF2-40B4-BE49-F238E27FC236}">
                  <a16:creationId xmlns:a16="http://schemas.microsoft.com/office/drawing/2014/main" id="{76983482-D847-3BFA-6032-5B5F3F001D1D}"/>
                </a:ext>
              </a:extLst>
            </p:cNvPr>
            <p:cNvPicPr/>
            <p:nvPr/>
          </p:nvPicPr>
          <p:blipFill>
            <a:blip r:embed="rId4" cstate="email">
              <a:extLst>
                <a:ext uri="{28A0092B-C50C-407E-A947-70E740481C1C}">
                  <a14:useLocalDpi xmlns:a14="http://schemas.microsoft.com/office/drawing/2010/main"/>
                </a:ext>
              </a:extLst>
            </a:blip>
            <a:stretch>
              <a:fillRect/>
            </a:stretch>
          </p:blipFill>
          <p:spPr>
            <a:xfrm>
              <a:off x="7094136" y="4340888"/>
              <a:ext cx="2766152" cy="1547251"/>
            </a:xfrm>
            <a:prstGeom prst="rect">
              <a:avLst/>
            </a:prstGeom>
            <a:ln>
              <a:solidFill>
                <a:schemeClr val="tx1"/>
              </a:solidFill>
            </a:ln>
          </p:spPr>
        </p:pic>
        <p:sp>
          <p:nvSpPr>
            <p:cNvPr id="7" name="TextBox 6">
              <a:extLst>
                <a:ext uri="{FF2B5EF4-FFF2-40B4-BE49-F238E27FC236}">
                  <a16:creationId xmlns:a16="http://schemas.microsoft.com/office/drawing/2014/main" id="{5197BC89-DFC3-961B-92E0-0D27209F3D43}"/>
                </a:ext>
              </a:extLst>
            </p:cNvPr>
            <p:cNvSpPr txBox="1"/>
            <p:nvPr/>
          </p:nvSpPr>
          <p:spPr>
            <a:xfrm>
              <a:off x="7375738" y="5412032"/>
              <a:ext cx="1426866" cy="317626"/>
            </a:xfrm>
            <a:prstGeom prst="rect">
              <a:avLst/>
            </a:prstGeom>
            <a:solidFill>
              <a:schemeClr val="bg1"/>
            </a:solidFill>
          </p:spPr>
          <p:txBody>
            <a:bodyPr wrap="square" rtlCol="0">
              <a:spAutoFit/>
            </a:bodyPr>
            <a:lstStyle/>
            <a:p>
              <a:r>
                <a:rPr lang="en-US" sz="1200" b="1" dirty="0">
                  <a:solidFill>
                    <a:schemeClr val="tx1">
                      <a:lumMod val="65000"/>
                      <a:lumOff val="35000"/>
                    </a:schemeClr>
                  </a:solidFill>
                </a:rPr>
                <a:t>Floodway</a:t>
              </a:r>
            </a:p>
          </p:txBody>
        </p:sp>
      </p:grpSp>
      <p:sp>
        <p:nvSpPr>
          <p:cNvPr id="8" name="TextBox 7">
            <a:extLst>
              <a:ext uri="{FF2B5EF4-FFF2-40B4-BE49-F238E27FC236}">
                <a16:creationId xmlns:a16="http://schemas.microsoft.com/office/drawing/2014/main" id="{AE62405C-AE1C-42D2-C0E5-B2976AC73038}"/>
              </a:ext>
            </a:extLst>
          </p:cNvPr>
          <p:cNvSpPr txBox="1"/>
          <p:nvPr/>
        </p:nvSpPr>
        <p:spPr>
          <a:xfrm>
            <a:off x="789867" y="6409952"/>
            <a:ext cx="6248242" cy="369332"/>
          </a:xfrm>
          <a:prstGeom prst="rect">
            <a:avLst/>
          </a:prstGeom>
          <a:noFill/>
        </p:spPr>
        <p:txBody>
          <a:bodyPr wrap="square" rtlCol="0">
            <a:spAutoFit/>
          </a:bodyPr>
          <a:lstStyle/>
          <a:p>
            <a:r>
              <a:rPr lang="en-US" i="1" dirty="0"/>
              <a:t>Difference between FEMA’s 2009 and 2024 flood studies</a:t>
            </a:r>
          </a:p>
        </p:txBody>
      </p:sp>
      <p:sp>
        <p:nvSpPr>
          <p:cNvPr id="3" name="TextBox 2">
            <a:extLst>
              <a:ext uri="{FF2B5EF4-FFF2-40B4-BE49-F238E27FC236}">
                <a16:creationId xmlns:a16="http://schemas.microsoft.com/office/drawing/2014/main" id="{165AA2A7-296A-53E6-33B4-4F14521644CE}"/>
              </a:ext>
            </a:extLst>
          </p:cNvPr>
          <p:cNvSpPr txBox="1"/>
          <p:nvPr/>
        </p:nvSpPr>
        <p:spPr>
          <a:xfrm>
            <a:off x="8067761" y="4037428"/>
            <a:ext cx="3556820" cy="2031325"/>
          </a:xfrm>
          <a:prstGeom prst="rect">
            <a:avLst/>
          </a:prstGeom>
          <a:solidFill>
            <a:schemeClr val="accent1">
              <a:lumMod val="20000"/>
              <a:lumOff val="80000"/>
            </a:schemeClr>
          </a:solidFill>
        </p:spPr>
        <p:txBody>
          <a:bodyPr wrap="square" rtlCol="0">
            <a:spAutoFit/>
          </a:bodyPr>
          <a:lstStyle/>
          <a:p>
            <a:r>
              <a:rPr lang="en-US" b="1" dirty="0">
                <a:solidFill>
                  <a:schemeClr val="tx2">
                    <a:lumMod val="90000"/>
                    <a:lumOff val="10000"/>
                  </a:schemeClr>
                </a:solidFill>
              </a:rPr>
              <a:t>Kurt Donaldson</a:t>
            </a:r>
          </a:p>
          <a:p>
            <a:endParaRPr lang="en-US" b="1" dirty="0">
              <a:solidFill>
                <a:schemeClr val="tx2">
                  <a:lumMod val="90000"/>
                  <a:lumOff val="10000"/>
                </a:schemeClr>
              </a:solidFill>
            </a:endParaRPr>
          </a:p>
          <a:p>
            <a:r>
              <a:rPr lang="en-US" b="1" dirty="0">
                <a:solidFill>
                  <a:schemeClr val="tx2">
                    <a:lumMod val="90000"/>
                    <a:lumOff val="10000"/>
                  </a:schemeClr>
                </a:solidFill>
              </a:rPr>
              <a:t>WV GIS Technical Center</a:t>
            </a:r>
          </a:p>
          <a:p>
            <a:endParaRPr lang="en-US" b="1" dirty="0">
              <a:solidFill>
                <a:schemeClr val="tx2">
                  <a:lumMod val="90000"/>
                  <a:lumOff val="10000"/>
                </a:schemeClr>
              </a:solidFill>
            </a:endParaRPr>
          </a:p>
          <a:p>
            <a:r>
              <a:rPr lang="en-US" b="1" dirty="0">
                <a:solidFill>
                  <a:schemeClr val="tx2">
                    <a:lumMod val="90000"/>
                    <a:lumOff val="10000"/>
                  </a:schemeClr>
                </a:solidFill>
              </a:rPr>
              <a:t>West Virginia University</a:t>
            </a:r>
          </a:p>
          <a:p>
            <a:endParaRPr lang="en-US" b="1" dirty="0">
              <a:solidFill>
                <a:schemeClr val="tx2">
                  <a:lumMod val="90000"/>
                  <a:lumOff val="10000"/>
                </a:schemeClr>
              </a:solidFill>
            </a:endParaRPr>
          </a:p>
          <a:p>
            <a:r>
              <a:rPr lang="en-US" b="1" dirty="0">
                <a:solidFill>
                  <a:schemeClr val="tx2">
                    <a:lumMod val="90000"/>
                    <a:lumOff val="10000"/>
                  </a:schemeClr>
                </a:solidFill>
              </a:rPr>
              <a:t>kdonalds@wvu.edu</a:t>
            </a:r>
          </a:p>
        </p:txBody>
      </p:sp>
    </p:spTree>
    <p:extLst>
      <p:ext uri="{BB962C8B-B14F-4D97-AF65-F5344CB8AC3E}">
        <p14:creationId xmlns:p14="http://schemas.microsoft.com/office/powerpoint/2010/main" val="20536522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CA38FC9-27EB-B47D-4FD7-1B6F6BDB133C}"/>
              </a:ext>
            </a:extLst>
          </p:cNvPr>
          <p:cNvPicPr>
            <a:picLocks noChangeAspect="1"/>
          </p:cNvPicPr>
          <p:nvPr/>
        </p:nvPicPr>
        <p:blipFill>
          <a:blip r:embed="rId3"/>
          <a:stretch>
            <a:fillRect/>
          </a:stretch>
        </p:blipFill>
        <p:spPr>
          <a:xfrm>
            <a:off x="6096000" y="982996"/>
            <a:ext cx="4918364" cy="5759575"/>
          </a:xfrm>
          <a:prstGeom prst="rect">
            <a:avLst/>
          </a:prstGeom>
        </p:spPr>
      </p:pic>
      <p:pic>
        <p:nvPicPr>
          <p:cNvPr id="3" name="Picture 2">
            <a:extLst>
              <a:ext uri="{FF2B5EF4-FFF2-40B4-BE49-F238E27FC236}">
                <a16:creationId xmlns:a16="http://schemas.microsoft.com/office/drawing/2014/main" id="{C2FF626A-226C-148D-5E78-6616ADC0E38D}"/>
              </a:ext>
            </a:extLst>
          </p:cNvPr>
          <p:cNvPicPr>
            <a:picLocks noChangeAspect="1"/>
          </p:cNvPicPr>
          <p:nvPr/>
        </p:nvPicPr>
        <p:blipFill>
          <a:blip r:embed="rId4"/>
          <a:stretch>
            <a:fillRect/>
          </a:stretch>
        </p:blipFill>
        <p:spPr>
          <a:xfrm>
            <a:off x="509374" y="951921"/>
            <a:ext cx="4447090" cy="5765743"/>
          </a:xfrm>
          <a:prstGeom prst="rect">
            <a:avLst/>
          </a:prstGeom>
        </p:spPr>
      </p:pic>
      <p:sp>
        <p:nvSpPr>
          <p:cNvPr id="6" name="Title 1"/>
          <p:cNvSpPr txBox="1">
            <a:spLocks/>
          </p:cNvSpPr>
          <p:nvPr/>
        </p:nvSpPr>
        <p:spPr>
          <a:xfrm>
            <a:off x="0" y="-36095"/>
            <a:ext cx="12192000" cy="914399"/>
          </a:xfrm>
          <a:prstGeom prst="rect">
            <a:avLst/>
          </a:prstGeom>
          <a:solidFill>
            <a:schemeClr val="tx2">
              <a:lumMod val="75000"/>
              <a:lumOff val="2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Map Changes – Jefferson County</a:t>
            </a:r>
          </a:p>
        </p:txBody>
      </p:sp>
      <p:sp>
        <p:nvSpPr>
          <p:cNvPr id="14" name="TextBox 13">
            <a:extLst>
              <a:ext uri="{FF2B5EF4-FFF2-40B4-BE49-F238E27FC236}">
                <a16:creationId xmlns:a16="http://schemas.microsoft.com/office/drawing/2014/main" id="{AF438D11-CEE4-0505-C027-4215B309EAE1}"/>
              </a:ext>
            </a:extLst>
          </p:cNvPr>
          <p:cNvSpPr txBox="1"/>
          <p:nvPr/>
        </p:nvSpPr>
        <p:spPr>
          <a:xfrm>
            <a:off x="6885709" y="6278372"/>
            <a:ext cx="3338945" cy="369332"/>
          </a:xfrm>
          <a:prstGeom prst="rect">
            <a:avLst/>
          </a:prstGeom>
          <a:solidFill>
            <a:srgbClr val="FFFF00"/>
          </a:solidFill>
          <a:ln w="28575">
            <a:solidFill>
              <a:srgbClr val="C00000"/>
            </a:solidFill>
          </a:ln>
        </p:spPr>
        <p:txBody>
          <a:bodyPr wrap="square" rtlCol="0">
            <a:spAutoFit/>
          </a:bodyPr>
          <a:lstStyle/>
          <a:p>
            <a:r>
              <a:rPr lang="en-US" dirty="0"/>
              <a:t>WV Flood Tool (</a:t>
            </a:r>
            <a:r>
              <a:rPr lang="en-US" dirty="0">
                <a:solidFill>
                  <a:srgbClr val="0070C0"/>
                </a:solidFill>
                <a:hlinkClick r:id="rId5">
                  <a:extLst>
                    <a:ext uri="{A12FA001-AC4F-418D-AE19-62706E023703}">
                      <ahyp:hlinkClr xmlns:ahyp="http://schemas.microsoft.com/office/drawing/2018/hyperlinkcolor" val="tx"/>
                    </a:ext>
                  </a:extLst>
                </a:hlinkClick>
              </a:rPr>
              <a:t>Risk MAP View</a:t>
            </a:r>
            <a:r>
              <a:rPr lang="en-US" dirty="0"/>
              <a:t>)</a:t>
            </a:r>
          </a:p>
        </p:txBody>
      </p:sp>
      <p:sp>
        <p:nvSpPr>
          <p:cNvPr id="16" name="TextBox 15">
            <a:extLst>
              <a:ext uri="{FF2B5EF4-FFF2-40B4-BE49-F238E27FC236}">
                <a16:creationId xmlns:a16="http://schemas.microsoft.com/office/drawing/2014/main" id="{ED196B50-ECDB-9DC5-35B3-AF70FF3A99CE}"/>
              </a:ext>
            </a:extLst>
          </p:cNvPr>
          <p:cNvSpPr txBox="1"/>
          <p:nvPr/>
        </p:nvSpPr>
        <p:spPr>
          <a:xfrm>
            <a:off x="1025310" y="6278372"/>
            <a:ext cx="2933626" cy="369332"/>
          </a:xfrm>
          <a:prstGeom prst="rect">
            <a:avLst/>
          </a:prstGeom>
          <a:solidFill>
            <a:srgbClr val="FFFF00"/>
          </a:solidFill>
          <a:ln w="28575">
            <a:solidFill>
              <a:srgbClr val="C00000"/>
            </a:solidFill>
          </a:ln>
        </p:spPr>
        <p:txBody>
          <a:bodyPr wrap="square" rtlCol="0">
            <a:spAutoFit/>
          </a:bodyPr>
          <a:lstStyle/>
          <a:p>
            <a:r>
              <a:rPr lang="en-US" dirty="0"/>
              <a:t>WV Flood Tool </a:t>
            </a:r>
            <a:r>
              <a:rPr lang="en-US" dirty="0">
                <a:solidFill>
                  <a:srgbClr val="0070C0"/>
                </a:solidFill>
                <a:hlinkClick r:id="rId6">
                  <a:extLst>
                    <a:ext uri="{A12FA001-AC4F-418D-AE19-62706E023703}">
                      <ahyp:hlinkClr xmlns:ahyp="http://schemas.microsoft.com/office/drawing/2018/hyperlinkcolor" val="tx"/>
                    </a:ext>
                  </a:extLst>
                </a:hlinkClick>
              </a:rPr>
              <a:t>Public View</a:t>
            </a:r>
            <a:endParaRPr lang="en-US" dirty="0">
              <a:solidFill>
                <a:srgbClr val="0070C0"/>
              </a:solidFill>
            </a:endParaRPr>
          </a:p>
        </p:txBody>
      </p:sp>
      <p:grpSp>
        <p:nvGrpSpPr>
          <p:cNvPr id="10" name="Group 9">
            <a:extLst>
              <a:ext uri="{FF2B5EF4-FFF2-40B4-BE49-F238E27FC236}">
                <a16:creationId xmlns:a16="http://schemas.microsoft.com/office/drawing/2014/main" id="{27A359F2-F7C5-8005-6BC4-796C5108B567}"/>
              </a:ext>
            </a:extLst>
          </p:cNvPr>
          <p:cNvGrpSpPr/>
          <p:nvPr/>
        </p:nvGrpSpPr>
        <p:grpSpPr>
          <a:xfrm>
            <a:off x="8225517" y="4572142"/>
            <a:ext cx="2643374" cy="1478575"/>
            <a:chOff x="7094136" y="4340888"/>
            <a:chExt cx="2766152" cy="1547251"/>
          </a:xfrm>
        </p:grpSpPr>
        <p:pic>
          <p:nvPicPr>
            <p:cNvPr id="11" name="Picture 10">
              <a:extLst>
                <a:ext uri="{FF2B5EF4-FFF2-40B4-BE49-F238E27FC236}">
                  <a16:creationId xmlns:a16="http://schemas.microsoft.com/office/drawing/2014/main" id="{850EE59D-EC7B-F721-B1CC-3F4F2C735F5C}"/>
                </a:ext>
              </a:extLst>
            </p:cNvPr>
            <p:cNvPicPr/>
            <p:nvPr/>
          </p:nvPicPr>
          <p:blipFill>
            <a:blip r:embed="rId7" cstate="email">
              <a:extLst>
                <a:ext uri="{28A0092B-C50C-407E-A947-70E740481C1C}">
                  <a14:useLocalDpi xmlns:a14="http://schemas.microsoft.com/office/drawing/2010/main"/>
                </a:ext>
              </a:extLst>
            </a:blip>
            <a:stretch>
              <a:fillRect/>
            </a:stretch>
          </p:blipFill>
          <p:spPr>
            <a:xfrm>
              <a:off x="7094136" y="4340888"/>
              <a:ext cx="2766152" cy="1547251"/>
            </a:xfrm>
            <a:prstGeom prst="rect">
              <a:avLst/>
            </a:prstGeom>
            <a:ln>
              <a:solidFill>
                <a:schemeClr val="tx1"/>
              </a:solidFill>
            </a:ln>
          </p:spPr>
        </p:pic>
        <p:sp>
          <p:nvSpPr>
            <p:cNvPr id="17" name="TextBox 16">
              <a:extLst>
                <a:ext uri="{FF2B5EF4-FFF2-40B4-BE49-F238E27FC236}">
                  <a16:creationId xmlns:a16="http://schemas.microsoft.com/office/drawing/2014/main" id="{BFF4BEC8-837F-A5BB-F830-4307F3CBC59C}"/>
                </a:ext>
              </a:extLst>
            </p:cNvPr>
            <p:cNvSpPr txBox="1"/>
            <p:nvPr/>
          </p:nvSpPr>
          <p:spPr>
            <a:xfrm>
              <a:off x="7375738" y="5412032"/>
              <a:ext cx="1426866" cy="317626"/>
            </a:xfrm>
            <a:prstGeom prst="rect">
              <a:avLst/>
            </a:prstGeom>
            <a:solidFill>
              <a:schemeClr val="bg1"/>
            </a:solidFill>
          </p:spPr>
          <p:txBody>
            <a:bodyPr wrap="square" rtlCol="0">
              <a:spAutoFit/>
            </a:bodyPr>
            <a:lstStyle/>
            <a:p>
              <a:r>
                <a:rPr lang="en-US" sz="1200" b="1" dirty="0">
                  <a:solidFill>
                    <a:schemeClr val="tx1">
                      <a:lumMod val="65000"/>
                      <a:lumOff val="35000"/>
                    </a:schemeClr>
                  </a:solidFill>
                </a:rPr>
                <a:t>Floodway</a:t>
              </a:r>
            </a:p>
          </p:txBody>
        </p:sp>
      </p:grpSp>
    </p:spTree>
    <p:extLst>
      <p:ext uri="{BB962C8B-B14F-4D97-AF65-F5344CB8AC3E}">
        <p14:creationId xmlns:p14="http://schemas.microsoft.com/office/powerpoint/2010/main" val="1286650230"/>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map of a river&#10;&#10;Description automatically generated">
            <a:extLst>
              <a:ext uri="{FF2B5EF4-FFF2-40B4-BE49-F238E27FC236}">
                <a16:creationId xmlns:a16="http://schemas.microsoft.com/office/drawing/2014/main" id="{8AC7AE20-2202-D484-A4B6-FDF69D4FE7D3}"/>
              </a:ext>
            </a:extLst>
          </p:cNvPr>
          <p:cNvPicPr>
            <a:picLocks noChangeAspect="1"/>
          </p:cNvPicPr>
          <p:nvPr/>
        </p:nvPicPr>
        <p:blipFill rotWithShape="1">
          <a:blip r:embed="rId2">
            <a:extLst>
              <a:ext uri="{28A0092B-C50C-407E-A947-70E740481C1C}">
                <a14:useLocalDpi xmlns:a14="http://schemas.microsoft.com/office/drawing/2010/main" val="0"/>
              </a:ext>
            </a:extLst>
          </a:blip>
          <a:srcRect l="228" t="6307" r="18529" b="3651"/>
          <a:stretch/>
        </p:blipFill>
        <p:spPr>
          <a:xfrm>
            <a:off x="176036" y="1793739"/>
            <a:ext cx="3800720" cy="4450511"/>
          </a:xfrm>
          <a:prstGeom prst="rect">
            <a:avLst/>
          </a:prstGeom>
          <a:ln w="12700">
            <a:solidFill>
              <a:schemeClr val="tx1"/>
            </a:solidFill>
          </a:ln>
        </p:spPr>
      </p:pic>
      <p:sp>
        <p:nvSpPr>
          <p:cNvPr id="6" name="Title 1">
            <a:extLst>
              <a:ext uri="{FF2B5EF4-FFF2-40B4-BE49-F238E27FC236}">
                <a16:creationId xmlns:a16="http://schemas.microsoft.com/office/drawing/2014/main" id="{771A6877-5531-484C-B2C4-5CA9F8BCD9BA}"/>
              </a:ext>
            </a:extLst>
          </p:cNvPr>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b="1" dirty="0">
                <a:solidFill>
                  <a:prstClr val="white"/>
                </a:solidFill>
                <a:latin typeface="Arial" panose="020B0604020202020204" pitchFamily="34" charset="0"/>
                <a:cs typeface="Arial" panose="020B0604020202020204" pitchFamily="34" charset="0"/>
              </a:rPr>
              <a:t>Buildings in Preliminary Floodway</a:t>
            </a:r>
          </a:p>
          <a:p>
            <a:pPr marL="174625"/>
            <a:endParaRPr lang="en-US" sz="500" dirty="0">
              <a:solidFill>
                <a:prstClr val="white"/>
              </a:solidFill>
              <a:latin typeface="Arial" panose="020B0604020202020204" pitchFamily="34" charset="0"/>
              <a:cs typeface="Arial" panose="020B0604020202020204" pitchFamily="34" charset="0"/>
            </a:endParaRPr>
          </a:p>
          <a:p>
            <a:pPr marL="174625"/>
            <a:r>
              <a:rPr lang="en-US" sz="2400" dirty="0">
                <a:solidFill>
                  <a:prstClr val="white"/>
                </a:solidFill>
                <a:latin typeface="Arial" panose="020B0604020202020204" pitchFamily="34" charset="0"/>
                <a:cs typeface="Arial" panose="020B0604020202020204" pitchFamily="34" charset="0"/>
              </a:rPr>
              <a:t>Floodway Increase in Marlinton</a:t>
            </a:r>
            <a:endParaRPr lang="en-US" sz="1100" dirty="0">
              <a:solidFill>
                <a:prstClr val="white"/>
              </a:solidFill>
              <a:latin typeface="Calibri Light" panose="020F0302020204030204"/>
            </a:endParaRPr>
          </a:p>
        </p:txBody>
      </p:sp>
      <p:sp>
        <p:nvSpPr>
          <p:cNvPr id="17" name="Rectangle 16">
            <a:extLst>
              <a:ext uri="{FF2B5EF4-FFF2-40B4-BE49-F238E27FC236}">
                <a16:creationId xmlns:a16="http://schemas.microsoft.com/office/drawing/2014/main" id="{362CDC2A-5F0A-47A6-9CA7-BA6B7B9750F4}"/>
              </a:ext>
            </a:extLst>
          </p:cNvPr>
          <p:cNvSpPr/>
          <p:nvPr/>
        </p:nvSpPr>
        <p:spPr>
          <a:xfrm>
            <a:off x="198008" y="2377294"/>
            <a:ext cx="3583824" cy="3163535"/>
          </a:xfrm>
          <a:prstGeom prst="rect">
            <a:avLst/>
          </a:pr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1BD7B5F0-6312-4C10-B999-BF5D0EDBD686}"/>
              </a:ext>
            </a:extLst>
          </p:cNvPr>
          <p:cNvGrpSpPr/>
          <p:nvPr/>
        </p:nvGrpSpPr>
        <p:grpSpPr>
          <a:xfrm>
            <a:off x="4330215" y="3089589"/>
            <a:ext cx="3546960" cy="3335907"/>
            <a:chOff x="4330215" y="2203764"/>
            <a:chExt cx="3546960" cy="3335907"/>
          </a:xfrm>
        </p:grpSpPr>
        <p:pic>
          <p:nvPicPr>
            <p:cNvPr id="10" name="Picture 9">
              <a:extLst>
                <a:ext uri="{FF2B5EF4-FFF2-40B4-BE49-F238E27FC236}">
                  <a16:creationId xmlns:a16="http://schemas.microsoft.com/office/drawing/2014/main" id="{C1A43011-7BF2-47B1-8B3E-8C519D7A8C8A}"/>
                </a:ext>
              </a:extLst>
            </p:cNvPr>
            <p:cNvPicPr>
              <a:picLocks noChangeAspect="1"/>
            </p:cNvPicPr>
            <p:nvPr/>
          </p:nvPicPr>
          <p:blipFill rotWithShape="1">
            <a:blip r:embed="rId3"/>
            <a:srcRect l="3403" t="4012" r="15875"/>
            <a:stretch/>
          </p:blipFill>
          <p:spPr>
            <a:xfrm>
              <a:off x="4330215" y="2203764"/>
              <a:ext cx="3546960" cy="3335907"/>
            </a:xfrm>
            <a:prstGeom prst="rect">
              <a:avLst/>
            </a:prstGeom>
            <a:ln w="28575">
              <a:solidFill>
                <a:schemeClr val="tx1"/>
              </a:solidFill>
            </a:ln>
          </p:spPr>
        </p:pic>
        <p:sp>
          <p:nvSpPr>
            <p:cNvPr id="19" name="TextBox 18">
              <a:extLst>
                <a:ext uri="{FF2B5EF4-FFF2-40B4-BE49-F238E27FC236}">
                  <a16:creationId xmlns:a16="http://schemas.microsoft.com/office/drawing/2014/main" id="{9854BC4F-9035-498A-ADE7-A3D91AE91410}"/>
                </a:ext>
              </a:extLst>
            </p:cNvPr>
            <p:cNvSpPr txBox="1"/>
            <p:nvPr/>
          </p:nvSpPr>
          <p:spPr>
            <a:xfrm rot="2519850">
              <a:off x="6167166" y="3435666"/>
              <a:ext cx="1507577" cy="400110"/>
            </a:xfrm>
            <a:prstGeom prst="rect">
              <a:avLst/>
            </a:prstGeom>
            <a:noFill/>
            <a:ln>
              <a:noFill/>
            </a:ln>
            <a:effectLst>
              <a:outerShdw blurRad="50800" dist="50800" dir="5400000" algn="ctr" rotWithShape="0">
                <a:schemeClr val="tx1"/>
              </a:outerShdw>
            </a:effectLst>
          </p:spPr>
          <p:txBody>
            <a:bodyPr wrap="square" rtlCol="0" anchor="ctr" anchorCtr="0">
              <a:spAutoFit/>
            </a:bodyPr>
            <a:lstStyle/>
            <a:p>
              <a:pPr algn="ctr"/>
              <a:r>
                <a:rPr lang="en-US" sz="2000" b="1" dirty="0">
                  <a:solidFill>
                    <a:srgbClr val="FFFF00"/>
                  </a:solidFill>
                </a:rPr>
                <a:t>300 yd</a:t>
              </a:r>
            </a:p>
          </p:txBody>
        </p:sp>
        <p:cxnSp>
          <p:nvCxnSpPr>
            <p:cNvPr id="21" name="Straight Connector 20">
              <a:extLst>
                <a:ext uri="{FF2B5EF4-FFF2-40B4-BE49-F238E27FC236}">
                  <a16:creationId xmlns:a16="http://schemas.microsoft.com/office/drawing/2014/main" id="{FF827F41-81BB-4F2F-8A8B-B228BD506310}"/>
                </a:ext>
              </a:extLst>
            </p:cNvPr>
            <p:cNvCxnSpPr>
              <a:cxnSpLocks/>
            </p:cNvCxnSpPr>
            <p:nvPr/>
          </p:nvCxnSpPr>
          <p:spPr>
            <a:xfrm>
              <a:off x="6465570" y="3509010"/>
              <a:ext cx="750570" cy="64389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sp>
        <p:nvSpPr>
          <p:cNvPr id="26" name="Rectangle 25">
            <a:extLst>
              <a:ext uri="{FF2B5EF4-FFF2-40B4-BE49-F238E27FC236}">
                <a16:creationId xmlns:a16="http://schemas.microsoft.com/office/drawing/2014/main" id="{7D6AC07C-7220-425E-A37D-3FD0D8AFDA88}"/>
              </a:ext>
            </a:extLst>
          </p:cNvPr>
          <p:cNvSpPr/>
          <p:nvPr/>
        </p:nvSpPr>
        <p:spPr>
          <a:xfrm>
            <a:off x="4330214" y="2430513"/>
            <a:ext cx="3546960" cy="523220"/>
          </a:xfrm>
          <a:prstGeom prst="rect">
            <a:avLst/>
          </a:prstGeom>
          <a:solidFill>
            <a:schemeClr val="accent1">
              <a:lumMod val="20000"/>
              <a:lumOff val="80000"/>
            </a:schemeClr>
          </a:solidFill>
          <a:ln>
            <a:solidFill>
              <a:schemeClr val="tx1"/>
            </a:solidFill>
          </a:ln>
        </p:spPr>
        <p:txBody>
          <a:bodyPr wrap="square">
            <a:spAutoFit/>
          </a:bodyPr>
          <a:lstStyle/>
          <a:p>
            <a:pPr algn="ctr"/>
            <a:r>
              <a:rPr lang="en-US" sz="1400" b="1" dirty="0"/>
              <a:t>Floodway width expanded significantly </a:t>
            </a:r>
          </a:p>
          <a:p>
            <a:pPr algn="ctr"/>
            <a:r>
              <a:rPr lang="en-US" sz="1400" b="1" dirty="0"/>
              <a:t>up to 300 yards (900 ft)</a:t>
            </a:r>
          </a:p>
        </p:txBody>
      </p:sp>
      <p:sp>
        <p:nvSpPr>
          <p:cNvPr id="27" name="Rectangle 26">
            <a:extLst>
              <a:ext uri="{FF2B5EF4-FFF2-40B4-BE49-F238E27FC236}">
                <a16:creationId xmlns:a16="http://schemas.microsoft.com/office/drawing/2014/main" id="{D355E6BC-40EC-4CEC-B65F-BA093E6196B8}"/>
              </a:ext>
            </a:extLst>
          </p:cNvPr>
          <p:cNvSpPr/>
          <p:nvPr/>
        </p:nvSpPr>
        <p:spPr>
          <a:xfrm>
            <a:off x="8261194" y="2430513"/>
            <a:ext cx="3565606" cy="523220"/>
          </a:xfrm>
          <a:prstGeom prst="rect">
            <a:avLst/>
          </a:prstGeom>
          <a:solidFill>
            <a:schemeClr val="accent1">
              <a:lumMod val="20000"/>
              <a:lumOff val="80000"/>
            </a:schemeClr>
          </a:solidFill>
          <a:ln>
            <a:solidFill>
              <a:schemeClr val="tx1"/>
            </a:solidFill>
          </a:ln>
        </p:spPr>
        <p:txBody>
          <a:bodyPr wrap="square">
            <a:spAutoFit/>
          </a:bodyPr>
          <a:lstStyle/>
          <a:p>
            <a:pPr algn="ctr"/>
            <a:r>
              <a:rPr lang="en-US" sz="1400" b="1" dirty="0"/>
              <a:t>Base Flood Elevation increased </a:t>
            </a:r>
          </a:p>
          <a:p>
            <a:pPr algn="ctr"/>
            <a:r>
              <a:rPr lang="en-US" sz="1400" b="1" dirty="0"/>
              <a:t>to about 2 feet</a:t>
            </a:r>
          </a:p>
        </p:txBody>
      </p:sp>
      <p:sp>
        <p:nvSpPr>
          <p:cNvPr id="28" name="Text Box 2">
            <a:extLst>
              <a:ext uri="{FF2B5EF4-FFF2-40B4-BE49-F238E27FC236}">
                <a16:creationId xmlns:a16="http://schemas.microsoft.com/office/drawing/2014/main" id="{81ADDB95-C343-4770-B163-48A6730C3173}"/>
              </a:ext>
            </a:extLst>
          </p:cNvPr>
          <p:cNvSpPr txBox="1">
            <a:spLocks noChangeArrowheads="1"/>
          </p:cNvSpPr>
          <p:nvPr/>
        </p:nvSpPr>
        <p:spPr bwMode="auto">
          <a:xfrm>
            <a:off x="4180699" y="6451923"/>
            <a:ext cx="1559821" cy="282251"/>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hlinkClick r:id="rId4"/>
              </a:rPr>
              <a:t>Flood Tool Link</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9" name="Table 28">
            <a:extLst>
              <a:ext uri="{FF2B5EF4-FFF2-40B4-BE49-F238E27FC236}">
                <a16:creationId xmlns:a16="http://schemas.microsoft.com/office/drawing/2014/main" id="{C4FAE185-EED5-4F3E-A200-C30F3116E650}"/>
              </a:ext>
            </a:extLst>
          </p:cNvPr>
          <p:cNvGraphicFramePr>
            <a:graphicFrameLocks noGrp="1"/>
          </p:cNvGraphicFramePr>
          <p:nvPr/>
        </p:nvGraphicFramePr>
        <p:xfrm>
          <a:off x="4714099" y="1672592"/>
          <a:ext cx="6762645" cy="554590"/>
        </p:xfrm>
        <a:graphic>
          <a:graphicData uri="http://schemas.openxmlformats.org/drawingml/2006/table">
            <a:tbl>
              <a:tblPr/>
              <a:tblGrid>
                <a:gridCol w="862013">
                  <a:extLst>
                    <a:ext uri="{9D8B030D-6E8A-4147-A177-3AD203B41FA5}">
                      <a16:colId xmlns:a16="http://schemas.microsoft.com/office/drawing/2014/main" val="1878122784"/>
                    </a:ext>
                  </a:extLst>
                </a:gridCol>
                <a:gridCol w="2202815">
                  <a:extLst>
                    <a:ext uri="{9D8B030D-6E8A-4147-A177-3AD203B41FA5}">
                      <a16:colId xmlns:a16="http://schemas.microsoft.com/office/drawing/2014/main" val="3156737223"/>
                    </a:ext>
                  </a:extLst>
                </a:gridCol>
                <a:gridCol w="2011553">
                  <a:extLst>
                    <a:ext uri="{9D8B030D-6E8A-4147-A177-3AD203B41FA5}">
                      <a16:colId xmlns:a16="http://schemas.microsoft.com/office/drawing/2014/main" val="4006094269"/>
                    </a:ext>
                  </a:extLst>
                </a:gridCol>
                <a:gridCol w="1686264">
                  <a:extLst>
                    <a:ext uri="{9D8B030D-6E8A-4147-A177-3AD203B41FA5}">
                      <a16:colId xmlns:a16="http://schemas.microsoft.com/office/drawing/2014/main" val="622466170"/>
                    </a:ext>
                  </a:extLst>
                </a:gridCol>
              </a:tblGrid>
              <a:tr h="331705">
                <a:tc>
                  <a:txBody>
                    <a:bodyPr/>
                    <a:lstStyle/>
                    <a:p>
                      <a:pPr algn="l" fontAlgn="ctr"/>
                      <a:r>
                        <a:rPr lang="en-US" sz="1200" b="1" i="0" u="none" strike="noStrike" dirty="0">
                          <a:solidFill>
                            <a:srgbClr val="000000"/>
                          </a:solidFill>
                          <a:effectLst/>
                          <a:latin typeface="Calibri" panose="020F0502020204030204" pitchFamily="34" charset="0"/>
                        </a:rPr>
                        <a:t>  Community</a:t>
                      </a:r>
                    </a:p>
                  </a:txBody>
                  <a:tcPr marL="9525" marR="9525" marT="9525" marB="0" anchor="ctr">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EEECE1"/>
                    </a:solidFill>
                  </a:tcPr>
                </a:tc>
                <a:tc>
                  <a:txBody>
                    <a:bodyPr/>
                    <a:lstStyle/>
                    <a:p>
                      <a:pPr algn="ctr" fontAlgn="ctr"/>
                      <a:r>
                        <a:rPr lang="en-US" sz="1200" b="1" i="0" u="none" strike="noStrike" dirty="0">
                          <a:solidFill>
                            <a:srgbClr val="000000"/>
                          </a:solidFill>
                          <a:effectLst/>
                          <a:latin typeface="Calibri" panose="020F0502020204030204" pitchFamily="34" charset="0"/>
                        </a:rPr>
                        <a:t>Buildings in Preliminary Floodway</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DEEBF7"/>
                    </a:solidFill>
                  </a:tcPr>
                </a:tc>
                <a:tc>
                  <a:txBody>
                    <a:bodyPr/>
                    <a:lstStyle/>
                    <a:p>
                      <a:pPr algn="ctr" fontAlgn="ctr"/>
                      <a:r>
                        <a:rPr lang="en-US" sz="1200" b="1" i="0" u="none" strike="noStrike" dirty="0">
                          <a:solidFill>
                            <a:srgbClr val="000000"/>
                          </a:solidFill>
                          <a:effectLst/>
                          <a:latin typeface="Calibri" panose="020F0502020204030204" pitchFamily="34" charset="0"/>
                        </a:rPr>
                        <a:t>Buildings in Effective Floodway</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DEEBF7"/>
                    </a:solidFill>
                  </a:tcPr>
                </a:tc>
                <a:tc>
                  <a:txBody>
                    <a:bodyPr/>
                    <a:lstStyle/>
                    <a:p>
                      <a:pPr algn="ctr" fontAlgn="ctr"/>
                      <a:r>
                        <a:rPr lang="en-US" sz="1200" b="1" i="0" u="none" strike="noStrike" dirty="0">
                          <a:solidFill>
                            <a:srgbClr val="000000"/>
                          </a:solidFill>
                          <a:effectLst/>
                          <a:latin typeface="Calibri" panose="020F0502020204030204" pitchFamily="34" charset="0"/>
                        </a:rPr>
                        <a:t>Net Change in Floodway</a:t>
                      </a:r>
                    </a:p>
                  </a:txBody>
                  <a:tcPr marL="9525" marR="9525" marT="9525" marB="0"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DEEBF7"/>
                    </a:solidFill>
                  </a:tcPr>
                </a:tc>
                <a:extLst>
                  <a:ext uri="{0D108BD9-81ED-4DB2-BD59-A6C34878D82A}">
                    <a16:rowId xmlns:a16="http://schemas.microsoft.com/office/drawing/2014/main" val="1119325774"/>
                  </a:ext>
                </a:extLst>
              </a:tr>
              <a:tr h="144543">
                <a:tc>
                  <a:txBody>
                    <a:bodyPr/>
                    <a:lstStyle/>
                    <a:p>
                      <a:pPr algn="l" fontAlgn="ctr"/>
                      <a:r>
                        <a:rPr lang="en-US" sz="1200" b="1" i="0" u="none" strike="noStrike" dirty="0">
                          <a:solidFill>
                            <a:srgbClr val="000000"/>
                          </a:solidFill>
                          <a:effectLst/>
                          <a:latin typeface="Calibri" panose="020F0502020204030204" pitchFamily="34" charset="0"/>
                        </a:rPr>
                        <a:t>  Marlinton</a:t>
                      </a:r>
                    </a:p>
                  </a:txBody>
                  <a:tcPr marL="9525" marR="9525" marT="9525" marB="0" anchor="ctr">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400" b="1" i="0" u="none" strike="noStrike" dirty="0">
                          <a:solidFill>
                            <a:schemeClr val="tx1"/>
                          </a:solidFill>
                          <a:effectLst/>
                          <a:latin typeface="Calibri" panose="020F0502020204030204" pitchFamily="34" charset="0"/>
                        </a:rPr>
                        <a:t>190</a:t>
                      </a:r>
                    </a:p>
                  </a:txBody>
                  <a:tcPr marL="9525" marR="9525" marT="9525" marB="0"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400" b="1" i="0" u="none" strike="noStrike" dirty="0">
                          <a:solidFill>
                            <a:schemeClr val="tx1"/>
                          </a:solidFill>
                          <a:effectLst/>
                          <a:latin typeface="Calibri" panose="020F0502020204030204" pitchFamily="34" charset="0"/>
                        </a:rPr>
                        <a:t>14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400" b="1" i="0" u="none" strike="noStrike" dirty="0">
                          <a:solidFill>
                            <a:schemeClr val="tx1"/>
                          </a:solidFill>
                          <a:effectLst/>
                          <a:latin typeface="Calibri" panose="020F0502020204030204" pitchFamily="34" charset="0"/>
                        </a:rPr>
                        <a:t>+ 176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25539433"/>
                  </a:ext>
                </a:extLst>
              </a:tr>
            </a:tbl>
          </a:graphicData>
        </a:graphic>
      </p:graphicFrame>
      <p:sp>
        <p:nvSpPr>
          <p:cNvPr id="30" name="Rectangle 29">
            <a:extLst>
              <a:ext uri="{FF2B5EF4-FFF2-40B4-BE49-F238E27FC236}">
                <a16:creationId xmlns:a16="http://schemas.microsoft.com/office/drawing/2014/main" id="{A3C8E6F0-4D69-4280-8C46-998AC136CA21}"/>
              </a:ext>
            </a:extLst>
          </p:cNvPr>
          <p:cNvSpPr/>
          <p:nvPr/>
        </p:nvSpPr>
        <p:spPr>
          <a:xfrm>
            <a:off x="142875" y="974736"/>
            <a:ext cx="11791949" cy="523220"/>
          </a:xfrm>
          <a:prstGeom prst="rect">
            <a:avLst/>
          </a:prstGeom>
          <a:solidFill>
            <a:schemeClr val="accent1">
              <a:lumMod val="20000"/>
              <a:lumOff val="80000"/>
            </a:schemeClr>
          </a:solidFill>
          <a:ln>
            <a:solidFill>
              <a:schemeClr val="tx1"/>
            </a:solidFill>
          </a:ln>
        </p:spPr>
        <p:txBody>
          <a:bodyPr wrap="square">
            <a:spAutoFit/>
          </a:bodyPr>
          <a:lstStyle/>
          <a:p>
            <a:r>
              <a:rPr lang="en-US" sz="1400" b="1" dirty="0"/>
              <a:t>Buildings in the floodway channel of a stream or close to the flood source, will be subject to the greatest flood depths, highest velocities, and greatest debris potential.</a:t>
            </a:r>
          </a:p>
        </p:txBody>
      </p:sp>
      <p:cxnSp>
        <p:nvCxnSpPr>
          <p:cNvPr id="32" name="Straight Connector 31">
            <a:extLst>
              <a:ext uri="{FF2B5EF4-FFF2-40B4-BE49-F238E27FC236}">
                <a16:creationId xmlns:a16="http://schemas.microsoft.com/office/drawing/2014/main" id="{1A2DCE28-8037-44E1-BBB0-F845B12394D4}"/>
              </a:ext>
            </a:extLst>
          </p:cNvPr>
          <p:cNvCxnSpPr>
            <a:cxnSpLocks/>
          </p:cNvCxnSpPr>
          <p:nvPr/>
        </p:nvCxnSpPr>
        <p:spPr>
          <a:xfrm>
            <a:off x="3781832" y="2377294"/>
            <a:ext cx="529736" cy="71229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4AFD4F0-5DB6-47B8-AA4D-783EC0CB6576}"/>
              </a:ext>
            </a:extLst>
          </p:cNvPr>
          <p:cNvCxnSpPr>
            <a:cxnSpLocks/>
          </p:cNvCxnSpPr>
          <p:nvPr/>
        </p:nvCxnSpPr>
        <p:spPr>
          <a:xfrm>
            <a:off x="3781832" y="5540829"/>
            <a:ext cx="548382" cy="87933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C997BE91-C780-4F1E-A5C7-26FA685A6E74}"/>
              </a:ext>
            </a:extLst>
          </p:cNvPr>
          <p:cNvGrpSpPr/>
          <p:nvPr/>
        </p:nvGrpSpPr>
        <p:grpSpPr>
          <a:xfrm>
            <a:off x="8261194" y="3089589"/>
            <a:ext cx="3575826" cy="3335907"/>
            <a:chOff x="8387865" y="3089589"/>
            <a:chExt cx="3575826" cy="3335907"/>
          </a:xfrm>
        </p:grpSpPr>
        <p:grpSp>
          <p:nvGrpSpPr>
            <p:cNvPr id="25" name="Group 24">
              <a:extLst>
                <a:ext uri="{FF2B5EF4-FFF2-40B4-BE49-F238E27FC236}">
                  <a16:creationId xmlns:a16="http://schemas.microsoft.com/office/drawing/2014/main" id="{194BB9CC-1A8A-40AE-8384-5F95EC178E2F}"/>
                </a:ext>
              </a:extLst>
            </p:cNvPr>
            <p:cNvGrpSpPr/>
            <p:nvPr/>
          </p:nvGrpSpPr>
          <p:grpSpPr>
            <a:xfrm>
              <a:off x="8387865" y="3089589"/>
              <a:ext cx="3575826" cy="3335907"/>
              <a:chOff x="8387865" y="2203764"/>
              <a:chExt cx="3575826" cy="3335907"/>
            </a:xfrm>
          </p:grpSpPr>
          <p:pic>
            <p:nvPicPr>
              <p:cNvPr id="12" name="Picture 11">
                <a:extLst>
                  <a:ext uri="{FF2B5EF4-FFF2-40B4-BE49-F238E27FC236}">
                    <a16:creationId xmlns:a16="http://schemas.microsoft.com/office/drawing/2014/main" id="{31EA16F0-346B-4F2B-B5D5-F34AA50D526E}"/>
                  </a:ext>
                </a:extLst>
              </p:cNvPr>
              <p:cNvPicPr>
                <a:picLocks noChangeAspect="1"/>
              </p:cNvPicPr>
              <p:nvPr/>
            </p:nvPicPr>
            <p:blipFill rotWithShape="1">
              <a:blip r:embed="rId5"/>
              <a:srcRect l="5070" r="14815"/>
              <a:stretch/>
            </p:blipFill>
            <p:spPr>
              <a:xfrm>
                <a:off x="8387865" y="2203764"/>
                <a:ext cx="3546960" cy="3335907"/>
              </a:xfrm>
              <a:prstGeom prst="rect">
                <a:avLst/>
              </a:prstGeom>
              <a:ln w="28575">
                <a:solidFill>
                  <a:schemeClr val="tx1"/>
                </a:solidFill>
              </a:ln>
            </p:spPr>
          </p:pic>
          <p:sp>
            <p:nvSpPr>
              <p:cNvPr id="24" name="TextBox 23">
                <a:extLst>
                  <a:ext uri="{FF2B5EF4-FFF2-40B4-BE49-F238E27FC236}">
                    <a16:creationId xmlns:a16="http://schemas.microsoft.com/office/drawing/2014/main" id="{E220A688-71FC-4AA7-9A10-94CECEF59931}"/>
                  </a:ext>
                </a:extLst>
              </p:cNvPr>
              <p:cNvSpPr txBox="1"/>
              <p:nvPr/>
            </p:nvSpPr>
            <p:spPr>
              <a:xfrm rot="2285430">
                <a:off x="9817117" y="3239737"/>
                <a:ext cx="2146574" cy="707886"/>
              </a:xfrm>
              <a:prstGeom prst="rect">
                <a:avLst/>
              </a:prstGeom>
              <a:noFill/>
              <a:ln>
                <a:noFill/>
              </a:ln>
              <a:effectLst>
                <a:outerShdw blurRad="50800" dist="50800" dir="5400000" algn="ctr" rotWithShape="0">
                  <a:schemeClr val="tx1"/>
                </a:outerShdw>
              </a:effectLst>
            </p:spPr>
            <p:txBody>
              <a:bodyPr wrap="square" rtlCol="0" anchor="ctr" anchorCtr="0">
                <a:spAutoFit/>
              </a:bodyPr>
              <a:lstStyle/>
              <a:p>
                <a:pPr algn="ctr"/>
                <a:r>
                  <a:rPr lang="en-US" sz="2000" b="1" dirty="0">
                    <a:solidFill>
                      <a:srgbClr val="FFFF00"/>
                    </a:solidFill>
                  </a:rPr>
                  <a:t>2130.6 - 2128.9  </a:t>
                </a:r>
              </a:p>
              <a:p>
                <a:pPr algn="ctr"/>
                <a:r>
                  <a:rPr lang="en-US" sz="2000" b="1" dirty="0">
                    <a:solidFill>
                      <a:srgbClr val="FFFF00"/>
                    </a:solidFill>
                  </a:rPr>
                  <a:t>= 1.7 ft</a:t>
                </a:r>
              </a:p>
            </p:txBody>
          </p:sp>
        </p:grpSp>
        <p:cxnSp>
          <p:nvCxnSpPr>
            <p:cNvPr id="37" name="Straight Connector 36">
              <a:extLst>
                <a:ext uri="{FF2B5EF4-FFF2-40B4-BE49-F238E27FC236}">
                  <a16:creationId xmlns:a16="http://schemas.microsoft.com/office/drawing/2014/main" id="{07677F9E-D85E-4017-8548-F9CBB063315E}"/>
                </a:ext>
              </a:extLst>
            </p:cNvPr>
            <p:cNvCxnSpPr>
              <a:cxnSpLocks/>
            </p:cNvCxnSpPr>
            <p:nvPr/>
          </p:nvCxnSpPr>
          <p:spPr>
            <a:xfrm>
              <a:off x="10139834" y="3464242"/>
              <a:ext cx="1701646" cy="1364933"/>
            </a:xfrm>
            <a:prstGeom prst="line">
              <a:avLst/>
            </a:prstGeom>
            <a:ln w="28575">
              <a:solidFill>
                <a:srgbClr val="FFFF00"/>
              </a:solidFill>
              <a:prstDash val="dash"/>
            </a:ln>
          </p:spPr>
          <p:style>
            <a:lnRef idx="1">
              <a:schemeClr val="accent1"/>
            </a:lnRef>
            <a:fillRef idx="0">
              <a:schemeClr val="accent1"/>
            </a:fillRef>
            <a:effectRef idx="0">
              <a:schemeClr val="accent1"/>
            </a:effectRef>
            <a:fontRef idx="minor">
              <a:schemeClr val="tx1"/>
            </a:fontRef>
          </p:style>
        </p:cxnSp>
      </p:grpSp>
      <p:pic>
        <p:nvPicPr>
          <p:cNvPr id="4" name="Picture 3">
            <a:extLst>
              <a:ext uri="{FF2B5EF4-FFF2-40B4-BE49-F238E27FC236}">
                <a16:creationId xmlns:a16="http://schemas.microsoft.com/office/drawing/2014/main" id="{3E0FCC65-2562-35DB-C78B-9175B8A0DB09}"/>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Lst>
          </a:blip>
          <a:srcRect b="47143"/>
          <a:stretch/>
        </p:blipFill>
        <p:spPr>
          <a:xfrm>
            <a:off x="297370" y="5939161"/>
            <a:ext cx="1737455" cy="897067"/>
          </a:xfrm>
          <a:prstGeom prst="rect">
            <a:avLst/>
          </a:prstGeom>
        </p:spPr>
      </p:pic>
      <p:pic>
        <p:nvPicPr>
          <p:cNvPr id="14" name="Picture 13">
            <a:extLst>
              <a:ext uri="{FF2B5EF4-FFF2-40B4-BE49-F238E27FC236}">
                <a16:creationId xmlns:a16="http://schemas.microsoft.com/office/drawing/2014/main" id="{354A7A39-413F-1E10-9C78-9819DFF7EAAE}"/>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Lst>
          </a:blip>
          <a:srcRect t="52857"/>
          <a:stretch/>
        </p:blipFill>
        <p:spPr>
          <a:xfrm>
            <a:off x="2098688" y="5943598"/>
            <a:ext cx="1737455" cy="800099"/>
          </a:xfrm>
          <a:prstGeom prst="rect">
            <a:avLst/>
          </a:prstGeom>
        </p:spPr>
      </p:pic>
    </p:spTree>
    <p:extLst>
      <p:ext uri="{BB962C8B-B14F-4D97-AF65-F5344CB8AC3E}">
        <p14:creationId xmlns:p14="http://schemas.microsoft.com/office/powerpoint/2010/main" val="4100579299"/>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40994" y="1002390"/>
            <a:ext cx="1716354" cy="5776098"/>
          </a:xfrm>
          <a:prstGeom prst="rect">
            <a:avLst/>
          </a:prstGeom>
          <a:solidFill>
            <a:schemeClr val="accent1">
              <a:lumMod val="60000"/>
              <a:lumOff val="40000"/>
            </a:schemeClr>
          </a:solidFill>
          <a:ln>
            <a:solidFill>
              <a:schemeClr val="tx2">
                <a:lumMod val="50000"/>
              </a:schemeClr>
            </a:solidFill>
          </a:ln>
        </p:spPr>
        <p:txBody>
          <a:bodyPr wrap="square" rtlCol="0">
            <a:spAutoFit/>
          </a:bodyPr>
          <a:lstStyle/>
          <a:p>
            <a:endParaRPr lang="en-US"/>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29818" y="1010725"/>
            <a:ext cx="10217515" cy="5767763"/>
          </a:xfrm>
          <a:prstGeom prst="rect">
            <a:avLst/>
          </a:prstGeom>
          <a:solidFill>
            <a:srgbClr val="C00000"/>
          </a:solidFill>
          <a:ln w="12700">
            <a:solidFill>
              <a:schemeClr val="accent1">
                <a:lumMod val="50000"/>
              </a:schemeClr>
            </a:solidFill>
          </a:ln>
        </p:spPr>
      </p:pic>
      <p:sp>
        <p:nvSpPr>
          <p:cNvPr id="3" name="TextBox 2"/>
          <p:cNvSpPr txBox="1"/>
          <p:nvPr/>
        </p:nvSpPr>
        <p:spPr>
          <a:xfrm>
            <a:off x="5437766" y="1009860"/>
            <a:ext cx="3928067" cy="584775"/>
          </a:xfrm>
          <a:prstGeom prst="rect">
            <a:avLst/>
          </a:prstGeom>
          <a:solidFill>
            <a:srgbClr val="0070C0"/>
          </a:solidFill>
        </p:spPr>
        <p:txBody>
          <a:bodyPr wrap="square" rtlCol="0">
            <a:spAutoFit/>
          </a:bodyPr>
          <a:lstStyle/>
          <a:p>
            <a:pPr algn="ctr"/>
            <a:r>
              <a:rPr lang="en-US" sz="1600" dirty="0">
                <a:solidFill>
                  <a:schemeClr val="bg1"/>
                </a:solidFill>
              </a:rPr>
              <a:t>High-Risk Effective &amp; Advisory</a:t>
            </a:r>
          </a:p>
          <a:p>
            <a:pPr algn="ctr"/>
            <a:r>
              <a:rPr lang="en-US" sz="1600" dirty="0">
                <a:solidFill>
                  <a:schemeClr val="bg1"/>
                </a:solidFill>
              </a:rPr>
              <a:t> 1%-Annual-Chance (100-Yr) Floodplains</a:t>
            </a:r>
          </a:p>
        </p:txBody>
      </p:sp>
      <p:sp>
        <p:nvSpPr>
          <p:cNvPr id="2" name="TextBox 1"/>
          <p:cNvSpPr txBox="1"/>
          <p:nvPr/>
        </p:nvSpPr>
        <p:spPr>
          <a:xfrm>
            <a:off x="10823715" y="1282709"/>
            <a:ext cx="1151148" cy="246221"/>
          </a:xfrm>
          <a:prstGeom prst="rect">
            <a:avLst/>
          </a:prstGeom>
          <a:solidFill>
            <a:schemeClr val="accent1">
              <a:lumMod val="20000"/>
              <a:lumOff val="80000"/>
            </a:schemeClr>
          </a:solidFill>
        </p:spPr>
        <p:txBody>
          <a:bodyPr wrap="square" rtlCol="0">
            <a:spAutoFit/>
          </a:bodyPr>
          <a:lstStyle/>
          <a:p>
            <a:r>
              <a:rPr lang="en-US" sz="1000" dirty="0">
                <a:hlinkClick r:id="rId4"/>
              </a:rPr>
              <a:t>WV Flood Tool link</a:t>
            </a:r>
            <a:endParaRPr lang="en-US" sz="1000" dirty="0"/>
          </a:p>
        </p:txBody>
      </p:sp>
      <p:sp>
        <p:nvSpPr>
          <p:cNvPr id="7" name="TextBox 6"/>
          <p:cNvSpPr txBox="1"/>
          <p:nvPr/>
        </p:nvSpPr>
        <p:spPr>
          <a:xfrm>
            <a:off x="4526109" y="2923633"/>
            <a:ext cx="1162049" cy="369332"/>
          </a:xfrm>
          <a:prstGeom prst="rect">
            <a:avLst/>
          </a:prstGeom>
          <a:noFill/>
        </p:spPr>
        <p:txBody>
          <a:bodyPr wrap="square" rtlCol="0">
            <a:spAutoFit/>
          </a:bodyPr>
          <a:lstStyle/>
          <a:p>
            <a:pPr algn="ctr"/>
            <a:r>
              <a:rPr lang="en-US" b="1" dirty="0"/>
              <a:t>Marlinton</a:t>
            </a:r>
          </a:p>
        </p:txBody>
      </p:sp>
      <p:grpSp>
        <p:nvGrpSpPr>
          <p:cNvPr id="16" name="Group 15"/>
          <p:cNvGrpSpPr/>
          <p:nvPr/>
        </p:nvGrpSpPr>
        <p:grpSpPr>
          <a:xfrm>
            <a:off x="1940519" y="5258382"/>
            <a:ext cx="2412340" cy="1349346"/>
            <a:chOff x="7094136" y="4340888"/>
            <a:chExt cx="2766152" cy="1547251"/>
          </a:xfrm>
        </p:grpSpPr>
        <p:pic>
          <p:nvPicPr>
            <p:cNvPr id="17" name="Picture 16"/>
            <p:cNvPicPr/>
            <p:nvPr/>
          </p:nvPicPr>
          <p:blipFill>
            <a:blip r:embed="rId5" cstate="email">
              <a:extLst>
                <a:ext uri="{28A0092B-C50C-407E-A947-70E740481C1C}">
                  <a14:useLocalDpi xmlns:a14="http://schemas.microsoft.com/office/drawing/2010/main"/>
                </a:ext>
              </a:extLst>
            </a:blip>
            <a:stretch>
              <a:fillRect/>
            </a:stretch>
          </p:blipFill>
          <p:spPr>
            <a:xfrm>
              <a:off x="7094136" y="4340888"/>
              <a:ext cx="2766152" cy="1547251"/>
            </a:xfrm>
            <a:prstGeom prst="rect">
              <a:avLst/>
            </a:prstGeom>
            <a:ln>
              <a:solidFill>
                <a:schemeClr val="tx1"/>
              </a:solidFill>
            </a:ln>
          </p:spPr>
        </p:pic>
        <p:sp>
          <p:nvSpPr>
            <p:cNvPr id="18" name="TextBox 17"/>
            <p:cNvSpPr txBox="1"/>
            <p:nvPr/>
          </p:nvSpPr>
          <p:spPr>
            <a:xfrm>
              <a:off x="7375738" y="5412032"/>
              <a:ext cx="1426866" cy="317626"/>
            </a:xfrm>
            <a:prstGeom prst="rect">
              <a:avLst/>
            </a:prstGeom>
            <a:solidFill>
              <a:schemeClr val="bg1"/>
            </a:solidFill>
          </p:spPr>
          <p:txBody>
            <a:bodyPr wrap="square" rtlCol="0">
              <a:spAutoFit/>
            </a:bodyPr>
            <a:lstStyle/>
            <a:p>
              <a:r>
                <a:rPr lang="en-US" sz="1200" b="1" dirty="0">
                  <a:solidFill>
                    <a:schemeClr val="tx1">
                      <a:lumMod val="65000"/>
                      <a:lumOff val="35000"/>
                    </a:schemeClr>
                  </a:solidFill>
                </a:rPr>
                <a:t>Floodway</a:t>
              </a:r>
            </a:p>
          </p:txBody>
        </p:sp>
      </p:grpSp>
      <p:sp>
        <p:nvSpPr>
          <p:cNvPr id="23" name="Speech Bubble: Rectangle with Corners Rounded 14">
            <a:extLst>
              <a:ext uri="{FF2B5EF4-FFF2-40B4-BE49-F238E27FC236}">
                <a16:creationId xmlns:a16="http://schemas.microsoft.com/office/drawing/2014/main" id="{0ED1C770-B1D6-4603-BB25-A749DDCA06CF}"/>
              </a:ext>
            </a:extLst>
          </p:cNvPr>
          <p:cNvSpPr/>
          <p:nvPr/>
        </p:nvSpPr>
        <p:spPr>
          <a:xfrm flipH="1">
            <a:off x="8079511" y="5679203"/>
            <a:ext cx="3928066" cy="871515"/>
          </a:xfrm>
          <a:prstGeom prst="wedgeRoundRectCallout">
            <a:avLst>
              <a:gd name="adj1" fmla="val 47210"/>
              <a:gd name="adj2" fmla="val -139111"/>
              <a:gd name="adj3" fmla="val 16667"/>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u="sng" dirty="0">
                <a:solidFill>
                  <a:schemeClr val="bg1"/>
                </a:solidFill>
              </a:rPr>
              <a:t>BUILDING COUNTS</a:t>
            </a:r>
            <a:r>
              <a:rPr lang="en-US" sz="1600" b="1" dirty="0">
                <a:solidFill>
                  <a:schemeClr val="bg1"/>
                </a:solidFill>
              </a:rPr>
              <a:t>:  Marlinton has the highest number of structures in the floodway of all incorporated places  </a:t>
            </a:r>
            <a:endParaRPr lang="en-US" sz="1600" dirty="0">
              <a:solidFill>
                <a:schemeClr val="bg1"/>
              </a:solidFill>
            </a:endParaRPr>
          </a:p>
        </p:txBody>
      </p:sp>
      <p:sp>
        <p:nvSpPr>
          <p:cNvPr id="25" name="Star: 10 Points 38">
            <a:extLst>
              <a:ext uri="{FF2B5EF4-FFF2-40B4-BE49-F238E27FC236}">
                <a16:creationId xmlns:a16="http://schemas.microsoft.com/office/drawing/2014/main" id="{52DBF54D-A1A6-4B11-8FE1-E522217C5167}"/>
              </a:ext>
            </a:extLst>
          </p:cNvPr>
          <p:cNvSpPr/>
          <p:nvPr/>
        </p:nvSpPr>
        <p:spPr>
          <a:xfrm>
            <a:off x="11695811" y="6061022"/>
            <a:ext cx="267717" cy="267717"/>
          </a:xfrm>
          <a:prstGeom prst="star10">
            <a:avLst/>
          </a:prstGeom>
          <a:solidFill>
            <a:srgbClr val="FFFF00"/>
          </a:solidFill>
          <a:ln>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C00000"/>
                </a:solidFill>
              </a:rPr>
              <a:t>1</a:t>
            </a:r>
          </a:p>
        </p:txBody>
      </p:sp>
      <p:pic>
        <p:nvPicPr>
          <p:cNvPr id="27" name="Picture 26">
            <a:extLst>
              <a:ext uri="{FF2B5EF4-FFF2-40B4-BE49-F238E27FC236}">
                <a16:creationId xmlns:a16="http://schemas.microsoft.com/office/drawing/2014/main" id="{F77A1B00-53B2-4D13-8E9F-DDB1C3E983B8}"/>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387977" y="933502"/>
            <a:ext cx="969786" cy="872808"/>
          </a:xfrm>
          <a:prstGeom prst="rect">
            <a:avLst/>
          </a:prstGeom>
        </p:spPr>
      </p:pic>
      <p:sp>
        <p:nvSpPr>
          <p:cNvPr id="28" name="TextBox 27"/>
          <p:cNvSpPr txBox="1"/>
          <p:nvPr/>
        </p:nvSpPr>
        <p:spPr>
          <a:xfrm>
            <a:off x="49695" y="1676465"/>
            <a:ext cx="1723386" cy="461665"/>
          </a:xfrm>
          <a:prstGeom prst="rect">
            <a:avLst/>
          </a:prstGeom>
          <a:noFill/>
        </p:spPr>
        <p:txBody>
          <a:bodyPr wrap="square" rtlCol="0">
            <a:spAutoFit/>
          </a:bodyPr>
          <a:lstStyle/>
          <a:p>
            <a:pPr algn="ctr"/>
            <a:r>
              <a:rPr lang="en-US" sz="1200" dirty="0">
                <a:solidFill>
                  <a:srgbClr val="C00000"/>
                </a:solidFill>
              </a:rPr>
              <a:t>Top 10% rankings among 229 incorporated places</a:t>
            </a:r>
          </a:p>
        </p:txBody>
      </p:sp>
      <p:sp>
        <p:nvSpPr>
          <p:cNvPr id="10" name="Title 1">
            <a:extLst>
              <a:ext uri="{FF2B5EF4-FFF2-40B4-BE49-F238E27FC236}">
                <a16:creationId xmlns:a16="http://schemas.microsoft.com/office/drawing/2014/main" id="{AFEE43A5-76CC-F753-7B40-2D9741C0CA80}"/>
              </a:ext>
            </a:extLst>
          </p:cNvPr>
          <p:cNvSpPr txBox="1">
            <a:spLocks/>
          </p:cNvSpPr>
          <p:nvPr/>
        </p:nvSpPr>
        <p:spPr>
          <a:xfrm>
            <a:off x="0" y="-7529"/>
            <a:ext cx="12192000" cy="914399"/>
          </a:xfrm>
          <a:prstGeom prst="rect">
            <a:avLst/>
          </a:prstGeom>
          <a:solidFill>
            <a:schemeClr val="accent2">
              <a:lumMod val="50000"/>
            </a:schemeClr>
          </a:solidFill>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solidFill>
                <a:srgbClr val="FF0000"/>
              </a:solidFill>
              <a:latin typeface="Arial" panose="020B0604020202020204" pitchFamily="34" charset="0"/>
              <a:cs typeface="Arial" panose="020B0604020202020204" pitchFamily="34" charset="0"/>
            </a:endParaRPr>
          </a:p>
          <a:p>
            <a:r>
              <a:rPr lang="en-US" i="1" dirty="0">
                <a:solidFill>
                  <a:schemeClr val="bg1"/>
                </a:solidFill>
                <a:latin typeface="Arial" panose="020B0604020202020204" pitchFamily="34" charset="0"/>
                <a:cs typeface="Arial" panose="020B0604020202020204" pitchFamily="34" charset="0"/>
              </a:rPr>
              <a:t>Risk Indicators</a:t>
            </a:r>
            <a:r>
              <a:rPr lang="en-US" dirty="0">
                <a:solidFill>
                  <a:schemeClr val="bg1"/>
                </a:solidFill>
                <a:latin typeface="Arial" panose="020B0604020202020204" pitchFamily="34" charset="0"/>
                <a:cs typeface="Arial" panose="020B0604020202020204" pitchFamily="34" charset="0"/>
              </a:rPr>
              <a:t>: (Marlinton)</a:t>
            </a:r>
          </a:p>
          <a:p>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4131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D72B9-5EF3-E4D1-0A41-D8FAC92E16F3}"/>
              </a:ext>
            </a:extLst>
          </p:cNvPr>
          <p:cNvSpPr txBox="1">
            <a:spLocks/>
          </p:cNvSpPr>
          <p:nvPr/>
        </p:nvSpPr>
        <p:spPr>
          <a:xfrm>
            <a:off x="0" y="-36095"/>
            <a:ext cx="12192000" cy="914399"/>
          </a:xfrm>
          <a:prstGeom prst="rect">
            <a:avLst/>
          </a:prstGeom>
          <a:solidFill>
            <a:schemeClr val="tx2">
              <a:lumMod val="75000"/>
              <a:lumOff val="2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Arial" panose="020B0604020202020204" pitchFamily="34" charset="0"/>
                <a:cs typeface="Arial" panose="020B0604020202020204" pitchFamily="34" charset="0"/>
              </a:rPr>
              <a:t>  Buildings Mapped into Floodway</a:t>
            </a:r>
          </a:p>
        </p:txBody>
      </p:sp>
      <p:sp>
        <p:nvSpPr>
          <p:cNvPr id="5" name="Text Box 2">
            <a:extLst>
              <a:ext uri="{FF2B5EF4-FFF2-40B4-BE49-F238E27FC236}">
                <a16:creationId xmlns:a16="http://schemas.microsoft.com/office/drawing/2014/main" id="{4B8BB918-C13A-863D-98BC-43584189CD68}"/>
              </a:ext>
            </a:extLst>
          </p:cNvPr>
          <p:cNvSpPr txBox="1">
            <a:spLocks noChangeArrowheads="1"/>
          </p:cNvSpPr>
          <p:nvPr/>
        </p:nvSpPr>
        <p:spPr bwMode="auto">
          <a:xfrm>
            <a:off x="377420" y="6085437"/>
            <a:ext cx="3551912" cy="611229"/>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pPr>
            <a:r>
              <a:rPr lang="en-US" sz="1000" b="1" dirty="0">
                <a:effectLst/>
                <a:latin typeface="Calibri" panose="020F0502020204030204" pitchFamily="34" charset="0"/>
                <a:ea typeface="Calibri" panose="020F0502020204030204" pitchFamily="34" charset="0"/>
                <a:cs typeface="Times New Roman" panose="02020603050405020304" pitchFamily="18" charset="0"/>
              </a:rPr>
              <a:t>Double-wide Mobile Home in Ranson (FD: 2.2 ft)</a:t>
            </a:r>
          </a:p>
          <a:p>
            <a:pPr algn="ctr">
              <a:lnSpc>
                <a:spcPct val="107000"/>
              </a:lnSpc>
            </a:pPr>
            <a:r>
              <a:rPr lang="en-US" sz="1000" b="1" dirty="0">
                <a:latin typeface="Calibri" panose="020F0502020204030204" pitchFamily="34" charset="0"/>
                <a:ea typeface="Calibri" panose="020F0502020204030204" pitchFamily="34" charset="0"/>
                <a:cs typeface="Times New Roman" panose="02020603050405020304" pitchFamily="18" charset="0"/>
              </a:rPr>
              <a:t>$33K; Year Built: 1993 (Post-FIRM)</a:t>
            </a:r>
          </a:p>
          <a:p>
            <a:pPr algn="ctr">
              <a:lnSpc>
                <a:spcPct val="107000"/>
              </a:lnSpc>
            </a:pPr>
            <a:r>
              <a:rPr lang="en-US" sz="1000" b="1" dirty="0">
                <a:effectLst/>
                <a:latin typeface="Calibri" panose="020F0502020204030204" pitchFamily="34" charset="0"/>
                <a:ea typeface="Calibri" panose="020F0502020204030204" pitchFamily="34" charset="0"/>
                <a:cs typeface="Times New Roman" panose="02020603050405020304" pitchFamily="18" charset="0"/>
              </a:rPr>
              <a:t>(Building ID: </a:t>
            </a:r>
            <a:r>
              <a:rPr lang="en-US" sz="1000" b="1" u="sng"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19-08-0006-0019-0001_407</a:t>
            </a:r>
            <a:r>
              <a:rPr lang="en-US" sz="1000" b="1" dirty="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12" name="Text Box 2">
            <a:extLst>
              <a:ext uri="{FF2B5EF4-FFF2-40B4-BE49-F238E27FC236}">
                <a16:creationId xmlns:a16="http://schemas.microsoft.com/office/drawing/2014/main" id="{392DA73C-9F4E-F746-72E9-130DB3C6DA25}"/>
              </a:ext>
            </a:extLst>
          </p:cNvPr>
          <p:cNvSpPr txBox="1">
            <a:spLocks noChangeArrowheads="1"/>
          </p:cNvSpPr>
          <p:nvPr/>
        </p:nvSpPr>
        <p:spPr bwMode="auto">
          <a:xfrm>
            <a:off x="4344748" y="6085437"/>
            <a:ext cx="3551912" cy="611229"/>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pPr>
            <a:r>
              <a:rPr lang="en-US" sz="1000" b="1" dirty="0">
                <a:effectLst/>
                <a:latin typeface="Calibri" panose="020F0502020204030204" pitchFamily="34" charset="0"/>
                <a:ea typeface="Calibri" panose="020F0502020204030204" pitchFamily="34" charset="0"/>
                <a:cs typeface="Times New Roman" panose="02020603050405020304" pitchFamily="18" charset="0"/>
              </a:rPr>
              <a:t>Single-wide Mobile Home in Jefferson County* (FD: 7.0 ft)</a:t>
            </a:r>
          </a:p>
          <a:p>
            <a:pPr algn="ctr">
              <a:lnSpc>
                <a:spcPct val="107000"/>
              </a:lnSpc>
            </a:pPr>
            <a:r>
              <a:rPr lang="en-US" sz="1000" b="1" dirty="0">
                <a:latin typeface="Calibri" panose="020F0502020204030204" pitchFamily="34" charset="0"/>
                <a:ea typeface="Calibri" panose="020F0502020204030204" pitchFamily="34" charset="0"/>
                <a:cs typeface="Times New Roman" panose="02020603050405020304" pitchFamily="18" charset="0"/>
              </a:rPr>
              <a:t>$25K; </a:t>
            </a:r>
            <a:r>
              <a:rPr lang="en-US" sz="10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Minus Rated: 3.5 ft</a:t>
            </a:r>
            <a:r>
              <a:rPr lang="en-US" sz="1000" b="1" dirty="0">
                <a:latin typeface="Calibri" panose="020F0502020204030204" pitchFamily="34" charset="0"/>
                <a:ea typeface="Calibri" panose="020F0502020204030204" pitchFamily="34" charset="0"/>
                <a:cs typeface="Times New Roman" panose="02020603050405020304" pitchFamily="18" charset="0"/>
              </a:rPr>
              <a:t>; Year Built: Unknown</a:t>
            </a:r>
          </a:p>
          <a:p>
            <a:pPr algn="ctr">
              <a:lnSpc>
                <a:spcPct val="107000"/>
              </a:lnSpc>
            </a:pPr>
            <a:r>
              <a:rPr lang="en-US" sz="1000" b="1" dirty="0">
                <a:effectLst/>
                <a:latin typeface="Calibri" panose="020F0502020204030204" pitchFamily="34" charset="0"/>
                <a:ea typeface="Calibri" panose="020F0502020204030204" pitchFamily="34" charset="0"/>
                <a:cs typeface="Times New Roman" panose="02020603050405020304" pitchFamily="18" charset="0"/>
              </a:rPr>
              <a:t>(Building ID: </a:t>
            </a:r>
            <a:r>
              <a:rPr lang="en-US" sz="1000" b="1" u="sng"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19-02-0020-0031-0000_30</a:t>
            </a:r>
            <a:r>
              <a:rPr lang="en-US" sz="1000" b="1" dirty="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18" name="Text Box 2">
            <a:extLst>
              <a:ext uri="{FF2B5EF4-FFF2-40B4-BE49-F238E27FC236}">
                <a16:creationId xmlns:a16="http://schemas.microsoft.com/office/drawing/2014/main" id="{2A2C51C0-2FE2-539C-58BB-76D84DB3E793}"/>
              </a:ext>
            </a:extLst>
          </p:cNvPr>
          <p:cNvSpPr txBox="1">
            <a:spLocks noChangeArrowheads="1"/>
          </p:cNvSpPr>
          <p:nvPr/>
        </p:nvSpPr>
        <p:spPr bwMode="auto">
          <a:xfrm>
            <a:off x="8312076" y="3951415"/>
            <a:ext cx="3551912" cy="611229"/>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pPr>
            <a:r>
              <a:rPr lang="en-US" sz="1000" b="1" dirty="0">
                <a:effectLst/>
                <a:latin typeface="Calibri" panose="020F0502020204030204" pitchFamily="34" charset="0"/>
                <a:ea typeface="Calibri" panose="020F0502020204030204" pitchFamily="34" charset="0"/>
                <a:cs typeface="Times New Roman" panose="02020603050405020304" pitchFamily="18" charset="0"/>
              </a:rPr>
              <a:t>Single Family Dwelling in Jefferson County* (FD: 14.0 ft)</a:t>
            </a:r>
          </a:p>
          <a:p>
            <a:pPr algn="ctr">
              <a:lnSpc>
                <a:spcPct val="107000"/>
              </a:lnSpc>
            </a:pPr>
            <a:r>
              <a:rPr lang="en-US" sz="1000" b="1" dirty="0">
                <a:latin typeface="Calibri" panose="020F0502020204030204" pitchFamily="34" charset="0"/>
                <a:ea typeface="Calibri" panose="020F0502020204030204" pitchFamily="34" charset="0"/>
                <a:cs typeface="Times New Roman" panose="02020603050405020304" pitchFamily="18" charset="0"/>
              </a:rPr>
              <a:t>$8K; </a:t>
            </a:r>
            <a:r>
              <a:rPr lang="en-US" sz="10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Minus Rated: 10.3 ft</a:t>
            </a:r>
            <a:r>
              <a:rPr lang="en-US" sz="1000" b="1" dirty="0">
                <a:latin typeface="Calibri" panose="020F0502020204030204" pitchFamily="34" charset="0"/>
                <a:ea typeface="Calibri" panose="020F0502020204030204" pitchFamily="34" charset="0"/>
                <a:cs typeface="Times New Roman" panose="02020603050405020304" pitchFamily="18" charset="0"/>
              </a:rPr>
              <a:t>; Year Built: 1979 (Pre-FIRM)</a:t>
            </a:r>
          </a:p>
          <a:p>
            <a:pPr algn="ctr">
              <a:lnSpc>
                <a:spcPct val="107000"/>
              </a:lnSpc>
            </a:pPr>
            <a:r>
              <a:rPr lang="en-US" sz="1000" b="1" dirty="0">
                <a:effectLst/>
                <a:latin typeface="Calibri" panose="020F0502020204030204" pitchFamily="34" charset="0"/>
                <a:ea typeface="Calibri" panose="020F0502020204030204" pitchFamily="34" charset="0"/>
                <a:cs typeface="Times New Roman" panose="02020603050405020304" pitchFamily="18" charset="0"/>
              </a:rPr>
              <a:t>(Building ID: </a:t>
            </a:r>
            <a:r>
              <a:rPr lang="en-US" sz="1000" b="1" u="sng"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19-06-008F-0007-0000_457</a:t>
            </a:r>
            <a:r>
              <a:rPr lang="en-US" sz="1000" b="1" dirty="0">
                <a:effectLst/>
                <a:latin typeface="Calibri" panose="020F0502020204030204" pitchFamily="34" charset="0"/>
                <a:ea typeface="Calibri" panose="020F0502020204030204" pitchFamily="34" charset="0"/>
                <a:cs typeface="Times New Roman" panose="02020603050405020304" pitchFamily="18" charset="0"/>
              </a:rPr>
              <a:t>)</a:t>
            </a:r>
          </a:p>
        </p:txBody>
      </p:sp>
      <p:grpSp>
        <p:nvGrpSpPr>
          <p:cNvPr id="26" name="Group 25">
            <a:extLst>
              <a:ext uri="{FF2B5EF4-FFF2-40B4-BE49-F238E27FC236}">
                <a16:creationId xmlns:a16="http://schemas.microsoft.com/office/drawing/2014/main" id="{2DAB6898-C011-BE6F-1B27-9CFABC1DB366}"/>
              </a:ext>
            </a:extLst>
          </p:cNvPr>
          <p:cNvGrpSpPr/>
          <p:nvPr/>
        </p:nvGrpSpPr>
        <p:grpSpPr>
          <a:xfrm>
            <a:off x="471983" y="1072940"/>
            <a:ext cx="3457349" cy="5655479"/>
            <a:chOff x="471983" y="1014262"/>
            <a:chExt cx="3457349" cy="5655479"/>
          </a:xfrm>
        </p:grpSpPr>
        <p:pic>
          <p:nvPicPr>
            <p:cNvPr id="8" name="Picture 7">
              <a:extLst>
                <a:ext uri="{FF2B5EF4-FFF2-40B4-BE49-F238E27FC236}">
                  <a16:creationId xmlns:a16="http://schemas.microsoft.com/office/drawing/2014/main" id="{594067A9-DFE5-2489-A778-007CF53DD4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6374" y="4065380"/>
              <a:ext cx="3442958" cy="1961379"/>
            </a:xfrm>
            <a:prstGeom prst="rect">
              <a:avLst/>
            </a:prstGeom>
            <a:ln>
              <a:solidFill>
                <a:schemeClr val="tx1"/>
              </a:solidFill>
            </a:ln>
          </p:spPr>
        </p:pic>
        <p:grpSp>
          <p:nvGrpSpPr>
            <p:cNvPr id="20" name="Group 19">
              <a:extLst>
                <a:ext uri="{FF2B5EF4-FFF2-40B4-BE49-F238E27FC236}">
                  <a16:creationId xmlns:a16="http://schemas.microsoft.com/office/drawing/2014/main" id="{9D0CFCC0-4C95-3358-4AAB-3632630A481D}"/>
                </a:ext>
              </a:extLst>
            </p:cNvPr>
            <p:cNvGrpSpPr/>
            <p:nvPr/>
          </p:nvGrpSpPr>
          <p:grpSpPr>
            <a:xfrm>
              <a:off x="486374" y="1020373"/>
              <a:ext cx="3442958" cy="2948573"/>
              <a:chOff x="711307" y="1026375"/>
              <a:chExt cx="3442958" cy="2948573"/>
            </a:xfrm>
          </p:grpSpPr>
          <p:pic>
            <p:nvPicPr>
              <p:cNvPr id="4" name="Picture 3">
                <a:extLst>
                  <a:ext uri="{FF2B5EF4-FFF2-40B4-BE49-F238E27FC236}">
                    <a16:creationId xmlns:a16="http://schemas.microsoft.com/office/drawing/2014/main" id="{9E31DED8-2938-C696-A29F-2E7CC70764CF}"/>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a:stretch/>
            </p:blipFill>
            <p:spPr>
              <a:xfrm>
                <a:off x="711307" y="1026375"/>
                <a:ext cx="3442958" cy="2948573"/>
              </a:xfrm>
              <a:prstGeom prst="rect">
                <a:avLst/>
              </a:prstGeom>
              <a:ln>
                <a:solidFill>
                  <a:schemeClr val="tx1"/>
                </a:solidFill>
              </a:ln>
            </p:spPr>
          </p:pic>
          <p:sp>
            <p:nvSpPr>
              <p:cNvPr id="19" name="Oval 18">
                <a:extLst>
                  <a:ext uri="{FF2B5EF4-FFF2-40B4-BE49-F238E27FC236}">
                    <a16:creationId xmlns:a16="http://schemas.microsoft.com/office/drawing/2014/main" id="{0426CB8F-FF7A-3D42-AFC7-BBB3A4E2CB84}"/>
                  </a:ext>
                </a:extLst>
              </p:cNvPr>
              <p:cNvSpPr/>
              <p:nvPr/>
            </p:nvSpPr>
            <p:spPr>
              <a:xfrm>
                <a:off x="1566526" y="2014566"/>
                <a:ext cx="1454111" cy="1439585"/>
              </a:xfrm>
              <a:prstGeom prst="ellipse">
                <a:avLst/>
              </a:prstGeom>
              <a:noFill/>
              <a:ln w="28575">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schemeClr val="bg1"/>
                  </a:solidFill>
                </a:endParaRPr>
              </a:p>
            </p:txBody>
          </p:sp>
        </p:grpSp>
        <p:sp>
          <p:nvSpPr>
            <p:cNvPr id="25" name="Rectangle 24">
              <a:extLst>
                <a:ext uri="{FF2B5EF4-FFF2-40B4-BE49-F238E27FC236}">
                  <a16:creationId xmlns:a16="http://schemas.microsoft.com/office/drawing/2014/main" id="{1D63DE49-698E-691A-4FEC-7A70A8B63A72}"/>
                </a:ext>
              </a:extLst>
            </p:cNvPr>
            <p:cNvSpPr/>
            <p:nvPr/>
          </p:nvSpPr>
          <p:spPr>
            <a:xfrm>
              <a:off x="471983" y="1014262"/>
              <a:ext cx="3457348" cy="5655479"/>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1AD36CFD-20E7-1CD7-F88E-086C1F8AC46B}"/>
              </a:ext>
            </a:extLst>
          </p:cNvPr>
          <p:cNvGrpSpPr/>
          <p:nvPr/>
        </p:nvGrpSpPr>
        <p:grpSpPr>
          <a:xfrm>
            <a:off x="4459887" y="1072939"/>
            <a:ext cx="3321633" cy="5655479"/>
            <a:chOff x="4459887" y="1072939"/>
            <a:chExt cx="3321633" cy="5655479"/>
          </a:xfrm>
        </p:grpSpPr>
        <p:pic>
          <p:nvPicPr>
            <p:cNvPr id="14" name="Picture 13">
              <a:extLst>
                <a:ext uri="{FF2B5EF4-FFF2-40B4-BE49-F238E27FC236}">
                  <a16:creationId xmlns:a16="http://schemas.microsoft.com/office/drawing/2014/main" id="{B8464303-B6EE-94C0-2AE2-90545FC69AC0}"/>
                </a:ext>
              </a:extLst>
            </p:cNvPr>
            <p:cNvPicPr>
              <a:picLocks noChangeAspect="1"/>
            </p:cNvPicPr>
            <p:nvPr/>
          </p:nvPicPr>
          <p:blipFill>
            <a:blip r:embed="rId9" cstate="print">
              <a:extLst>
                <a:ext uri="{BEBA8EAE-BF5A-486C-A8C5-ECC9F3942E4B}">
                  <a14:imgProps xmlns:a14="http://schemas.microsoft.com/office/drawing/2010/main">
                    <a14:imgLayer r:embed="rId10">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459888" y="4646592"/>
              <a:ext cx="3321632" cy="1438845"/>
            </a:xfrm>
            <a:prstGeom prst="rect">
              <a:avLst/>
            </a:prstGeom>
            <a:ln>
              <a:solidFill>
                <a:schemeClr val="tx1"/>
              </a:solidFill>
            </a:ln>
          </p:spPr>
        </p:pic>
        <p:grpSp>
          <p:nvGrpSpPr>
            <p:cNvPr id="24" name="Group 23">
              <a:extLst>
                <a:ext uri="{FF2B5EF4-FFF2-40B4-BE49-F238E27FC236}">
                  <a16:creationId xmlns:a16="http://schemas.microsoft.com/office/drawing/2014/main" id="{85E66D15-CE64-8099-EA1C-D72FB8FFFFAE}"/>
                </a:ext>
              </a:extLst>
            </p:cNvPr>
            <p:cNvGrpSpPr/>
            <p:nvPr/>
          </p:nvGrpSpPr>
          <p:grpSpPr>
            <a:xfrm>
              <a:off x="4459888" y="1076993"/>
              <a:ext cx="3321632" cy="3387516"/>
              <a:chOff x="4459888" y="1014261"/>
              <a:chExt cx="3321632" cy="3387516"/>
            </a:xfrm>
          </p:grpSpPr>
          <p:pic>
            <p:nvPicPr>
              <p:cNvPr id="11" name="Picture 10">
                <a:extLst>
                  <a:ext uri="{FF2B5EF4-FFF2-40B4-BE49-F238E27FC236}">
                    <a16:creationId xmlns:a16="http://schemas.microsoft.com/office/drawing/2014/main" id="{DF2A5D04-04C2-B26F-D3FB-2DB90DD3B366}"/>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459888" y="1014261"/>
                <a:ext cx="3321632" cy="3387516"/>
              </a:xfrm>
              <a:prstGeom prst="rect">
                <a:avLst/>
              </a:prstGeom>
              <a:ln>
                <a:solidFill>
                  <a:schemeClr val="tx1"/>
                </a:solidFill>
              </a:ln>
            </p:spPr>
          </p:pic>
          <p:sp>
            <p:nvSpPr>
              <p:cNvPr id="21" name="Oval 20">
                <a:extLst>
                  <a:ext uri="{FF2B5EF4-FFF2-40B4-BE49-F238E27FC236}">
                    <a16:creationId xmlns:a16="http://schemas.microsoft.com/office/drawing/2014/main" id="{933D542E-A71C-CBF7-D716-06B40FCA58BD}"/>
                  </a:ext>
                </a:extLst>
              </p:cNvPr>
              <p:cNvSpPr/>
              <p:nvPr/>
            </p:nvSpPr>
            <p:spPr>
              <a:xfrm>
                <a:off x="5688343" y="3224794"/>
                <a:ext cx="815314" cy="807169"/>
              </a:xfrm>
              <a:prstGeom prst="ellipse">
                <a:avLst/>
              </a:prstGeom>
              <a:noFill/>
              <a:ln w="28575">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schemeClr val="bg1"/>
                  </a:solidFill>
                </a:endParaRPr>
              </a:p>
            </p:txBody>
          </p:sp>
        </p:grpSp>
        <p:sp>
          <p:nvSpPr>
            <p:cNvPr id="34" name="Rectangle 33">
              <a:extLst>
                <a:ext uri="{FF2B5EF4-FFF2-40B4-BE49-F238E27FC236}">
                  <a16:creationId xmlns:a16="http://schemas.microsoft.com/office/drawing/2014/main" id="{4CDC92CD-B45A-9C49-B2FA-77315AD13E72}"/>
                </a:ext>
              </a:extLst>
            </p:cNvPr>
            <p:cNvSpPr/>
            <p:nvPr/>
          </p:nvSpPr>
          <p:spPr>
            <a:xfrm>
              <a:off x="4459887" y="1072939"/>
              <a:ext cx="3321632" cy="5655479"/>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a:extLst>
              <a:ext uri="{FF2B5EF4-FFF2-40B4-BE49-F238E27FC236}">
                <a16:creationId xmlns:a16="http://schemas.microsoft.com/office/drawing/2014/main" id="{9F0C7FA3-98BA-582B-FE0B-D869E6462B25}"/>
              </a:ext>
            </a:extLst>
          </p:cNvPr>
          <p:cNvGrpSpPr/>
          <p:nvPr/>
        </p:nvGrpSpPr>
        <p:grpSpPr>
          <a:xfrm>
            <a:off x="8312074" y="1072939"/>
            <a:ext cx="3407943" cy="3489705"/>
            <a:chOff x="8312074" y="2008564"/>
            <a:chExt cx="3407943" cy="3489705"/>
          </a:xfrm>
        </p:grpSpPr>
        <p:grpSp>
          <p:nvGrpSpPr>
            <p:cNvPr id="23" name="Group 22">
              <a:extLst>
                <a:ext uri="{FF2B5EF4-FFF2-40B4-BE49-F238E27FC236}">
                  <a16:creationId xmlns:a16="http://schemas.microsoft.com/office/drawing/2014/main" id="{5B375A7E-A934-E17B-2065-65CA98367987}"/>
                </a:ext>
              </a:extLst>
            </p:cNvPr>
            <p:cNvGrpSpPr/>
            <p:nvPr/>
          </p:nvGrpSpPr>
          <p:grpSpPr>
            <a:xfrm>
              <a:off x="8312077" y="2008564"/>
              <a:ext cx="3393549" cy="2878476"/>
              <a:chOff x="8312077" y="1825975"/>
              <a:chExt cx="3393549" cy="2878476"/>
            </a:xfrm>
          </p:grpSpPr>
          <p:pic>
            <p:nvPicPr>
              <p:cNvPr id="17" name="Picture 16">
                <a:extLst>
                  <a:ext uri="{FF2B5EF4-FFF2-40B4-BE49-F238E27FC236}">
                    <a16:creationId xmlns:a16="http://schemas.microsoft.com/office/drawing/2014/main" id="{0B50C4EE-6E65-DAB3-FD79-B75B7FEA7FF4}"/>
                  </a:ext>
                </a:extLst>
              </p:cNvPr>
              <p:cNvPicPr>
                <a:picLocks noChangeAspect="1"/>
              </p:cNvPicPr>
              <p:nvPr/>
            </p:nvPicPr>
            <p:blipFill>
              <a:blip r:embed="rId13" cstate="print">
                <a:extLst>
                  <a:ext uri="{BEBA8EAE-BF5A-486C-A8C5-ECC9F3942E4B}">
                    <a14:imgProps xmlns:a14="http://schemas.microsoft.com/office/drawing/2010/main">
                      <a14:imgLayer r:embed="rId14">
                        <a14:imgEffect>
                          <a14:brightnessContrast bright="20000"/>
                        </a14:imgEffect>
                      </a14:imgLayer>
                    </a14:imgProps>
                  </a:ext>
                  <a:ext uri="{28A0092B-C50C-407E-A947-70E740481C1C}">
                    <a14:useLocalDpi xmlns:a14="http://schemas.microsoft.com/office/drawing/2010/main" val="0"/>
                  </a:ext>
                </a:extLst>
              </a:blip>
              <a:srcRect/>
              <a:stretch/>
            </p:blipFill>
            <p:spPr>
              <a:xfrm>
                <a:off x="8312077" y="1825975"/>
                <a:ext cx="3393549" cy="2878476"/>
              </a:xfrm>
              <a:prstGeom prst="rect">
                <a:avLst/>
              </a:prstGeom>
              <a:ln>
                <a:solidFill>
                  <a:schemeClr val="tx1"/>
                </a:solidFill>
              </a:ln>
            </p:spPr>
          </p:pic>
          <p:sp>
            <p:nvSpPr>
              <p:cNvPr id="22" name="Oval 21">
                <a:extLst>
                  <a:ext uri="{FF2B5EF4-FFF2-40B4-BE49-F238E27FC236}">
                    <a16:creationId xmlns:a16="http://schemas.microsoft.com/office/drawing/2014/main" id="{A33B233E-DCF4-8C2A-05B5-F99220C29ECC}"/>
                  </a:ext>
                </a:extLst>
              </p:cNvPr>
              <p:cNvSpPr/>
              <p:nvPr/>
            </p:nvSpPr>
            <p:spPr>
              <a:xfrm>
                <a:off x="9744308" y="2484916"/>
                <a:ext cx="1189456" cy="1177574"/>
              </a:xfrm>
              <a:prstGeom prst="ellipse">
                <a:avLst/>
              </a:prstGeom>
              <a:noFill/>
              <a:ln w="28575">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schemeClr val="bg1"/>
                  </a:solidFill>
                </a:endParaRPr>
              </a:p>
            </p:txBody>
          </p:sp>
        </p:grpSp>
        <p:sp>
          <p:nvSpPr>
            <p:cNvPr id="36" name="Rectangle 35">
              <a:extLst>
                <a:ext uri="{FF2B5EF4-FFF2-40B4-BE49-F238E27FC236}">
                  <a16:creationId xmlns:a16="http://schemas.microsoft.com/office/drawing/2014/main" id="{069F82B8-28E3-D504-075E-043F022C02E7}"/>
                </a:ext>
              </a:extLst>
            </p:cNvPr>
            <p:cNvSpPr/>
            <p:nvPr/>
          </p:nvSpPr>
          <p:spPr>
            <a:xfrm>
              <a:off x="8312074" y="2008564"/>
              <a:ext cx="3407943" cy="3489705"/>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99F4773D-2A54-75F1-DCE5-EF46788B662E}"/>
              </a:ext>
            </a:extLst>
          </p:cNvPr>
          <p:cNvSpPr txBox="1"/>
          <p:nvPr/>
        </p:nvSpPr>
        <p:spPr>
          <a:xfrm>
            <a:off x="8312074" y="4670210"/>
            <a:ext cx="3407943" cy="646331"/>
          </a:xfrm>
          <a:prstGeom prst="rect">
            <a:avLst/>
          </a:prstGeom>
          <a:solidFill>
            <a:schemeClr val="accent5">
              <a:lumMod val="75000"/>
            </a:schemeClr>
          </a:solidFill>
        </p:spPr>
        <p:txBody>
          <a:bodyPr wrap="square" rtlCol="0">
            <a:spAutoFit/>
          </a:bodyPr>
          <a:lstStyle/>
          <a:p>
            <a:r>
              <a:rPr lang="en-US" i="1" dirty="0">
                <a:solidFill>
                  <a:schemeClr val="bg1"/>
                </a:solidFill>
              </a:rPr>
              <a:t>Structures mapped from Floodplain Fringe into Floodway</a:t>
            </a:r>
          </a:p>
        </p:txBody>
      </p:sp>
      <p:pic>
        <p:nvPicPr>
          <p:cNvPr id="7" name="Picture 6">
            <a:extLst>
              <a:ext uri="{FF2B5EF4-FFF2-40B4-BE49-F238E27FC236}">
                <a16:creationId xmlns:a16="http://schemas.microsoft.com/office/drawing/2014/main" id="{4654067F-72B0-A59D-9763-D5ADC4FBACED}"/>
              </a:ext>
            </a:extLst>
          </p:cNvPr>
          <p:cNvPicPr>
            <a:picLocks noChangeAspect="1"/>
          </p:cNvPicPr>
          <p:nvPr/>
        </p:nvPicPr>
        <p:blipFill>
          <a:blip r:embed="rId15"/>
          <a:stretch>
            <a:fillRect/>
          </a:stretch>
        </p:blipFill>
        <p:spPr>
          <a:xfrm>
            <a:off x="8297683" y="5372994"/>
            <a:ext cx="3407943" cy="1295581"/>
          </a:xfrm>
          <a:prstGeom prst="rect">
            <a:avLst/>
          </a:prstGeom>
          <a:ln>
            <a:solidFill>
              <a:schemeClr val="tx1"/>
            </a:solidFill>
          </a:ln>
        </p:spPr>
      </p:pic>
    </p:spTree>
    <p:extLst>
      <p:ext uri="{BB962C8B-B14F-4D97-AF65-F5344CB8AC3E}">
        <p14:creationId xmlns:p14="http://schemas.microsoft.com/office/powerpoint/2010/main" val="1053589114"/>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5038968" y="1249163"/>
            <a:ext cx="4285942" cy="5204358"/>
          </a:xfrm>
          <a:prstGeom prst="rect">
            <a:avLst/>
          </a:prstGeom>
          <a:ln>
            <a:solidFill>
              <a:schemeClr val="tx1"/>
            </a:solidFill>
          </a:ln>
        </p:spPr>
      </p:pic>
      <p:pic>
        <p:nvPicPr>
          <p:cNvPr id="2" name="Picture 1"/>
          <p:cNvPicPr>
            <a:picLocks noChangeAspect="1"/>
          </p:cNvPicPr>
          <p:nvPr/>
        </p:nvPicPr>
        <p:blipFill>
          <a:blip r:embed="rId4"/>
          <a:stretch>
            <a:fillRect/>
          </a:stretch>
        </p:blipFill>
        <p:spPr>
          <a:xfrm>
            <a:off x="666510" y="1232940"/>
            <a:ext cx="3891548" cy="5204358"/>
          </a:xfrm>
          <a:prstGeom prst="rect">
            <a:avLst/>
          </a:prstGeom>
        </p:spPr>
      </p:pic>
      <p:sp>
        <p:nvSpPr>
          <p:cNvPr id="3" name="TextBox 2"/>
          <p:cNvSpPr txBox="1"/>
          <p:nvPr/>
        </p:nvSpPr>
        <p:spPr>
          <a:xfrm>
            <a:off x="786721" y="6453521"/>
            <a:ext cx="3938802" cy="307777"/>
          </a:xfrm>
          <a:prstGeom prst="rect">
            <a:avLst/>
          </a:prstGeom>
          <a:noFill/>
        </p:spPr>
        <p:txBody>
          <a:bodyPr wrap="square" rtlCol="0">
            <a:spAutoFit/>
          </a:bodyPr>
          <a:lstStyle/>
          <a:p>
            <a:r>
              <a:rPr lang="en-US" sz="1400" dirty="0">
                <a:solidFill>
                  <a:srgbClr val="0070C0"/>
                </a:solidFill>
                <a:hlinkClick r:id="rId5">
                  <a:extLst>
                    <a:ext uri="{A12FA001-AC4F-418D-AE19-62706E023703}">
                      <ahyp:hlinkClr xmlns:ahyp="http://schemas.microsoft.com/office/drawing/2018/hyperlinkcolor" val="tx"/>
                    </a:ext>
                  </a:extLst>
                </a:hlinkClick>
              </a:rPr>
              <a:t>FEMA Region 3 Toolkit for New Flood Studies</a:t>
            </a:r>
            <a:endParaRPr lang="en-US" sz="1400" dirty="0">
              <a:solidFill>
                <a:srgbClr val="0070C0"/>
              </a:solidFill>
            </a:endParaRPr>
          </a:p>
        </p:txBody>
      </p:sp>
      <p:sp>
        <p:nvSpPr>
          <p:cNvPr id="8" name="TextBox 7"/>
          <p:cNvSpPr txBox="1"/>
          <p:nvPr/>
        </p:nvSpPr>
        <p:spPr>
          <a:xfrm>
            <a:off x="5136527" y="6453521"/>
            <a:ext cx="4266135" cy="307777"/>
          </a:xfrm>
          <a:prstGeom prst="rect">
            <a:avLst/>
          </a:prstGeom>
          <a:noFill/>
        </p:spPr>
        <p:txBody>
          <a:bodyPr wrap="square" rtlCol="0">
            <a:spAutoFit/>
          </a:bodyPr>
          <a:lstStyle/>
          <a:p>
            <a:r>
              <a:rPr lang="en-US" sz="1400" dirty="0">
                <a:solidFill>
                  <a:srgbClr val="0070C0"/>
                </a:solidFill>
                <a:hlinkClick r:id="rId6">
                  <a:extLst>
                    <a:ext uri="{A12FA001-AC4F-418D-AE19-62706E023703}">
                      <ahyp:hlinkClr xmlns:ahyp="http://schemas.microsoft.com/office/drawing/2018/hyperlinkcolor" val="tx"/>
                    </a:ext>
                  </a:extLst>
                </a:hlinkClick>
              </a:rPr>
              <a:t>Mail Merge Template for SFHA Mapped-in Structures</a:t>
            </a:r>
            <a:endParaRPr lang="en-US" sz="1400" dirty="0">
              <a:solidFill>
                <a:srgbClr val="0070C0"/>
              </a:solidFill>
            </a:endParaRPr>
          </a:p>
        </p:txBody>
      </p:sp>
      <p:sp>
        <p:nvSpPr>
          <p:cNvPr id="6" name="TextBox 5"/>
          <p:cNvSpPr txBox="1"/>
          <p:nvPr/>
        </p:nvSpPr>
        <p:spPr>
          <a:xfrm>
            <a:off x="9805820" y="5183975"/>
            <a:ext cx="2024665" cy="1169551"/>
          </a:xfrm>
          <a:prstGeom prst="rect">
            <a:avLst/>
          </a:prstGeom>
          <a:solidFill>
            <a:srgbClr val="FFC000"/>
          </a:solidFill>
        </p:spPr>
        <p:txBody>
          <a:bodyPr wrap="square" rtlCol="0">
            <a:spAutoFit/>
          </a:bodyPr>
          <a:lstStyle/>
          <a:p>
            <a:pPr algn="ctr"/>
            <a:r>
              <a:rPr lang="en-US" sz="1400" b="1" i="1" dirty="0"/>
              <a:t>Jefferson County </a:t>
            </a:r>
            <a:r>
              <a:rPr lang="en-US" sz="1400" i="1" dirty="0"/>
              <a:t>and </a:t>
            </a:r>
            <a:r>
              <a:rPr lang="en-US" sz="1400" b="1" i="1" dirty="0"/>
              <a:t>Shepherdstown</a:t>
            </a:r>
            <a:r>
              <a:rPr lang="en-US" sz="1400" i="1" dirty="0"/>
              <a:t> have  55 and 29 buildings, respectfully, mapped into the SFHA</a:t>
            </a:r>
          </a:p>
        </p:txBody>
      </p:sp>
      <p:sp>
        <p:nvSpPr>
          <p:cNvPr id="11" name="Rectangle 10"/>
          <p:cNvSpPr/>
          <p:nvPr/>
        </p:nvSpPr>
        <p:spPr>
          <a:xfrm>
            <a:off x="458687" y="909040"/>
            <a:ext cx="8943975" cy="307777"/>
          </a:xfrm>
          <a:prstGeom prst="rect">
            <a:avLst/>
          </a:prstGeom>
        </p:spPr>
        <p:txBody>
          <a:bodyPr wrap="square">
            <a:spAutoFit/>
          </a:bodyPr>
          <a:lstStyle/>
          <a:p>
            <a:pPr algn="ctr" fontAlgn="ctr"/>
            <a:r>
              <a:rPr lang="en-US" sz="1400" i="1" dirty="0">
                <a:solidFill>
                  <a:srgbClr val="000000"/>
                </a:solidFill>
                <a:latin typeface="Calibri" panose="020F0502020204030204" pitchFamily="34" charset="0"/>
              </a:rPr>
              <a:t>Incorporate 1% Floodplain Building Risk Assessment Inventory into </a:t>
            </a:r>
            <a:r>
              <a:rPr lang="en-US" sz="1400" b="1" i="1" dirty="0">
                <a:solidFill>
                  <a:srgbClr val="000000"/>
                </a:solidFill>
                <a:latin typeface="Calibri" panose="020F0502020204030204" pitchFamily="34" charset="0"/>
              </a:rPr>
              <a:t>Mitigation </a:t>
            </a:r>
            <a:r>
              <a:rPr lang="en-US" sz="1400" i="1" dirty="0">
                <a:solidFill>
                  <a:srgbClr val="000000"/>
                </a:solidFill>
                <a:latin typeface="Calibri" panose="020F0502020204030204" pitchFamily="34" charset="0"/>
              </a:rPr>
              <a:t>and </a:t>
            </a:r>
            <a:r>
              <a:rPr lang="en-US" sz="1400" b="1" i="1" dirty="0">
                <a:solidFill>
                  <a:srgbClr val="000000"/>
                </a:solidFill>
                <a:latin typeface="Calibri" panose="020F0502020204030204" pitchFamily="34" charset="0"/>
              </a:rPr>
              <a:t>NFIP/CRS Management </a:t>
            </a:r>
            <a:r>
              <a:rPr lang="en-US" sz="1400" i="1" dirty="0">
                <a:solidFill>
                  <a:srgbClr val="000000"/>
                </a:solidFill>
                <a:latin typeface="Calibri" panose="020F0502020204030204" pitchFamily="34" charset="0"/>
              </a:rPr>
              <a:t>Activities  </a:t>
            </a:r>
          </a:p>
        </p:txBody>
      </p:sp>
      <p:sp>
        <p:nvSpPr>
          <p:cNvPr id="4" name="TextBox 3">
            <a:extLst>
              <a:ext uri="{FF2B5EF4-FFF2-40B4-BE49-F238E27FC236}">
                <a16:creationId xmlns:a16="http://schemas.microsoft.com/office/drawing/2014/main" id="{F07BF527-C6D5-0907-FCA9-E393D4ED04D5}"/>
              </a:ext>
            </a:extLst>
          </p:cNvPr>
          <p:cNvSpPr txBox="1"/>
          <p:nvPr/>
        </p:nvSpPr>
        <p:spPr>
          <a:xfrm>
            <a:off x="9795824" y="2598220"/>
            <a:ext cx="2238703" cy="2123658"/>
          </a:xfrm>
          <a:prstGeom prst="rect">
            <a:avLst/>
          </a:prstGeom>
          <a:noFill/>
        </p:spPr>
        <p:txBody>
          <a:bodyPr wrap="square" rtlCol="0">
            <a:spAutoFit/>
          </a:bodyPr>
          <a:lstStyle/>
          <a:p>
            <a:pPr marL="285750" indent="-285750">
              <a:buFont typeface="Arial" panose="020B0604020202020204" pitchFamily="34" charset="0"/>
              <a:buChar char="•"/>
            </a:pPr>
            <a:r>
              <a:rPr lang="en-US" sz="1600" dirty="0"/>
              <a:t>Hardy County</a:t>
            </a:r>
            <a:br>
              <a:rPr lang="en-US" sz="1600" dirty="0"/>
            </a:br>
            <a:r>
              <a:rPr lang="en-US" sz="1600" dirty="0"/>
              <a:t>Risk MAP</a:t>
            </a:r>
            <a:br>
              <a:rPr lang="en-US" sz="1600" dirty="0"/>
            </a:br>
            <a:endParaRPr lang="en-US" sz="1600" dirty="0"/>
          </a:p>
          <a:p>
            <a:pPr marL="285750" indent="-285750">
              <a:buFont typeface="Arial" panose="020B0604020202020204" pitchFamily="34" charset="0"/>
              <a:buChar char="•"/>
            </a:pPr>
            <a:r>
              <a:rPr lang="en-US" sz="1600" dirty="0"/>
              <a:t>Kanawha County - Elk River PMR</a:t>
            </a:r>
            <a:br>
              <a:rPr lang="en-US" sz="1600" dirty="0"/>
            </a:br>
            <a:endParaRPr lang="en-US" sz="1600" dirty="0"/>
          </a:p>
          <a:p>
            <a:pPr marL="285750" indent="-285750">
              <a:buFont typeface="Arial" panose="020B0604020202020204" pitchFamily="34" charset="0"/>
              <a:buChar char="•"/>
            </a:pPr>
            <a:r>
              <a:rPr lang="en-US" sz="1600" dirty="0"/>
              <a:t>Greenbrier County Risk MAP</a:t>
            </a:r>
          </a:p>
        </p:txBody>
      </p:sp>
      <p:sp>
        <p:nvSpPr>
          <p:cNvPr id="12" name="TextBox 11"/>
          <p:cNvSpPr txBox="1"/>
          <p:nvPr/>
        </p:nvSpPr>
        <p:spPr>
          <a:xfrm>
            <a:off x="9402663" y="1212793"/>
            <a:ext cx="2631866" cy="923330"/>
          </a:xfrm>
          <a:prstGeom prst="rect">
            <a:avLst/>
          </a:prstGeom>
          <a:noFill/>
        </p:spPr>
        <p:txBody>
          <a:bodyPr wrap="square" rtlCol="0">
            <a:spAutoFit/>
          </a:bodyPr>
          <a:lstStyle/>
          <a:p>
            <a:pPr algn="ctr"/>
            <a:r>
              <a:rPr lang="en-US" b="1" dirty="0">
                <a:solidFill>
                  <a:schemeClr val="accent1">
                    <a:lumMod val="50000"/>
                  </a:schemeClr>
                </a:solidFill>
              </a:rPr>
              <a:t>Counties which recently sent outreach letters to homeowners:</a:t>
            </a:r>
          </a:p>
        </p:txBody>
      </p:sp>
      <p:sp>
        <p:nvSpPr>
          <p:cNvPr id="13" name="Title 1"/>
          <p:cNvSpPr txBox="1">
            <a:spLocks/>
          </p:cNvSpPr>
          <p:nvPr/>
        </p:nvSpPr>
        <p:spPr>
          <a:xfrm>
            <a:off x="0" y="2"/>
            <a:ext cx="12192000" cy="914399"/>
          </a:xfrm>
          <a:prstGeom prst="rect">
            <a:avLst/>
          </a:prstGeom>
          <a:solidFill>
            <a:schemeClr val="tx2">
              <a:lumMod val="75000"/>
              <a:lumOff val="25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Risk Communications: SFHA Map Change Letters</a:t>
            </a:r>
          </a:p>
        </p:txBody>
      </p:sp>
    </p:spTree>
    <p:extLst>
      <p:ext uri="{BB962C8B-B14F-4D97-AF65-F5344CB8AC3E}">
        <p14:creationId xmlns:p14="http://schemas.microsoft.com/office/powerpoint/2010/main" val="7475040"/>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D5E03-A7FB-F250-D4E6-654E2013E62E}"/>
            </a:ext>
          </a:extLst>
        </p:cNvPr>
        <p:cNvGrpSpPr/>
        <p:nvPr/>
      </p:nvGrpSpPr>
      <p:grpSpPr>
        <a:xfrm>
          <a:off x="0" y="0"/>
          <a:ext cx="0" cy="0"/>
          <a:chOff x="0" y="0"/>
          <a:chExt cx="0" cy="0"/>
        </a:xfrm>
      </p:grpSpPr>
      <p:sp>
        <p:nvSpPr>
          <p:cNvPr id="5" name="object 7">
            <a:extLst>
              <a:ext uri="{FF2B5EF4-FFF2-40B4-BE49-F238E27FC236}">
                <a16:creationId xmlns:a16="http://schemas.microsoft.com/office/drawing/2014/main" id="{10D76EB9-1489-A7D9-2186-91C919E71A46}"/>
              </a:ext>
            </a:extLst>
          </p:cNvPr>
          <p:cNvSpPr txBox="1"/>
          <p:nvPr/>
        </p:nvSpPr>
        <p:spPr>
          <a:xfrm>
            <a:off x="1005607" y="399207"/>
            <a:ext cx="10617893" cy="1832553"/>
          </a:xfrm>
          <a:prstGeom prst="rect">
            <a:avLst/>
          </a:prstGeom>
        </p:spPr>
        <p:txBody>
          <a:bodyPr vert="horz" wrap="square" lIns="0" tIns="90170" rIns="0" bIns="0" rtlCol="0" anchor="t">
            <a:spAutoFit/>
          </a:bodyPr>
          <a:lstStyle/>
          <a:p>
            <a:pPr marL="243840" indent="-231775">
              <a:spcBef>
                <a:spcPts val="710"/>
              </a:spcBef>
              <a:buClr>
                <a:srgbClr val="3D3E3D"/>
              </a:buClr>
              <a:buSzPct val="90000"/>
              <a:buFont typeface="Wingdings"/>
              <a:buChar char=""/>
              <a:tabLst>
                <a:tab pos="243840" algn="l"/>
                <a:tab pos="244475" algn="l"/>
              </a:tabLst>
              <a:defRPr/>
            </a:pPr>
            <a:endParaRPr lang="en-US" sz="2000" b="1" spc="-20" dirty="0">
              <a:solidFill>
                <a:srgbClr val="404040"/>
              </a:solidFill>
              <a:latin typeface="Arial"/>
              <a:cs typeface="Arial"/>
            </a:endParaRPr>
          </a:p>
          <a:p>
            <a:pPr marL="12065">
              <a:spcBef>
                <a:spcPts val="835"/>
              </a:spcBef>
              <a:buClr>
                <a:srgbClr val="3D3E3D"/>
              </a:buClr>
              <a:buSzPct val="90000"/>
              <a:tabLst>
                <a:tab pos="243840" algn="l"/>
                <a:tab pos="244475" algn="l"/>
              </a:tabLst>
              <a:defRPr/>
            </a:pPr>
            <a:r>
              <a:rPr lang="en-US" sz="2000" b="1" dirty="0">
                <a:solidFill>
                  <a:srgbClr val="404040"/>
                </a:solidFill>
                <a:cs typeface="Arial"/>
              </a:rPr>
              <a:t>New Building-Level Risk Tools enable further exploration of impacted buildings:</a:t>
            </a:r>
          </a:p>
          <a:p>
            <a:pPr marL="357505" lvl="1">
              <a:spcBef>
                <a:spcPts val="545"/>
              </a:spcBef>
              <a:buClr>
                <a:srgbClr val="5B5C5E"/>
              </a:buClr>
              <a:buSzPct val="88888"/>
              <a:tabLst>
                <a:tab pos="243840" algn="l"/>
                <a:tab pos="244475" algn="l"/>
              </a:tabLst>
              <a:defRPr/>
            </a:pPr>
            <a:r>
              <a:rPr lang="en-US" spc="-20" dirty="0">
                <a:hlinkClick r:id="rId4"/>
              </a:rPr>
              <a:t>Morgan Mapped-In Structures</a:t>
            </a:r>
            <a:endParaRPr lang="en-US" spc="-20" dirty="0"/>
          </a:p>
          <a:p>
            <a:pPr marL="357505" lvl="1">
              <a:spcBef>
                <a:spcPts val="545"/>
              </a:spcBef>
              <a:buClr>
                <a:srgbClr val="5B5C5E"/>
              </a:buClr>
              <a:buSzPct val="88888"/>
              <a:tabLst>
                <a:tab pos="243840" algn="l"/>
                <a:tab pos="244475" algn="l"/>
              </a:tabLst>
              <a:defRPr/>
            </a:pPr>
            <a:r>
              <a:rPr lang="en-US" spc="-20" dirty="0">
                <a:solidFill>
                  <a:srgbClr val="404040"/>
                </a:solidFill>
                <a:cs typeface="Arial"/>
                <a:hlinkClick r:id="rId5"/>
              </a:rPr>
              <a:t>Morgan Mapped-Out Structures</a:t>
            </a:r>
            <a:endParaRPr lang="en-US" spc="-20" dirty="0">
              <a:solidFill>
                <a:srgbClr val="404040"/>
              </a:solidFill>
              <a:cs typeface="Arial"/>
            </a:endParaRPr>
          </a:p>
          <a:p>
            <a:pPr marL="357505" lvl="1">
              <a:spcBef>
                <a:spcPts val="545"/>
              </a:spcBef>
              <a:buClr>
                <a:srgbClr val="5B5C5E"/>
              </a:buClr>
              <a:buSzPct val="88888"/>
              <a:tabLst>
                <a:tab pos="243840" algn="l"/>
                <a:tab pos="244475" algn="l"/>
              </a:tabLst>
              <a:defRPr/>
            </a:pPr>
            <a:r>
              <a:rPr lang="en-US" spc="-20" dirty="0">
                <a:solidFill>
                  <a:srgbClr val="404040"/>
                </a:solidFill>
                <a:cs typeface="Arial"/>
                <a:hlinkClick r:id="rId6"/>
              </a:rPr>
              <a:t>Morgan Risk Index (incl. Top 20% Risk Indicators Report)</a:t>
            </a:r>
            <a:endParaRPr lang="en-US" spc="-20" dirty="0">
              <a:solidFill>
                <a:srgbClr val="404040"/>
              </a:solidFill>
              <a:cs typeface="Arial"/>
            </a:endParaRPr>
          </a:p>
        </p:txBody>
      </p:sp>
      <p:sp>
        <p:nvSpPr>
          <p:cNvPr id="2" name="Title 1">
            <a:extLst>
              <a:ext uri="{FF2B5EF4-FFF2-40B4-BE49-F238E27FC236}">
                <a16:creationId xmlns:a16="http://schemas.microsoft.com/office/drawing/2014/main" id="{1F32FF96-3DE7-4294-FE35-DA567AD3417F}"/>
              </a:ext>
            </a:extLst>
          </p:cNvPr>
          <p:cNvSpPr>
            <a:spLocks noGrp="1"/>
          </p:cNvSpPr>
          <p:nvPr>
            <p:ph type="title"/>
          </p:nvPr>
        </p:nvSpPr>
        <p:spPr>
          <a:xfrm>
            <a:off x="838200" y="-48991"/>
            <a:ext cx="10515600" cy="1325563"/>
          </a:xfrm>
        </p:spPr>
        <p:txBody>
          <a:bodyPr/>
          <a:lstStyle/>
          <a:p>
            <a:r>
              <a:rPr lang="en-US" dirty="0"/>
              <a:t>West Virginia Risk Explorer</a:t>
            </a:r>
          </a:p>
        </p:txBody>
      </p:sp>
      <p:pic>
        <p:nvPicPr>
          <p:cNvPr id="12" name="Picture 11">
            <a:extLst>
              <a:ext uri="{FF2B5EF4-FFF2-40B4-BE49-F238E27FC236}">
                <a16:creationId xmlns:a16="http://schemas.microsoft.com/office/drawing/2014/main" id="{A0E5C397-E03B-F9E3-400D-2536B2CE19FC}"/>
              </a:ext>
            </a:extLst>
          </p:cNvPr>
          <p:cNvPicPr>
            <a:picLocks noChangeAspect="1"/>
          </p:cNvPicPr>
          <p:nvPr/>
        </p:nvPicPr>
        <p:blipFill>
          <a:blip r:embed="rId7"/>
          <a:stretch>
            <a:fillRect/>
          </a:stretch>
        </p:blipFill>
        <p:spPr>
          <a:xfrm>
            <a:off x="426964" y="2368523"/>
            <a:ext cx="11196536" cy="4376769"/>
          </a:xfrm>
          <a:prstGeom prst="rect">
            <a:avLst/>
          </a:prstGeom>
          <a:ln>
            <a:solidFill>
              <a:schemeClr val="tx1"/>
            </a:solidFill>
          </a:ln>
        </p:spPr>
      </p:pic>
      <p:sp>
        <p:nvSpPr>
          <p:cNvPr id="15" name="Rectangle 14">
            <a:extLst>
              <a:ext uri="{FF2B5EF4-FFF2-40B4-BE49-F238E27FC236}">
                <a16:creationId xmlns:a16="http://schemas.microsoft.com/office/drawing/2014/main" id="{7BB09AD9-6AC9-08CD-AF8F-7C966B5A73B4}"/>
              </a:ext>
            </a:extLst>
          </p:cNvPr>
          <p:cNvSpPr/>
          <p:nvPr/>
        </p:nvSpPr>
        <p:spPr>
          <a:xfrm>
            <a:off x="7714034" y="4484451"/>
            <a:ext cx="1011677" cy="189689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xplosion: 14 Points 2">
            <a:extLst>
              <a:ext uri="{FF2B5EF4-FFF2-40B4-BE49-F238E27FC236}">
                <a16:creationId xmlns:a16="http://schemas.microsoft.com/office/drawing/2014/main" id="{845D3A05-5F7C-1C86-71D7-B280168D7814}"/>
              </a:ext>
            </a:extLst>
          </p:cNvPr>
          <p:cNvSpPr/>
          <p:nvPr/>
        </p:nvSpPr>
        <p:spPr>
          <a:xfrm>
            <a:off x="2052535" y="2511985"/>
            <a:ext cx="3016560" cy="1216183"/>
          </a:xfrm>
          <a:prstGeom prst="irregularSeal2">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Mapped into SFHA</a:t>
            </a:r>
          </a:p>
        </p:txBody>
      </p:sp>
    </p:spTree>
    <p:extLst>
      <p:ext uri="{BB962C8B-B14F-4D97-AF65-F5344CB8AC3E}">
        <p14:creationId xmlns:p14="http://schemas.microsoft.com/office/powerpoint/2010/main" val="2476576245"/>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A8BA8A-31C5-1752-0470-976FAE6E0722}"/>
              </a:ext>
            </a:extLst>
          </p:cNvPr>
          <p:cNvGrpSpPr/>
          <p:nvPr/>
        </p:nvGrpSpPr>
        <p:grpSpPr>
          <a:xfrm>
            <a:off x="350897" y="1023582"/>
            <a:ext cx="4898061" cy="5705720"/>
            <a:chOff x="2709375" y="1023582"/>
            <a:chExt cx="4898061" cy="5705720"/>
          </a:xfrm>
        </p:grpSpPr>
        <p:pic>
          <p:nvPicPr>
            <p:cNvPr id="7" name="Picture 6">
              <a:extLst>
                <a:ext uri="{FF2B5EF4-FFF2-40B4-BE49-F238E27FC236}">
                  <a16:creationId xmlns:a16="http://schemas.microsoft.com/office/drawing/2014/main" id="{B90AB1E9-A8F4-CF6F-2401-3F12469550FB}"/>
                </a:ext>
              </a:extLst>
            </p:cNvPr>
            <p:cNvPicPr>
              <a:picLocks noChangeAspect="1"/>
            </p:cNvPicPr>
            <p:nvPr/>
          </p:nvPicPr>
          <p:blipFill>
            <a:blip r:embed="rId3"/>
            <a:stretch>
              <a:fillRect/>
            </a:stretch>
          </p:blipFill>
          <p:spPr>
            <a:xfrm>
              <a:off x="2709375" y="1023582"/>
              <a:ext cx="4898061" cy="5705720"/>
            </a:xfrm>
            <a:prstGeom prst="rect">
              <a:avLst/>
            </a:prstGeom>
            <a:ln>
              <a:solidFill>
                <a:srgbClr val="1F4E79"/>
              </a:solidFill>
            </a:ln>
          </p:spPr>
        </p:pic>
        <p:sp>
          <p:nvSpPr>
            <p:cNvPr id="17" name="TextBox 16"/>
            <p:cNvSpPr txBox="1"/>
            <p:nvPr/>
          </p:nvSpPr>
          <p:spPr>
            <a:xfrm>
              <a:off x="6091940" y="4882429"/>
              <a:ext cx="1325855" cy="923330"/>
            </a:xfrm>
            <a:prstGeom prst="rect">
              <a:avLst/>
            </a:prstGeom>
            <a:noFill/>
          </p:spPr>
          <p:txBody>
            <a:bodyPr wrap="square" rtlCol="0">
              <a:spAutoFit/>
            </a:bodyPr>
            <a:lstStyle/>
            <a:p>
              <a:pPr algn="ctr"/>
              <a:r>
                <a:rPr lang="en-US" b="1" dirty="0">
                  <a:solidFill>
                    <a:srgbClr val="FFFF00"/>
                  </a:solidFill>
                </a:rPr>
                <a:t>276</a:t>
              </a:r>
            </a:p>
            <a:p>
              <a:pPr algn="ctr"/>
              <a:r>
                <a:rPr lang="en-US" b="1" dirty="0">
                  <a:solidFill>
                    <a:srgbClr val="FFFF00"/>
                  </a:solidFill>
                </a:rPr>
                <a:t>Mapped Out SFHA</a:t>
              </a:r>
            </a:p>
          </p:txBody>
        </p:sp>
      </p:grpSp>
      <p:sp>
        <p:nvSpPr>
          <p:cNvPr id="6" name="Title 1"/>
          <p:cNvSpPr txBox="1">
            <a:spLocks/>
          </p:cNvSpPr>
          <p:nvPr/>
        </p:nvSpPr>
        <p:spPr>
          <a:xfrm>
            <a:off x="0" y="-36095"/>
            <a:ext cx="12192000" cy="914399"/>
          </a:xfrm>
          <a:prstGeom prst="rect">
            <a:avLst/>
          </a:prstGeom>
          <a:solidFill>
            <a:schemeClr val="tx2">
              <a:lumMod val="75000"/>
              <a:lumOff val="25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SFHA Buildings Changes: LOMAs for Mapped Out</a:t>
            </a:r>
          </a:p>
        </p:txBody>
      </p:sp>
      <p:pic>
        <p:nvPicPr>
          <p:cNvPr id="12" name="Picture 11"/>
          <p:cNvPicPr>
            <a:picLocks noChangeAspect="1"/>
          </p:cNvPicPr>
          <p:nvPr/>
        </p:nvPicPr>
        <p:blipFill>
          <a:blip r:embed="rId4"/>
          <a:stretch>
            <a:fillRect/>
          </a:stretch>
        </p:blipFill>
        <p:spPr>
          <a:xfrm>
            <a:off x="10600679" y="6297989"/>
            <a:ext cx="1382162" cy="431313"/>
          </a:xfrm>
          <a:prstGeom prst="rect">
            <a:avLst/>
          </a:prstGeom>
        </p:spPr>
      </p:pic>
      <p:sp>
        <p:nvSpPr>
          <p:cNvPr id="13" name="TextBox 12"/>
          <p:cNvSpPr txBox="1"/>
          <p:nvPr/>
        </p:nvSpPr>
        <p:spPr>
          <a:xfrm>
            <a:off x="3420656" y="1404542"/>
            <a:ext cx="1913021" cy="646331"/>
          </a:xfrm>
          <a:prstGeom prst="rect">
            <a:avLst/>
          </a:prstGeom>
          <a:noFill/>
        </p:spPr>
        <p:txBody>
          <a:bodyPr wrap="square" rtlCol="0">
            <a:spAutoFit/>
          </a:bodyPr>
          <a:lstStyle/>
          <a:p>
            <a:pPr algn="ctr"/>
            <a:r>
              <a:rPr lang="en-US" b="1" dirty="0">
                <a:solidFill>
                  <a:schemeClr val="bg1"/>
                </a:solidFill>
              </a:rPr>
              <a:t>Jefferson County</a:t>
            </a:r>
          </a:p>
        </p:txBody>
      </p:sp>
      <p:sp>
        <p:nvSpPr>
          <p:cNvPr id="29" name="TextBox 28"/>
          <p:cNvSpPr txBox="1"/>
          <p:nvPr/>
        </p:nvSpPr>
        <p:spPr>
          <a:xfrm>
            <a:off x="837971" y="6153257"/>
            <a:ext cx="3763904" cy="461665"/>
          </a:xfrm>
          <a:prstGeom prst="rect">
            <a:avLst/>
          </a:prstGeom>
          <a:solidFill>
            <a:schemeClr val="tx1">
              <a:lumMod val="50000"/>
              <a:lumOff val="50000"/>
            </a:schemeClr>
          </a:solidFill>
        </p:spPr>
        <p:txBody>
          <a:bodyPr wrap="square" rtlCol="0">
            <a:spAutoFit/>
          </a:bodyPr>
          <a:lstStyle/>
          <a:p>
            <a:pPr algn="ctr"/>
            <a:r>
              <a:rPr lang="en-US" sz="1200" dirty="0">
                <a:solidFill>
                  <a:schemeClr val="bg1"/>
                </a:solidFill>
              </a:rPr>
              <a:t>All building symbols in the floodplain fringe will become “</a:t>
            </a:r>
            <a:r>
              <a:rPr lang="en-US" sz="1200" b="1" dirty="0">
                <a:solidFill>
                  <a:srgbClr val="FF0000"/>
                </a:solidFill>
              </a:rPr>
              <a:t>red color</a:t>
            </a:r>
            <a:r>
              <a:rPr lang="en-US" sz="1200" dirty="0">
                <a:solidFill>
                  <a:schemeClr val="bg1"/>
                </a:solidFill>
              </a:rPr>
              <a:t>” once flood maps are effective</a:t>
            </a:r>
          </a:p>
        </p:txBody>
      </p:sp>
      <p:grpSp>
        <p:nvGrpSpPr>
          <p:cNvPr id="30" name="Group 29"/>
          <p:cNvGrpSpPr/>
          <p:nvPr/>
        </p:nvGrpSpPr>
        <p:grpSpPr>
          <a:xfrm>
            <a:off x="506760" y="1197657"/>
            <a:ext cx="2213163" cy="1237936"/>
            <a:chOff x="7094136" y="4340888"/>
            <a:chExt cx="2766152" cy="1547251"/>
          </a:xfrm>
        </p:grpSpPr>
        <p:pic>
          <p:nvPicPr>
            <p:cNvPr id="31" name="Picture 30"/>
            <p:cNvPicPr/>
            <p:nvPr/>
          </p:nvPicPr>
          <p:blipFill>
            <a:blip r:embed="rId5" cstate="email">
              <a:extLst>
                <a:ext uri="{28A0092B-C50C-407E-A947-70E740481C1C}">
                  <a14:useLocalDpi xmlns:a14="http://schemas.microsoft.com/office/drawing/2010/main"/>
                </a:ext>
              </a:extLst>
            </a:blip>
            <a:stretch>
              <a:fillRect/>
            </a:stretch>
          </p:blipFill>
          <p:spPr>
            <a:xfrm>
              <a:off x="7094136" y="4340888"/>
              <a:ext cx="2766152" cy="1547251"/>
            </a:xfrm>
            <a:prstGeom prst="rect">
              <a:avLst/>
            </a:prstGeom>
            <a:ln>
              <a:solidFill>
                <a:schemeClr val="tx1"/>
              </a:solidFill>
            </a:ln>
          </p:spPr>
        </p:pic>
        <p:sp>
          <p:nvSpPr>
            <p:cNvPr id="32" name="TextBox 31"/>
            <p:cNvSpPr txBox="1"/>
            <p:nvPr/>
          </p:nvSpPr>
          <p:spPr>
            <a:xfrm>
              <a:off x="7375738" y="5412032"/>
              <a:ext cx="1426866" cy="317626"/>
            </a:xfrm>
            <a:prstGeom prst="rect">
              <a:avLst/>
            </a:prstGeom>
            <a:solidFill>
              <a:schemeClr val="bg1"/>
            </a:solidFill>
          </p:spPr>
          <p:txBody>
            <a:bodyPr wrap="square" rtlCol="0">
              <a:spAutoFit/>
            </a:bodyPr>
            <a:lstStyle/>
            <a:p>
              <a:r>
                <a:rPr lang="en-US" sz="1200" b="1" dirty="0">
                  <a:solidFill>
                    <a:schemeClr val="tx1">
                      <a:lumMod val="65000"/>
                      <a:lumOff val="35000"/>
                    </a:schemeClr>
                  </a:solidFill>
                </a:rPr>
                <a:t>Floodway</a:t>
              </a:r>
            </a:p>
          </p:txBody>
        </p:sp>
      </p:grpSp>
      <p:pic>
        <p:nvPicPr>
          <p:cNvPr id="4" name="Picture 3">
            <a:extLst>
              <a:ext uri="{FF2B5EF4-FFF2-40B4-BE49-F238E27FC236}">
                <a16:creationId xmlns:a16="http://schemas.microsoft.com/office/drawing/2014/main" id="{4BBA71B0-D953-4AA1-0E47-8D1AD8489907}"/>
              </a:ext>
            </a:extLst>
          </p:cNvPr>
          <p:cNvPicPr>
            <a:picLocks noChangeAspect="1"/>
          </p:cNvPicPr>
          <p:nvPr/>
        </p:nvPicPr>
        <p:blipFill>
          <a:blip r:embed="rId6"/>
          <a:stretch>
            <a:fillRect/>
          </a:stretch>
        </p:blipFill>
        <p:spPr>
          <a:xfrm>
            <a:off x="7638875" y="959233"/>
            <a:ext cx="4372522" cy="5770069"/>
          </a:xfrm>
          <a:prstGeom prst="rect">
            <a:avLst/>
          </a:prstGeom>
        </p:spPr>
      </p:pic>
      <p:sp>
        <p:nvSpPr>
          <p:cNvPr id="5" name="Arrow: Right 4">
            <a:extLst>
              <a:ext uri="{FF2B5EF4-FFF2-40B4-BE49-F238E27FC236}">
                <a16:creationId xmlns:a16="http://schemas.microsoft.com/office/drawing/2014/main" id="{29DB8C5D-2CB4-67FF-6523-BEF026DC3299}"/>
              </a:ext>
            </a:extLst>
          </p:cNvPr>
          <p:cNvSpPr/>
          <p:nvPr/>
        </p:nvSpPr>
        <p:spPr>
          <a:xfrm>
            <a:off x="5777186" y="2900864"/>
            <a:ext cx="1222624" cy="788542"/>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8" name="TextBox 7">
            <a:extLst>
              <a:ext uri="{FF2B5EF4-FFF2-40B4-BE49-F238E27FC236}">
                <a16:creationId xmlns:a16="http://schemas.microsoft.com/office/drawing/2014/main" id="{AEF9763A-E374-88C6-CFC6-5CADAB6722F8}"/>
              </a:ext>
            </a:extLst>
          </p:cNvPr>
          <p:cNvSpPr txBox="1"/>
          <p:nvPr/>
        </p:nvSpPr>
        <p:spPr>
          <a:xfrm>
            <a:off x="5545633" y="1289509"/>
            <a:ext cx="1529098" cy="1477328"/>
          </a:xfrm>
          <a:prstGeom prst="rect">
            <a:avLst/>
          </a:prstGeom>
          <a:noFill/>
        </p:spPr>
        <p:txBody>
          <a:bodyPr wrap="square" rtlCol="0">
            <a:spAutoFit/>
          </a:bodyPr>
          <a:lstStyle/>
          <a:p>
            <a:pPr algn="ctr"/>
            <a:r>
              <a:rPr lang="en-US" dirty="0"/>
              <a:t>Mapped-out structures of the SFHA may qualify for LOMAs</a:t>
            </a:r>
          </a:p>
        </p:txBody>
      </p:sp>
      <p:sp>
        <p:nvSpPr>
          <p:cNvPr id="11" name="TextBox 10">
            <a:extLst>
              <a:ext uri="{FF2B5EF4-FFF2-40B4-BE49-F238E27FC236}">
                <a16:creationId xmlns:a16="http://schemas.microsoft.com/office/drawing/2014/main" id="{61124758-B7EB-4C36-0956-D89C7586D1DA}"/>
              </a:ext>
            </a:extLst>
          </p:cNvPr>
          <p:cNvSpPr txBox="1"/>
          <p:nvPr/>
        </p:nvSpPr>
        <p:spPr>
          <a:xfrm>
            <a:off x="5591348" y="5344094"/>
            <a:ext cx="1750852" cy="954107"/>
          </a:xfrm>
          <a:prstGeom prst="rect">
            <a:avLst/>
          </a:prstGeom>
          <a:noFill/>
        </p:spPr>
        <p:txBody>
          <a:bodyPr wrap="square">
            <a:spAutoFit/>
          </a:bodyPr>
          <a:lstStyle/>
          <a:p>
            <a:pPr algn="ctr"/>
            <a:r>
              <a:rPr lang="en-US" sz="1400" b="0" i="0" dirty="0">
                <a:solidFill>
                  <a:srgbClr val="333333"/>
                </a:solidFill>
                <a:effectLst/>
                <a:latin typeface="Roboto" panose="02000000000000000000" pitchFamily="2" charset="0"/>
              </a:rPr>
              <a:t>WV Flood Tool LiDAR LOMA:</a:t>
            </a:r>
            <a:br>
              <a:rPr lang="en-US" sz="1400" b="0" i="0" dirty="0">
                <a:solidFill>
                  <a:srgbClr val="333333"/>
                </a:solidFill>
                <a:effectLst/>
                <a:latin typeface="Roboto" panose="02000000000000000000" pitchFamily="2" charset="0"/>
              </a:rPr>
            </a:br>
            <a:br>
              <a:rPr lang="en-US" sz="1400" b="0" i="0" dirty="0">
                <a:solidFill>
                  <a:srgbClr val="333333"/>
                </a:solidFill>
                <a:effectLst/>
                <a:latin typeface="Roboto" panose="02000000000000000000" pitchFamily="2" charset="0"/>
              </a:rPr>
            </a:br>
            <a:r>
              <a:rPr lang="en-US" sz="1400" b="0" i="0" u="none" strike="noStrike" dirty="0">
                <a:solidFill>
                  <a:srgbClr val="0070C0"/>
                </a:solidFill>
                <a:effectLst/>
                <a:latin typeface="Roboto" panose="02000000000000000000" pitchFamily="2" charset="0"/>
                <a:hlinkClick r:id="rId7">
                  <a:extLst>
                    <a:ext uri="{A12FA001-AC4F-418D-AE19-62706E023703}">
                      <ahyp:hlinkClr xmlns:ahyp="http://schemas.microsoft.com/office/drawing/2018/hyperlinkcolor" val="tx"/>
                    </a:ext>
                  </a:extLst>
                </a:hlinkClick>
              </a:rPr>
              <a:t>Instructions</a:t>
            </a:r>
            <a:r>
              <a:rPr lang="en-US" sz="1400" b="0" i="0" dirty="0">
                <a:solidFill>
                  <a:srgbClr val="333333"/>
                </a:solidFill>
                <a:effectLst/>
                <a:latin typeface="Roboto" panose="02000000000000000000" pitchFamily="2" charset="0"/>
              </a:rPr>
              <a:t> | </a:t>
            </a:r>
            <a:r>
              <a:rPr lang="en-US" sz="1400" b="0" i="0" u="none" strike="noStrike" dirty="0">
                <a:solidFill>
                  <a:srgbClr val="0070C0"/>
                </a:solidFill>
                <a:effectLst/>
                <a:latin typeface="Roboto" panose="02000000000000000000" pitchFamily="2" charset="0"/>
                <a:hlinkClick r:id="rId8">
                  <a:extLst>
                    <a:ext uri="{A12FA001-AC4F-418D-AE19-62706E023703}">
                      <ahyp:hlinkClr xmlns:ahyp="http://schemas.microsoft.com/office/drawing/2018/hyperlinkcolor" val="tx"/>
                    </a:ext>
                  </a:extLst>
                </a:hlinkClick>
              </a:rPr>
              <a:t>Guide</a:t>
            </a:r>
            <a:endParaRPr lang="en-US" sz="1400" b="0" i="0" dirty="0">
              <a:solidFill>
                <a:srgbClr val="0070C0"/>
              </a:solidFill>
              <a:effectLst/>
              <a:latin typeface="Roboto" panose="02000000000000000000" pitchFamily="2" charset="0"/>
            </a:endParaRPr>
          </a:p>
        </p:txBody>
      </p:sp>
    </p:spTree>
    <p:extLst>
      <p:ext uri="{BB962C8B-B14F-4D97-AF65-F5344CB8AC3E}">
        <p14:creationId xmlns:p14="http://schemas.microsoft.com/office/powerpoint/2010/main" val="2168576170"/>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36095"/>
            <a:ext cx="12192000" cy="914399"/>
          </a:xfrm>
          <a:prstGeom prst="rect">
            <a:avLst/>
          </a:prstGeom>
          <a:solidFill>
            <a:schemeClr val="tx2">
              <a:lumMod val="75000"/>
              <a:lumOff val="2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Buildings </a:t>
            </a:r>
            <a:r>
              <a:rPr lang="en-US" b="1" dirty="0">
                <a:solidFill>
                  <a:schemeClr val="bg1"/>
                </a:solidFill>
                <a:latin typeface="Arial" panose="020B0604020202020204" pitchFamily="34" charset="0"/>
                <a:cs typeface="Arial" panose="020B0604020202020204" pitchFamily="34" charset="0"/>
              </a:rPr>
              <a:t>Mapped-In</a:t>
            </a:r>
            <a:r>
              <a:rPr lang="en-US" dirty="0">
                <a:solidFill>
                  <a:schemeClr val="bg1"/>
                </a:solidFill>
                <a:latin typeface="Arial" panose="020B0604020202020204" pitchFamily="34" charset="0"/>
                <a:cs typeface="Arial" panose="020B0604020202020204" pitchFamily="34" charset="0"/>
              </a:rPr>
              <a:t> / </a:t>
            </a:r>
            <a:r>
              <a:rPr lang="en-US" b="1" dirty="0">
                <a:solidFill>
                  <a:schemeClr val="bg1"/>
                </a:solidFill>
                <a:latin typeface="Arial" panose="020B0604020202020204" pitchFamily="34" charset="0"/>
                <a:cs typeface="Arial" panose="020B0604020202020204" pitchFamily="34" charset="0"/>
              </a:rPr>
              <a:t>Out</a:t>
            </a:r>
            <a:r>
              <a:rPr lang="en-US" dirty="0">
                <a:solidFill>
                  <a:schemeClr val="bg1"/>
                </a:solidFill>
                <a:latin typeface="Arial" panose="020B0604020202020204" pitchFamily="34" charset="0"/>
                <a:cs typeface="Arial" panose="020B0604020202020204" pitchFamily="34" charset="0"/>
              </a:rPr>
              <a:t> of Preliminary SFHA</a:t>
            </a:r>
          </a:p>
        </p:txBody>
      </p:sp>
      <p:pic>
        <p:nvPicPr>
          <p:cNvPr id="12" name="Picture 11"/>
          <p:cNvPicPr>
            <a:picLocks noChangeAspect="1"/>
          </p:cNvPicPr>
          <p:nvPr/>
        </p:nvPicPr>
        <p:blipFill>
          <a:blip r:embed="rId3"/>
          <a:stretch>
            <a:fillRect/>
          </a:stretch>
        </p:blipFill>
        <p:spPr>
          <a:xfrm>
            <a:off x="9790414" y="6194296"/>
            <a:ext cx="1382162" cy="431313"/>
          </a:xfrm>
          <a:prstGeom prst="rect">
            <a:avLst/>
          </a:prstGeom>
        </p:spPr>
      </p:pic>
      <p:pic>
        <p:nvPicPr>
          <p:cNvPr id="3" name="Picture 2">
            <a:extLst>
              <a:ext uri="{FF2B5EF4-FFF2-40B4-BE49-F238E27FC236}">
                <a16:creationId xmlns:a16="http://schemas.microsoft.com/office/drawing/2014/main" id="{F4791B23-6736-DC01-CDBF-AD1F0A47F05A}"/>
              </a:ext>
            </a:extLst>
          </p:cNvPr>
          <p:cNvPicPr>
            <a:picLocks noChangeAspect="1"/>
          </p:cNvPicPr>
          <p:nvPr/>
        </p:nvPicPr>
        <p:blipFill>
          <a:blip r:embed="rId4"/>
          <a:stretch>
            <a:fillRect/>
          </a:stretch>
        </p:blipFill>
        <p:spPr>
          <a:xfrm>
            <a:off x="285382" y="1137203"/>
            <a:ext cx="7171437" cy="5272749"/>
          </a:xfrm>
          <a:prstGeom prst="rect">
            <a:avLst/>
          </a:prstGeom>
        </p:spPr>
      </p:pic>
      <p:grpSp>
        <p:nvGrpSpPr>
          <p:cNvPr id="4" name="Group 3">
            <a:extLst>
              <a:ext uri="{FF2B5EF4-FFF2-40B4-BE49-F238E27FC236}">
                <a16:creationId xmlns:a16="http://schemas.microsoft.com/office/drawing/2014/main" id="{8E125D44-7F8A-95AF-6F23-C9E12FFDEBD3}"/>
              </a:ext>
            </a:extLst>
          </p:cNvPr>
          <p:cNvGrpSpPr/>
          <p:nvPr/>
        </p:nvGrpSpPr>
        <p:grpSpPr>
          <a:xfrm>
            <a:off x="7934571" y="2155404"/>
            <a:ext cx="3711686" cy="2076137"/>
            <a:chOff x="7094136" y="4340888"/>
            <a:chExt cx="2766152" cy="1547251"/>
          </a:xfrm>
        </p:grpSpPr>
        <p:pic>
          <p:nvPicPr>
            <p:cNvPr id="5" name="Picture 4">
              <a:extLst>
                <a:ext uri="{FF2B5EF4-FFF2-40B4-BE49-F238E27FC236}">
                  <a16:creationId xmlns:a16="http://schemas.microsoft.com/office/drawing/2014/main" id="{E4E12B42-3593-096F-14AE-3DDB7C51EB68}"/>
                </a:ext>
              </a:extLst>
            </p:cNvPr>
            <p:cNvPicPr/>
            <p:nvPr/>
          </p:nvPicPr>
          <p:blipFill>
            <a:blip r:embed="rId5" cstate="email">
              <a:extLst>
                <a:ext uri="{28A0092B-C50C-407E-A947-70E740481C1C}">
                  <a14:useLocalDpi xmlns:a14="http://schemas.microsoft.com/office/drawing/2010/main"/>
                </a:ext>
              </a:extLst>
            </a:blip>
            <a:stretch>
              <a:fillRect/>
            </a:stretch>
          </p:blipFill>
          <p:spPr>
            <a:xfrm>
              <a:off x="7094136" y="4340888"/>
              <a:ext cx="2766152" cy="1547251"/>
            </a:xfrm>
            <a:prstGeom prst="rect">
              <a:avLst/>
            </a:prstGeom>
            <a:ln>
              <a:solidFill>
                <a:schemeClr val="tx1"/>
              </a:solidFill>
            </a:ln>
          </p:spPr>
        </p:pic>
        <p:sp>
          <p:nvSpPr>
            <p:cNvPr id="7" name="TextBox 6">
              <a:extLst>
                <a:ext uri="{FF2B5EF4-FFF2-40B4-BE49-F238E27FC236}">
                  <a16:creationId xmlns:a16="http://schemas.microsoft.com/office/drawing/2014/main" id="{7B6E63A9-BA92-95B2-532E-433E05B69E41}"/>
                </a:ext>
              </a:extLst>
            </p:cNvPr>
            <p:cNvSpPr txBox="1"/>
            <p:nvPr/>
          </p:nvSpPr>
          <p:spPr>
            <a:xfrm>
              <a:off x="7375738" y="5412032"/>
              <a:ext cx="1426866" cy="317626"/>
            </a:xfrm>
            <a:prstGeom prst="rect">
              <a:avLst/>
            </a:prstGeom>
            <a:solidFill>
              <a:schemeClr val="bg1"/>
            </a:solidFill>
          </p:spPr>
          <p:txBody>
            <a:bodyPr wrap="square" rtlCol="0">
              <a:spAutoFit/>
            </a:bodyPr>
            <a:lstStyle/>
            <a:p>
              <a:r>
                <a:rPr lang="en-US" sz="1200" b="1" dirty="0">
                  <a:solidFill>
                    <a:schemeClr val="tx1">
                      <a:lumMod val="65000"/>
                      <a:lumOff val="35000"/>
                    </a:schemeClr>
                  </a:solidFill>
                </a:rPr>
                <a:t>Floodway</a:t>
              </a:r>
            </a:p>
          </p:txBody>
        </p:sp>
      </p:grpSp>
      <p:sp>
        <p:nvSpPr>
          <p:cNvPr id="8" name="TextBox 7">
            <a:extLst>
              <a:ext uri="{FF2B5EF4-FFF2-40B4-BE49-F238E27FC236}">
                <a16:creationId xmlns:a16="http://schemas.microsoft.com/office/drawing/2014/main" id="{D6483C48-7F8E-1A87-103F-1DF54ACE5B4E}"/>
              </a:ext>
            </a:extLst>
          </p:cNvPr>
          <p:cNvSpPr txBox="1"/>
          <p:nvPr/>
        </p:nvSpPr>
        <p:spPr>
          <a:xfrm>
            <a:off x="789867" y="6409952"/>
            <a:ext cx="6248242" cy="369332"/>
          </a:xfrm>
          <a:prstGeom prst="rect">
            <a:avLst/>
          </a:prstGeom>
          <a:noFill/>
        </p:spPr>
        <p:txBody>
          <a:bodyPr wrap="square" rtlCol="0">
            <a:spAutoFit/>
          </a:bodyPr>
          <a:lstStyle/>
          <a:p>
            <a:r>
              <a:rPr lang="en-US" i="1" dirty="0"/>
              <a:t>Difference between FEMA’s 2009 and 2024 flood studies</a:t>
            </a:r>
          </a:p>
        </p:txBody>
      </p:sp>
    </p:spTree>
    <p:extLst>
      <p:ext uri="{BB962C8B-B14F-4D97-AF65-F5344CB8AC3E}">
        <p14:creationId xmlns:p14="http://schemas.microsoft.com/office/powerpoint/2010/main" val="505178693"/>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65C297-F794-0E26-9839-27534EEFF3C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AE3CFF6-691C-720E-1DB0-B690377D852E}"/>
              </a:ext>
            </a:extLst>
          </p:cNvPr>
          <p:cNvPicPr>
            <a:picLocks noChangeAspect="1"/>
          </p:cNvPicPr>
          <p:nvPr/>
        </p:nvPicPr>
        <p:blipFill>
          <a:blip r:embed="rId3"/>
          <a:stretch>
            <a:fillRect/>
          </a:stretch>
        </p:blipFill>
        <p:spPr>
          <a:xfrm>
            <a:off x="0" y="0"/>
            <a:ext cx="12059034" cy="6858000"/>
          </a:xfrm>
          <a:prstGeom prst="rect">
            <a:avLst/>
          </a:prstGeom>
        </p:spPr>
      </p:pic>
      <p:sp>
        <p:nvSpPr>
          <p:cNvPr id="9" name="TextBox 8">
            <a:extLst>
              <a:ext uri="{FF2B5EF4-FFF2-40B4-BE49-F238E27FC236}">
                <a16:creationId xmlns:a16="http://schemas.microsoft.com/office/drawing/2014/main" id="{BBFC0A4D-7725-1AF8-A3D0-54BBBC036D28}"/>
              </a:ext>
            </a:extLst>
          </p:cNvPr>
          <p:cNvSpPr txBox="1"/>
          <p:nvPr/>
        </p:nvSpPr>
        <p:spPr>
          <a:xfrm>
            <a:off x="9186204" y="6488668"/>
            <a:ext cx="2409941" cy="369332"/>
          </a:xfrm>
          <a:prstGeom prst="rect">
            <a:avLst/>
          </a:prstGeom>
          <a:noFill/>
        </p:spPr>
        <p:txBody>
          <a:bodyPr wrap="square" rtlCol="0">
            <a:spAutoFit/>
          </a:bodyPr>
          <a:lstStyle/>
          <a:p>
            <a:r>
              <a:rPr lang="en-US" dirty="0">
                <a:hlinkClick r:id="rId4"/>
              </a:rPr>
              <a:t>Flood Tool Link</a:t>
            </a:r>
            <a:endParaRPr lang="en-US" dirty="0"/>
          </a:p>
        </p:txBody>
      </p:sp>
      <p:sp>
        <p:nvSpPr>
          <p:cNvPr id="14" name="TextBox 13">
            <a:extLst>
              <a:ext uri="{FF2B5EF4-FFF2-40B4-BE49-F238E27FC236}">
                <a16:creationId xmlns:a16="http://schemas.microsoft.com/office/drawing/2014/main" id="{56338034-EEF9-D954-2221-E50444C25562}"/>
              </a:ext>
            </a:extLst>
          </p:cNvPr>
          <p:cNvSpPr txBox="1"/>
          <p:nvPr/>
        </p:nvSpPr>
        <p:spPr>
          <a:xfrm>
            <a:off x="5106572" y="168812"/>
            <a:ext cx="844062" cy="369332"/>
          </a:xfrm>
          <a:prstGeom prst="rect">
            <a:avLst/>
          </a:prstGeom>
          <a:noFill/>
        </p:spPr>
        <p:txBody>
          <a:bodyPr wrap="square" rtlCol="0">
            <a:spAutoFit/>
          </a:bodyPr>
          <a:lstStyle/>
          <a:p>
            <a:r>
              <a:rPr lang="en-US" dirty="0">
                <a:highlight>
                  <a:srgbClr val="FFFF00"/>
                </a:highlight>
              </a:rPr>
              <a:t>DEMO</a:t>
            </a:r>
          </a:p>
        </p:txBody>
      </p:sp>
    </p:spTree>
    <p:extLst>
      <p:ext uri="{BB962C8B-B14F-4D97-AF65-F5344CB8AC3E}">
        <p14:creationId xmlns:p14="http://schemas.microsoft.com/office/powerpoint/2010/main" val="1695123557"/>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F43C6-9FF4-C1F4-5A76-D559732D2F11}"/>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23F4C93E-FA73-5242-EE3E-4A302DFBEAB7}"/>
              </a:ext>
            </a:extLst>
          </p:cNvPr>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b="1" dirty="0">
                <a:solidFill>
                  <a:prstClr val="white"/>
                </a:solidFill>
                <a:latin typeface="Arial" panose="020B0604020202020204" pitchFamily="34" charset="0"/>
                <a:cs typeface="Arial" panose="020B0604020202020204" pitchFamily="34" charset="0"/>
              </a:rPr>
              <a:t>Mapping: Risk MAP Process</a:t>
            </a:r>
            <a:endParaRPr lang="en-US" dirty="0">
              <a:solidFill>
                <a:prstClr val="white"/>
              </a:solidFill>
              <a:latin typeface="Arial" panose="020B0604020202020204" pitchFamily="34" charset="0"/>
              <a:cs typeface="Arial" panose="020B0604020202020204" pitchFamily="34" charset="0"/>
            </a:endParaRPr>
          </a:p>
        </p:txBody>
      </p:sp>
      <p:pic>
        <p:nvPicPr>
          <p:cNvPr id="3076" name="Picture 4" descr="The graphic shows the outline of the Risk MAP process. Recovery, Analysis and Mapping, Preliminary Flood Map Release, and Map Adoption">
            <a:extLst>
              <a:ext uri="{FF2B5EF4-FFF2-40B4-BE49-F238E27FC236}">
                <a16:creationId xmlns:a16="http://schemas.microsoft.com/office/drawing/2014/main" id="{C66AB671-08F2-E7A9-0F8E-296620B4F6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6913" y="2237481"/>
            <a:ext cx="7522776" cy="240347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637655F-1991-E27D-2FC7-FEEA01064099}"/>
              </a:ext>
            </a:extLst>
          </p:cNvPr>
          <p:cNvSpPr txBox="1"/>
          <p:nvPr/>
        </p:nvSpPr>
        <p:spPr>
          <a:xfrm>
            <a:off x="189571" y="1011385"/>
            <a:ext cx="11775687" cy="1115690"/>
          </a:xfrm>
          <a:prstGeom prst="rect">
            <a:avLst/>
          </a:prstGeom>
          <a:noFill/>
        </p:spPr>
        <p:txBody>
          <a:bodyPr wrap="square">
            <a:spAutoFit/>
          </a:bodyPr>
          <a:lstStyle/>
          <a:p>
            <a:pPr marL="285750" indent="-285750" algn="l">
              <a:spcAft>
                <a:spcPts val="1500"/>
              </a:spcAft>
              <a:buFont typeface="Arial" panose="020B0604020202020204" pitchFamily="34" charset="0"/>
              <a:buChar char="•"/>
            </a:pPr>
            <a:r>
              <a:rPr lang="en-US" b="0" i="0" dirty="0">
                <a:solidFill>
                  <a:schemeClr val="tx2">
                    <a:lumMod val="90000"/>
                    <a:lumOff val="10000"/>
                  </a:schemeClr>
                </a:solidFill>
                <a:effectLst/>
                <a:latin typeface="Source Sans Pro" panose="020B0503030403020204" pitchFamily="34" charset="0"/>
              </a:rPr>
              <a:t>FEMA is responsible for mapping our country’s flood risk. The agency and its partners do this by making Flood Insurance Rate Maps, or flood maps.</a:t>
            </a:r>
            <a:endParaRPr lang="en-US" dirty="0">
              <a:solidFill>
                <a:schemeClr val="tx2">
                  <a:lumMod val="90000"/>
                  <a:lumOff val="10000"/>
                </a:schemeClr>
              </a:solidFill>
              <a:latin typeface="Source Sans Pro" panose="020B0503030403020204" pitchFamily="34" charset="0"/>
            </a:endParaRPr>
          </a:p>
          <a:p>
            <a:pPr marL="285750" indent="-285750" algn="l">
              <a:spcAft>
                <a:spcPts val="1500"/>
              </a:spcAft>
              <a:buFont typeface="Arial" panose="020B0604020202020204" pitchFamily="34" charset="0"/>
              <a:buChar char="•"/>
            </a:pPr>
            <a:r>
              <a:rPr lang="en-US" b="0" i="0" dirty="0">
                <a:solidFill>
                  <a:schemeClr val="tx2">
                    <a:lumMod val="90000"/>
                    <a:lumOff val="10000"/>
                  </a:schemeClr>
                </a:solidFill>
                <a:effectLst/>
                <a:latin typeface="Source Sans Pro" panose="020B0503030403020204" pitchFamily="34" charset="0"/>
              </a:rPr>
              <a:t>Risk Mapping, Assessment and Planning, </a:t>
            </a:r>
            <a:r>
              <a:rPr lang="en-US" b="0" i="0" dirty="0">
                <a:solidFill>
                  <a:srgbClr val="0070C0"/>
                </a:solidFill>
                <a:effectLst/>
                <a:latin typeface="Source Sans Pro" panose="020B0503030403020204" pitchFamily="34" charset="0"/>
                <a:hlinkClick r:id="rId3">
                  <a:extLst>
                    <a:ext uri="{A12FA001-AC4F-418D-AE19-62706E023703}">
                      <ahyp:hlinkClr xmlns:ahyp="http://schemas.microsoft.com/office/drawing/2018/hyperlinkcolor" val="tx"/>
                    </a:ext>
                  </a:extLst>
                </a:hlinkClick>
              </a:rPr>
              <a:t>Risk MAP</a:t>
            </a:r>
            <a:r>
              <a:rPr lang="en-US" b="0" i="0" dirty="0">
                <a:solidFill>
                  <a:schemeClr val="tx2">
                    <a:lumMod val="90000"/>
                    <a:lumOff val="10000"/>
                  </a:schemeClr>
                </a:solidFill>
                <a:effectLst/>
                <a:latin typeface="Source Sans Pro" panose="020B0503030403020204" pitchFamily="34" charset="0"/>
              </a:rPr>
              <a:t>, is the process used to make these maps.</a:t>
            </a:r>
            <a:r>
              <a:rPr lang="en-US" b="0" i="0" dirty="0">
                <a:solidFill>
                  <a:srgbClr val="1B1B1B"/>
                </a:solidFill>
                <a:effectLst/>
                <a:latin typeface="Source Sans Pro" panose="020B0503030403020204" pitchFamily="34" charset="0"/>
              </a:rPr>
              <a:t>  </a:t>
            </a:r>
          </a:p>
        </p:txBody>
      </p:sp>
      <p:sp>
        <p:nvSpPr>
          <p:cNvPr id="9" name="TextBox 8">
            <a:extLst>
              <a:ext uri="{FF2B5EF4-FFF2-40B4-BE49-F238E27FC236}">
                <a16:creationId xmlns:a16="http://schemas.microsoft.com/office/drawing/2014/main" id="{05DD40C8-25B8-3C8F-856E-051F5F1C139D}"/>
              </a:ext>
            </a:extLst>
          </p:cNvPr>
          <p:cNvSpPr txBox="1"/>
          <p:nvPr/>
        </p:nvSpPr>
        <p:spPr>
          <a:xfrm>
            <a:off x="189571" y="4861765"/>
            <a:ext cx="11887200" cy="1945404"/>
          </a:xfrm>
          <a:prstGeom prst="rect">
            <a:avLst/>
          </a:prstGeom>
          <a:solidFill>
            <a:schemeClr val="accent1">
              <a:lumMod val="20000"/>
              <a:lumOff val="80000"/>
            </a:schemeClr>
          </a:solidFill>
        </p:spPr>
        <p:txBody>
          <a:bodyPr wrap="square">
            <a:spAutoFit/>
          </a:bodyPr>
          <a:lstStyle/>
          <a:p>
            <a:pPr marL="342900" indent="-342900" algn="l">
              <a:lnSpc>
                <a:spcPts val="1650"/>
              </a:lnSpc>
              <a:spcBef>
                <a:spcPts val="750"/>
              </a:spcBef>
              <a:spcAft>
                <a:spcPts val="600"/>
              </a:spcAft>
              <a:buFont typeface="+mj-lt"/>
              <a:buAutoNum type="arabicParenR"/>
            </a:pPr>
            <a:r>
              <a:rPr lang="en-US" b="1" i="0" dirty="0">
                <a:solidFill>
                  <a:srgbClr val="1F1F1F"/>
                </a:solidFill>
                <a:effectLst/>
                <a:latin typeface="Google Sans"/>
              </a:rPr>
              <a:t>Discovery</a:t>
            </a:r>
            <a:r>
              <a:rPr lang="en-US" b="0" i="0" dirty="0">
                <a:solidFill>
                  <a:srgbClr val="1F1F1F"/>
                </a:solidFill>
                <a:effectLst/>
                <a:latin typeface="Google Sans"/>
              </a:rPr>
              <a:t>:</a:t>
            </a:r>
            <a:r>
              <a:rPr lang="en-US" b="0" i="0" dirty="0">
                <a:solidFill>
                  <a:srgbClr val="001D35"/>
                </a:solidFill>
                <a:effectLst/>
                <a:latin typeface="Google Sans"/>
              </a:rPr>
              <a:t> Initial meetings to assess needs and scope the </a:t>
            </a:r>
            <a:r>
              <a:rPr lang="en-US" dirty="0">
                <a:solidFill>
                  <a:srgbClr val="001D35"/>
                </a:solidFill>
                <a:latin typeface="Google Sans"/>
              </a:rPr>
              <a:t>flood map </a:t>
            </a:r>
            <a:r>
              <a:rPr lang="en-US" b="0" i="0" dirty="0">
                <a:solidFill>
                  <a:srgbClr val="001D35"/>
                </a:solidFill>
                <a:effectLst/>
                <a:latin typeface="Google Sans"/>
              </a:rPr>
              <a:t>project.</a:t>
            </a:r>
          </a:p>
          <a:p>
            <a:pPr marL="342900" indent="-342900" algn="l">
              <a:lnSpc>
                <a:spcPts val="1650"/>
              </a:lnSpc>
              <a:spcBef>
                <a:spcPts val="750"/>
              </a:spcBef>
              <a:spcAft>
                <a:spcPts val="600"/>
              </a:spcAft>
              <a:buFont typeface="+mj-lt"/>
              <a:buAutoNum type="arabicParenR"/>
            </a:pPr>
            <a:r>
              <a:rPr lang="en-US" b="1" i="0" dirty="0">
                <a:solidFill>
                  <a:srgbClr val="1F1F1F"/>
                </a:solidFill>
                <a:effectLst/>
                <a:latin typeface="Google Sans"/>
              </a:rPr>
              <a:t>Analysis &amp; Mapping</a:t>
            </a:r>
            <a:r>
              <a:rPr lang="en-US" b="0" i="0" dirty="0">
                <a:solidFill>
                  <a:srgbClr val="1F1F1F"/>
                </a:solidFill>
                <a:effectLst/>
                <a:latin typeface="Google Sans"/>
              </a:rPr>
              <a:t>:</a:t>
            </a:r>
            <a:r>
              <a:rPr lang="en-US" b="0" i="0" dirty="0">
                <a:solidFill>
                  <a:srgbClr val="001D35"/>
                </a:solidFill>
                <a:effectLst/>
                <a:latin typeface="Google Sans"/>
              </a:rPr>
              <a:t> Data collection, modeling, and creating the draft and preliminary maps.</a:t>
            </a:r>
          </a:p>
          <a:p>
            <a:pPr marL="342900" indent="-342900" algn="l">
              <a:lnSpc>
                <a:spcPts val="1650"/>
              </a:lnSpc>
              <a:spcBef>
                <a:spcPts val="750"/>
              </a:spcBef>
              <a:spcAft>
                <a:spcPts val="600"/>
              </a:spcAft>
              <a:buFont typeface="+mj-lt"/>
              <a:buAutoNum type="arabicParenR"/>
            </a:pPr>
            <a:r>
              <a:rPr lang="en-US" b="1" i="0" dirty="0">
                <a:solidFill>
                  <a:srgbClr val="1F1F1F"/>
                </a:solidFill>
                <a:effectLst/>
                <a:latin typeface="Google Sans"/>
              </a:rPr>
              <a:t>Preliminary Flood Map Release</a:t>
            </a:r>
            <a:r>
              <a:rPr lang="en-US" b="0" i="0" dirty="0">
                <a:solidFill>
                  <a:srgbClr val="1F1F1F"/>
                </a:solidFill>
                <a:effectLst/>
                <a:latin typeface="Google Sans"/>
              </a:rPr>
              <a:t>:</a:t>
            </a:r>
            <a:r>
              <a:rPr lang="en-US" b="0" i="0" dirty="0">
                <a:solidFill>
                  <a:srgbClr val="001D35"/>
                </a:solidFill>
                <a:effectLst/>
                <a:latin typeface="Google Sans"/>
              </a:rPr>
              <a:t> Sharing the preliminary maps with communities and the public, followed by a </a:t>
            </a:r>
            <a:r>
              <a:rPr lang="en-US" b="0" i="0" dirty="0">
                <a:solidFill>
                  <a:srgbClr val="1F1F1F"/>
                </a:solidFill>
                <a:effectLst/>
                <a:latin typeface="Google Sans"/>
              </a:rPr>
              <a:t>90-day appeal period</a:t>
            </a:r>
            <a:r>
              <a:rPr lang="en-US" b="0" i="0" dirty="0">
                <a:solidFill>
                  <a:srgbClr val="001D35"/>
                </a:solidFill>
                <a:effectLst/>
                <a:latin typeface="Google Sans"/>
              </a:rPr>
              <a:t>.</a:t>
            </a:r>
          </a:p>
          <a:p>
            <a:pPr marL="342900" indent="-342900" algn="l">
              <a:lnSpc>
                <a:spcPts val="1650"/>
              </a:lnSpc>
              <a:spcBef>
                <a:spcPts val="750"/>
              </a:spcBef>
              <a:spcAft>
                <a:spcPts val="600"/>
              </a:spcAft>
              <a:buFont typeface="+mj-lt"/>
              <a:buAutoNum type="arabicParenR"/>
            </a:pPr>
            <a:r>
              <a:rPr lang="en-US" b="1" i="0" dirty="0">
                <a:solidFill>
                  <a:srgbClr val="1F1F1F"/>
                </a:solidFill>
                <a:effectLst/>
                <a:latin typeface="Google Sans"/>
              </a:rPr>
              <a:t>Map Adoption</a:t>
            </a:r>
            <a:r>
              <a:rPr lang="en-US" b="0" i="0" dirty="0">
                <a:solidFill>
                  <a:srgbClr val="1F1F1F"/>
                </a:solidFill>
                <a:effectLst/>
                <a:latin typeface="Google Sans"/>
              </a:rPr>
              <a:t>:</a:t>
            </a:r>
            <a:r>
              <a:rPr lang="en-US" b="0" i="0" dirty="0">
                <a:solidFill>
                  <a:srgbClr val="001D35"/>
                </a:solidFill>
                <a:effectLst/>
                <a:latin typeface="Google Sans"/>
              </a:rPr>
              <a:t> Communities adopt the new maps into their floodplain management ordinances, which happens after all appeals are resolved and a </a:t>
            </a:r>
            <a:r>
              <a:rPr lang="en-US" b="0" i="0" dirty="0">
                <a:solidFill>
                  <a:srgbClr val="1F1F1F"/>
                </a:solidFill>
                <a:effectLst/>
                <a:latin typeface="Google Sans"/>
              </a:rPr>
              <a:t>six-month compliance period</a:t>
            </a:r>
            <a:r>
              <a:rPr lang="en-US" b="0" i="0" dirty="0">
                <a:solidFill>
                  <a:srgbClr val="001D35"/>
                </a:solidFill>
                <a:effectLst/>
                <a:latin typeface="Google Sans"/>
              </a:rPr>
              <a:t> has passed. </a:t>
            </a:r>
          </a:p>
        </p:txBody>
      </p:sp>
      <p:sp>
        <p:nvSpPr>
          <p:cNvPr id="10" name="TextBox 9">
            <a:extLst>
              <a:ext uri="{FF2B5EF4-FFF2-40B4-BE49-F238E27FC236}">
                <a16:creationId xmlns:a16="http://schemas.microsoft.com/office/drawing/2014/main" id="{D868B001-678C-8188-4E98-D5F64E8CACD5}"/>
              </a:ext>
            </a:extLst>
          </p:cNvPr>
          <p:cNvSpPr txBox="1"/>
          <p:nvPr/>
        </p:nvSpPr>
        <p:spPr>
          <a:xfrm>
            <a:off x="9991492" y="2854712"/>
            <a:ext cx="1694986" cy="954107"/>
          </a:xfrm>
          <a:prstGeom prst="rect">
            <a:avLst/>
          </a:prstGeom>
          <a:noFill/>
        </p:spPr>
        <p:txBody>
          <a:bodyPr wrap="square" rtlCol="0">
            <a:spAutoFit/>
          </a:bodyPr>
          <a:lstStyle/>
          <a:p>
            <a:pPr algn="ctr"/>
            <a:r>
              <a:rPr lang="en-US" sz="2800" b="1" dirty="0">
                <a:solidFill>
                  <a:schemeClr val="accent1"/>
                </a:solidFill>
              </a:rPr>
              <a:t>Risk MAP Process</a:t>
            </a:r>
          </a:p>
        </p:txBody>
      </p:sp>
    </p:spTree>
    <p:extLst>
      <p:ext uri="{BB962C8B-B14F-4D97-AF65-F5344CB8AC3E}">
        <p14:creationId xmlns:p14="http://schemas.microsoft.com/office/powerpoint/2010/main" val="42325891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ED4EA6-B629-70AA-B780-C2C18603F338}"/>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7A94E800-423F-61EA-1DC4-3DA3F47ED966}"/>
              </a:ext>
            </a:extLst>
          </p:cNvPr>
          <p:cNvSpPr/>
          <p:nvPr/>
        </p:nvSpPr>
        <p:spPr>
          <a:xfrm>
            <a:off x="0" y="5371095"/>
            <a:ext cx="12192000" cy="86349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
            <a:extLst>
              <a:ext uri="{FF2B5EF4-FFF2-40B4-BE49-F238E27FC236}">
                <a16:creationId xmlns:a16="http://schemas.microsoft.com/office/drawing/2014/main" id="{B536C421-2503-82A0-4DD3-10437B1B4705}"/>
              </a:ext>
            </a:extLst>
          </p:cNvPr>
          <p:cNvSpPr>
            <a:spLocks noGrp="1"/>
          </p:cNvSpPr>
          <p:nvPr>
            <p:ph type="sldNum" sz="quarter" idx="4"/>
          </p:nvPr>
        </p:nvSpPr>
        <p:spPr>
          <a:xfrm>
            <a:off x="11459278" y="6282727"/>
            <a:ext cx="427921" cy="170334"/>
          </a:xfrm>
        </p:spPr>
        <p:txBody>
          <a:bodyPr vert="horz" lIns="91440" tIns="45720" rIns="91440" bIns="45720" rtlCol="0" anchor="ctr">
            <a:noAutofit/>
          </a:bodyPr>
          <a:lstStyle>
            <a:lvl1pPr algn="r">
              <a:lnSpc>
                <a:spcPct val="100000"/>
              </a:lnSpc>
              <a:defRPr sz="800" b="0" i="0">
                <a:solidFill>
                  <a:schemeClr val="tx1">
                    <a:tint val="75000"/>
                  </a:schemeClr>
                </a:solidFill>
                <a:latin typeface="Franklin Gothic Medium" panose="020B0603020102020204"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8FCC257D-A786-9244-9E17-CE618C8B9275}" type="slidenum">
              <a:rPr kumimoji="0" lang="en-US" sz="800" b="0" i="0" u="none" strike="noStrike" kern="1200" cap="none" spc="0" normalizeH="0" baseline="0" noProof="0" smtClean="0">
                <a:ln>
                  <a:noFill/>
                </a:ln>
                <a:solidFill>
                  <a:srgbClr val="000000">
                    <a:tint val="75000"/>
                  </a:srgbClr>
                </a:solidFill>
                <a:effectLst/>
                <a:uLnTx/>
                <a:uFillTx/>
                <a:latin typeface="Franklin Gothic Medium" panose="020B06030201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800" b="0" i="0" u="none" strike="noStrike" kern="1200" cap="none" spc="0" normalizeH="0" baseline="0" noProof="0">
              <a:ln>
                <a:noFill/>
              </a:ln>
              <a:solidFill>
                <a:srgbClr val="000000">
                  <a:tint val="75000"/>
                </a:srgbClr>
              </a:solidFill>
              <a:effectLst/>
              <a:uLnTx/>
              <a:uFillTx/>
              <a:latin typeface="Franklin Gothic Medium" panose="020B0603020102020204" pitchFamily="34" charset="0"/>
              <a:ea typeface="+mn-ea"/>
              <a:cs typeface="+mn-cs"/>
            </a:endParaRPr>
          </a:p>
        </p:txBody>
      </p:sp>
      <p:sp>
        <p:nvSpPr>
          <p:cNvPr id="7" name="Freeform 17">
            <a:extLst>
              <a:ext uri="{FF2B5EF4-FFF2-40B4-BE49-F238E27FC236}">
                <a16:creationId xmlns:a16="http://schemas.microsoft.com/office/drawing/2014/main" id="{BEC9DE09-7AF0-1A85-DA81-46444373BB43}"/>
              </a:ext>
            </a:extLst>
          </p:cNvPr>
          <p:cNvSpPr/>
          <p:nvPr/>
        </p:nvSpPr>
        <p:spPr>
          <a:xfrm>
            <a:off x="8849618" y="2531924"/>
            <a:ext cx="2157141" cy="731427"/>
          </a:xfrm>
          <a:custGeom>
            <a:avLst/>
            <a:gdLst>
              <a:gd name="connsiteX0" fmla="*/ 0 w 1954101"/>
              <a:gd name="connsiteY0" fmla="*/ 0 h 1424304"/>
              <a:gd name="connsiteX1" fmla="*/ 1954101 w 1954101"/>
              <a:gd name="connsiteY1" fmla="*/ 0 h 1424304"/>
              <a:gd name="connsiteX2" fmla="*/ 1954101 w 1954101"/>
              <a:gd name="connsiteY2" fmla="*/ 1424304 h 1424304"/>
              <a:gd name="connsiteX3" fmla="*/ 0 w 1954101"/>
              <a:gd name="connsiteY3" fmla="*/ 1424304 h 1424304"/>
              <a:gd name="connsiteX4" fmla="*/ 0 w 1954101"/>
              <a:gd name="connsiteY4" fmla="*/ 0 h 1424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4101" h="1424304">
                <a:moveTo>
                  <a:pt x="0" y="0"/>
                </a:moveTo>
                <a:lnTo>
                  <a:pt x="1954101" y="0"/>
                </a:lnTo>
                <a:lnTo>
                  <a:pt x="1954101" y="1424304"/>
                </a:lnTo>
                <a:lnTo>
                  <a:pt x="0" y="1424304"/>
                </a:lnTo>
                <a:lnTo>
                  <a:pt x="0" y="0"/>
                </a:lnTo>
                <a:close/>
              </a:path>
            </a:pathLst>
          </a:custGeom>
          <a:noFill/>
          <a:effectLst>
            <a:outerShdw blurRad="63500" sx="102000" sy="102000" algn="ctr" rotWithShape="0">
              <a:prstClr val="black">
                <a:alpha val="40000"/>
              </a:prstClr>
            </a:outerShdw>
          </a:effectLst>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113792" numCol="1" spcCol="1270" anchor="t" anchorCtr="0">
            <a:noAutofit/>
          </a:bodyPr>
          <a:lstStyle/>
          <a:p>
            <a:pPr marL="0" marR="0" lvl="0" indent="0" algn="ctr" defTabSz="711182"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5A88"/>
              </a:solidFill>
              <a:effectLst/>
              <a:uLnTx/>
              <a:uFillTx/>
              <a:latin typeface="Franklin Gothic Medium" panose="020B0603020102020204"/>
              <a:ea typeface="+mn-ea"/>
              <a:cs typeface="+mn-cs"/>
            </a:endParaRPr>
          </a:p>
        </p:txBody>
      </p:sp>
      <p:sp>
        <p:nvSpPr>
          <p:cNvPr id="4" name="Freeform 21">
            <a:extLst>
              <a:ext uri="{FF2B5EF4-FFF2-40B4-BE49-F238E27FC236}">
                <a16:creationId xmlns:a16="http://schemas.microsoft.com/office/drawing/2014/main" id="{2676D928-2B55-D345-1470-15F1B26EEC8D}"/>
              </a:ext>
            </a:extLst>
          </p:cNvPr>
          <p:cNvSpPr/>
          <p:nvPr/>
        </p:nvSpPr>
        <p:spPr>
          <a:xfrm>
            <a:off x="9855039" y="1486905"/>
            <a:ext cx="1979820" cy="1280160"/>
          </a:xfrm>
          <a:custGeom>
            <a:avLst/>
            <a:gdLst>
              <a:gd name="connsiteX0" fmla="*/ 0 w 615164"/>
              <a:gd name="connsiteY0" fmla="*/ 0 h 1424304"/>
              <a:gd name="connsiteX1" fmla="*/ 615164 w 615164"/>
              <a:gd name="connsiteY1" fmla="*/ 0 h 1424304"/>
              <a:gd name="connsiteX2" fmla="*/ 615164 w 615164"/>
              <a:gd name="connsiteY2" fmla="*/ 1424304 h 1424304"/>
              <a:gd name="connsiteX3" fmla="*/ 0 w 615164"/>
              <a:gd name="connsiteY3" fmla="*/ 1424304 h 1424304"/>
              <a:gd name="connsiteX4" fmla="*/ 0 w 615164"/>
              <a:gd name="connsiteY4" fmla="*/ 0 h 1424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5164" h="1424304">
                <a:moveTo>
                  <a:pt x="0" y="0"/>
                </a:moveTo>
                <a:lnTo>
                  <a:pt x="615164" y="0"/>
                </a:lnTo>
                <a:lnTo>
                  <a:pt x="615164" y="1424304"/>
                </a:lnTo>
                <a:lnTo>
                  <a:pt x="0" y="1424304"/>
                </a:lnTo>
                <a:lnTo>
                  <a:pt x="0" y="0"/>
                </a:lnTo>
                <a:close/>
              </a:path>
            </a:pathLst>
          </a:custGeom>
          <a:no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9784" tIns="49784" rIns="49784" bIns="49784" numCol="1" spcCol="1270" anchor="b" anchorCtr="0">
            <a:noAutofit/>
          </a:bodyPr>
          <a:lstStyle/>
          <a:p>
            <a:pPr marL="0" marR="0" lvl="0" indent="0" algn="ctr" defTabSz="711182" rtl="0" eaLnBrk="1" fontAlgn="auto" latinLnBrk="0" hangingPunct="1">
              <a:lnSpc>
                <a:spcPct val="90000"/>
              </a:lnSpc>
              <a:spcBef>
                <a:spcPts val="0"/>
              </a:spcBef>
              <a:spcAft>
                <a:spcPct val="35000"/>
              </a:spcAft>
              <a:buClrTx/>
              <a:buSzTx/>
              <a:buFontTx/>
              <a:buNone/>
              <a:tabLst/>
              <a:defRPr/>
            </a:pPr>
            <a:r>
              <a:rPr kumimoji="0" lang="en-US" sz="2400" b="1" i="0" u="none" strike="noStrike" kern="1200" cap="none" spc="0" normalizeH="0" baseline="0" noProof="0" dirty="0">
                <a:ln>
                  <a:noFill/>
                </a:ln>
                <a:solidFill>
                  <a:srgbClr val="FF0000"/>
                </a:solidFill>
                <a:effectLst>
                  <a:glow rad="127000">
                    <a:schemeClr val="bg1"/>
                  </a:glow>
                </a:effectLst>
                <a:uLnTx/>
                <a:uFillTx/>
                <a:latin typeface="Franklin Gothic Medium Cond" panose="020B0606030402020204" pitchFamily="34" charset="0"/>
                <a:ea typeface="+mn-ea"/>
                <a:cs typeface="+mn-cs"/>
              </a:rPr>
              <a:t>Updated Effective Maps</a:t>
            </a:r>
          </a:p>
          <a:p>
            <a:pPr marL="0" marR="0" lvl="0" indent="0" algn="ctr" defTabSz="711182" rtl="0" eaLnBrk="1" fontAlgn="auto" latinLnBrk="0" hangingPunct="1">
              <a:lnSpc>
                <a:spcPct val="90000"/>
              </a:lnSpc>
              <a:spcBef>
                <a:spcPts val="0"/>
              </a:spcBef>
              <a:spcAft>
                <a:spcPct val="35000"/>
              </a:spcAft>
              <a:buClrTx/>
              <a:buSzTx/>
              <a:buFontTx/>
              <a:buNone/>
              <a:tabLst/>
              <a:defRPr/>
            </a:pPr>
            <a:r>
              <a:rPr lang="en-US" sz="1600" b="1" dirty="0">
                <a:solidFill>
                  <a:schemeClr val="tx2"/>
                </a:solidFill>
                <a:effectLst>
                  <a:glow rad="127000">
                    <a:schemeClr val="tx1"/>
                  </a:glow>
                </a:effectLst>
                <a:highlight>
                  <a:srgbClr val="FFFF00"/>
                </a:highlight>
              </a:rPr>
              <a:t> </a:t>
            </a:r>
            <a:endParaRPr kumimoji="0" lang="en-US" sz="1600" b="1" i="0" u="none" strike="noStrike" kern="1200" cap="none" spc="0" normalizeH="0" baseline="0" noProof="0" dirty="0">
              <a:ln>
                <a:noFill/>
              </a:ln>
              <a:solidFill>
                <a:prstClr val="black">
                  <a:hueOff val="0"/>
                  <a:satOff val="0"/>
                  <a:lumOff val="0"/>
                </a:prstClr>
              </a:solidFill>
              <a:effectLst>
                <a:glow rad="127000">
                  <a:schemeClr val="tx1"/>
                </a:glow>
              </a:effectLst>
              <a:uLnTx/>
              <a:uFillTx/>
              <a:ea typeface="+mn-ea"/>
              <a:cs typeface="+mn-cs"/>
            </a:endParaRPr>
          </a:p>
        </p:txBody>
      </p:sp>
      <p:sp>
        <p:nvSpPr>
          <p:cNvPr id="5" name="Notched Right Arrow 15">
            <a:extLst>
              <a:ext uri="{FF2B5EF4-FFF2-40B4-BE49-F238E27FC236}">
                <a16:creationId xmlns:a16="http://schemas.microsoft.com/office/drawing/2014/main" id="{C977BA25-F4D0-689C-BD59-7A061F194833}"/>
              </a:ext>
            </a:extLst>
          </p:cNvPr>
          <p:cNvSpPr/>
          <p:nvPr/>
        </p:nvSpPr>
        <p:spPr>
          <a:xfrm>
            <a:off x="728732" y="3216744"/>
            <a:ext cx="9667734" cy="449269"/>
          </a:xfrm>
          <a:prstGeom prst="notchedRightArrow">
            <a:avLst/>
          </a:prstGeom>
          <a:solidFill>
            <a:schemeClr val="bg1">
              <a:lumMod val="85000"/>
            </a:schemeClr>
          </a:solidFill>
          <a:effectLst>
            <a:outerShdw blurRad="63500" sx="102000" sy="102000" algn="ctr" rotWithShape="0">
              <a:prstClr val="black">
                <a:alpha val="40000"/>
              </a:prstClr>
            </a:outerShdw>
          </a:effectLst>
        </p:spPr>
        <p:style>
          <a:lnRef idx="0">
            <a:schemeClr val="accent2">
              <a:hueOff val="0"/>
              <a:satOff val="0"/>
              <a:lumOff val="0"/>
              <a:alphaOff val="0"/>
            </a:schemeClr>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hueOff val="0"/>
                  <a:satOff val="0"/>
                  <a:lumOff val="0"/>
                  <a:alphaOff val="0"/>
                </a:srgbClr>
              </a:solidFill>
              <a:effectLst/>
              <a:uLnTx/>
              <a:uFillTx/>
              <a:latin typeface="ITC Franklin Gothic Std Book" panose="020B0504030503020204" pitchFamily="34" charset="0"/>
              <a:ea typeface="+mn-ea"/>
              <a:cs typeface="+mn-cs"/>
            </a:endParaRPr>
          </a:p>
        </p:txBody>
      </p:sp>
      <p:sp>
        <p:nvSpPr>
          <p:cNvPr id="16" name="Freeform 20">
            <a:extLst>
              <a:ext uri="{FF2B5EF4-FFF2-40B4-BE49-F238E27FC236}">
                <a16:creationId xmlns:a16="http://schemas.microsoft.com/office/drawing/2014/main" id="{0B86D342-B0BD-924C-711A-1C61FC5164F1}"/>
              </a:ext>
            </a:extLst>
          </p:cNvPr>
          <p:cNvSpPr/>
          <p:nvPr/>
        </p:nvSpPr>
        <p:spPr>
          <a:xfrm>
            <a:off x="4599980" y="1482257"/>
            <a:ext cx="2476863" cy="1280160"/>
          </a:xfrm>
          <a:custGeom>
            <a:avLst/>
            <a:gdLst>
              <a:gd name="connsiteX0" fmla="*/ 0 w 1683090"/>
              <a:gd name="connsiteY0" fmla="*/ 0 h 1424304"/>
              <a:gd name="connsiteX1" fmla="*/ 1683090 w 1683090"/>
              <a:gd name="connsiteY1" fmla="*/ 0 h 1424304"/>
              <a:gd name="connsiteX2" fmla="*/ 1683090 w 1683090"/>
              <a:gd name="connsiteY2" fmla="*/ 1424304 h 1424304"/>
              <a:gd name="connsiteX3" fmla="*/ 0 w 1683090"/>
              <a:gd name="connsiteY3" fmla="*/ 1424304 h 1424304"/>
              <a:gd name="connsiteX4" fmla="*/ 0 w 1683090"/>
              <a:gd name="connsiteY4" fmla="*/ 0 h 1424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3090" h="1424304">
                <a:moveTo>
                  <a:pt x="0" y="0"/>
                </a:moveTo>
                <a:lnTo>
                  <a:pt x="1683090" y="0"/>
                </a:lnTo>
                <a:lnTo>
                  <a:pt x="1683090" y="1424304"/>
                </a:lnTo>
                <a:lnTo>
                  <a:pt x="0" y="14243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113792" numCol="1" spcCol="1270" anchor="b" anchorCtr="0">
            <a:noAutofit/>
          </a:bodyPr>
          <a:lstStyle/>
          <a:p>
            <a:pPr marL="0" marR="0" lvl="0" indent="0" algn="ctr" defTabSz="711182" rtl="0" eaLnBrk="1" fontAlgn="auto" latinLnBrk="0" hangingPunct="1">
              <a:lnSpc>
                <a:spcPct val="90000"/>
              </a:lnSpc>
              <a:spcBef>
                <a:spcPts val="0"/>
              </a:spcBef>
              <a:spcAft>
                <a:spcPct val="35000"/>
              </a:spcAft>
              <a:buClrTx/>
              <a:buSzTx/>
              <a:buFontTx/>
              <a:buNone/>
              <a:tabLst/>
              <a:defRPr/>
            </a:pPr>
            <a:r>
              <a:rPr kumimoji="0" lang="en-US" sz="2400" b="1" i="0" u="none" strike="noStrike" kern="1200" cap="none" spc="0" normalizeH="0" baseline="0" noProof="0" dirty="0">
                <a:ln>
                  <a:noFill/>
                </a:ln>
                <a:solidFill>
                  <a:srgbClr val="FFC000"/>
                </a:solidFill>
                <a:effectLst>
                  <a:glow rad="127000">
                    <a:schemeClr val="tx1"/>
                  </a:glow>
                </a:effectLst>
                <a:uLnTx/>
                <a:uFillTx/>
                <a:latin typeface="Franklin Gothic Medium Cond"/>
                <a:ea typeface="+mn-ea"/>
                <a:cs typeface="+mn-cs"/>
              </a:rPr>
              <a:t>Preliminary Maps </a:t>
            </a:r>
            <a:br>
              <a:rPr kumimoji="0" lang="en-US" sz="2400" b="1" i="0" u="none" strike="noStrike" kern="1200" cap="none" spc="0" normalizeH="0" baseline="0" noProof="0" dirty="0">
                <a:ln>
                  <a:noFill/>
                </a:ln>
                <a:solidFill>
                  <a:srgbClr val="FFC000"/>
                </a:solidFill>
                <a:effectLst>
                  <a:glow rad="127000">
                    <a:schemeClr val="tx1"/>
                  </a:glow>
                </a:effectLst>
                <a:uLnTx/>
                <a:uFillTx/>
                <a:latin typeface="Franklin Gothic Medium Cond"/>
                <a:ea typeface="+mn-ea"/>
                <a:cs typeface="+mn-cs"/>
              </a:rPr>
            </a:br>
            <a:r>
              <a:rPr kumimoji="0" lang="en-US" sz="2400" b="1" i="0" u="none" strike="noStrike" kern="1200" cap="none" spc="0" normalizeH="0" baseline="0" noProof="0" dirty="0">
                <a:ln>
                  <a:noFill/>
                </a:ln>
                <a:solidFill>
                  <a:srgbClr val="FFC000"/>
                </a:solidFill>
                <a:effectLst>
                  <a:glow rad="127000">
                    <a:schemeClr val="tx1"/>
                  </a:glow>
                </a:effectLst>
                <a:uLnTx/>
                <a:uFillTx/>
                <a:latin typeface="Franklin Gothic Medium Cond"/>
                <a:ea typeface="+mn-ea"/>
                <a:cs typeface="+mn-cs"/>
              </a:rPr>
              <a:t>and </a:t>
            </a:r>
            <a:br>
              <a:rPr kumimoji="0" lang="en-US" sz="2400" b="1" i="0" u="none" strike="noStrike" kern="1200" cap="none" spc="0" normalizeH="0" baseline="0" noProof="0" dirty="0">
                <a:ln>
                  <a:noFill/>
                </a:ln>
                <a:solidFill>
                  <a:srgbClr val="FFC000"/>
                </a:solidFill>
                <a:effectLst>
                  <a:glow rad="127000">
                    <a:schemeClr val="tx1"/>
                  </a:glow>
                </a:effectLst>
                <a:uLnTx/>
                <a:uFillTx/>
                <a:latin typeface="Franklin Gothic Medium Cond"/>
                <a:ea typeface="+mn-ea"/>
                <a:cs typeface="+mn-cs"/>
              </a:rPr>
            </a:br>
            <a:r>
              <a:rPr kumimoji="0" lang="en-US" sz="2400" b="1" i="0" u="none" strike="noStrike" kern="1200" cap="none" spc="0" normalizeH="0" baseline="0" noProof="0" dirty="0">
                <a:ln>
                  <a:noFill/>
                </a:ln>
                <a:solidFill>
                  <a:srgbClr val="FFC000"/>
                </a:solidFill>
                <a:effectLst>
                  <a:glow rad="127000">
                    <a:schemeClr val="tx1"/>
                  </a:glow>
                </a:effectLst>
                <a:uLnTx/>
                <a:uFillTx/>
                <a:latin typeface="Franklin Gothic Medium Cond"/>
                <a:ea typeface="+mn-ea"/>
                <a:cs typeface="+mn-cs"/>
              </a:rPr>
              <a:t>CCO Meeting</a:t>
            </a:r>
            <a:endParaRPr lang="en-US" sz="1600" dirty="0">
              <a:solidFill>
                <a:schemeClr val="tx2"/>
              </a:solidFill>
              <a:highlight>
                <a:srgbClr val="FFFF00"/>
              </a:highlight>
              <a:latin typeface="Franklin Gothic Medium" panose="020B0603020102020204" pitchFamily="34" charset="0"/>
            </a:endParaRPr>
          </a:p>
        </p:txBody>
      </p:sp>
      <p:sp>
        <p:nvSpPr>
          <p:cNvPr id="17" name="Freeform 24">
            <a:extLst>
              <a:ext uri="{FF2B5EF4-FFF2-40B4-BE49-F238E27FC236}">
                <a16:creationId xmlns:a16="http://schemas.microsoft.com/office/drawing/2014/main" id="{5B2C7DF9-058F-F61A-757E-58A64250F5FF}"/>
              </a:ext>
            </a:extLst>
          </p:cNvPr>
          <p:cNvSpPr/>
          <p:nvPr/>
        </p:nvSpPr>
        <p:spPr>
          <a:xfrm>
            <a:off x="6359084" y="4028900"/>
            <a:ext cx="1463040" cy="1371600"/>
          </a:xfrm>
          <a:custGeom>
            <a:avLst/>
            <a:gdLst>
              <a:gd name="connsiteX0" fmla="*/ 0 w 1683090"/>
              <a:gd name="connsiteY0" fmla="*/ 0 h 1424304"/>
              <a:gd name="connsiteX1" fmla="*/ 1683090 w 1683090"/>
              <a:gd name="connsiteY1" fmla="*/ 0 h 1424304"/>
              <a:gd name="connsiteX2" fmla="*/ 1683090 w 1683090"/>
              <a:gd name="connsiteY2" fmla="*/ 1424304 h 1424304"/>
              <a:gd name="connsiteX3" fmla="*/ 0 w 1683090"/>
              <a:gd name="connsiteY3" fmla="*/ 1424304 h 1424304"/>
              <a:gd name="connsiteX4" fmla="*/ 0 w 1683090"/>
              <a:gd name="connsiteY4" fmla="*/ 0 h 1424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3090" h="1424304">
                <a:moveTo>
                  <a:pt x="0" y="0"/>
                </a:moveTo>
                <a:lnTo>
                  <a:pt x="1683090" y="0"/>
                </a:lnTo>
                <a:lnTo>
                  <a:pt x="1683090" y="1424304"/>
                </a:lnTo>
                <a:lnTo>
                  <a:pt x="0" y="14243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113792" numCol="1" spcCol="1270" anchor="t" anchorCtr="0">
            <a:noAutofit/>
          </a:bodyPr>
          <a:lstStyle/>
          <a:p>
            <a:pPr marL="0" marR="0" lvl="0" indent="0" algn="ctr" defTabSz="711182" rtl="0" eaLnBrk="1" fontAlgn="auto" latinLnBrk="0" hangingPunct="1">
              <a:lnSpc>
                <a:spcPct val="90000"/>
              </a:lnSpc>
              <a:spcBef>
                <a:spcPts val="0"/>
              </a:spcBef>
              <a:spcAft>
                <a:spcPct val="35000"/>
              </a:spcAft>
              <a:buClrTx/>
              <a:buSzTx/>
              <a:buFontTx/>
              <a:buNone/>
              <a:tabLst/>
              <a:defRPr/>
            </a:pPr>
            <a:r>
              <a:rPr kumimoji="0" lang="en-US" sz="1800" b="0" i="0" u="none" strike="noStrike" kern="1200" cap="none" spc="0" normalizeH="0" baseline="0" noProof="0" dirty="0">
                <a:ln>
                  <a:noFill/>
                </a:ln>
                <a:solidFill>
                  <a:prstClr val="black">
                    <a:hueOff val="0"/>
                    <a:satOff val="0"/>
                    <a:lumOff val="0"/>
                  </a:prstClr>
                </a:solidFill>
                <a:effectLst/>
                <a:uLnTx/>
                <a:uFillTx/>
                <a:latin typeface="Franklin Gothic Medium Cond"/>
                <a:ea typeface="+mn-ea"/>
                <a:cs typeface="+mn-cs"/>
              </a:rPr>
              <a:t>Appeal Period Start</a:t>
            </a:r>
          </a:p>
          <a:p>
            <a:pPr marL="0" marR="0" lvl="0" indent="0" algn="ctr" defTabSz="711182" rtl="0" eaLnBrk="1" fontAlgn="auto" latinLnBrk="0" hangingPunct="1">
              <a:lnSpc>
                <a:spcPct val="90000"/>
              </a:lnSpc>
              <a:spcBef>
                <a:spcPts val="0"/>
              </a:spcBef>
              <a:spcAft>
                <a:spcPct val="35000"/>
              </a:spcAft>
              <a:buClrTx/>
              <a:buSzTx/>
              <a:buFontTx/>
              <a:buNone/>
              <a:tabLst/>
              <a:defRPr/>
            </a:pPr>
            <a:r>
              <a:rPr lang="en-US" sz="1600" dirty="0">
                <a:solidFill>
                  <a:schemeClr val="tx2"/>
                </a:solidFill>
                <a:highlight>
                  <a:srgbClr val="FFFF00"/>
                </a:highlight>
                <a:latin typeface="Franklin Gothic Medium" panose="020B0603020102020204" pitchFamily="34" charset="0"/>
              </a:rPr>
              <a:t> </a:t>
            </a:r>
          </a:p>
          <a:p>
            <a:pPr marL="0" marR="0" lvl="0" indent="0" algn="ctr" defTabSz="711182" rtl="0" eaLnBrk="1" fontAlgn="auto" latinLnBrk="0" hangingPunct="1">
              <a:lnSpc>
                <a:spcPct val="90000"/>
              </a:lnSpc>
              <a:spcBef>
                <a:spcPts val="0"/>
              </a:spcBef>
              <a:spcAft>
                <a:spcPct val="35000"/>
              </a:spcAft>
              <a:buClrTx/>
              <a:buSzTx/>
              <a:buFontTx/>
              <a:buNone/>
              <a:tabLst/>
              <a:defRPr/>
            </a:pPr>
            <a:endParaRPr kumimoji="0" lang="en-US" sz="1800" b="0" i="0" u="none" strike="noStrike" kern="1200" cap="none" spc="0" normalizeH="0" baseline="0" noProof="0" dirty="0">
              <a:ln>
                <a:noFill/>
              </a:ln>
              <a:solidFill>
                <a:srgbClr val="005188">
                  <a:alpha val="50000"/>
                </a:srgbClr>
              </a:solidFill>
              <a:effectLst/>
              <a:uLnTx/>
              <a:uFillTx/>
              <a:latin typeface="Franklin Gothic Medium Cond" panose="020B0606030402020204" pitchFamily="34" charset="0"/>
              <a:ea typeface="+mn-ea"/>
              <a:cs typeface="+mn-cs"/>
            </a:endParaRPr>
          </a:p>
        </p:txBody>
      </p:sp>
      <p:sp>
        <p:nvSpPr>
          <p:cNvPr id="23" name="Freeform 25">
            <a:extLst>
              <a:ext uri="{FF2B5EF4-FFF2-40B4-BE49-F238E27FC236}">
                <a16:creationId xmlns:a16="http://schemas.microsoft.com/office/drawing/2014/main" id="{D8A32763-149F-E28D-9A0D-9D04B1E2B5A9}"/>
              </a:ext>
            </a:extLst>
          </p:cNvPr>
          <p:cNvSpPr/>
          <p:nvPr/>
        </p:nvSpPr>
        <p:spPr>
          <a:xfrm>
            <a:off x="8770104" y="4028900"/>
            <a:ext cx="1463040" cy="1371600"/>
          </a:xfrm>
          <a:custGeom>
            <a:avLst/>
            <a:gdLst>
              <a:gd name="connsiteX0" fmla="*/ 0 w 615164"/>
              <a:gd name="connsiteY0" fmla="*/ 0 h 1424304"/>
              <a:gd name="connsiteX1" fmla="*/ 615164 w 615164"/>
              <a:gd name="connsiteY1" fmla="*/ 0 h 1424304"/>
              <a:gd name="connsiteX2" fmla="*/ 615164 w 615164"/>
              <a:gd name="connsiteY2" fmla="*/ 1424304 h 1424304"/>
              <a:gd name="connsiteX3" fmla="*/ 0 w 615164"/>
              <a:gd name="connsiteY3" fmla="*/ 1424304 h 1424304"/>
              <a:gd name="connsiteX4" fmla="*/ 0 w 615164"/>
              <a:gd name="connsiteY4" fmla="*/ 0 h 1424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5164" h="1424304">
                <a:moveTo>
                  <a:pt x="0" y="0"/>
                </a:moveTo>
                <a:lnTo>
                  <a:pt x="615164" y="0"/>
                </a:lnTo>
                <a:lnTo>
                  <a:pt x="615164" y="1424304"/>
                </a:lnTo>
                <a:lnTo>
                  <a:pt x="0" y="14243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9784" tIns="49784" rIns="49784" bIns="49784" numCol="1" spcCol="1270" anchor="t" anchorCtr="0">
            <a:noAutofit/>
          </a:bodyPr>
          <a:lstStyle/>
          <a:p>
            <a:pPr marL="0" marR="0" lvl="0" indent="0" algn="ctr" defTabSz="711182" rtl="0" eaLnBrk="1" fontAlgn="auto" latinLnBrk="0" hangingPunct="1">
              <a:lnSpc>
                <a:spcPct val="90000"/>
              </a:lnSpc>
              <a:spcBef>
                <a:spcPts val="0"/>
              </a:spcBef>
              <a:spcAft>
                <a:spcPct val="35000"/>
              </a:spcAft>
              <a:buClrTx/>
              <a:buSzTx/>
              <a:buFontTx/>
              <a:buNone/>
              <a:tabLst/>
              <a:defRPr/>
            </a:pPr>
            <a:r>
              <a:rPr kumimoji="0" lang="en-US" sz="1800" b="0" i="0" u="none" strike="noStrike" kern="1200" cap="none" spc="0" normalizeH="0" baseline="0" noProof="0" dirty="0">
                <a:ln>
                  <a:noFill/>
                </a:ln>
                <a:solidFill>
                  <a:prstClr val="black">
                    <a:hueOff val="0"/>
                    <a:satOff val="0"/>
                    <a:lumOff val="0"/>
                  </a:prstClr>
                </a:solidFill>
                <a:effectLst/>
                <a:uLnTx/>
                <a:uFillTx/>
                <a:latin typeface="Franklin Gothic Medium Cond"/>
                <a:ea typeface="+mn-ea"/>
                <a:cs typeface="+mn-cs"/>
              </a:rPr>
              <a:t>FEMA Issues Letter of Final Determination (LFD)</a:t>
            </a:r>
          </a:p>
          <a:p>
            <a:pPr algn="ctr" defTabSz="711182">
              <a:lnSpc>
                <a:spcPct val="90000"/>
              </a:lnSpc>
              <a:spcAft>
                <a:spcPct val="35000"/>
              </a:spcAft>
              <a:defRPr/>
            </a:pPr>
            <a:r>
              <a:rPr lang="en-US" sz="1600" dirty="0">
                <a:solidFill>
                  <a:schemeClr val="tx2">
                    <a:alpha val="50000"/>
                  </a:schemeClr>
                </a:solidFill>
                <a:highlight>
                  <a:srgbClr val="FFFF00"/>
                </a:highlight>
                <a:latin typeface="+mj-lt"/>
              </a:rPr>
              <a:t> </a:t>
            </a:r>
            <a:endParaRPr kumimoji="0" lang="en-US" sz="1600" b="0" i="0" u="none" strike="noStrike" kern="1200" cap="none" spc="0" normalizeH="0" baseline="0" noProof="0" dirty="0">
              <a:ln>
                <a:noFill/>
              </a:ln>
              <a:solidFill>
                <a:prstClr val="black">
                  <a:hueOff val="0"/>
                  <a:satOff val="0"/>
                  <a:lumOff val="0"/>
                  <a:alpha val="50000"/>
                </a:prstClr>
              </a:solidFill>
              <a:effectLst/>
              <a:uLnTx/>
              <a:uFillTx/>
              <a:latin typeface="+mj-lt"/>
              <a:ea typeface="+mn-ea"/>
              <a:cs typeface="+mn-cs"/>
            </a:endParaRPr>
          </a:p>
          <a:p>
            <a:pPr marL="0" marR="0" lvl="0" indent="0" algn="ctr" defTabSz="711182" rtl="0" eaLnBrk="1" fontAlgn="auto" latinLnBrk="0" hangingPunct="1">
              <a:lnSpc>
                <a:spcPct val="90000"/>
              </a:lnSpc>
              <a:spcBef>
                <a:spcPts val="0"/>
              </a:spcBef>
              <a:spcAft>
                <a:spcPct val="35000"/>
              </a:spcAft>
              <a:buClrTx/>
              <a:buSzTx/>
              <a:buFontTx/>
              <a:buNone/>
              <a:tabLst/>
              <a:defRPr/>
            </a:pPr>
            <a:endParaRPr kumimoji="0" lang="en-US" sz="1800" b="0" i="0" u="none" strike="noStrike" kern="1200" cap="none" spc="0" normalizeH="0" baseline="0" noProof="0" dirty="0">
              <a:ln>
                <a:noFill/>
              </a:ln>
              <a:solidFill>
                <a:srgbClr val="005188">
                  <a:alpha val="50000"/>
                </a:srgbClr>
              </a:solidFill>
              <a:effectLst/>
              <a:uLnTx/>
              <a:uFillTx/>
              <a:latin typeface="Franklin Gothic Medium Cond" panose="020B0606030402020204" pitchFamily="34" charset="0"/>
              <a:ea typeface="+mn-ea"/>
              <a:cs typeface="+mn-cs"/>
            </a:endParaRPr>
          </a:p>
        </p:txBody>
      </p:sp>
      <p:sp>
        <p:nvSpPr>
          <p:cNvPr id="25" name="Oval 24">
            <a:extLst>
              <a:ext uri="{FF2B5EF4-FFF2-40B4-BE49-F238E27FC236}">
                <a16:creationId xmlns:a16="http://schemas.microsoft.com/office/drawing/2014/main" id="{9A7EFFD8-AF03-F5D6-9ADF-3100B57D6FB3}"/>
              </a:ext>
            </a:extLst>
          </p:cNvPr>
          <p:cNvSpPr/>
          <p:nvPr/>
        </p:nvSpPr>
        <p:spPr>
          <a:xfrm flipV="1">
            <a:off x="8190301" y="3331978"/>
            <a:ext cx="199539" cy="199537"/>
          </a:xfrm>
          <a:prstGeom prst="ellipse">
            <a:avLst/>
          </a:prstGeom>
          <a:solidFill>
            <a:srgbClr val="005288"/>
          </a:solidFill>
          <a:ln w="38100"/>
          <a:effectLst/>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26" name="Freeform 17">
            <a:extLst>
              <a:ext uri="{FF2B5EF4-FFF2-40B4-BE49-F238E27FC236}">
                <a16:creationId xmlns:a16="http://schemas.microsoft.com/office/drawing/2014/main" id="{F37D0F3E-1319-794C-6E27-DDAFC8392123}"/>
              </a:ext>
            </a:extLst>
          </p:cNvPr>
          <p:cNvSpPr/>
          <p:nvPr/>
        </p:nvSpPr>
        <p:spPr>
          <a:xfrm>
            <a:off x="1084568" y="1417916"/>
            <a:ext cx="1463040" cy="1280160"/>
          </a:xfrm>
          <a:custGeom>
            <a:avLst/>
            <a:gdLst>
              <a:gd name="connsiteX0" fmla="*/ 0 w 1954101"/>
              <a:gd name="connsiteY0" fmla="*/ 0 h 1424304"/>
              <a:gd name="connsiteX1" fmla="*/ 1954101 w 1954101"/>
              <a:gd name="connsiteY1" fmla="*/ 0 h 1424304"/>
              <a:gd name="connsiteX2" fmla="*/ 1954101 w 1954101"/>
              <a:gd name="connsiteY2" fmla="*/ 1424304 h 1424304"/>
              <a:gd name="connsiteX3" fmla="*/ 0 w 1954101"/>
              <a:gd name="connsiteY3" fmla="*/ 1424304 h 1424304"/>
              <a:gd name="connsiteX4" fmla="*/ 0 w 1954101"/>
              <a:gd name="connsiteY4" fmla="*/ 0 h 1424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4101" h="1424304">
                <a:moveTo>
                  <a:pt x="0" y="0"/>
                </a:moveTo>
                <a:lnTo>
                  <a:pt x="1954101" y="0"/>
                </a:lnTo>
                <a:lnTo>
                  <a:pt x="1954101" y="1424304"/>
                </a:lnTo>
                <a:lnTo>
                  <a:pt x="0" y="14243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113792" numCol="1" spcCol="1270" anchor="b" anchorCtr="0">
            <a:noAutofit/>
          </a:bodyPr>
          <a:lstStyle/>
          <a:p>
            <a:pPr marL="0" marR="0" lvl="0" indent="0" algn="ctr" defTabSz="711182"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hueOff val="0"/>
                    <a:satOff val="0"/>
                    <a:lumOff val="0"/>
                  </a:prstClr>
                </a:solidFill>
                <a:effectLst/>
                <a:uLnTx/>
                <a:uFillTx/>
                <a:latin typeface="Franklin Gothic Medium Cond"/>
                <a:ea typeface="+mn-ea"/>
                <a:cs typeface="+mn-cs"/>
              </a:rPr>
              <a:t>Current Effective Maps</a:t>
            </a:r>
          </a:p>
        </p:txBody>
      </p:sp>
      <p:cxnSp>
        <p:nvCxnSpPr>
          <p:cNvPr id="27" name="Straight Connector 26">
            <a:extLst>
              <a:ext uri="{FF2B5EF4-FFF2-40B4-BE49-F238E27FC236}">
                <a16:creationId xmlns:a16="http://schemas.microsoft.com/office/drawing/2014/main" id="{2B19ECC6-375B-62CF-0056-92F33EA6EF0A}"/>
              </a:ext>
            </a:extLst>
          </p:cNvPr>
          <p:cNvCxnSpPr>
            <a:cxnSpLocks/>
          </p:cNvCxnSpPr>
          <p:nvPr/>
        </p:nvCxnSpPr>
        <p:spPr>
          <a:xfrm>
            <a:off x="1821783" y="2887284"/>
            <a:ext cx="0" cy="36576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30" name="Picture 4" descr="Icon&#10;&#10;Description automatically generated">
            <a:extLst>
              <a:ext uri="{FF2B5EF4-FFF2-40B4-BE49-F238E27FC236}">
                <a16:creationId xmlns:a16="http://schemas.microsoft.com/office/drawing/2014/main" id="{40D8E6E6-8597-79FA-7B71-C1BC14ED7EE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396468" y="2887284"/>
            <a:ext cx="1066800" cy="901700"/>
          </a:xfrm>
          <a:prstGeom prst="rect">
            <a:avLst/>
          </a:prstGeom>
          <a:effectLst>
            <a:outerShdw blurRad="63500" sx="102000" sy="102000" algn="ctr" rotWithShape="0">
              <a:prstClr val="black">
                <a:alpha val="40000"/>
              </a:prstClr>
            </a:outerShdw>
          </a:effectLst>
        </p:spPr>
      </p:pic>
      <p:sp>
        <p:nvSpPr>
          <p:cNvPr id="32" name="Freeform 17">
            <a:extLst>
              <a:ext uri="{FF2B5EF4-FFF2-40B4-BE49-F238E27FC236}">
                <a16:creationId xmlns:a16="http://schemas.microsoft.com/office/drawing/2014/main" id="{48C20217-DAD4-1974-E642-D28693F857F6}"/>
              </a:ext>
            </a:extLst>
          </p:cNvPr>
          <p:cNvSpPr/>
          <p:nvPr/>
        </p:nvSpPr>
        <p:spPr>
          <a:xfrm>
            <a:off x="2025435" y="4028899"/>
            <a:ext cx="1463040" cy="1371600"/>
          </a:xfrm>
          <a:custGeom>
            <a:avLst/>
            <a:gdLst>
              <a:gd name="connsiteX0" fmla="*/ 0 w 1954101"/>
              <a:gd name="connsiteY0" fmla="*/ 0 h 1424304"/>
              <a:gd name="connsiteX1" fmla="*/ 1954101 w 1954101"/>
              <a:gd name="connsiteY1" fmla="*/ 0 h 1424304"/>
              <a:gd name="connsiteX2" fmla="*/ 1954101 w 1954101"/>
              <a:gd name="connsiteY2" fmla="*/ 1424304 h 1424304"/>
              <a:gd name="connsiteX3" fmla="*/ 0 w 1954101"/>
              <a:gd name="connsiteY3" fmla="*/ 1424304 h 1424304"/>
              <a:gd name="connsiteX4" fmla="*/ 0 w 1954101"/>
              <a:gd name="connsiteY4" fmla="*/ 0 h 1424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4101" h="1424304">
                <a:moveTo>
                  <a:pt x="0" y="0"/>
                </a:moveTo>
                <a:lnTo>
                  <a:pt x="1954101" y="0"/>
                </a:lnTo>
                <a:lnTo>
                  <a:pt x="1954101" y="1424304"/>
                </a:lnTo>
                <a:lnTo>
                  <a:pt x="0" y="14243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113792" numCol="1" spcCol="1270" anchor="t" anchorCtr="0">
            <a:noAutofit/>
          </a:bodyPr>
          <a:lstStyle/>
          <a:p>
            <a:pPr marL="0" marR="0" lvl="0" indent="0" algn="ctr" defTabSz="711182" rtl="0" eaLnBrk="1" fontAlgn="auto" latinLnBrk="0" hangingPunct="1">
              <a:lnSpc>
                <a:spcPct val="90000"/>
              </a:lnSpc>
              <a:spcBef>
                <a:spcPts val="0"/>
              </a:spcBef>
              <a:spcAft>
                <a:spcPts val="0"/>
              </a:spcAft>
              <a:buClrTx/>
              <a:buSzTx/>
              <a:buFontTx/>
              <a:buNone/>
              <a:tabLst/>
              <a:defRPr/>
            </a:pPr>
            <a:r>
              <a:rPr lang="en-US" dirty="0">
                <a:solidFill>
                  <a:srgbClr val="000000"/>
                </a:solidFill>
                <a:effectLst>
                  <a:glow rad="127000">
                    <a:schemeClr val="bg1"/>
                  </a:glow>
                </a:effectLst>
                <a:latin typeface="Franklin Gothic Medium Cond"/>
              </a:rPr>
              <a:t>Discovery Meeting</a:t>
            </a:r>
          </a:p>
        </p:txBody>
      </p:sp>
      <p:cxnSp>
        <p:nvCxnSpPr>
          <p:cNvPr id="42" name="Straight Connector 41">
            <a:extLst>
              <a:ext uri="{FF2B5EF4-FFF2-40B4-BE49-F238E27FC236}">
                <a16:creationId xmlns:a16="http://schemas.microsoft.com/office/drawing/2014/main" id="{484A2178-62C7-1B02-36BD-EECE050A9449}"/>
              </a:ext>
            </a:extLst>
          </p:cNvPr>
          <p:cNvCxnSpPr>
            <a:cxnSpLocks/>
          </p:cNvCxnSpPr>
          <p:nvPr/>
        </p:nvCxnSpPr>
        <p:spPr>
          <a:xfrm>
            <a:off x="2764511" y="3606104"/>
            <a:ext cx="0" cy="36576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C92E4C2-D6E2-72DF-489E-F0AB90D2641D}"/>
              </a:ext>
            </a:extLst>
          </p:cNvPr>
          <p:cNvCxnSpPr>
            <a:cxnSpLocks/>
          </p:cNvCxnSpPr>
          <p:nvPr/>
        </p:nvCxnSpPr>
        <p:spPr>
          <a:xfrm>
            <a:off x="3720933" y="2887284"/>
            <a:ext cx="0" cy="36576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4" name="Freeform 17">
            <a:extLst>
              <a:ext uri="{FF2B5EF4-FFF2-40B4-BE49-F238E27FC236}">
                <a16:creationId xmlns:a16="http://schemas.microsoft.com/office/drawing/2014/main" id="{B38802D1-9D3A-11CF-2142-B21F7F99805B}"/>
              </a:ext>
            </a:extLst>
          </p:cNvPr>
          <p:cNvSpPr/>
          <p:nvPr/>
        </p:nvSpPr>
        <p:spPr>
          <a:xfrm>
            <a:off x="2980502" y="1417916"/>
            <a:ext cx="1463040" cy="1280160"/>
          </a:xfrm>
          <a:custGeom>
            <a:avLst/>
            <a:gdLst>
              <a:gd name="connsiteX0" fmla="*/ 0 w 1954101"/>
              <a:gd name="connsiteY0" fmla="*/ 0 h 1424304"/>
              <a:gd name="connsiteX1" fmla="*/ 1954101 w 1954101"/>
              <a:gd name="connsiteY1" fmla="*/ 0 h 1424304"/>
              <a:gd name="connsiteX2" fmla="*/ 1954101 w 1954101"/>
              <a:gd name="connsiteY2" fmla="*/ 1424304 h 1424304"/>
              <a:gd name="connsiteX3" fmla="*/ 0 w 1954101"/>
              <a:gd name="connsiteY3" fmla="*/ 1424304 h 1424304"/>
              <a:gd name="connsiteX4" fmla="*/ 0 w 1954101"/>
              <a:gd name="connsiteY4" fmla="*/ 0 h 1424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4101" h="1424304">
                <a:moveTo>
                  <a:pt x="0" y="0"/>
                </a:moveTo>
                <a:lnTo>
                  <a:pt x="1954101" y="0"/>
                </a:lnTo>
                <a:lnTo>
                  <a:pt x="1954101" y="1424304"/>
                </a:lnTo>
                <a:lnTo>
                  <a:pt x="0" y="1424304"/>
                </a:lnTo>
                <a:lnTo>
                  <a:pt x="0" y="0"/>
                </a:lnTo>
                <a:close/>
              </a:path>
            </a:pathLst>
          </a:custGeom>
          <a:ln>
            <a:solidFill>
              <a:schemeClr val="bg2"/>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113792" numCol="1" spcCol="1270" anchor="b" anchorCtr="0">
            <a:noAutofit/>
          </a:bodyPr>
          <a:lstStyle/>
          <a:p>
            <a:pPr marL="0" marR="0" lvl="0" indent="0" algn="ctr" defTabSz="711182"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hueOff val="0"/>
                    <a:satOff val="0"/>
                    <a:lumOff val="0"/>
                  </a:prstClr>
                </a:solidFill>
                <a:effectLst/>
                <a:uLnTx/>
                <a:uFillTx/>
                <a:latin typeface="Franklin Gothic Medium Cond" panose="020B0606030402020204" pitchFamily="34" charset="0"/>
                <a:ea typeface="+mn-ea"/>
                <a:cs typeface="+mn-cs"/>
              </a:rPr>
              <a:t>Risk MAP Study Notification</a:t>
            </a:r>
          </a:p>
        </p:txBody>
      </p:sp>
      <p:sp>
        <p:nvSpPr>
          <p:cNvPr id="45" name="Freeform 17">
            <a:extLst>
              <a:ext uri="{FF2B5EF4-FFF2-40B4-BE49-F238E27FC236}">
                <a16:creationId xmlns:a16="http://schemas.microsoft.com/office/drawing/2014/main" id="{05A4B59F-A803-CF87-82E4-EE63D287B33A}"/>
              </a:ext>
            </a:extLst>
          </p:cNvPr>
          <p:cNvSpPr/>
          <p:nvPr/>
        </p:nvSpPr>
        <p:spPr>
          <a:xfrm>
            <a:off x="3629038" y="4003873"/>
            <a:ext cx="2092009" cy="1371600"/>
          </a:xfrm>
          <a:custGeom>
            <a:avLst/>
            <a:gdLst>
              <a:gd name="connsiteX0" fmla="*/ 0 w 1954101"/>
              <a:gd name="connsiteY0" fmla="*/ 0 h 1424304"/>
              <a:gd name="connsiteX1" fmla="*/ 1954101 w 1954101"/>
              <a:gd name="connsiteY1" fmla="*/ 0 h 1424304"/>
              <a:gd name="connsiteX2" fmla="*/ 1954101 w 1954101"/>
              <a:gd name="connsiteY2" fmla="*/ 1424304 h 1424304"/>
              <a:gd name="connsiteX3" fmla="*/ 0 w 1954101"/>
              <a:gd name="connsiteY3" fmla="*/ 1424304 h 1424304"/>
              <a:gd name="connsiteX4" fmla="*/ 0 w 1954101"/>
              <a:gd name="connsiteY4" fmla="*/ 0 h 1424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4101" h="1424304">
                <a:moveTo>
                  <a:pt x="0" y="0"/>
                </a:moveTo>
                <a:lnTo>
                  <a:pt x="1954101" y="0"/>
                </a:lnTo>
                <a:lnTo>
                  <a:pt x="1954101" y="1424304"/>
                </a:lnTo>
                <a:lnTo>
                  <a:pt x="0" y="1424304"/>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113792" numCol="1" spcCol="1270" anchor="t" anchorCtr="0">
            <a:noAutofit/>
          </a:bodyPr>
          <a:lstStyle/>
          <a:p>
            <a:pPr algn="ctr" defTabSz="711182">
              <a:lnSpc>
                <a:spcPct val="90000"/>
              </a:lnSpc>
              <a:defRPr/>
            </a:pPr>
            <a:r>
              <a:rPr lang="en-US" sz="2400" b="1" dirty="0">
                <a:solidFill>
                  <a:srgbClr val="FFC0CB"/>
                </a:solidFill>
                <a:effectLst>
                  <a:glow rad="127000">
                    <a:schemeClr val="tx1"/>
                  </a:glow>
                </a:effectLst>
                <a:latin typeface="Franklin Gothic Medium Cond"/>
              </a:rPr>
              <a:t>Draft Maps</a:t>
            </a:r>
            <a:br>
              <a:rPr lang="en-US" sz="2400" b="1" dirty="0">
                <a:solidFill>
                  <a:srgbClr val="FFC0CB"/>
                </a:solidFill>
                <a:effectLst>
                  <a:glow rad="127000">
                    <a:schemeClr val="tx1"/>
                  </a:glow>
                </a:effectLst>
                <a:latin typeface="Franklin Gothic Medium Cond"/>
              </a:rPr>
            </a:br>
            <a:r>
              <a:rPr lang="en-US" sz="2400" b="1" dirty="0">
                <a:solidFill>
                  <a:srgbClr val="FFC0CB"/>
                </a:solidFill>
                <a:effectLst>
                  <a:glow rad="127000">
                    <a:schemeClr val="tx1"/>
                  </a:glow>
                </a:effectLst>
                <a:latin typeface="Franklin Gothic Medium Cond"/>
              </a:rPr>
              <a:t> and</a:t>
            </a:r>
            <a:br>
              <a:rPr lang="en-US" sz="2400" b="1" dirty="0">
                <a:solidFill>
                  <a:srgbClr val="FFC0CB"/>
                </a:solidFill>
                <a:effectLst>
                  <a:glow rad="127000">
                    <a:schemeClr val="tx1"/>
                  </a:glow>
                </a:effectLst>
                <a:latin typeface="Franklin Gothic Medium Cond"/>
              </a:rPr>
            </a:br>
            <a:r>
              <a:rPr lang="en-US" sz="2400" b="1" dirty="0">
                <a:solidFill>
                  <a:srgbClr val="FFC0CB"/>
                </a:solidFill>
                <a:effectLst>
                  <a:glow rad="127000">
                    <a:schemeClr val="tx1"/>
                  </a:glow>
                </a:effectLst>
                <a:latin typeface="Franklin Gothic Medium Cond"/>
              </a:rPr>
              <a:t> Flood Risk  Review Meeting</a:t>
            </a:r>
          </a:p>
        </p:txBody>
      </p:sp>
      <p:cxnSp>
        <p:nvCxnSpPr>
          <p:cNvPr id="46" name="Straight Connector 45">
            <a:extLst>
              <a:ext uri="{FF2B5EF4-FFF2-40B4-BE49-F238E27FC236}">
                <a16:creationId xmlns:a16="http://schemas.microsoft.com/office/drawing/2014/main" id="{179CC5BE-5D63-5BA7-D2BC-4DFFC41098B7}"/>
              </a:ext>
            </a:extLst>
          </p:cNvPr>
          <p:cNvCxnSpPr>
            <a:cxnSpLocks/>
          </p:cNvCxnSpPr>
          <p:nvPr/>
        </p:nvCxnSpPr>
        <p:spPr>
          <a:xfrm>
            <a:off x="5870471" y="2887284"/>
            <a:ext cx="0" cy="36576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76A55B4E-769A-9FCC-FCE0-2342C02F5D08}"/>
              </a:ext>
            </a:extLst>
          </p:cNvPr>
          <p:cNvCxnSpPr>
            <a:cxnSpLocks/>
          </p:cNvCxnSpPr>
          <p:nvPr/>
        </p:nvCxnSpPr>
        <p:spPr>
          <a:xfrm>
            <a:off x="4675043" y="3606104"/>
            <a:ext cx="0" cy="36576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119052C0-F3A9-DD4A-DA77-98E50B2A7F28}"/>
              </a:ext>
            </a:extLst>
          </p:cNvPr>
          <p:cNvSpPr/>
          <p:nvPr/>
        </p:nvSpPr>
        <p:spPr>
          <a:xfrm flipV="1">
            <a:off x="1719514" y="3331978"/>
            <a:ext cx="199539" cy="199537"/>
          </a:xfrm>
          <a:prstGeom prst="ellipse">
            <a:avLst/>
          </a:prstGeom>
          <a:solidFill>
            <a:srgbClr val="005288"/>
          </a:solidFill>
          <a:ln w="38100"/>
          <a:effectLst/>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49" name="Oval 48">
            <a:extLst>
              <a:ext uri="{FF2B5EF4-FFF2-40B4-BE49-F238E27FC236}">
                <a16:creationId xmlns:a16="http://schemas.microsoft.com/office/drawing/2014/main" id="{A72AE8C6-10FB-F2BC-3EA7-BE72FDB134DD}"/>
              </a:ext>
            </a:extLst>
          </p:cNvPr>
          <p:cNvSpPr/>
          <p:nvPr/>
        </p:nvSpPr>
        <p:spPr>
          <a:xfrm flipV="1">
            <a:off x="2670012" y="3331978"/>
            <a:ext cx="199539" cy="199537"/>
          </a:xfrm>
          <a:prstGeom prst="ellipse">
            <a:avLst/>
          </a:prstGeom>
          <a:solidFill>
            <a:srgbClr val="005288"/>
          </a:solidFill>
          <a:ln w="38100"/>
          <a:effectLst/>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50" name="Oval 49">
            <a:extLst>
              <a:ext uri="{FF2B5EF4-FFF2-40B4-BE49-F238E27FC236}">
                <a16:creationId xmlns:a16="http://schemas.microsoft.com/office/drawing/2014/main" id="{95E1CC45-9B5B-3A18-2D8D-1543E6D775F2}"/>
              </a:ext>
            </a:extLst>
          </p:cNvPr>
          <p:cNvSpPr/>
          <p:nvPr/>
        </p:nvSpPr>
        <p:spPr>
          <a:xfrm flipV="1">
            <a:off x="3620510" y="3331978"/>
            <a:ext cx="199539" cy="199537"/>
          </a:xfrm>
          <a:prstGeom prst="ellipse">
            <a:avLst/>
          </a:prstGeom>
          <a:solidFill>
            <a:srgbClr val="005288"/>
          </a:solidFill>
          <a:ln w="38100"/>
          <a:effectLst/>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51" name="Oval 50">
            <a:extLst>
              <a:ext uri="{FF2B5EF4-FFF2-40B4-BE49-F238E27FC236}">
                <a16:creationId xmlns:a16="http://schemas.microsoft.com/office/drawing/2014/main" id="{64DA8DCA-F5CE-2245-A03B-93B609E2763B}"/>
              </a:ext>
            </a:extLst>
          </p:cNvPr>
          <p:cNvSpPr/>
          <p:nvPr/>
        </p:nvSpPr>
        <p:spPr>
          <a:xfrm flipV="1">
            <a:off x="4575274" y="3331978"/>
            <a:ext cx="199539" cy="199537"/>
          </a:xfrm>
          <a:prstGeom prst="ellipse">
            <a:avLst/>
          </a:prstGeom>
          <a:solidFill>
            <a:srgbClr val="005288"/>
          </a:solidFill>
          <a:ln w="38100"/>
          <a:effectLst/>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52" name="Oval 51">
            <a:extLst>
              <a:ext uri="{FF2B5EF4-FFF2-40B4-BE49-F238E27FC236}">
                <a16:creationId xmlns:a16="http://schemas.microsoft.com/office/drawing/2014/main" id="{9C8E7F39-B925-8AEB-EF45-D44D91B868AE}"/>
              </a:ext>
            </a:extLst>
          </p:cNvPr>
          <p:cNvSpPr/>
          <p:nvPr/>
        </p:nvSpPr>
        <p:spPr>
          <a:xfrm flipV="1">
            <a:off x="5777439" y="3331978"/>
            <a:ext cx="199539" cy="199537"/>
          </a:xfrm>
          <a:prstGeom prst="ellipse">
            <a:avLst/>
          </a:prstGeom>
          <a:solidFill>
            <a:srgbClr val="005288"/>
          </a:solidFill>
          <a:ln w="38100"/>
          <a:effectLst/>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53" name="Oval 52">
            <a:extLst>
              <a:ext uri="{FF2B5EF4-FFF2-40B4-BE49-F238E27FC236}">
                <a16:creationId xmlns:a16="http://schemas.microsoft.com/office/drawing/2014/main" id="{F943831B-5DB9-2149-AE7C-EF30CA2868A8}"/>
              </a:ext>
            </a:extLst>
          </p:cNvPr>
          <p:cNvSpPr/>
          <p:nvPr/>
        </p:nvSpPr>
        <p:spPr>
          <a:xfrm flipV="1">
            <a:off x="6983870" y="3331978"/>
            <a:ext cx="199539" cy="199537"/>
          </a:xfrm>
          <a:prstGeom prst="ellipse">
            <a:avLst/>
          </a:prstGeom>
          <a:solidFill>
            <a:srgbClr val="005288"/>
          </a:solidFill>
          <a:ln w="38100"/>
          <a:effectLst/>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cxnSp>
        <p:nvCxnSpPr>
          <p:cNvPr id="54" name="Straight Connector 53">
            <a:extLst>
              <a:ext uri="{FF2B5EF4-FFF2-40B4-BE49-F238E27FC236}">
                <a16:creationId xmlns:a16="http://schemas.microsoft.com/office/drawing/2014/main" id="{7D61A1A1-66F8-9AD5-9396-9E9C1F140AA7}"/>
              </a:ext>
            </a:extLst>
          </p:cNvPr>
          <p:cNvCxnSpPr>
            <a:cxnSpLocks/>
          </p:cNvCxnSpPr>
          <p:nvPr/>
        </p:nvCxnSpPr>
        <p:spPr>
          <a:xfrm>
            <a:off x="9505278" y="3606104"/>
            <a:ext cx="0" cy="36576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B941FBA1-A2E6-7861-7FED-90C553AE0F78}"/>
              </a:ext>
            </a:extLst>
          </p:cNvPr>
          <p:cNvCxnSpPr>
            <a:cxnSpLocks/>
          </p:cNvCxnSpPr>
          <p:nvPr/>
        </p:nvCxnSpPr>
        <p:spPr>
          <a:xfrm>
            <a:off x="8274605" y="2887284"/>
            <a:ext cx="0" cy="36576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0379AD93-A109-402F-58EF-12ED6F770167}"/>
              </a:ext>
            </a:extLst>
          </p:cNvPr>
          <p:cNvSpPr/>
          <p:nvPr/>
        </p:nvSpPr>
        <p:spPr>
          <a:xfrm flipV="1">
            <a:off x="9396731" y="3331978"/>
            <a:ext cx="199539" cy="199537"/>
          </a:xfrm>
          <a:prstGeom prst="ellipse">
            <a:avLst/>
          </a:prstGeom>
          <a:solidFill>
            <a:srgbClr val="005288"/>
          </a:solidFill>
          <a:ln w="38100"/>
          <a:effectLst/>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9" name="Freeform 24">
            <a:extLst>
              <a:ext uri="{FF2B5EF4-FFF2-40B4-BE49-F238E27FC236}">
                <a16:creationId xmlns:a16="http://schemas.microsoft.com/office/drawing/2014/main" id="{E9865923-B564-B71E-FA79-5C264D924FDE}"/>
              </a:ext>
            </a:extLst>
          </p:cNvPr>
          <p:cNvSpPr/>
          <p:nvPr/>
        </p:nvSpPr>
        <p:spPr>
          <a:xfrm>
            <a:off x="7541583" y="1417916"/>
            <a:ext cx="1463040" cy="1280160"/>
          </a:xfrm>
          <a:custGeom>
            <a:avLst/>
            <a:gdLst>
              <a:gd name="connsiteX0" fmla="*/ 0 w 1683090"/>
              <a:gd name="connsiteY0" fmla="*/ 0 h 1424304"/>
              <a:gd name="connsiteX1" fmla="*/ 1683090 w 1683090"/>
              <a:gd name="connsiteY1" fmla="*/ 0 h 1424304"/>
              <a:gd name="connsiteX2" fmla="*/ 1683090 w 1683090"/>
              <a:gd name="connsiteY2" fmla="*/ 1424304 h 1424304"/>
              <a:gd name="connsiteX3" fmla="*/ 0 w 1683090"/>
              <a:gd name="connsiteY3" fmla="*/ 1424304 h 1424304"/>
              <a:gd name="connsiteX4" fmla="*/ 0 w 1683090"/>
              <a:gd name="connsiteY4" fmla="*/ 0 h 1424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3090" h="1424304">
                <a:moveTo>
                  <a:pt x="0" y="0"/>
                </a:moveTo>
                <a:lnTo>
                  <a:pt x="1683090" y="0"/>
                </a:lnTo>
                <a:lnTo>
                  <a:pt x="1683090" y="1424304"/>
                </a:lnTo>
                <a:lnTo>
                  <a:pt x="0" y="14243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113792" numCol="1" spcCol="1270" anchor="b" anchorCtr="0">
            <a:noAutofit/>
          </a:bodyPr>
          <a:lstStyle/>
          <a:p>
            <a:pPr marL="0" marR="0" lvl="0" indent="0" algn="ctr" defTabSz="711182" rtl="0" eaLnBrk="1" fontAlgn="auto" latinLnBrk="0" hangingPunct="1">
              <a:lnSpc>
                <a:spcPct val="90000"/>
              </a:lnSpc>
              <a:spcBef>
                <a:spcPts val="0"/>
              </a:spcBef>
              <a:spcAft>
                <a:spcPct val="35000"/>
              </a:spcAft>
              <a:buClrTx/>
              <a:buSzTx/>
              <a:buFontTx/>
              <a:buNone/>
              <a:tabLst/>
              <a:defRPr/>
            </a:pPr>
            <a:r>
              <a:rPr kumimoji="0" lang="en-US" sz="1800" b="0" i="0" u="none" strike="noStrike" kern="1200" cap="none" spc="0" normalizeH="0" baseline="0" noProof="0" dirty="0">
                <a:ln>
                  <a:noFill/>
                </a:ln>
                <a:solidFill>
                  <a:prstClr val="black">
                    <a:hueOff val="0"/>
                    <a:satOff val="0"/>
                    <a:lumOff val="0"/>
                  </a:prstClr>
                </a:solidFill>
                <a:effectLst/>
                <a:uLnTx/>
                <a:uFillTx/>
                <a:latin typeface="Franklin Gothic Medium Cond"/>
                <a:ea typeface="+mn-ea"/>
                <a:cs typeface="+mn-cs"/>
              </a:rPr>
              <a:t>End of Appeal Period</a:t>
            </a:r>
          </a:p>
          <a:p>
            <a:pPr algn="ctr" defTabSz="711182">
              <a:lnSpc>
                <a:spcPct val="90000"/>
              </a:lnSpc>
              <a:spcAft>
                <a:spcPct val="35000"/>
              </a:spcAft>
              <a:defRPr/>
            </a:pPr>
            <a:r>
              <a:rPr lang="en-US" sz="1600" dirty="0">
                <a:solidFill>
                  <a:schemeClr val="tx2">
                    <a:alpha val="50000"/>
                  </a:schemeClr>
                </a:solidFill>
                <a:highlight>
                  <a:srgbClr val="FFFF00"/>
                </a:highlight>
                <a:latin typeface="Franklin Gothic Medium" panose="020B0603020102020204" pitchFamily="34" charset="0"/>
              </a:rPr>
              <a:t> </a:t>
            </a:r>
            <a:endParaRPr kumimoji="0" lang="en-US" sz="1600" b="0" i="0" u="none" strike="noStrike" kern="1200" cap="none" spc="0" normalizeH="0" baseline="0" noProof="0" dirty="0">
              <a:ln>
                <a:noFill/>
              </a:ln>
              <a:solidFill>
                <a:prstClr val="black">
                  <a:hueOff val="0"/>
                  <a:satOff val="0"/>
                  <a:lumOff val="0"/>
                  <a:alpha val="50000"/>
                </a:prstClr>
              </a:solidFill>
              <a:effectLst/>
              <a:uLnTx/>
              <a:uFillTx/>
              <a:latin typeface="Franklin Gothic Medium Cond"/>
              <a:ea typeface="+mn-ea"/>
              <a:cs typeface="+mn-cs"/>
            </a:endParaRPr>
          </a:p>
        </p:txBody>
      </p:sp>
      <p:cxnSp>
        <p:nvCxnSpPr>
          <p:cNvPr id="12" name="Straight Connector 11">
            <a:extLst>
              <a:ext uri="{FF2B5EF4-FFF2-40B4-BE49-F238E27FC236}">
                <a16:creationId xmlns:a16="http://schemas.microsoft.com/office/drawing/2014/main" id="{ECEF141A-104B-28A2-ACB6-A330F29C6BE8}"/>
              </a:ext>
            </a:extLst>
          </p:cNvPr>
          <p:cNvCxnSpPr>
            <a:cxnSpLocks/>
          </p:cNvCxnSpPr>
          <p:nvPr/>
        </p:nvCxnSpPr>
        <p:spPr>
          <a:xfrm>
            <a:off x="7082754" y="3606104"/>
            <a:ext cx="0" cy="36576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0130FE39-B68D-7A39-D1CD-C19DE7E7F259}"/>
              </a:ext>
            </a:extLst>
          </p:cNvPr>
          <p:cNvSpPr txBox="1">
            <a:spLocks/>
          </p:cNvSpPr>
          <p:nvPr/>
        </p:nvSpPr>
        <p:spPr>
          <a:xfrm>
            <a:off x="0" y="6151329"/>
            <a:ext cx="12192000" cy="706671"/>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i="1" dirty="0">
                <a:solidFill>
                  <a:schemeClr val="bg1"/>
                </a:solidFill>
              </a:rPr>
              <a:t>A Risk MAP project, from start to finish, can take up to 5 or more years to complete</a:t>
            </a:r>
          </a:p>
        </p:txBody>
      </p:sp>
      <p:sp>
        <p:nvSpPr>
          <p:cNvPr id="11" name="Title 1">
            <a:extLst>
              <a:ext uri="{FF2B5EF4-FFF2-40B4-BE49-F238E27FC236}">
                <a16:creationId xmlns:a16="http://schemas.microsoft.com/office/drawing/2014/main" id="{A1107C5A-4AD4-FBB0-10F0-0D18A60A088D}"/>
              </a:ext>
            </a:extLst>
          </p:cNvPr>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b="1" dirty="0">
                <a:solidFill>
                  <a:prstClr val="white"/>
                </a:solidFill>
                <a:latin typeface="Arial" panose="020B0604020202020204" pitchFamily="34" charset="0"/>
                <a:cs typeface="Arial" panose="020B0604020202020204" pitchFamily="34" charset="0"/>
              </a:rPr>
              <a:t>Risk MAP Timeline</a:t>
            </a:r>
            <a:endParaRPr lang="en-US"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7672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685343-BB62-7BEC-15BF-616C79CB207E}"/>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46D5F6D9-0072-45D6-A1D5-27D8F51E43B4}"/>
              </a:ext>
            </a:extLst>
          </p:cNvPr>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b="1" dirty="0">
                <a:solidFill>
                  <a:prstClr val="white"/>
                </a:solidFill>
                <a:latin typeface="Arial" panose="020B0604020202020204" pitchFamily="34" charset="0"/>
                <a:cs typeface="Arial" panose="020B0604020202020204" pitchFamily="34" charset="0"/>
              </a:rPr>
              <a:t>Risk MAP: In Progress</a:t>
            </a:r>
            <a:endParaRPr lang="en-US" dirty="0">
              <a:solidFill>
                <a:prstClr val="white"/>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CBB78F4B-EEBD-DBDC-2968-0CF3661B0802}"/>
              </a:ext>
            </a:extLst>
          </p:cNvPr>
          <p:cNvPicPr>
            <a:picLocks noChangeAspect="1"/>
          </p:cNvPicPr>
          <p:nvPr/>
        </p:nvPicPr>
        <p:blipFill>
          <a:blip r:embed="rId3"/>
          <a:stretch>
            <a:fillRect/>
          </a:stretch>
        </p:blipFill>
        <p:spPr>
          <a:xfrm>
            <a:off x="135145" y="954789"/>
            <a:ext cx="8815271" cy="5430539"/>
          </a:xfrm>
          <a:prstGeom prst="rect">
            <a:avLst/>
          </a:prstGeom>
        </p:spPr>
      </p:pic>
      <p:graphicFrame>
        <p:nvGraphicFramePr>
          <p:cNvPr id="5" name="Table 4">
            <a:extLst>
              <a:ext uri="{FF2B5EF4-FFF2-40B4-BE49-F238E27FC236}">
                <a16:creationId xmlns:a16="http://schemas.microsoft.com/office/drawing/2014/main" id="{EB0BEB2C-A8E7-172F-505A-C81425A700F7}"/>
              </a:ext>
            </a:extLst>
          </p:cNvPr>
          <p:cNvGraphicFramePr>
            <a:graphicFrameLocks noGrp="1"/>
          </p:cNvGraphicFramePr>
          <p:nvPr>
            <p:extLst>
              <p:ext uri="{D42A27DB-BD31-4B8C-83A1-F6EECF244321}">
                <p14:modId xmlns:p14="http://schemas.microsoft.com/office/powerpoint/2010/main" val="3611199057"/>
              </p:ext>
            </p:extLst>
          </p:nvPr>
        </p:nvGraphicFramePr>
        <p:xfrm>
          <a:off x="9334134" y="954789"/>
          <a:ext cx="2433353" cy="4126230"/>
        </p:xfrm>
        <a:graphic>
          <a:graphicData uri="http://schemas.openxmlformats.org/drawingml/2006/table">
            <a:tbl>
              <a:tblPr>
                <a:tableStyleId>{125E5076-3810-47DD-B79F-674D7AD40C01}</a:tableStyleId>
              </a:tblPr>
              <a:tblGrid>
                <a:gridCol w="2433353">
                  <a:extLst>
                    <a:ext uri="{9D8B030D-6E8A-4147-A177-3AD203B41FA5}">
                      <a16:colId xmlns:a16="http://schemas.microsoft.com/office/drawing/2014/main" val="2787603775"/>
                    </a:ext>
                  </a:extLst>
                </a:gridCol>
              </a:tblGrid>
              <a:tr h="190500">
                <a:tc>
                  <a:txBody>
                    <a:bodyPr/>
                    <a:lstStyle/>
                    <a:p>
                      <a:pPr algn="ctr" fontAlgn="b"/>
                      <a:r>
                        <a:rPr lang="en-US" sz="1800" b="1" u="none" strike="noStrike" dirty="0">
                          <a:solidFill>
                            <a:sysClr val="windowText" lastClr="000000"/>
                          </a:solidFill>
                          <a:effectLst/>
                          <a:latin typeface="+mn-lt"/>
                        </a:rPr>
                        <a:t>In Progress</a:t>
                      </a:r>
                      <a:endParaRPr lang="en-US" sz="1800" b="1" i="0" u="none" strike="noStrike" dirty="0">
                        <a:solidFill>
                          <a:sysClr val="windowText" lastClr="000000"/>
                        </a:solidFill>
                        <a:effectLst/>
                        <a:latin typeface="+mn-lt"/>
                      </a:endParaRPr>
                    </a:p>
                  </a:txBody>
                  <a:tcPr marL="9525" marR="9525" marT="9525" marB="0" anchor="b">
                    <a:solidFill>
                      <a:srgbClr val="FFFFCC"/>
                    </a:solidFill>
                  </a:tcPr>
                </a:tc>
                <a:extLst>
                  <a:ext uri="{0D108BD9-81ED-4DB2-BD59-A6C34878D82A}">
                    <a16:rowId xmlns:a16="http://schemas.microsoft.com/office/drawing/2014/main" val="3921802741"/>
                  </a:ext>
                </a:extLst>
              </a:tr>
              <a:tr h="190500">
                <a:tc>
                  <a:txBody>
                    <a:bodyPr/>
                    <a:lstStyle/>
                    <a:p>
                      <a:pPr algn="ctr" fontAlgn="b"/>
                      <a:r>
                        <a:rPr lang="en-US" sz="1400" u="sng" strike="noStrike" dirty="0">
                          <a:solidFill>
                            <a:sysClr val="windowText" lastClr="000000"/>
                          </a:solidFill>
                          <a:effectLst/>
                          <a:latin typeface="+mn-lt"/>
                        </a:rPr>
                        <a:t>Counties</a:t>
                      </a:r>
                      <a:endParaRPr lang="en-US" sz="1400" b="0" i="0" u="sng" strike="noStrike" dirty="0">
                        <a:solidFill>
                          <a:sysClr val="windowText" lastClr="000000"/>
                        </a:solidFill>
                        <a:effectLst/>
                        <a:latin typeface="+mn-lt"/>
                      </a:endParaRPr>
                    </a:p>
                  </a:txBody>
                  <a:tcPr marL="9525" marR="9525" marT="9525" marB="0" anchor="b">
                    <a:solidFill>
                      <a:srgbClr val="FFFFCC"/>
                    </a:solidFill>
                  </a:tcPr>
                </a:tc>
                <a:extLst>
                  <a:ext uri="{0D108BD9-81ED-4DB2-BD59-A6C34878D82A}">
                    <a16:rowId xmlns:a16="http://schemas.microsoft.com/office/drawing/2014/main" val="1880750980"/>
                  </a:ext>
                </a:extLst>
              </a:tr>
              <a:tr h="190500">
                <a:tc>
                  <a:txBody>
                    <a:bodyPr/>
                    <a:lstStyle/>
                    <a:p>
                      <a:pPr marL="342900" indent="-342900" algn="l" fontAlgn="b">
                        <a:buFont typeface="Arial" panose="020B0604020202020204" pitchFamily="34" charset="0"/>
                        <a:buChar char="•"/>
                      </a:pPr>
                      <a:r>
                        <a:rPr lang="en-US" sz="1800" b="0" u="none" strike="noStrike" dirty="0">
                          <a:solidFill>
                            <a:sysClr val="windowText" lastClr="000000"/>
                          </a:solidFill>
                          <a:effectLst/>
                          <a:latin typeface="+mn-lt"/>
                        </a:rPr>
                        <a:t>Berkeley</a:t>
                      </a:r>
                      <a:endParaRPr lang="en-US" sz="1800" b="0" i="0" u="none" strike="noStrike" dirty="0">
                        <a:solidFill>
                          <a:sysClr val="windowText" lastClr="000000"/>
                        </a:solidFill>
                        <a:effectLst/>
                        <a:latin typeface="+mn-lt"/>
                      </a:endParaRPr>
                    </a:p>
                  </a:txBody>
                  <a:tcPr marL="9525" marR="9525" marT="9525" marB="0" anchor="b">
                    <a:solidFill>
                      <a:srgbClr val="FFFFCC"/>
                    </a:solidFill>
                  </a:tcPr>
                </a:tc>
                <a:extLst>
                  <a:ext uri="{0D108BD9-81ED-4DB2-BD59-A6C34878D82A}">
                    <a16:rowId xmlns:a16="http://schemas.microsoft.com/office/drawing/2014/main" val="3756346484"/>
                  </a:ext>
                </a:extLst>
              </a:tr>
              <a:tr h="190500">
                <a:tc>
                  <a:txBody>
                    <a:bodyPr/>
                    <a:lstStyle/>
                    <a:p>
                      <a:pPr marL="342900" indent="-342900" algn="l" fontAlgn="b">
                        <a:buFont typeface="Arial" panose="020B0604020202020204" pitchFamily="34" charset="0"/>
                        <a:buChar char="•"/>
                      </a:pPr>
                      <a:r>
                        <a:rPr lang="en-US" sz="1800" b="1" u="none" strike="noStrike" dirty="0">
                          <a:solidFill>
                            <a:sysClr val="windowText" lastClr="000000"/>
                          </a:solidFill>
                          <a:effectLst/>
                          <a:latin typeface="+mn-lt"/>
                        </a:rPr>
                        <a:t>Cabell</a:t>
                      </a:r>
                      <a:endParaRPr lang="en-US" sz="1800" b="1" i="0" u="none" strike="noStrike" dirty="0">
                        <a:solidFill>
                          <a:sysClr val="windowText" lastClr="000000"/>
                        </a:solidFill>
                        <a:effectLst/>
                        <a:latin typeface="+mn-lt"/>
                      </a:endParaRPr>
                    </a:p>
                  </a:txBody>
                  <a:tcPr marL="9525" marR="9525" marT="9525" marB="0" anchor="b">
                    <a:solidFill>
                      <a:srgbClr val="FFFFCC"/>
                    </a:solidFill>
                  </a:tcPr>
                </a:tc>
                <a:extLst>
                  <a:ext uri="{0D108BD9-81ED-4DB2-BD59-A6C34878D82A}">
                    <a16:rowId xmlns:a16="http://schemas.microsoft.com/office/drawing/2014/main" val="3336940870"/>
                  </a:ext>
                </a:extLst>
              </a:tr>
              <a:tr h="190500">
                <a:tc>
                  <a:txBody>
                    <a:bodyPr/>
                    <a:lstStyle/>
                    <a:p>
                      <a:pPr marL="342900" indent="-342900" algn="l" fontAlgn="b">
                        <a:buFont typeface="Arial" panose="020B0604020202020204" pitchFamily="34" charset="0"/>
                        <a:buChar char="•"/>
                      </a:pPr>
                      <a:r>
                        <a:rPr lang="en-US" sz="1800" b="0" i="1" u="none" strike="noStrike" dirty="0">
                          <a:solidFill>
                            <a:sysClr val="windowText" lastClr="000000"/>
                          </a:solidFill>
                          <a:effectLst/>
                          <a:latin typeface="+mn-lt"/>
                        </a:rPr>
                        <a:t>Lincoln</a:t>
                      </a:r>
                      <a:r>
                        <a:rPr lang="en-US" sz="1800" b="0" u="none" strike="noStrike" dirty="0">
                          <a:solidFill>
                            <a:sysClr val="windowText" lastClr="000000"/>
                          </a:solidFill>
                          <a:effectLst/>
                          <a:latin typeface="+mn-lt"/>
                        </a:rPr>
                        <a:t> (Partial)</a:t>
                      </a:r>
                      <a:endParaRPr lang="en-US" sz="1800" b="0" i="0" u="none" strike="noStrike" baseline="30000" dirty="0">
                        <a:solidFill>
                          <a:sysClr val="windowText" lastClr="000000"/>
                        </a:solidFill>
                        <a:effectLst/>
                        <a:latin typeface="+mn-lt"/>
                      </a:endParaRPr>
                    </a:p>
                  </a:txBody>
                  <a:tcPr marL="9525" marR="9525" marT="9525" marB="0" anchor="b">
                    <a:solidFill>
                      <a:srgbClr val="FFFFCC"/>
                    </a:solidFill>
                  </a:tcPr>
                </a:tc>
                <a:extLst>
                  <a:ext uri="{0D108BD9-81ED-4DB2-BD59-A6C34878D82A}">
                    <a16:rowId xmlns:a16="http://schemas.microsoft.com/office/drawing/2014/main" val="776948924"/>
                  </a:ext>
                </a:extLst>
              </a:tr>
              <a:tr h="190500">
                <a:tc>
                  <a:txBody>
                    <a:bodyPr/>
                    <a:lstStyle/>
                    <a:p>
                      <a:pPr marL="342900" indent="-342900" algn="l" fontAlgn="b">
                        <a:buFont typeface="Arial" panose="020B0604020202020204" pitchFamily="34" charset="0"/>
                        <a:buChar char="•"/>
                      </a:pPr>
                      <a:r>
                        <a:rPr lang="en-US" sz="1800" b="0" i="1" u="none" strike="noStrike" dirty="0">
                          <a:solidFill>
                            <a:sysClr val="windowText" lastClr="000000"/>
                          </a:solidFill>
                          <a:effectLst/>
                          <a:latin typeface="+mn-lt"/>
                        </a:rPr>
                        <a:t>Logan</a:t>
                      </a:r>
                      <a:r>
                        <a:rPr lang="en-US" sz="1800" b="0" u="none" strike="noStrike" dirty="0">
                          <a:solidFill>
                            <a:sysClr val="windowText" lastClr="000000"/>
                          </a:solidFill>
                          <a:effectLst/>
                          <a:latin typeface="+mn-lt"/>
                        </a:rPr>
                        <a:t> (Partial)</a:t>
                      </a:r>
                      <a:r>
                        <a:rPr lang="en-US" sz="1800" b="0" u="none" strike="noStrike" baseline="30000" dirty="0">
                          <a:solidFill>
                            <a:sysClr val="windowText" lastClr="000000"/>
                          </a:solidFill>
                          <a:effectLst/>
                          <a:latin typeface="+mn-lt"/>
                        </a:rPr>
                        <a:t> </a:t>
                      </a:r>
                      <a:endParaRPr lang="en-US" sz="1800" b="0" i="0" u="none" strike="noStrike" dirty="0">
                        <a:solidFill>
                          <a:sysClr val="windowText" lastClr="000000"/>
                        </a:solidFill>
                        <a:effectLst/>
                        <a:latin typeface="+mn-lt"/>
                      </a:endParaRPr>
                    </a:p>
                  </a:txBody>
                  <a:tcPr marL="9525" marR="9525" marT="9525" marB="0" anchor="b">
                    <a:solidFill>
                      <a:srgbClr val="FFFFCC"/>
                    </a:solidFill>
                  </a:tcPr>
                </a:tc>
                <a:extLst>
                  <a:ext uri="{0D108BD9-81ED-4DB2-BD59-A6C34878D82A}">
                    <a16:rowId xmlns:a16="http://schemas.microsoft.com/office/drawing/2014/main" val="4227455801"/>
                  </a:ext>
                </a:extLst>
              </a:tr>
              <a:tr h="190500">
                <a:tc>
                  <a:txBody>
                    <a:bodyPr/>
                    <a:lstStyle/>
                    <a:p>
                      <a:pPr marL="342900" indent="-342900" algn="l" fontAlgn="b">
                        <a:buFont typeface="Arial" panose="020B0604020202020204" pitchFamily="34" charset="0"/>
                        <a:buChar char="•"/>
                      </a:pPr>
                      <a:r>
                        <a:rPr lang="en-US" sz="1800" b="1" u="none" strike="noStrike" dirty="0">
                          <a:solidFill>
                            <a:sysClr val="windowText" lastClr="000000"/>
                          </a:solidFill>
                          <a:effectLst/>
                          <a:latin typeface="+mn-lt"/>
                        </a:rPr>
                        <a:t>McDowell</a:t>
                      </a:r>
                      <a:endParaRPr lang="en-US" sz="1800" b="1" i="0" u="none" strike="noStrike" dirty="0">
                        <a:solidFill>
                          <a:sysClr val="windowText" lastClr="000000"/>
                        </a:solidFill>
                        <a:effectLst/>
                        <a:latin typeface="+mn-lt"/>
                      </a:endParaRPr>
                    </a:p>
                  </a:txBody>
                  <a:tcPr marL="9525" marR="9525" marT="9525" marB="0" anchor="b">
                    <a:solidFill>
                      <a:srgbClr val="FFFFCC"/>
                    </a:solidFill>
                  </a:tcPr>
                </a:tc>
                <a:extLst>
                  <a:ext uri="{0D108BD9-81ED-4DB2-BD59-A6C34878D82A}">
                    <a16:rowId xmlns:a16="http://schemas.microsoft.com/office/drawing/2014/main" val="3980109367"/>
                  </a:ext>
                </a:extLst>
              </a:tr>
              <a:tr h="190500">
                <a:tc>
                  <a:txBody>
                    <a:bodyPr/>
                    <a:lstStyle/>
                    <a:p>
                      <a:pPr marL="342900" indent="-342900" algn="l" fontAlgn="b">
                        <a:buFont typeface="Arial" panose="020B0604020202020204" pitchFamily="34" charset="0"/>
                        <a:buChar char="•"/>
                      </a:pPr>
                      <a:r>
                        <a:rPr lang="en-US" sz="1800" b="1" u="none" strike="noStrike" dirty="0">
                          <a:solidFill>
                            <a:sysClr val="windowText" lastClr="000000"/>
                          </a:solidFill>
                          <a:effectLst/>
                          <a:latin typeface="+mn-lt"/>
                        </a:rPr>
                        <a:t>Mercer</a:t>
                      </a:r>
                      <a:endParaRPr lang="en-US" sz="1800" b="1" i="0" u="none" strike="noStrike" dirty="0">
                        <a:solidFill>
                          <a:sysClr val="windowText" lastClr="000000"/>
                        </a:solidFill>
                        <a:effectLst/>
                        <a:latin typeface="+mn-lt"/>
                      </a:endParaRPr>
                    </a:p>
                  </a:txBody>
                  <a:tcPr marL="9525" marR="9525" marT="9525" marB="0" anchor="b">
                    <a:solidFill>
                      <a:srgbClr val="FFFFCC"/>
                    </a:solidFill>
                  </a:tcPr>
                </a:tc>
                <a:extLst>
                  <a:ext uri="{0D108BD9-81ED-4DB2-BD59-A6C34878D82A}">
                    <a16:rowId xmlns:a16="http://schemas.microsoft.com/office/drawing/2014/main" val="3163235319"/>
                  </a:ext>
                </a:extLst>
              </a:tr>
              <a:tr h="190500">
                <a:tc>
                  <a:txBody>
                    <a:bodyPr/>
                    <a:lstStyle/>
                    <a:p>
                      <a:pPr marL="342900" indent="-342900" algn="l" fontAlgn="b">
                        <a:buFont typeface="Arial" panose="020B0604020202020204" pitchFamily="34" charset="0"/>
                        <a:buChar char="•"/>
                      </a:pPr>
                      <a:r>
                        <a:rPr lang="en-US" sz="1800" b="1" u="none" strike="noStrike" dirty="0">
                          <a:solidFill>
                            <a:sysClr val="windowText" lastClr="000000"/>
                          </a:solidFill>
                          <a:effectLst/>
                          <a:latin typeface="+mn-lt"/>
                        </a:rPr>
                        <a:t>Mingo</a:t>
                      </a:r>
                      <a:endParaRPr lang="en-US" sz="1800" b="1" i="0" u="none" strike="noStrike" dirty="0">
                        <a:solidFill>
                          <a:sysClr val="windowText" lastClr="000000"/>
                        </a:solidFill>
                        <a:effectLst/>
                        <a:latin typeface="+mn-lt"/>
                      </a:endParaRPr>
                    </a:p>
                  </a:txBody>
                  <a:tcPr marL="9525" marR="9525" marT="9525" marB="0" anchor="b">
                    <a:solidFill>
                      <a:srgbClr val="FFFFCC"/>
                    </a:solidFill>
                  </a:tcPr>
                </a:tc>
                <a:extLst>
                  <a:ext uri="{0D108BD9-81ED-4DB2-BD59-A6C34878D82A}">
                    <a16:rowId xmlns:a16="http://schemas.microsoft.com/office/drawing/2014/main" val="1234994819"/>
                  </a:ext>
                </a:extLst>
              </a:tr>
              <a:tr h="190500">
                <a:tc>
                  <a:txBody>
                    <a:bodyPr/>
                    <a:lstStyle/>
                    <a:p>
                      <a:pPr marL="342900" indent="-342900" algn="l" fontAlgn="b">
                        <a:buFont typeface="Arial" panose="020B0604020202020204" pitchFamily="34" charset="0"/>
                        <a:buChar char="•"/>
                      </a:pPr>
                      <a:r>
                        <a:rPr lang="en-US" sz="1800" b="0" i="0" u="none" strike="noStrike" dirty="0">
                          <a:solidFill>
                            <a:sysClr val="windowText" lastClr="000000"/>
                          </a:solidFill>
                          <a:effectLst/>
                          <a:latin typeface="+mn-lt"/>
                        </a:rPr>
                        <a:t>Morgan</a:t>
                      </a:r>
                    </a:p>
                  </a:txBody>
                  <a:tcPr marL="9525" marR="9525" marT="9525" marB="0" anchor="b">
                    <a:solidFill>
                      <a:srgbClr val="FFFFCC"/>
                    </a:solidFill>
                  </a:tcPr>
                </a:tc>
                <a:extLst>
                  <a:ext uri="{0D108BD9-81ED-4DB2-BD59-A6C34878D82A}">
                    <a16:rowId xmlns:a16="http://schemas.microsoft.com/office/drawing/2014/main" val="959133967"/>
                  </a:ext>
                </a:extLst>
              </a:tr>
              <a:tr h="277959">
                <a:tc>
                  <a:txBody>
                    <a:bodyPr/>
                    <a:lstStyle/>
                    <a:p>
                      <a:pPr marL="342900" indent="-342900" algn="l" fontAlgn="b">
                        <a:buFont typeface="Arial" panose="020B0604020202020204" pitchFamily="34" charset="0"/>
                        <a:buChar char="•"/>
                      </a:pPr>
                      <a:r>
                        <a:rPr lang="en-US" sz="1800" b="0" i="0" u="none" strike="noStrike" dirty="0">
                          <a:solidFill>
                            <a:sysClr val="windowText" lastClr="000000"/>
                          </a:solidFill>
                          <a:effectLst/>
                          <a:latin typeface="+mn-lt"/>
                        </a:rPr>
                        <a:t>Raleigh (Partial)</a:t>
                      </a:r>
                    </a:p>
                  </a:txBody>
                  <a:tcPr marL="9525" marR="9525" marT="9525" marB="0" anchor="b">
                    <a:solidFill>
                      <a:srgbClr val="FFFFCC"/>
                    </a:solidFill>
                  </a:tcPr>
                </a:tc>
                <a:extLst>
                  <a:ext uri="{0D108BD9-81ED-4DB2-BD59-A6C34878D82A}">
                    <a16:rowId xmlns:a16="http://schemas.microsoft.com/office/drawing/2014/main" val="852604749"/>
                  </a:ext>
                </a:extLst>
              </a:tr>
              <a:tr h="190500">
                <a:tc>
                  <a:txBody>
                    <a:bodyPr/>
                    <a:lstStyle/>
                    <a:p>
                      <a:pPr marL="342900" indent="-342900" algn="l" fontAlgn="b">
                        <a:buFont typeface="Arial" panose="020B0604020202020204" pitchFamily="34" charset="0"/>
                        <a:buChar char="•"/>
                      </a:pPr>
                      <a:r>
                        <a:rPr lang="en-US" sz="1800" b="1" u="none" strike="noStrike" dirty="0">
                          <a:solidFill>
                            <a:sysClr val="windowText" lastClr="000000"/>
                          </a:solidFill>
                          <a:effectLst/>
                          <a:latin typeface="+mn-lt"/>
                        </a:rPr>
                        <a:t>Wayne</a:t>
                      </a:r>
                      <a:endParaRPr lang="en-US" sz="1800" b="1" i="0" u="none" strike="noStrike" dirty="0">
                        <a:solidFill>
                          <a:sysClr val="windowText" lastClr="000000"/>
                        </a:solidFill>
                        <a:effectLst/>
                        <a:latin typeface="+mn-lt"/>
                      </a:endParaRPr>
                    </a:p>
                  </a:txBody>
                  <a:tcPr marL="9525" marR="9525" marT="9525" marB="0" anchor="b">
                    <a:solidFill>
                      <a:srgbClr val="FFFFCC"/>
                    </a:solidFill>
                  </a:tcPr>
                </a:tc>
                <a:extLst>
                  <a:ext uri="{0D108BD9-81ED-4DB2-BD59-A6C34878D82A}">
                    <a16:rowId xmlns:a16="http://schemas.microsoft.com/office/drawing/2014/main" val="3850388192"/>
                  </a:ext>
                </a:extLst>
              </a:tr>
              <a:tr h="190500">
                <a:tc>
                  <a:txBody>
                    <a:bodyPr/>
                    <a:lstStyle/>
                    <a:p>
                      <a:pPr marL="342900" indent="-342900" algn="l" fontAlgn="b">
                        <a:buFont typeface="Arial" panose="020B0604020202020204" pitchFamily="34" charset="0"/>
                        <a:buChar char="•"/>
                      </a:pPr>
                      <a:r>
                        <a:rPr lang="en-US" sz="1800" b="1" i="0" u="none" strike="noStrike" dirty="0">
                          <a:solidFill>
                            <a:sysClr val="windowText" lastClr="000000"/>
                          </a:solidFill>
                          <a:effectLst/>
                          <a:latin typeface="+mn-lt"/>
                        </a:rPr>
                        <a:t>Wyoming</a:t>
                      </a:r>
                    </a:p>
                  </a:txBody>
                  <a:tcPr marL="9525" marR="9525" marT="9525" marB="0" anchor="b">
                    <a:solidFill>
                      <a:srgbClr val="FFFFCC"/>
                    </a:solidFill>
                  </a:tcPr>
                </a:tc>
                <a:extLst>
                  <a:ext uri="{0D108BD9-81ED-4DB2-BD59-A6C34878D82A}">
                    <a16:rowId xmlns:a16="http://schemas.microsoft.com/office/drawing/2014/main" val="3398059516"/>
                  </a:ext>
                </a:extLst>
              </a:tr>
              <a:tr h="190500">
                <a:tc>
                  <a:txBody>
                    <a:bodyPr/>
                    <a:lstStyle/>
                    <a:p>
                      <a:pPr marL="0" marR="0" lvl="0" indent="0" algn="ctr" defTabSz="914400" rtl="0" eaLnBrk="1" fontAlgn="b" latinLnBrk="0" hangingPunct="1">
                        <a:lnSpc>
                          <a:spcPct val="100000"/>
                        </a:lnSpc>
                        <a:spcBef>
                          <a:spcPts val="0"/>
                        </a:spcBef>
                        <a:spcAft>
                          <a:spcPts val="0"/>
                        </a:spcAft>
                        <a:buClrTx/>
                        <a:buSzTx/>
                        <a:buFont typeface="Arial" panose="020B0604020202020204" pitchFamily="34" charset="0"/>
                        <a:buNone/>
                        <a:tabLst/>
                        <a:defRPr/>
                      </a:pPr>
                      <a:r>
                        <a:rPr lang="en-US" sz="1400" u="sng" strike="noStrike" dirty="0">
                          <a:solidFill>
                            <a:sysClr val="windowText" lastClr="000000"/>
                          </a:solidFill>
                          <a:effectLst/>
                          <a:latin typeface="+mn-lt"/>
                        </a:rPr>
                        <a:t>Watershed</a:t>
                      </a:r>
                      <a:endParaRPr lang="en-US" sz="1400" b="0" i="0" u="sng" strike="noStrike" dirty="0">
                        <a:solidFill>
                          <a:sysClr val="windowText" lastClr="000000"/>
                        </a:solidFill>
                        <a:effectLst/>
                        <a:latin typeface="+mn-lt"/>
                      </a:endParaRPr>
                    </a:p>
                    <a:p>
                      <a:pPr marL="342900" indent="-342900" algn="l" fontAlgn="b">
                        <a:buFont typeface="Arial" panose="020B0604020202020204" pitchFamily="34" charset="0"/>
                        <a:buChar char="•"/>
                      </a:pPr>
                      <a:r>
                        <a:rPr lang="en-US" sz="1800" b="0" i="0" u="none" strike="noStrike" dirty="0">
                          <a:solidFill>
                            <a:sysClr val="windowText" lastClr="000000"/>
                          </a:solidFill>
                          <a:effectLst/>
                          <a:latin typeface="+mn-lt"/>
                        </a:rPr>
                        <a:t>Coal</a:t>
                      </a:r>
                    </a:p>
                  </a:txBody>
                  <a:tcPr marL="9525" marR="9525" marT="9525" marB="0" anchor="b">
                    <a:solidFill>
                      <a:srgbClr val="FFFFCC"/>
                    </a:solidFill>
                  </a:tcPr>
                </a:tc>
                <a:extLst>
                  <a:ext uri="{0D108BD9-81ED-4DB2-BD59-A6C34878D82A}">
                    <a16:rowId xmlns:a16="http://schemas.microsoft.com/office/drawing/2014/main" val="1100079213"/>
                  </a:ext>
                </a:extLst>
              </a:tr>
            </a:tbl>
          </a:graphicData>
        </a:graphic>
      </p:graphicFrame>
      <p:graphicFrame>
        <p:nvGraphicFramePr>
          <p:cNvPr id="6" name="Table 5">
            <a:extLst>
              <a:ext uri="{FF2B5EF4-FFF2-40B4-BE49-F238E27FC236}">
                <a16:creationId xmlns:a16="http://schemas.microsoft.com/office/drawing/2014/main" id="{B5B13259-CBAF-DE77-DE30-10B84AC87957}"/>
              </a:ext>
            </a:extLst>
          </p:cNvPr>
          <p:cNvGraphicFramePr>
            <a:graphicFrameLocks noGrp="1"/>
          </p:cNvGraphicFramePr>
          <p:nvPr>
            <p:extLst>
              <p:ext uri="{D42A27DB-BD31-4B8C-83A1-F6EECF244321}">
                <p14:modId xmlns:p14="http://schemas.microsoft.com/office/powerpoint/2010/main" val="851209274"/>
              </p:ext>
            </p:extLst>
          </p:nvPr>
        </p:nvGraphicFramePr>
        <p:xfrm>
          <a:off x="9334134" y="5278336"/>
          <a:ext cx="2360741" cy="1419225"/>
        </p:xfrm>
        <a:graphic>
          <a:graphicData uri="http://schemas.openxmlformats.org/drawingml/2006/table">
            <a:tbl>
              <a:tblPr>
                <a:tableStyleId>{125E5076-3810-47DD-B79F-674D7AD40C01}</a:tableStyleId>
              </a:tblPr>
              <a:tblGrid>
                <a:gridCol w="2360741">
                  <a:extLst>
                    <a:ext uri="{9D8B030D-6E8A-4147-A177-3AD203B41FA5}">
                      <a16:colId xmlns:a16="http://schemas.microsoft.com/office/drawing/2014/main" val="2787603775"/>
                    </a:ext>
                  </a:extLst>
                </a:gridCol>
              </a:tblGrid>
              <a:tr h="190500">
                <a:tc>
                  <a:txBody>
                    <a:bodyPr/>
                    <a:lstStyle/>
                    <a:p>
                      <a:pPr algn="ctr" fontAlgn="b"/>
                      <a:r>
                        <a:rPr lang="en-US" sz="1800" b="1" i="0" u="none" strike="noStrike" dirty="0">
                          <a:solidFill>
                            <a:sysClr val="windowText" lastClr="000000"/>
                          </a:solidFill>
                          <a:effectLst/>
                          <a:latin typeface="+mn-lt"/>
                        </a:rPr>
                        <a:t>Preliminary</a:t>
                      </a:r>
                    </a:p>
                  </a:txBody>
                  <a:tcPr marL="9525" marR="9525" marT="9525" marB="0" anchor="b">
                    <a:solidFill>
                      <a:srgbClr val="FFC000"/>
                    </a:solidFill>
                  </a:tcPr>
                </a:tc>
                <a:extLst>
                  <a:ext uri="{0D108BD9-81ED-4DB2-BD59-A6C34878D82A}">
                    <a16:rowId xmlns:a16="http://schemas.microsoft.com/office/drawing/2014/main" val="3921802741"/>
                  </a:ext>
                </a:extLst>
              </a:tr>
              <a:tr h="190500">
                <a:tc>
                  <a:txBody>
                    <a:bodyPr/>
                    <a:lstStyle/>
                    <a:p>
                      <a:pPr marL="342900" indent="-342900" algn="l" fontAlgn="b">
                        <a:buFont typeface="Arial" panose="020B0604020202020204" pitchFamily="34" charset="0"/>
                        <a:buChar char="•"/>
                      </a:pPr>
                      <a:r>
                        <a:rPr lang="en-US" sz="1800" b="0" u="none" strike="noStrike" dirty="0">
                          <a:solidFill>
                            <a:schemeClr val="tx1"/>
                          </a:solidFill>
                          <a:effectLst/>
                          <a:latin typeface="+mn-lt"/>
                        </a:rPr>
                        <a:t>Hampshire</a:t>
                      </a:r>
                      <a:endParaRPr lang="en-US" sz="1800" b="0" i="0" u="none" strike="noStrike" dirty="0">
                        <a:solidFill>
                          <a:schemeClr val="tx1"/>
                        </a:solidFill>
                        <a:effectLst/>
                        <a:latin typeface="+mn-lt"/>
                      </a:endParaRPr>
                    </a:p>
                  </a:txBody>
                  <a:tcPr marL="9525" marR="9525" marT="9525" marB="0" anchor="b">
                    <a:solidFill>
                      <a:srgbClr val="FFC000"/>
                    </a:solidFill>
                  </a:tcPr>
                </a:tc>
                <a:extLst>
                  <a:ext uri="{0D108BD9-81ED-4DB2-BD59-A6C34878D82A}">
                    <a16:rowId xmlns:a16="http://schemas.microsoft.com/office/drawing/2014/main" val="3756346484"/>
                  </a:ext>
                </a:extLst>
              </a:tr>
              <a:tr h="190500">
                <a:tc>
                  <a:txBody>
                    <a:bodyPr/>
                    <a:lstStyle/>
                    <a:p>
                      <a:pPr marL="342900" indent="-342900" algn="l" fontAlgn="b">
                        <a:buFont typeface="Arial" panose="020B0604020202020204" pitchFamily="34" charset="0"/>
                        <a:buChar char="•"/>
                      </a:pPr>
                      <a:r>
                        <a:rPr lang="en-US" sz="1800" b="0" u="none" strike="noStrike" dirty="0">
                          <a:solidFill>
                            <a:schemeClr val="tx1"/>
                          </a:solidFill>
                          <a:effectLst/>
                          <a:latin typeface="+mn-lt"/>
                        </a:rPr>
                        <a:t>Hardy</a:t>
                      </a:r>
                      <a:endParaRPr lang="en-US" sz="1800" b="0" i="0" u="none" strike="noStrike" dirty="0">
                        <a:solidFill>
                          <a:schemeClr val="tx1"/>
                        </a:solidFill>
                        <a:effectLst/>
                        <a:latin typeface="+mn-lt"/>
                      </a:endParaRPr>
                    </a:p>
                  </a:txBody>
                  <a:tcPr marL="9525" marR="9525" marT="9525" marB="0" anchor="b">
                    <a:solidFill>
                      <a:srgbClr val="FFC000"/>
                    </a:solidFill>
                  </a:tcPr>
                </a:tc>
                <a:extLst>
                  <a:ext uri="{0D108BD9-81ED-4DB2-BD59-A6C34878D82A}">
                    <a16:rowId xmlns:a16="http://schemas.microsoft.com/office/drawing/2014/main" val="3336940870"/>
                  </a:ext>
                </a:extLst>
              </a:tr>
              <a:tr h="190500">
                <a:tc>
                  <a:txBody>
                    <a:bodyPr/>
                    <a:lstStyle/>
                    <a:p>
                      <a:pPr marL="342900" indent="-342900" algn="l" fontAlgn="b">
                        <a:buFont typeface="Arial" panose="020B0604020202020204" pitchFamily="34" charset="0"/>
                        <a:buChar char="•"/>
                      </a:pPr>
                      <a:r>
                        <a:rPr lang="en-US" sz="1800" b="0" u="none" strike="noStrike" dirty="0">
                          <a:solidFill>
                            <a:schemeClr val="tx1"/>
                          </a:solidFill>
                          <a:effectLst/>
                          <a:latin typeface="+mn-lt"/>
                        </a:rPr>
                        <a:t>Jefferson</a:t>
                      </a:r>
                      <a:endParaRPr lang="en-US" sz="1800" b="0" i="0" u="none" strike="noStrike" dirty="0">
                        <a:solidFill>
                          <a:schemeClr val="tx1"/>
                        </a:solidFill>
                        <a:effectLst/>
                        <a:latin typeface="+mn-lt"/>
                      </a:endParaRPr>
                    </a:p>
                  </a:txBody>
                  <a:tcPr marL="9525" marR="9525" marT="9525" marB="0" anchor="b">
                    <a:solidFill>
                      <a:srgbClr val="FFC000"/>
                    </a:solidFill>
                  </a:tcPr>
                </a:tc>
                <a:extLst>
                  <a:ext uri="{0D108BD9-81ED-4DB2-BD59-A6C34878D82A}">
                    <a16:rowId xmlns:a16="http://schemas.microsoft.com/office/drawing/2014/main" val="776948924"/>
                  </a:ext>
                </a:extLst>
              </a:tr>
              <a:tr h="190500">
                <a:tc>
                  <a:txBody>
                    <a:bodyPr/>
                    <a:lstStyle/>
                    <a:p>
                      <a:pPr marL="342900" indent="-342900" algn="l" fontAlgn="b">
                        <a:buFont typeface="Arial" panose="020B0604020202020204" pitchFamily="34" charset="0"/>
                        <a:buChar char="•"/>
                      </a:pPr>
                      <a:r>
                        <a:rPr lang="en-US" sz="1800" b="0" u="none" strike="noStrike" dirty="0">
                          <a:solidFill>
                            <a:schemeClr val="tx1"/>
                          </a:solidFill>
                          <a:effectLst/>
                          <a:latin typeface="+mn-lt"/>
                        </a:rPr>
                        <a:t>Pocahontas</a:t>
                      </a:r>
                      <a:endParaRPr lang="en-US" sz="1800" b="0" i="0" u="none" strike="noStrike" dirty="0">
                        <a:solidFill>
                          <a:schemeClr val="tx1"/>
                        </a:solidFill>
                        <a:effectLst/>
                        <a:latin typeface="+mn-lt"/>
                      </a:endParaRPr>
                    </a:p>
                  </a:txBody>
                  <a:tcPr marL="9525" marR="9525" marT="9525" marB="0" anchor="b">
                    <a:solidFill>
                      <a:srgbClr val="FFC000"/>
                    </a:solidFill>
                  </a:tcPr>
                </a:tc>
                <a:extLst>
                  <a:ext uri="{0D108BD9-81ED-4DB2-BD59-A6C34878D82A}">
                    <a16:rowId xmlns:a16="http://schemas.microsoft.com/office/drawing/2014/main" val="4227455801"/>
                  </a:ext>
                </a:extLst>
              </a:tr>
            </a:tbl>
          </a:graphicData>
        </a:graphic>
      </p:graphicFrame>
      <p:sp>
        <p:nvSpPr>
          <p:cNvPr id="7" name="TextBox 6">
            <a:extLst>
              <a:ext uri="{FF2B5EF4-FFF2-40B4-BE49-F238E27FC236}">
                <a16:creationId xmlns:a16="http://schemas.microsoft.com/office/drawing/2014/main" id="{85044998-48BF-B57B-DA3F-DCBDED2E6D5F}"/>
              </a:ext>
            </a:extLst>
          </p:cNvPr>
          <p:cNvSpPr txBox="1"/>
          <p:nvPr/>
        </p:nvSpPr>
        <p:spPr>
          <a:xfrm>
            <a:off x="7473175" y="6043704"/>
            <a:ext cx="1235927" cy="276999"/>
          </a:xfrm>
          <a:prstGeom prst="rect">
            <a:avLst/>
          </a:prstGeom>
          <a:solidFill>
            <a:schemeClr val="bg1">
              <a:lumMod val="65000"/>
            </a:schemeClr>
          </a:solidFill>
        </p:spPr>
        <p:txBody>
          <a:bodyPr wrap="square" rtlCol="0">
            <a:spAutoFit/>
          </a:bodyPr>
          <a:lstStyle/>
          <a:p>
            <a:r>
              <a:rPr lang="en-US" sz="1200" dirty="0">
                <a:solidFill>
                  <a:srgbClr val="0070C0"/>
                </a:solidFill>
                <a:hlinkClick r:id="rId4">
                  <a:extLst>
                    <a:ext uri="{A12FA001-AC4F-418D-AE19-62706E023703}">
                      <ahyp:hlinkClr xmlns:ahyp="http://schemas.microsoft.com/office/drawing/2018/hyperlinkcolor" val="tx"/>
                    </a:ext>
                  </a:extLst>
                </a:hlinkClick>
              </a:rPr>
              <a:t>Status Graphic</a:t>
            </a:r>
            <a:endParaRPr lang="en-US" sz="1200" dirty="0">
              <a:solidFill>
                <a:srgbClr val="0070C0"/>
              </a:solidFill>
            </a:endParaRPr>
          </a:p>
        </p:txBody>
      </p:sp>
      <p:sp>
        <p:nvSpPr>
          <p:cNvPr id="8" name="TextBox 7">
            <a:extLst>
              <a:ext uri="{FF2B5EF4-FFF2-40B4-BE49-F238E27FC236}">
                <a16:creationId xmlns:a16="http://schemas.microsoft.com/office/drawing/2014/main" id="{E71BB3A8-F25D-02E1-C9DE-2C716E7FA1BF}"/>
              </a:ext>
            </a:extLst>
          </p:cNvPr>
          <p:cNvSpPr txBox="1"/>
          <p:nvPr/>
        </p:nvSpPr>
        <p:spPr>
          <a:xfrm>
            <a:off x="1320592" y="6425716"/>
            <a:ext cx="7821683" cy="369332"/>
          </a:xfrm>
          <a:prstGeom prst="rect">
            <a:avLst/>
          </a:prstGeom>
          <a:noFill/>
        </p:spPr>
        <p:txBody>
          <a:bodyPr wrap="square" rtlCol="0">
            <a:spAutoFit/>
          </a:bodyPr>
          <a:lstStyle/>
          <a:p>
            <a:r>
              <a:rPr lang="en-US" dirty="0">
                <a:solidFill>
                  <a:schemeClr val="tx2">
                    <a:lumMod val="75000"/>
                    <a:lumOff val="25000"/>
                  </a:schemeClr>
                </a:solidFill>
              </a:rPr>
              <a:t>New flood maps are currently being created for 27% of counties in state</a:t>
            </a:r>
          </a:p>
        </p:txBody>
      </p:sp>
    </p:spTree>
    <p:extLst>
      <p:ext uri="{BB962C8B-B14F-4D97-AF65-F5344CB8AC3E}">
        <p14:creationId xmlns:p14="http://schemas.microsoft.com/office/powerpoint/2010/main" val="19129494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1816EB-8292-1A8D-5A2D-9F33F52E3FED}"/>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A0ABE8BE-DA38-1557-FCCC-F1339B49D7A4}"/>
              </a:ext>
            </a:extLst>
          </p:cNvPr>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b="1" dirty="0">
                <a:solidFill>
                  <a:prstClr val="white"/>
                </a:solidFill>
                <a:latin typeface="Arial" panose="020B0604020202020204" pitchFamily="34" charset="0"/>
                <a:cs typeface="Arial" panose="020B0604020202020204" pitchFamily="34" charset="0"/>
              </a:rPr>
              <a:t>Risk MAP: In Progress &amp; Recent Effective</a:t>
            </a:r>
            <a:endParaRPr lang="en-US" dirty="0">
              <a:solidFill>
                <a:prstClr val="white"/>
              </a:solidFill>
              <a:latin typeface="Arial" panose="020B0604020202020204" pitchFamily="34" charset="0"/>
              <a:cs typeface="Arial" panose="020B0604020202020204" pitchFamily="34" charset="0"/>
            </a:endParaRPr>
          </a:p>
        </p:txBody>
      </p:sp>
      <p:graphicFrame>
        <p:nvGraphicFramePr>
          <p:cNvPr id="5" name="Table 4">
            <a:extLst>
              <a:ext uri="{FF2B5EF4-FFF2-40B4-BE49-F238E27FC236}">
                <a16:creationId xmlns:a16="http://schemas.microsoft.com/office/drawing/2014/main" id="{080D85CE-8997-E5C4-73B1-2CBCBCE724B9}"/>
              </a:ext>
            </a:extLst>
          </p:cNvPr>
          <p:cNvGraphicFramePr>
            <a:graphicFrameLocks noGrp="1"/>
          </p:cNvGraphicFramePr>
          <p:nvPr>
            <p:extLst>
              <p:ext uri="{D42A27DB-BD31-4B8C-83A1-F6EECF244321}">
                <p14:modId xmlns:p14="http://schemas.microsoft.com/office/powerpoint/2010/main" val="2751613743"/>
              </p:ext>
            </p:extLst>
          </p:nvPr>
        </p:nvGraphicFramePr>
        <p:xfrm>
          <a:off x="7738504" y="1331265"/>
          <a:ext cx="2018815" cy="4248150"/>
        </p:xfrm>
        <a:graphic>
          <a:graphicData uri="http://schemas.openxmlformats.org/drawingml/2006/table">
            <a:tbl>
              <a:tblPr>
                <a:tableStyleId>{125E5076-3810-47DD-B79F-674D7AD40C01}</a:tableStyleId>
              </a:tblPr>
              <a:tblGrid>
                <a:gridCol w="2018815">
                  <a:extLst>
                    <a:ext uri="{9D8B030D-6E8A-4147-A177-3AD203B41FA5}">
                      <a16:colId xmlns:a16="http://schemas.microsoft.com/office/drawing/2014/main" val="2787603775"/>
                    </a:ext>
                  </a:extLst>
                </a:gridCol>
              </a:tblGrid>
              <a:tr h="190500">
                <a:tc>
                  <a:txBody>
                    <a:bodyPr/>
                    <a:lstStyle/>
                    <a:p>
                      <a:pPr algn="ctr" fontAlgn="b"/>
                      <a:r>
                        <a:rPr lang="en-US" sz="1800" b="1" u="none" strike="noStrike" dirty="0">
                          <a:solidFill>
                            <a:sysClr val="windowText" lastClr="000000"/>
                          </a:solidFill>
                          <a:effectLst/>
                        </a:rPr>
                        <a:t>In Progress</a:t>
                      </a:r>
                      <a:endParaRPr lang="en-US" sz="1800" b="1" i="0" u="none" strike="noStrike" dirty="0">
                        <a:solidFill>
                          <a:sysClr val="windowText" lastClr="000000"/>
                        </a:solidFill>
                        <a:effectLst/>
                        <a:latin typeface="Aptos Narrow" panose="020B0004020202020204" pitchFamily="34" charset="0"/>
                      </a:endParaRPr>
                    </a:p>
                  </a:txBody>
                  <a:tcPr marL="9525" marR="9525" marT="9525" marB="0" anchor="b">
                    <a:solidFill>
                      <a:srgbClr val="FFFFCC"/>
                    </a:solidFill>
                  </a:tcPr>
                </a:tc>
                <a:extLst>
                  <a:ext uri="{0D108BD9-81ED-4DB2-BD59-A6C34878D82A}">
                    <a16:rowId xmlns:a16="http://schemas.microsoft.com/office/drawing/2014/main" val="3921802741"/>
                  </a:ext>
                </a:extLst>
              </a:tr>
              <a:tr h="190500">
                <a:tc>
                  <a:txBody>
                    <a:bodyPr/>
                    <a:lstStyle/>
                    <a:p>
                      <a:pPr algn="ctr" fontAlgn="b"/>
                      <a:r>
                        <a:rPr lang="en-US" sz="1800" u="sng" strike="noStrike" dirty="0">
                          <a:solidFill>
                            <a:sysClr val="windowText" lastClr="000000"/>
                          </a:solidFill>
                          <a:effectLst/>
                        </a:rPr>
                        <a:t>Counties</a:t>
                      </a:r>
                      <a:endParaRPr lang="en-US" sz="1800" b="0" i="0" u="sng" strike="noStrike" dirty="0">
                        <a:solidFill>
                          <a:sysClr val="windowText" lastClr="000000"/>
                        </a:solidFill>
                        <a:effectLst/>
                        <a:latin typeface="Aptos Narrow" panose="020B0004020202020204" pitchFamily="34" charset="0"/>
                      </a:endParaRPr>
                    </a:p>
                  </a:txBody>
                  <a:tcPr marL="9525" marR="9525" marT="9525" marB="0" anchor="b">
                    <a:solidFill>
                      <a:srgbClr val="FFFFCC"/>
                    </a:solidFill>
                  </a:tcPr>
                </a:tc>
                <a:extLst>
                  <a:ext uri="{0D108BD9-81ED-4DB2-BD59-A6C34878D82A}">
                    <a16:rowId xmlns:a16="http://schemas.microsoft.com/office/drawing/2014/main" val="1880750980"/>
                  </a:ext>
                </a:extLst>
              </a:tr>
              <a:tr h="190500">
                <a:tc>
                  <a:txBody>
                    <a:bodyPr/>
                    <a:lstStyle/>
                    <a:p>
                      <a:pPr marL="342900" indent="-342900" algn="l" fontAlgn="b">
                        <a:buFont typeface="Arial" panose="020B0604020202020204" pitchFamily="34" charset="0"/>
                        <a:buChar char="•"/>
                      </a:pPr>
                      <a:r>
                        <a:rPr lang="en-US" sz="1800" b="0" u="none" strike="noStrike" dirty="0">
                          <a:solidFill>
                            <a:sysClr val="windowText" lastClr="000000"/>
                          </a:solidFill>
                          <a:effectLst/>
                        </a:rPr>
                        <a:t>Berkeley</a:t>
                      </a:r>
                      <a:endParaRPr lang="en-US" sz="1800" b="0" i="0" u="none" strike="noStrike" dirty="0">
                        <a:solidFill>
                          <a:sysClr val="windowText" lastClr="000000"/>
                        </a:solidFill>
                        <a:effectLst/>
                        <a:latin typeface="Aptos Narrow" panose="020B0004020202020204" pitchFamily="34" charset="0"/>
                      </a:endParaRPr>
                    </a:p>
                  </a:txBody>
                  <a:tcPr marL="9525" marR="9525" marT="9525" marB="0" anchor="b">
                    <a:solidFill>
                      <a:srgbClr val="FFFFCC"/>
                    </a:solidFill>
                  </a:tcPr>
                </a:tc>
                <a:extLst>
                  <a:ext uri="{0D108BD9-81ED-4DB2-BD59-A6C34878D82A}">
                    <a16:rowId xmlns:a16="http://schemas.microsoft.com/office/drawing/2014/main" val="3756346484"/>
                  </a:ext>
                </a:extLst>
              </a:tr>
              <a:tr h="190500">
                <a:tc>
                  <a:txBody>
                    <a:bodyPr/>
                    <a:lstStyle/>
                    <a:p>
                      <a:pPr marL="342900" indent="-342900" algn="l" fontAlgn="b">
                        <a:buFont typeface="Arial" panose="020B0604020202020204" pitchFamily="34" charset="0"/>
                        <a:buChar char="•"/>
                      </a:pPr>
                      <a:r>
                        <a:rPr lang="en-US" sz="1800" b="0" u="none" strike="noStrike" dirty="0">
                          <a:solidFill>
                            <a:sysClr val="windowText" lastClr="000000"/>
                          </a:solidFill>
                          <a:effectLst/>
                        </a:rPr>
                        <a:t>Cabell</a:t>
                      </a:r>
                      <a:endParaRPr lang="en-US" sz="1800" b="0" i="0" u="none" strike="noStrike" dirty="0">
                        <a:solidFill>
                          <a:sysClr val="windowText" lastClr="000000"/>
                        </a:solidFill>
                        <a:effectLst/>
                        <a:latin typeface="Aptos Narrow" panose="020B0004020202020204" pitchFamily="34" charset="0"/>
                      </a:endParaRPr>
                    </a:p>
                  </a:txBody>
                  <a:tcPr marL="9525" marR="9525" marT="9525" marB="0" anchor="b">
                    <a:solidFill>
                      <a:srgbClr val="FFFFCC"/>
                    </a:solidFill>
                  </a:tcPr>
                </a:tc>
                <a:extLst>
                  <a:ext uri="{0D108BD9-81ED-4DB2-BD59-A6C34878D82A}">
                    <a16:rowId xmlns:a16="http://schemas.microsoft.com/office/drawing/2014/main" val="3336940870"/>
                  </a:ext>
                </a:extLst>
              </a:tr>
              <a:tr h="190500">
                <a:tc>
                  <a:txBody>
                    <a:bodyPr/>
                    <a:lstStyle/>
                    <a:p>
                      <a:pPr marL="342900" indent="-342900" algn="l" fontAlgn="b">
                        <a:buFont typeface="Arial" panose="020B0604020202020204" pitchFamily="34" charset="0"/>
                        <a:buChar char="•"/>
                      </a:pPr>
                      <a:r>
                        <a:rPr lang="en-US" sz="1800" b="0" i="1" u="none" strike="noStrike" dirty="0">
                          <a:solidFill>
                            <a:sysClr val="windowText" lastClr="000000"/>
                          </a:solidFill>
                          <a:effectLst/>
                        </a:rPr>
                        <a:t>Lincoln</a:t>
                      </a:r>
                      <a:r>
                        <a:rPr lang="en-US" sz="1800" b="0" u="none" strike="noStrike" dirty="0">
                          <a:solidFill>
                            <a:sysClr val="windowText" lastClr="000000"/>
                          </a:solidFill>
                          <a:effectLst/>
                        </a:rPr>
                        <a:t> (Partial)</a:t>
                      </a:r>
                      <a:endParaRPr lang="en-US" sz="1800" b="0" i="0" u="none" strike="noStrike" baseline="30000" dirty="0">
                        <a:solidFill>
                          <a:sysClr val="windowText" lastClr="000000"/>
                        </a:solidFill>
                        <a:effectLst/>
                        <a:latin typeface="Aptos Narrow" panose="020B0004020202020204" pitchFamily="34" charset="0"/>
                      </a:endParaRPr>
                    </a:p>
                  </a:txBody>
                  <a:tcPr marL="9525" marR="9525" marT="9525" marB="0" anchor="b">
                    <a:solidFill>
                      <a:srgbClr val="FFFFCC"/>
                    </a:solidFill>
                  </a:tcPr>
                </a:tc>
                <a:extLst>
                  <a:ext uri="{0D108BD9-81ED-4DB2-BD59-A6C34878D82A}">
                    <a16:rowId xmlns:a16="http://schemas.microsoft.com/office/drawing/2014/main" val="776948924"/>
                  </a:ext>
                </a:extLst>
              </a:tr>
              <a:tr h="190500">
                <a:tc>
                  <a:txBody>
                    <a:bodyPr/>
                    <a:lstStyle/>
                    <a:p>
                      <a:pPr marL="342900" indent="-342900" algn="l" fontAlgn="b">
                        <a:buFont typeface="Arial" panose="020B0604020202020204" pitchFamily="34" charset="0"/>
                        <a:buChar char="•"/>
                      </a:pPr>
                      <a:r>
                        <a:rPr lang="en-US" sz="1800" b="0" i="1" u="none" strike="noStrike" dirty="0">
                          <a:solidFill>
                            <a:sysClr val="windowText" lastClr="000000"/>
                          </a:solidFill>
                          <a:effectLst/>
                        </a:rPr>
                        <a:t>Logan</a:t>
                      </a:r>
                      <a:r>
                        <a:rPr lang="en-US" sz="1800" b="0" u="none" strike="noStrike" dirty="0">
                          <a:solidFill>
                            <a:sysClr val="windowText" lastClr="000000"/>
                          </a:solidFill>
                          <a:effectLst/>
                        </a:rPr>
                        <a:t> (Partial)</a:t>
                      </a:r>
                      <a:r>
                        <a:rPr lang="en-US" sz="1800" b="0" u="none" strike="noStrike" baseline="30000" dirty="0">
                          <a:solidFill>
                            <a:sysClr val="windowText" lastClr="000000"/>
                          </a:solidFill>
                          <a:effectLst/>
                        </a:rPr>
                        <a:t> </a:t>
                      </a:r>
                      <a:endParaRPr lang="en-US" sz="1800" b="0" i="0" u="none" strike="noStrike" dirty="0">
                        <a:solidFill>
                          <a:sysClr val="windowText" lastClr="000000"/>
                        </a:solidFill>
                        <a:effectLst/>
                        <a:latin typeface="Aptos Narrow" panose="020B0004020202020204" pitchFamily="34" charset="0"/>
                      </a:endParaRPr>
                    </a:p>
                  </a:txBody>
                  <a:tcPr marL="9525" marR="9525" marT="9525" marB="0" anchor="b">
                    <a:solidFill>
                      <a:srgbClr val="FFFFCC"/>
                    </a:solidFill>
                  </a:tcPr>
                </a:tc>
                <a:extLst>
                  <a:ext uri="{0D108BD9-81ED-4DB2-BD59-A6C34878D82A}">
                    <a16:rowId xmlns:a16="http://schemas.microsoft.com/office/drawing/2014/main" val="4227455801"/>
                  </a:ext>
                </a:extLst>
              </a:tr>
              <a:tr h="190500">
                <a:tc>
                  <a:txBody>
                    <a:bodyPr/>
                    <a:lstStyle/>
                    <a:p>
                      <a:pPr marL="342900" indent="-342900" algn="l" fontAlgn="b">
                        <a:buFont typeface="Arial" panose="020B0604020202020204" pitchFamily="34" charset="0"/>
                        <a:buChar char="•"/>
                      </a:pPr>
                      <a:r>
                        <a:rPr lang="en-US" sz="1800" b="0" u="none" strike="noStrike" dirty="0">
                          <a:solidFill>
                            <a:sysClr val="windowText" lastClr="000000"/>
                          </a:solidFill>
                          <a:effectLst/>
                        </a:rPr>
                        <a:t>McDowell</a:t>
                      </a:r>
                      <a:endParaRPr lang="en-US" sz="1800" b="0" i="0" u="none" strike="noStrike" dirty="0">
                        <a:solidFill>
                          <a:sysClr val="windowText" lastClr="000000"/>
                        </a:solidFill>
                        <a:effectLst/>
                        <a:latin typeface="Aptos Narrow" panose="020B0004020202020204" pitchFamily="34" charset="0"/>
                      </a:endParaRPr>
                    </a:p>
                  </a:txBody>
                  <a:tcPr marL="9525" marR="9525" marT="9525" marB="0" anchor="b">
                    <a:solidFill>
                      <a:srgbClr val="FFFFCC"/>
                    </a:solidFill>
                  </a:tcPr>
                </a:tc>
                <a:extLst>
                  <a:ext uri="{0D108BD9-81ED-4DB2-BD59-A6C34878D82A}">
                    <a16:rowId xmlns:a16="http://schemas.microsoft.com/office/drawing/2014/main" val="3980109367"/>
                  </a:ext>
                </a:extLst>
              </a:tr>
              <a:tr h="190500">
                <a:tc>
                  <a:txBody>
                    <a:bodyPr/>
                    <a:lstStyle/>
                    <a:p>
                      <a:pPr marL="342900" indent="-342900" algn="l" fontAlgn="b">
                        <a:buFont typeface="Arial" panose="020B0604020202020204" pitchFamily="34" charset="0"/>
                        <a:buChar char="•"/>
                      </a:pPr>
                      <a:r>
                        <a:rPr lang="en-US" sz="1800" b="0" u="none" strike="noStrike" dirty="0">
                          <a:solidFill>
                            <a:sysClr val="windowText" lastClr="000000"/>
                          </a:solidFill>
                          <a:effectLst/>
                        </a:rPr>
                        <a:t>Mercer</a:t>
                      </a:r>
                      <a:endParaRPr lang="en-US" sz="1800" b="0" i="0" u="none" strike="noStrike" dirty="0">
                        <a:solidFill>
                          <a:sysClr val="windowText" lastClr="000000"/>
                        </a:solidFill>
                        <a:effectLst/>
                        <a:latin typeface="Aptos Narrow" panose="020B0004020202020204" pitchFamily="34" charset="0"/>
                      </a:endParaRPr>
                    </a:p>
                  </a:txBody>
                  <a:tcPr marL="9525" marR="9525" marT="9525" marB="0" anchor="b">
                    <a:solidFill>
                      <a:srgbClr val="FFFFCC"/>
                    </a:solidFill>
                  </a:tcPr>
                </a:tc>
                <a:extLst>
                  <a:ext uri="{0D108BD9-81ED-4DB2-BD59-A6C34878D82A}">
                    <a16:rowId xmlns:a16="http://schemas.microsoft.com/office/drawing/2014/main" val="3163235319"/>
                  </a:ext>
                </a:extLst>
              </a:tr>
              <a:tr h="190500">
                <a:tc>
                  <a:txBody>
                    <a:bodyPr/>
                    <a:lstStyle/>
                    <a:p>
                      <a:pPr marL="342900" indent="-342900" algn="l" fontAlgn="b">
                        <a:buFont typeface="Arial" panose="020B0604020202020204" pitchFamily="34" charset="0"/>
                        <a:buChar char="•"/>
                      </a:pPr>
                      <a:r>
                        <a:rPr lang="en-US" sz="1800" b="0" u="none" strike="noStrike" dirty="0">
                          <a:solidFill>
                            <a:sysClr val="windowText" lastClr="000000"/>
                          </a:solidFill>
                          <a:effectLst/>
                        </a:rPr>
                        <a:t>Mingo</a:t>
                      </a:r>
                      <a:endParaRPr lang="en-US" sz="1800" b="0" i="0" u="none" strike="noStrike" dirty="0">
                        <a:solidFill>
                          <a:sysClr val="windowText" lastClr="000000"/>
                        </a:solidFill>
                        <a:effectLst/>
                        <a:latin typeface="Aptos Narrow" panose="020B0004020202020204" pitchFamily="34" charset="0"/>
                      </a:endParaRPr>
                    </a:p>
                  </a:txBody>
                  <a:tcPr marL="9525" marR="9525" marT="9525" marB="0" anchor="b">
                    <a:solidFill>
                      <a:srgbClr val="FFFFCC"/>
                    </a:solidFill>
                  </a:tcPr>
                </a:tc>
                <a:extLst>
                  <a:ext uri="{0D108BD9-81ED-4DB2-BD59-A6C34878D82A}">
                    <a16:rowId xmlns:a16="http://schemas.microsoft.com/office/drawing/2014/main" val="1234994819"/>
                  </a:ext>
                </a:extLst>
              </a:tr>
              <a:tr h="190500">
                <a:tc>
                  <a:txBody>
                    <a:bodyPr/>
                    <a:lstStyle/>
                    <a:p>
                      <a:pPr marL="342900" indent="-342900" algn="l" fontAlgn="b">
                        <a:buFont typeface="Arial" panose="020B0604020202020204" pitchFamily="34" charset="0"/>
                        <a:buChar char="•"/>
                      </a:pPr>
                      <a:r>
                        <a:rPr lang="en-US" sz="1800" b="0" i="0" u="none" strike="noStrike" dirty="0">
                          <a:solidFill>
                            <a:sysClr val="windowText" lastClr="000000"/>
                          </a:solidFill>
                          <a:effectLst/>
                          <a:latin typeface="Aptos Narrow" panose="020B0004020202020204" pitchFamily="34" charset="0"/>
                        </a:rPr>
                        <a:t>Morgan</a:t>
                      </a:r>
                    </a:p>
                  </a:txBody>
                  <a:tcPr marL="9525" marR="9525" marT="9525" marB="0" anchor="b">
                    <a:solidFill>
                      <a:srgbClr val="FFFFCC"/>
                    </a:solidFill>
                  </a:tcPr>
                </a:tc>
                <a:extLst>
                  <a:ext uri="{0D108BD9-81ED-4DB2-BD59-A6C34878D82A}">
                    <a16:rowId xmlns:a16="http://schemas.microsoft.com/office/drawing/2014/main" val="959133967"/>
                  </a:ext>
                </a:extLst>
              </a:tr>
              <a:tr h="277959">
                <a:tc>
                  <a:txBody>
                    <a:bodyPr/>
                    <a:lstStyle/>
                    <a:p>
                      <a:pPr marL="342900" indent="-342900" algn="l" fontAlgn="b">
                        <a:buFont typeface="Arial" panose="020B0604020202020204" pitchFamily="34" charset="0"/>
                        <a:buChar char="•"/>
                      </a:pPr>
                      <a:r>
                        <a:rPr lang="en-US" sz="1800" b="0" i="0" u="none" strike="noStrike" dirty="0">
                          <a:solidFill>
                            <a:sysClr val="windowText" lastClr="000000"/>
                          </a:solidFill>
                          <a:effectLst/>
                          <a:latin typeface="Aptos Narrow" panose="020B0004020202020204" pitchFamily="34" charset="0"/>
                        </a:rPr>
                        <a:t>Raleigh (Partial)</a:t>
                      </a:r>
                    </a:p>
                  </a:txBody>
                  <a:tcPr marL="9525" marR="9525" marT="9525" marB="0" anchor="b">
                    <a:solidFill>
                      <a:srgbClr val="FFFFCC"/>
                    </a:solidFill>
                  </a:tcPr>
                </a:tc>
                <a:extLst>
                  <a:ext uri="{0D108BD9-81ED-4DB2-BD59-A6C34878D82A}">
                    <a16:rowId xmlns:a16="http://schemas.microsoft.com/office/drawing/2014/main" val="852604749"/>
                  </a:ext>
                </a:extLst>
              </a:tr>
              <a:tr h="190500">
                <a:tc>
                  <a:txBody>
                    <a:bodyPr/>
                    <a:lstStyle/>
                    <a:p>
                      <a:pPr marL="342900" indent="-342900" algn="l" fontAlgn="b">
                        <a:buFont typeface="Arial" panose="020B0604020202020204" pitchFamily="34" charset="0"/>
                        <a:buChar char="•"/>
                      </a:pPr>
                      <a:r>
                        <a:rPr lang="en-US" sz="1800" b="0" u="none" strike="noStrike" dirty="0">
                          <a:solidFill>
                            <a:sysClr val="windowText" lastClr="000000"/>
                          </a:solidFill>
                          <a:effectLst/>
                        </a:rPr>
                        <a:t>Wayne</a:t>
                      </a:r>
                      <a:endParaRPr lang="en-US" sz="1800" b="0" i="0" u="none" strike="noStrike" dirty="0">
                        <a:solidFill>
                          <a:sysClr val="windowText" lastClr="000000"/>
                        </a:solidFill>
                        <a:effectLst/>
                        <a:latin typeface="Aptos Narrow" panose="020B0004020202020204" pitchFamily="34" charset="0"/>
                      </a:endParaRPr>
                    </a:p>
                  </a:txBody>
                  <a:tcPr marL="9525" marR="9525" marT="9525" marB="0" anchor="b">
                    <a:solidFill>
                      <a:srgbClr val="FFFFCC"/>
                    </a:solidFill>
                  </a:tcPr>
                </a:tc>
                <a:extLst>
                  <a:ext uri="{0D108BD9-81ED-4DB2-BD59-A6C34878D82A}">
                    <a16:rowId xmlns:a16="http://schemas.microsoft.com/office/drawing/2014/main" val="3850388192"/>
                  </a:ext>
                </a:extLst>
              </a:tr>
              <a:tr h="190500">
                <a:tc>
                  <a:txBody>
                    <a:bodyPr/>
                    <a:lstStyle/>
                    <a:p>
                      <a:pPr marL="342900" indent="-342900" algn="l" fontAlgn="b">
                        <a:buFont typeface="Arial" panose="020B0604020202020204" pitchFamily="34" charset="0"/>
                        <a:buChar char="•"/>
                      </a:pPr>
                      <a:r>
                        <a:rPr lang="en-US" sz="1800" b="0" i="0" u="none" strike="noStrike" dirty="0">
                          <a:solidFill>
                            <a:sysClr val="windowText" lastClr="000000"/>
                          </a:solidFill>
                          <a:effectLst/>
                          <a:latin typeface="Aptos Narrow" panose="020B0004020202020204" pitchFamily="34" charset="0"/>
                        </a:rPr>
                        <a:t>Wyoming</a:t>
                      </a:r>
                    </a:p>
                  </a:txBody>
                  <a:tcPr marL="9525" marR="9525" marT="9525" marB="0" anchor="b">
                    <a:solidFill>
                      <a:srgbClr val="FFFFCC"/>
                    </a:solidFill>
                  </a:tcPr>
                </a:tc>
                <a:extLst>
                  <a:ext uri="{0D108BD9-81ED-4DB2-BD59-A6C34878D82A}">
                    <a16:rowId xmlns:a16="http://schemas.microsoft.com/office/drawing/2014/main" val="3398059516"/>
                  </a:ext>
                </a:extLst>
              </a:tr>
              <a:tr h="190500">
                <a:tc>
                  <a:txBody>
                    <a:bodyPr/>
                    <a:lstStyle/>
                    <a:p>
                      <a:pPr marL="0" marR="0" lvl="0" indent="0" algn="ctr" defTabSz="914400" rtl="0" eaLnBrk="1" fontAlgn="b" latinLnBrk="0" hangingPunct="1">
                        <a:lnSpc>
                          <a:spcPct val="100000"/>
                        </a:lnSpc>
                        <a:spcBef>
                          <a:spcPts val="0"/>
                        </a:spcBef>
                        <a:spcAft>
                          <a:spcPts val="0"/>
                        </a:spcAft>
                        <a:buClrTx/>
                        <a:buSzTx/>
                        <a:buFont typeface="Arial" panose="020B0604020202020204" pitchFamily="34" charset="0"/>
                        <a:buNone/>
                        <a:tabLst/>
                        <a:defRPr/>
                      </a:pPr>
                      <a:r>
                        <a:rPr lang="en-US" sz="1800" u="sng" strike="noStrike" dirty="0">
                          <a:solidFill>
                            <a:sysClr val="windowText" lastClr="000000"/>
                          </a:solidFill>
                          <a:effectLst/>
                        </a:rPr>
                        <a:t>Watershed</a:t>
                      </a:r>
                      <a:endParaRPr lang="en-US" sz="1800" b="0" i="0" u="sng" strike="noStrike" dirty="0">
                        <a:solidFill>
                          <a:sysClr val="windowText" lastClr="000000"/>
                        </a:solidFill>
                        <a:effectLst/>
                        <a:latin typeface="Aptos Narrow" panose="020B0004020202020204" pitchFamily="34" charset="0"/>
                      </a:endParaRPr>
                    </a:p>
                    <a:p>
                      <a:pPr marL="342900" indent="-342900" algn="l" fontAlgn="b">
                        <a:buFont typeface="Arial" panose="020B0604020202020204" pitchFamily="34" charset="0"/>
                        <a:buChar char="•"/>
                      </a:pPr>
                      <a:r>
                        <a:rPr lang="en-US" sz="1800" b="0" i="0" u="none" strike="noStrike" dirty="0">
                          <a:solidFill>
                            <a:sysClr val="windowText" lastClr="000000"/>
                          </a:solidFill>
                          <a:effectLst/>
                          <a:latin typeface="Aptos Narrow" panose="020B0004020202020204" pitchFamily="34" charset="0"/>
                        </a:rPr>
                        <a:t>Coal</a:t>
                      </a:r>
                    </a:p>
                  </a:txBody>
                  <a:tcPr marL="9525" marR="9525" marT="9525" marB="0" anchor="b">
                    <a:solidFill>
                      <a:srgbClr val="FFFFCC"/>
                    </a:solidFill>
                  </a:tcPr>
                </a:tc>
                <a:extLst>
                  <a:ext uri="{0D108BD9-81ED-4DB2-BD59-A6C34878D82A}">
                    <a16:rowId xmlns:a16="http://schemas.microsoft.com/office/drawing/2014/main" val="1100079213"/>
                  </a:ext>
                </a:extLst>
              </a:tr>
            </a:tbl>
          </a:graphicData>
        </a:graphic>
      </p:graphicFrame>
      <p:graphicFrame>
        <p:nvGraphicFramePr>
          <p:cNvPr id="6" name="Table 5">
            <a:extLst>
              <a:ext uri="{FF2B5EF4-FFF2-40B4-BE49-F238E27FC236}">
                <a16:creationId xmlns:a16="http://schemas.microsoft.com/office/drawing/2014/main" id="{79E8660B-F98E-FCE1-7D91-12D457A40C01}"/>
              </a:ext>
            </a:extLst>
          </p:cNvPr>
          <p:cNvGraphicFramePr>
            <a:graphicFrameLocks noGrp="1"/>
          </p:cNvGraphicFramePr>
          <p:nvPr>
            <p:extLst>
              <p:ext uri="{D42A27DB-BD31-4B8C-83A1-F6EECF244321}">
                <p14:modId xmlns:p14="http://schemas.microsoft.com/office/powerpoint/2010/main" val="4201640696"/>
              </p:ext>
            </p:extLst>
          </p:nvPr>
        </p:nvGraphicFramePr>
        <p:xfrm>
          <a:off x="9876698" y="1331265"/>
          <a:ext cx="2119260" cy="1419225"/>
        </p:xfrm>
        <a:graphic>
          <a:graphicData uri="http://schemas.openxmlformats.org/drawingml/2006/table">
            <a:tbl>
              <a:tblPr>
                <a:tableStyleId>{125E5076-3810-47DD-B79F-674D7AD40C01}</a:tableStyleId>
              </a:tblPr>
              <a:tblGrid>
                <a:gridCol w="2119260">
                  <a:extLst>
                    <a:ext uri="{9D8B030D-6E8A-4147-A177-3AD203B41FA5}">
                      <a16:colId xmlns:a16="http://schemas.microsoft.com/office/drawing/2014/main" val="2787603775"/>
                    </a:ext>
                  </a:extLst>
                </a:gridCol>
              </a:tblGrid>
              <a:tr h="190500">
                <a:tc>
                  <a:txBody>
                    <a:bodyPr/>
                    <a:lstStyle/>
                    <a:p>
                      <a:pPr algn="ctr" fontAlgn="b"/>
                      <a:r>
                        <a:rPr lang="en-US" sz="1800" b="1" i="0" u="none" strike="noStrike" dirty="0">
                          <a:solidFill>
                            <a:sysClr val="windowText" lastClr="000000"/>
                          </a:solidFill>
                          <a:effectLst/>
                          <a:latin typeface="+mn-lt"/>
                        </a:rPr>
                        <a:t>Preliminary</a:t>
                      </a:r>
                    </a:p>
                  </a:txBody>
                  <a:tcPr marL="9525" marR="9525" marT="9525" marB="0" anchor="b">
                    <a:solidFill>
                      <a:srgbClr val="D7FFC3"/>
                    </a:solidFill>
                  </a:tcPr>
                </a:tc>
                <a:extLst>
                  <a:ext uri="{0D108BD9-81ED-4DB2-BD59-A6C34878D82A}">
                    <a16:rowId xmlns:a16="http://schemas.microsoft.com/office/drawing/2014/main" val="3921802741"/>
                  </a:ext>
                </a:extLst>
              </a:tr>
              <a:tr h="190500">
                <a:tc>
                  <a:txBody>
                    <a:bodyPr/>
                    <a:lstStyle/>
                    <a:p>
                      <a:pPr marL="342900" indent="-342900" algn="l" fontAlgn="b">
                        <a:buFont typeface="Arial" panose="020B0604020202020204" pitchFamily="34" charset="0"/>
                        <a:buChar char="•"/>
                      </a:pPr>
                      <a:r>
                        <a:rPr lang="en-US" sz="1800" b="0" u="none" strike="noStrike" dirty="0">
                          <a:solidFill>
                            <a:schemeClr val="tx1"/>
                          </a:solidFill>
                          <a:effectLst/>
                          <a:latin typeface="+mn-lt"/>
                        </a:rPr>
                        <a:t>Hampshire</a:t>
                      </a:r>
                      <a:endParaRPr lang="en-US" sz="1800" b="0" i="0" u="none" strike="noStrike" dirty="0">
                        <a:solidFill>
                          <a:schemeClr val="tx1"/>
                        </a:solidFill>
                        <a:effectLst/>
                        <a:latin typeface="+mn-lt"/>
                      </a:endParaRPr>
                    </a:p>
                  </a:txBody>
                  <a:tcPr marL="9525" marR="9525" marT="9525" marB="0" anchor="b">
                    <a:solidFill>
                      <a:srgbClr val="D7FFC3"/>
                    </a:solidFill>
                  </a:tcPr>
                </a:tc>
                <a:extLst>
                  <a:ext uri="{0D108BD9-81ED-4DB2-BD59-A6C34878D82A}">
                    <a16:rowId xmlns:a16="http://schemas.microsoft.com/office/drawing/2014/main" val="3756346484"/>
                  </a:ext>
                </a:extLst>
              </a:tr>
              <a:tr h="190500">
                <a:tc>
                  <a:txBody>
                    <a:bodyPr/>
                    <a:lstStyle/>
                    <a:p>
                      <a:pPr marL="342900" indent="-342900" algn="l" fontAlgn="b">
                        <a:buFont typeface="Arial" panose="020B0604020202020204" pitchFamily="34" charset="0"/>
                        <a:buChar char="•"/>
                      </a:pPr>
                      <a:r>
                        <a:rPr lang="en-US" sz="1800" b="0" u="none" strike="noStrike" dirty="0">
                          <a:solidFill>
                            <a:schemeClr val="tx1"/>
                          </a:solidFill>
                          <a:effectLst/>
                          <a:latin typeface="+mn-lt"/>
                        </a:rPr>
                        <a:t>Hardy</a:t>
                      </a:r>
                      <a:endParaRPr lang="en-US" sz="1800" b="0" i="0" u="none" strike="noStrike" dirty="0">
                        <a:solidFill>
                          <a:schemeClr val="tx1"/>
                        </a:solidFill>
                        <a:effectLst/>
                        <a:latin typeface="+mn-lt"/>
                      </a:endParaRPr>
                    </a:p>
                  </a:txBody>
                  <a:tcPr marL="9525" marR="9525" marT="9525" marB="0" anchor="b">
                    <a:solidFill>
                      <a:srgbClr val="D7FFC3"/>
                    </a:solidFill>
                  </a:tcPr>
                </a:tc>
                <a:extLst>
                  <a:ext uri="{0D108BD9-81ED-4DB2-BD59-A6C34878D82A}">
                    <a16:rowId xmlns:a16="http://schemas.microsoft.com/office/drawing/2014/main" val="3336940870"/>
                  </a:ext>
                </a:extLst>
              </a:tr>
              <a:tr h="190500">
                <a:tc>
                  <a:txBody>
                    <a:bodyPr/>
                    <a:lstStyle/>
                    <a:p>
                      <a:pPr marL="342900" indent="-342900" algn="l" fontAlgn="b">
                        <a:buFont typeface="Arial" panose="020B0604020202020204" pitchFamily="34" charset="0"/>
                        <a:buChar char="•"/>
                      </a:pPr>
                      <a:r>
                        <a:rPr lang="en-US" sz="1800" b="0" u="none" strike="noStrike" dirty="0">
                          <a:solidFill>
                            <a:schemeClr val="tx1"/>
                          </a:solidFill>
                          <a:effectLst/>
                          <a:latin typeface="+mn-lt"/>
                        </a:rPr>
                        <a:t>Jefferson</a:t>
                      </a:r>
                      <a:endParaRPr lang="en-US" sz="1800" b="0" i="0" u="none" strike="noStrike" dirty="0">
                        <a:solidFill>
                          <a:schemeClr val="tx1"/>
                        </a:solidFill>
                        <a:effectLst/>
                        <a:latin typeface="+mn-lt"/>
                      </a:endParaRPr>
                    </a:p>
                  </a:txBody>
                  <a:tcPr marL="9525" marR="9525" marT="9525" marB="0" anchor="b">
                    <a:solidFill>
                      <a:srgbClr val="D7FFC3"/>
                    </a:solidFill>
                  </a:tcPr>
                </a:tc>
                <a:extLst>
                  <a:ext uri="{0D108BD9-81ED-4DB2-BD59-A6C34878D82A}">
                    <a16:rowId xmlns:a16="http://schemas.microsoft.com/office/drawing/2014/main" val="776948924"/>
                  </a:ext>
                </a:extLst>
              </a:tr>
              <a:tr h="190500">
                <a:tc>
                  <a:txBody>
                    <a:bodyPr/>
                    <a:lstStyle/>
                    <a:p>
                      <a:pPr marL="342900" indent="-342900" algn="l" fontAlgn="b">
                        <a:buFont typeface="Arial" panose="020B0604020202020204" pitchFamily="34" charset="0"/>
                        <a:buChar char="•"/>
                      </a:pPr>
                      <a:r>
                        <a:rPr lang="en-US" sz="1800" b="0" u="none" strike="noStrike" dirty="0">
                          <a:solidFill>
                            <a:schemeClr val="tx1"/>
                          </a:solidFill>
                          <a:effectLst/>
                          <a:latin typeface="+mn-lt"/>
                        </a:rPr>
                        <a:t>Pocahontas</a:t>
                      </a:r>
                      <a:endParaRPr lang="en-US" sz="1800" b="0" i="0" u="none" strike="noStrike" dirty="0">
                        <a:solidFill>
                          <a:schemeClr val="tx1"/>
                        </a:solidFill>
                        <a:effectLst/>
                        <a:latin typeface="+mn-lt"/>
                      </a:endParaRPr>
                    </a:p>
                  </a:txBody>
                  <a:tcPr marL="9525" marR="9525" marT="9525" marB="0" anchor="b">
                    <a:solidFill>
                      <a:srgbClr val="D7FFC3"/>
                    </a:solidFill>
                  </a:tcPr>
                </a:tc>
                <a:extLst>
                  <a:ext uri="{0D108BD9-81ED-4DB2-BD59-A6C34878D82A}">
                    <a16:rowId xmlns:a16="http://schemas.microsoft.com/office/drawing/2014/main" val="4227455801"/>
                  </a:ext>
                </a:extLst>
              </a:tr>
            </a:tbl>
          </a:graphicData>
        </a:graphic>
      </p:graphicFrame>
      <p:pic>
        <p:nvPicPr>
          <p:cNvPr id="8" name="Picture 7">
            <a:extLst>
              <a:ext uri="{FF2B5EF4-FFF2-40B4-BE49-F238E27FC236}">
                <a16:creationId xmlns:a16="http://schemas.microsoft.com/office/drawing/2014/main" id="{0C3C6A95-51A9-E2D8-E3A3-F5A9217B0B2A}"/>
              </a:ext>
            </a:extLst>
          </p:cNvPr>
          <p:cNvPicPr>
            <a:picLocks noChangeAspect="1"/>
          </p:cNvPicPr>
          <p:nvPr/>
        </p:nvPicPr>
        <p:blipFill>
          <a:blip r:embed="rId3"/>
          <a:stretch>
            <a:fillRect/>
          </a:stretch>
        </p:blipFill>
        <p:spPr>
          <a:xfrm>
            <a:off x="106834" y="955866"/>
            <a:ext cx="7509450" cy="5797451"/>
          </a:xfrm>
          <a:prstGeom prst="rect">
            <a:avLst/>
          </a:prstGeom>
        </p:spPr>
      </p:pic>
      <p:graphicFrame>
        <p:nvGraphicFramePr>
          <p:cNvPr id="13" name="Table 12">
            <a:extLst>
              <a:ext uri="{FF2B5EF4-FFF2-40B4-BE49-F238E27FC236}">
                <a16:creationId xmlns:a16="http://schemas.microsoft.com/office/drawing/2014/main" id="{AA415CD3-8056-DB7A-BF77-56271F1AECC3}"/>
              </a:ext>
            </a:extLst>
          </p:cNvPr>
          <p:cNvGraphicFramePr>
            <a:graphicFrameLocks noGrp="1"/>
          </p:cNvGraphicFramePr>
          <p:nvPr>
            <p:extLst>
              <p:ext uri="{D42A27DB-BD31-4B8C-83A1-F6EECF244321}">
                <p14:modId xmlns:p14="http://schemas.microsoft.com/office/powerpoint/2010/main" val="1629113554"/>
              </p:ext>
            </p:extLst>
          </p:nvPr>
        </p:nvGraphicFramePr>
        <p:xfrm>
          <a:off x="9876698" y="3024810"/>
          <a:ext cx="2152742" cy="2554605"/>
        </p:xfrm>
        <a:graphic>
          <a:graphicData uri="http://schemas.openxmlformats.org/drawingml/2006/table">
            <a:tbl>
              <a:tblPr>
                <a:tableStyleId>{125E5076-3810-47DD-B79F-674D7AD40C01}</a:tableStyleId>
              </a:tblPr>
              <a:tblGrid>
                <a:gridCol w="2152742">
                  <a:extLst>
                    <a:ext uri="{9D8B030D-6E8A-4147-A177-3AD203B41FA5}">
                      <a16:colId xmlns:a16="http://schemas.microsoft.com/office/drawing/2014/main" val="3296710326"/>
                    </a:ext>
                  </a:extLst>
                </a:gridCol>
              </a:tblGrid>
              <a:tr h="190500">
                <a:tc>
                  <a:txBody>
                    <a:bodyPr/>
                    <a:lstStyle/>
                    <a:p>
                      <a:pPr algn="ctr" fontAlgn="b"/>
                      <a:r>
                        <a:rPr lang="en-US" sz="1800" b="1" u="none" strike="noStrike" dirty="0">
                          <a:solidFill>
                            <a:schemeClr val="bg1"/>
                          </a:solidFill>
                          <a:effectLst/>
                        </a:rPr>
                        <a:t>2021-25 Effective</a:t>
                      </a:r>
                      <a:endParaRPr lang="en-US" sz="1800" b="1" i="0" u="none" strike="noStrike" dirty="0">
                        <a:solidFill>
                          <a:schemeClr val="bg1"/>
                        </a:solidFill>
                        <a:effectLst/>
                        <a:latin typeface="Aptos Narrow" panose="020B0004020202020204" pitchFamily="34" charset="0"/>
                      </a:endParaRPr>
                    </a:p>
                  </a:txBody>
                  <a:tcPr marL="9525" marR="9525" marT="9525" marB="0" anchor="b">
                    <a:solidFill>
                      <a:schemeClr val="accent6">
                        <a:lumMod val="75000"/>
                      </a:schemeClr>
                    </a:solidFill>
                  </a:tcPr>
                </a:tc>
                <a:extLst>
                  <a:ext uri="{0D108BD9-81ED-4DB2-BD59-A6C34878D82A}">
                    <a16:rowId xmlns:a16="http://schemas.microsoft.com/office/drawing/2014/main" val="1329579858"/>
                  </a:ext>
                </a:extLst>
              </a:tr>
              <a:tr h="190500">
                <a:tc>
                  <a:txBody>
                    <a:bodyPr/>
                    <a:lstStyle/>
                    <a:p>
                      <a:pPr algn="l" fontAlgn="b"/>
                      <a:endParaRPr lang="en-US" sz="1800" b="0" i="0" u="none" strike="noStrike" dirty="0">
                        <a:solidFill>
                          <a:schemeClr val="bg1"/>
                        </a:solidFill>
                        <a:effectLst/>
                        <a:latin typeface="Aptos Narrow" panose="020B0004020202020204" pitchFamily="34" charset="0"/>
                      </a:endParaRPr>
                    </a:p>
                  </a:txBody>
                  <a:tcPr marL="9525" marR="9525" marT="9525" marB="0" anchor="b">
                    <a:solidFill>
                      <a:schemeClr val="accent6">
                        <a:lumMod val="75000"/>
                      </a:schemeClr>
                    </a:solidFill>
                  </a:tcPr>
                </a:tc>
                <a:extLst>
                  <a:ext uri="{0D108BD9-81ED-4DB2-BD59-A6C34878D82A}">
                    <a16:rowId xmlns:a16="http://schemas.microsoft.com/office/drawing/2014/main" val="2394801434"/>
                  </a:ext>
                </a:extLst>
              </a:tr>
              <a:tr h="190500">
                <a:tc>
                  <a:txBody>
                    <a:bodyPr/>
                    <a:lstStyle/>
                    <a:p>
                      <a:pPr marL="171450" indent="-171450" algn="l" fontAlgn="b">
                        <a:buFont typeface="Arial" panose="020B0604020202020204" pitchFamily="34" charset="0"/>
                        <a:buChar char="•"/>
                      </a:pPr>
                      <a:r>
                        <a:rPr lang="en-US" sz="1800" b="0" i="0" u="none" strike="noStrike" dirty="0">
                          <a:solidFill>
                            <a:schemeClr val="bg1"/>
                          </a:solidFill>
                          <a:effectLst/>
                          <a:latin typeface="Aptos Narrow" panose="020B0004020202020204" pitchFamily="34" charset="0"/>
                        </a:rPr>
                        <a:t>Greenbrier</a:t>
                      </a:r>
                    </a:p>
                  </a:txBody>
                  <a:tcPr marL="9525" marR="9525" marT="9525" marB="0" anchor="b">
                    <a:solidFill>
                      <a:schemeClr val="accent6">
                        <a:lumMod val="75000"/>
                      </a:schemeClr>
                    </a:solidFill>
                  </a:tcPr>
                </a:tc>
                <a:extLst>
                  <a:ext uri="{0D108BD9-81ED-4DB2-BD59-A6C34878D82A}">
                    <a16:rowId xmlns:a16="http://schemas.microsoft.com/office/drawing/2014/main" val="4183038893"/>
                  </a:ext>
                </a:extLst>
              </a:tr>
              <a:tr h="190500">
                <a:tc>
                  <a:txBody>
                    <a:bodyPr/>
                    <a:lstStyle/>
                    <a:p>
                      <a:pPr marL="171450" indent="-171450" algn="l" fontAlgn="b">
                        <a:buFont typeface="Arial" panose="020B0604020202020204" pitchFamily="34" charset="0"/>
                        <a:buChar char="•"/>
                      </a:pPr>
                      <a:r>
                        <a:rPr lang="en-US" sz="1800" b="0" i="0" u="none" strike="noStrike" dirty="0">
                          <a:solidFill>
                            <a:schemeClr val="bg1"/>
                          </a:solidFill>
                          <a:effectLst/>
                          <a:latin typeface="Aptos Narrow" panose="020B0004020202020204" pitchFamily="34" charset="0"/>
                        </a:rPr>
                        <a:t>Kanawha (Elk River)</a:t>
                      </a:r>
                    </a:p>
                  </a:txBody>
                  <a:tcPr marL="9525" marR="9525" marT="9525" marB="0" anchor="b">
                    <a:solidFill>
                      <a:schemeClr val="accent6">
                        <a:lumMod val="75000"/>
                      </a:schemeClr>
                    </a:solidFill>
                  </a:tcPr>
                </a:tc>
                <a:extLst>
                  <a:ext uri="{0D108BD9-81ED-4DB2-BD59-A6C34878D82A}">
                    <a16:rowId xmlns:a16="http://schemas.microsoft.com/office/drawing/2014/main" val="177107629"/>
                  </a:ext>
                </a:extLst>
              </a:tr>
              <a:tr h="190500">
                <a:tc>
                  <a:txBody>
                    <a:bodyPr/>
                    <a:lstStyle/>
                    <a:p>
                      <a:pPr marL="171450" indent="-171450" algn="l" fontAlgn="b">
                        <a:buFont typeface="Arial" panose="020B0604020202020204" pitchFamily="34" charset="0"/>
                        <a:buChar char="•"/>
                      </a:pPr>
                      <a:r>
                        <a:rPr lang="en-US" sz="1800" b="0" i="0" u="none" strike="noStrike" dirty="0">
                          <a:solidFill>
                            <a:schemeClr val="bg1"/>
                          </a:solidFill>
                          <a:effectLst/>
                          <a:latin typeface="Aptos Narrow" panose="020B0004020202020204" pitchFamily="34" charset="0"/>
                        </a:rPr>
                        <a:t>Monroe</a:t>
                      </a:r>
                    </a:p>
                  </a:txBody>
                  <a:tcPr marL="9525" marR="9525" marT="9525" marB="0" anchor="b">
                    <a:solidFill>
                      <a:schemeClr val="accent6">
                        <a:lumMod val="75000"/>
                      </a:schemeClr>
                    </a:solidFill>
                  </a:tcPr>
                </a:tc>
                <a:extLst>
                  <a:ext uri="{0D108BD9-81ED-4DB2-BD59-A6C34878D82A}">
                    <a16:rowId xmlns:a16="http://schemas.microsoft.com/office/drawing/2014/main" val="790257842"/>
                  </a:ext>
                </a:extLst>
              </a:tr>
              <a:tr h="190500">
                <a:tc>
                  <a:txBody>
                    <a:bodyPr/>
                    <a:lstStyle/>
                    <a:p>
                      <a:pPr marL="171450" indent="-171450" algn="l" fontAlgn="b">
                        <a:buFont typeface="Arial" panose="020B0604020202020204" pitchFamily="34" charset="0"/>
                        <a:buChar char="•"/>
                      </a:pPr>
                      <a:r>
                        <a:rPr lang="en-US" sz="1800" b="0" i="0" u="none" strike="noStrike" dirty="0">
                          <a:solidFill>
                            <a:schemeClr val="bg1"/>
                          </a:solidFill>
                          <a:effectLst/>
                          <a:latin typeface="Aptos Narrow" panose="020B0004020202020204" pitchFamily="34" charset="0"/>
                        </a:rPr>
                        <a:t>Nicholas (Cherry R.)</a:t>
                      </a:r>
                    </a:p>
                  </a:txBody>
                  <a:tcPr marL="9525" marR="9525" marT="9525" marB="0" anchor="b">
                    <a:solidFill>
                      <a:schemeClr val="accent6">
                        <a:lumMod val="75000"/>
                      </a:schemeClr>
                    </a:solidFill>
                  </a:tcPr>
                </a:tc>
                <a:extLst>
                  <a:ext uri="{0D108BD9-81ED-4DB2-BD59-A6C34878D82A}">
                    <a16:rowId xmlns:a16="http://schemas.microsoft.com/office/drawing/2014/main" val="1428697884"/>
                  </a:ext>
                </a:extLst>
              </a:tr>
              <a:tr h="190500">
                <a:tc>
                  <a:txBody>
                    <a:bodyPr/>
                    <a:lstStyle/>
                    <a:p>
                      <a:pPr marL="171450" indent="-171450" algn="l" fontAlgn="b">
                        <a:buFont typeface="Arial" panose="020B0604020202020204" pitchFamily="34" charset="0"/>
                        <a:buChar char="•"/>
                      </a:pPr>
                      <a:r>
                        <a:rPr lang="en-US" sz="1800" b="0" i="0" u="none" strike="noStrike" dirty="0">
                          <a:solidFill>
                            <a:schemeClr val="bg1"/>
                          </a:solidFill>
                          <a:effectLst/>
                          <a:latin typeface="Aptos Narrow" panose="020B0004020202020204" pitchFamily="34" charset="0"/>
                        </a:rPr>
                        <a:t>Pendleton</a:t>
                      </a:r>
                    </a:p>
                  </a:txBody>
                  <a:tcPr marL="9525" marR="9525" marT="9525" marB="0" anchor="b">
                    <a:solidFill>
                      <a:schemeClr val="accent6">
                        <a:lumMod val="75000"/>
                      </a:schemeClr>
                    </a:solidFill>
                  </a:tcPr>
                </a:tc>
                <a:extLst>
                  <a:ext uri="{0D108BD9-81ED-4DB2-BD59-A6C34878D82A}">
                    <a16:rowId xmlns:a16="http://schemas.microsoft.com/office/drawing/2014/main" val="2210116286"/>
                  </a:ext>
                </a:extLst>
              </a:tr>
              <a:tr h="190500">
                <a:tc>
                  <a:txBody>
                    <a:bodyPr/>
                    <a:lstStyle/>
                    <a:p>
                      <a:pPr marL="171450" indent="-171450" algn="l" fontAlgn="b">
                        <a:buFont typeface="Arial" panose="020B0604020202020204" pitchFamily="34" charset="0"/>
                        <a:buChar char="•"/>
                      </a:pPr>
                      <a:r>
                        <a:rPr lang="en-US" sz="1800" b="0" i="0" u="none" strike="noStrike" dirty="0">
                          <a:solidFill>
                            <a:schemeClr val="bg1"/>
                          </a:solidFill>
                          <a:effectLst/>
                          <a:latin typeface="Aptos Narrow" panose="020B0004020202020204" pitchFamily="34" charset="0"/>
                        </a:rPr>
                        <a:t>Summers</a:t>
                      </a:r>
                    </a:p>
                  </a:txBody>
                  <a:tcPr marL="9525" marR="9525" marT="9525" marB="0" anchor="b">
                    <a:solidFill>
                      <a:schemeClr val="accent6">
                        <a:lumMod val="75000"/>
                      </a:schemeClr>
                    </a:solidFill>
                  </a:tcPr>
                </a:tc>
                <a:extLst>
                  <a:ext uri="{0D108BD9-81ED-4DB2-BD59-A6C34878D82A}">
                    <a16:rowId xmlns:a16="http://schemas.microsoft.com/office/drawing/2014/main" val="2363565506"/>
                  </a:ext>
                </a:extLst>
              </a:tr>
              <a:tr h="190500">
                <a:tc>
                  <a:txBody>
                    <a:bodyPr/>
                    <a:lstStyle/>
                    <a:p>
                      <a:pPr marL="171450" indent="-171450" algn="l" fontAlgn="b">
                        <a:buFont typeface="Arial" panose="020B0604020202020204" pitchFamily="34" charset="0"/>
                        <a:buChar char="•"/>
                      </a:pPr>
                      <a:r>
                        <a:rPr lang="en-US" sz="1800" b="0" i="0" u="none" strike="noStrike" dirty="0">
                          <a:solidFill>
                            <a:schemeClr val="bg1"/>
                          </a:solidFill>
                          <a:effectLst/>
                          <a:latin typeface="Aptos Narrow" panose="020B0004020202020204" pitchFamily="34" charset="0"/>
                        </a:rPr>
                        <a:t>Webster (Gauley R.)</a:t>
                      </a:r>
                    </a:p>
                  </a:txBody>
                  <a:tcPr marL="9525" marR="9525" marT="9525" marB="0" anchor="b">
                    <a:solidFill>
                      <a:schemeClr val="accent6">
                        <a:lumMod val="75000"/>
                      </a:schemeClr>
                    </a:solidFill>
                  </a:tcPr>
                </a:tc>
                <a:extLst>
                  <a:ext uri="{0D108BD9-81ED-4DB2-BD59-A6C34878D82A}">
                    <a16:rowId xmlns:a16="http://schemas.microsoft.com/office/drawing/2014/main" val="469403870"/>
                  </a:ext>
                </a:extLst>
              </a:tr>
            </a:tbl>
          </a:graphicData>
        </a:graphic>
      </p:graphicFrame>
      <p:sp>
        <p:nvSpPr>
          <p:cNvPr id="14" name="TextBox 13">
            <a:extLst>
              <a:ext uri="{FF2B5EF4-FFF2-40B4-BE49-F238E27FC236}">
                <a16:creationId xmlns:a16="http://schemas.microsoft.com/office/drawing/2014/main" id="{E8E166F9-C59A-43D6-70AA-180F9FC096CF}"/>
              </a:ext>
            </a:extLst>
          </p:cNvPr>
          <p:cNvSpPr txBox="1"/>
          <p:nvPr/>
        </p:nvSpPr>
        <p:spPr>
          <a:xfrm>
            <a:off x="8529797" y="5996279"/>
            <a:ext cx="2978261" cy="523220"/>
          </a:xfrm>
          <a:prstGeom prst="rect">
            <a:avLst/>
          </a:prstGeom>
          <a:noFill/>
        </p:spPr>
        <p:txBody>
          <a:bodyPr wrap="square" rtlCol="0">
            <a:spAutoFit/>
          </a:bodyPr>
          <a:lstStyle/>
          <a:p>
            <a:r>
              <a:rPr lang="en-US" sz="2800" dirty="0">
                <a:solidFill>
                  <a:schemeClr val="tx2">
                    <a:lumMod val="75000"/>
                    <a:lumOff val="25000"/>
                  </a:schemeClr>
                </a:solidFill>
              </a:rPr>
              <a:t>Risk MAP Status</a:t>
            </a:r>
          </a:p>
        </p:txBody>
      </p:sp>
      <p:sp>
        <p:nvSpPr>
          <p:cNvPr id="15" name="TextBox 14">
            <a:extLst>
              <a:ext uri="{FF2B5EF4-FFF2-40B4-BE49-F238E27FC236}">
                <a16:creationId xmlns:a16="http://schemas.microsoft.com/office/drawing/2014/main" id="{38DD9D3D-713C-6175-477B-74B354DDEDB1}"/>
              </a:ext>
            </a:extLst>
          </p:cNvPr>
          <p:cNvSpPr txBox="1"/>
          <p:nvPr/>
        </p:nvSpPr>
        <p:spPr>
          <a:xfrm>
            <a:off x="4081347" y="6378498"/>
            <a:ext cx="1170878" cy="276999"/>
          </a:xfrm>
          <a:prstGeom prst="rect">
            <a:avLst/>
          </a:prstGeom>
          <a:noFill/>
        </p:spPr>
        <p:txBody>
          <a:bodyPr wrap="square" rtlCol="0">
            <a:spAutoFit/>
          </a:bodyPr>
          <a:lstStyle/>
          <a:p>
            <a:r>
              <a:rPr lang="en-US" sz="1200" dirty="0">
                <a:hlinkClick r:id="rId4"/>
              </a:rPr>
              <a:t>Status Graphic</a:t>
            </a:r>
            <a:endParaRPr lang="en-US" sz="1200" dirty="0"/>
          </a:p>
        </p:txBody>
      </p:sp>
    </p:spTree>
    <p:extLst>
      <p:ext uri="{BB962C8B-B14F-4D97-AF65-F5344CB8AC3E}">
        <p14:creationId xmlns:p14="http://schemas.microsoft.com/office/powerpoint/2010/main" val="30896717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B9C49-194E-DFB9-E361-69D7C691DB62}"/>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1E521DD4-F930-5033-34ED-A34159DB3D45}"/>
              </a:ext>
            </a:extLst>
          </p:cNvPr>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b="1" dirty="0">
                <a:solidFill>
                  <a:prstClr val="white"/>
                </a:solidFill>
                <a:latin typeface="Arial" panose="020B0604020202020204" pitchFamily="34" charset="0"/>
                <a:cs typeface="Arial" panose="020B0604020202020204" pitchFamily="34" charset="0"/>
              </a:rPr>
              <a:t>Mapping Advisory Flood Heights (AFH)</a:t>
            </a:r>
            <a:endParaRPr lang="en-US" dirty="0">
              <a:solidFill>
                <a:prstClr val="white"/>
              </a:solidFill>
              <a:latin typeface="Arial" panose="020B0604020202020204" pitchFamily="34" charset="0"/>
              <a:cs typeface="Arial" panose="020B0604020202020204" pitchFamily="34" charset="0"/>
            </a:endParaRPr>
          </a:p>
        </p:txBody>
      </p:sp>
      <p:graphicFrame>
        <p:nvGraphicFramePr>
          <p:cNvPr id="2" name="Table 1">
            <a:extLst>
              <a:ext uri="{FF2B5EF4-FFF2-40B4-BE49-F238E27FC236}">
                <a16:creationId xmlns:a16="http://schemas.microsoft.com/office/drawing/2014/main" id="{6F352871-0D93-741A-2863-36D6738726CC}"/>
              </a:ext>
            </a:extLst>
          </p:cNvPr>
          <p:cNvGraphicFramePr>
            <a:graphicFrameLocks noGrp="1"/>
          </p:cNvGraphicFramePr>
          <p:nvPr>
            <p:extLst>
              <p:ext uri="{D42A27DB-BD31-4B8C-83A1-F6EECF244321}">
                <p14:modId xmlns:p14="http://schemas.microsoft.com/office/powerpoint/2010/main" val="105713899"/>
              </p:ext>
            </p:extLst>
          </p:nvPr>
        </p:nvGraphicFramePr>
        <p:xfrm>
          <a:off x="7712926" y="1014761"/>
          <a:ext cx="4304371" cy="4563163"/>
        </p:xfrm>
        <a:graphic>
          <a:graphicData uri="http://schemas.openxmlformats.org/drawingml/2006/table">
            <a:tbl>
              <a:tblPr>
                <a:tableStyleId>{00A15C55-8517-42AA-B614-E9B94910E393}</a:tableStyleId>
              </a:tblPr>
              <a:tblGrid>
                <a:gridCol w="836341">
                  <a:extLst>
                    <a:ext uri="{9D8B030D-6E8A-4147-A177-3AD203B41FA5}">
                      <a16:colId xmlns:a16="http://schemas.microsoft.com/office/drawing/2014/main" val="4290299847"/>
                    </a:ext>
                  </a:extLst>
                </a:gridCol>
                <a:gridCol w="723302">
                  <a:extLst>
                    <a:ext uri="{9D8B030D-6E8A-4147-A177-3AD203B41FA5}">
                      <a16:colId xmlns:a16="http://schemas.microsoft.com/office/drawing/2014/main" val="3787489993"/>
                    </a:ext>
                  </a:extLst>
                </a:gridCol>
                <a:gridCol w="801314">
                  <a:extLst>
                    <a:ext uri="{9D8B030D-6E8A-4147-A177-3AD203B41FA5}">
                      <a16:colId xmlns:a16="http://schemas.microsoft.com/office/drawing/2014/main" val="4073294945"/>
                    </a:ext>
                  </a:extLst>
                </a:gridCol>
                <a:gridCol w="1022365">
                  <a:extLst>
                    <a:ext uri="{9D8B030D-6E8A-4147-A177-3AD203B41FA5}">
                      <a16:colId xmlns:a16="http://schemas.microsoft.com/office/drawing/2014/main" val="2240617908"/>
                    </a:ext>
                  </a:extLst>
                </a:gridCol>
                <a:gridCol w="921049">
                  <a:extLst>
                    <a:ext uri="{9D8B030D-6E8A-4147-A177-3AD203B41FA5}">
                      <a16:colId xmlns:a16="http://schemas.microsoft.com/office/drawing/2014/main" val="964259888"/>
                    </a:ext>
                  </a:extLst>
                </a:gridCol>
              </a:tblGrid>
              <a:tr h="507499">
                <a:tc>
                  <a:txBody>
                    <a:bodyPr/>
                    <a:lstStyle/>
                    <a:p>
                      <a:pPr algn="ctr" fontAlgn="ctr"/>
                      <a:r>
                        <a:rPr lang="en-US" sz="1400" b="0" i="0" u="none" strike="noStrike" dirty="0">
                          <a:solidFill>
                            <a:schemeClr val="bg1"/>
                          </a:solidFill>
                          <a:effectLst/>
                          <a:latin typeface="Arial Narrow" panose="020B0606020202030204" pitchFamily="34" charset="0"/>
                        </a:rPr>
                        <a:t>County</a:t>
                      </a:r>
                    </a:p>
                  </a:txBody>
                  <a:tcPr marL="9525" marR="9525" marT="9525" marB="0" anchor="ctr">
                    <a:solidFill>
                      <a:schemeClr val="tx2"/>
                    </a:solidFill>
                  </a:tcPr>
                </a:tc>
                <a:tc>
                  <a:txBody>
                    <a:bodyPr/>
                    <a:lstStyle/>
                    <a:p>
                      <a:pPr algn="ctr" fontAlgn="ctr"/>
                      <a:r>
                        <a:rPr lang="en-US" sz="1400" b="1" i="0" u="none" strike="noStrike" dirty="0">
                          <a:solidFill>
                            <a:schemeClr val="bg1"/>
                          </a:solidFill>
                          <a:effectLst/>
                          <a:latin typeface="Arial Narrow" panose="020B0606020202030204" pitchFamily="34" charset="0"/>
                        </a:rPr>
                        <a:t>Stream Length (mi)- Zone A</a:t>
                      </a:r>
                    </a:p>
                  </a:txBody>
                  <a:tcPr marL="9525" marR="9525" marT="9525" marB="0" anchor="ctr">
                    <a:solidFill>
                      <a:schemeClr val="tx2"/>
                    </a:solidFill>
                  </a:tcPr>
                </a:tc>
                <a:tc>
                  <a:txBody>
                    <a:bodyPr/>
                    <a:lstStyle/>
                    <a:p>
                      <a:pPr algn="ctr" fontAlgn="ctr"/>
                      <a:r>
                        <a:rPr lang="en-US" sz="1400" b="1" i="0" u="none" strike="noStrike" dirty="0">
                          <a:solidFill>
                            <a:schemeClr val="bg1"/>
                          </a:solidFill>
                          <a:effectLst/>
                          <a:latin typeface="Arial Narrow" panose="020B0606020202030204" pitchFamily="34" charset="0"/>
                        </a:rPr>
                        <a:t>Approx. Zone A %</a:t>
                      </a:r>
                    </a:p>
                  </a:txBody>
                  <a:tcPr marL="9525" marR="9525" marT="9525" marB="0" anchor="ctr">
                    <a:solidFill>
                      <a:schemeClr val="tx2"/>
                    </a:solidFill>
                  </a:tcPr>
                </a:tc>
                <a:tc>
                  <a:txBody>
                    <a:bodyPr/>
                    <a:lstStyle/>
                    <a:p>
                      <a:pPr algn="ctr" fontAlgn="ctr"/>
                      <a:r>
                        <a:rPr lang="en-US" sz="1400" b="0" i="0" u="none" strike="noStrike" dirty="0">
                          <a:solidFill>
                            <a:schemeClr val="bg1"/>
                          </a:solidFill>
                          <a:effectLst/>
                          <a:latin typeface="Arial Narrow" panose="020B0606020202030204" pitchFamily="34" charset="0"/>
                        </a:rPr>
                        <a:t>MAS Funded</a:t>
                      </a:r>
                    </a:p>
                  </a:txBody>
                  <a:tcPr marL="9525" marR="9525" marT="9525" marB="0" anchor="ctr">
                    <a:solidFill>
                      <a:schemeClr val="tx2"/>
                    </a:solidFill>
                  </a:tcPr>
                </a:tc>
                <a:tc>
                  <a:txBody>
                    <a:bodyPr/>
                    <a:lstStyle/>
                    <a:p>
                      <a:pPr algn="ctr" fontAlgn="ctr"/>
                      <a:r>
                        <a:rPr lang="en-US" sz="1400" b="0" i="0" u="none" strike="noStrike" dirty="0">
                          <a:solidFill>
                            <a:schemeClr val="bg1"/>
                          </a:solidFill>
                          <a:effectLst/>
                          <a:latin typeface="Arial Narrow" panose="020B0606020202030204" pitchFamily="34" charset="0"/>
                        </a:rPr>
                        <a:t>Target AFH Completion</a:t>
                      </a:r>
                    </a:p>
                  </a:txBody>
                  <a:tcPr marL="9525" marR="9525" marT="9525" marB="0" anchor="ctr">
                    <a:solidFill>
                      <a:schemeClr val="tx2"/>
                    </a:solidFill>
                  </a:tcPr>
                </a:tc>
                <a:extLst>
                  <a:ext uri="{0D108BD9-81ED-4DB2-BD59-A6C34878D82A}">
                    <a16:rowId xmlns:a16="http://schemas.microsoft.com/office/drawing/2014/main" val="2284086820"/>
                  </a:ext>
                </a:extLst>
              </a:tr>
              <a:tr h="187963">
                <a:tc>
                  <a:txBody>
                    <a:bodyPr/>
                    <a:lstStyle/>
                    <a:p>
                      <a:pPr algn="ctr" fontAlgn="ctr"/>
                      <a:r>
                        <a:rPr lang="en-US" sz="1400" b="1" i="0" u="none" strike="noStrike">
                          <a:solidFill>
                            <a:srgbClr val="000000"/>
                          </a:solidFill>
                          <a:effectLst/>
                          <a:latin typeface="Arial Narrow" panose="020B0606020202030204" pitchFamily="34" charset="0"/>
                        </a:rPr>
                        <a:t>BRAXTON</a:t>
                      </a:r>
                    </a:p>
                  </a:txBody>
                  <a:tcPr marL="9525" marR="9525" marT="9525" marB="0" anchor="ctr"/>
                </a:tc>
                <a:tc>
                  <a:txBody>
                    <a:bodyPr/>
                    <a:lstStyle/>
                    <a:p>
                      <a:pPr algn="ctr" fontAlgn="ctr"/>
                      <a:r>
                        <a:rPr lang="en-US" sz="1400" b="0" i="0" u="none" strike="noStrike" dirty="0">
                          <a:solidFill>
                            <a:srgbClr val="000000"/>
                          </a:solidFill>
                          <a:effectLst/>
                          <a:latin typeface="Arial Narrow" panose="020B0606020202030204" pitchFamily="34" charset="0"/>
                        </a:rPr>
                        <a:t>250</a:t>
                      </a:r>
                    </a:p>
                  </a:txBody>
                  <a:tcPr marL="9525" marR="9525" marT="9525" marB="0" anchor="ctr"/>
                </a:tc>
                <a:tc>
                  <a:txBody>
                    <a:bodyPr/>
                    <a:lstStyle/>
                    <a:p>
                      <a:pPr algn="ctr" fontAlgn="ctr"/>
                      <a:r>
                        <a:rPr lang="en-US" sz="1400" b="1" i="0" u="none" strike="noStrike">
                          <a:solidFill>
                            <a:srgbClr val="000000"/>
                          </a:solidFill>
                          <a:effectLst/>
                          <a:latin typeface="Arial Narrow" panose="020B0606020202030204" pitchFamily="34" charset="0"/>
                        </a:rPr>
                        <a:t>87%</a:t>
                      </a:r>
                    </a:p>
                  </a:txBody>
                  <a:tcPr marL="9525" marR="9525" marT="9525" marB="0" anchor="ctr"/>
                </a:tc>
                <a:tc>
                  <a:txBody>
                    <a:bodyPr/>
                    <a:lstStyle/>
                    <a:p>
                      <a:pPr algn="ctr" fontAlgn="ctr"/>
                      <a:r>
                        <a:rPr lang="en-US" sz="1400" b="0" i="0" u="none" strike="noStrike">
                          <a:solidFill>
                            <a:srgbClr val="000000"/>
                          </a:solidFill>
                          <a:effectLst/>
                          <a:latin typeface="Arial Narrow" panose="020B0606020202030204" pitchFamily="34" charset="0"/>
                        </a:rPr>
                        <a:t>Pending</a:t>
                      </a:r>
                    </a:p>
                  </a:txBody>
                  <a:tcPr marL="9525" marR="9525" marT="9525" marB="0" anchor="ctr"/>
                </a:tc>
                <a:tc>
                  <a:txBody>
                    <a:bodyPr/>
                    <a:lstStyle/>
                    <a:p>
                      <a:pPr algn="ctr" fontAlgn="ctr"/>
                      <a:r>
                        <a:rPr lang="en-US" sz="1400" b="0" i="0" u="none" strike="noStrike">
                          <a:solidFill>
                            <a:srgbClr val="000000"/>
                          </a:solidFill>
                          <a:effectLst/>
                          <a:latin typeface="Arial Narrow" panose="020B0606020202030204" pitchFamily="34" charset="0"/>
                        </a:rPr>
                        <a:t>2028</a:t>
                      </a:r>
                    </a:p>
                  </a:txBody>
                  <a:tcPr marL="9525" marR="9525" marT="9525" marB="0" anchor="ctr"/>
                </a:tc>
                <a:extLst>
                  <a:ext uri="{0D108BD9-81ED-4DB2-BD59-A6C34878D82A}">
                    <a16:rowId xmlns:a16="http://schemas.microsoft.com/office/drawing/2014/main" val="495251537"/>
                  </a:ext>
                </a:extLst>
              </a:tr>
              <a:tr h="187963">
                <a:tc>
                  <a:txBody>
                    <a:bodyPr/>
                    <a:lstStyle/>
                    <a:p>
                      <a:pPr algn="ctr" fontAlgn="ctr"/>
                      <a:r>
                        <a:rPr lang="en-US" sz="1400" b="1" i="0" u="none" strike="noStrike">
                          <a:solidFill>
                            <a:srgbClr val="000000"/>
                          </a:solidFill>
                          <a:effectLst/>
                          <a:latin typeface="Arial Narrow" panose="020B0606020202030204" pitchFamily="34" charset="0"/>
                        </a:rPr>
                        <a:t>CALHOUN</a:t>
                      </a:r>
                    </a:p>
                  </a:txBody>
                  <a:tcPr marL="9525" marR="9525" marT="9525" marB="0" anchor="ctr"/>
                </a:tc>
                <a:tc>
                  <a:txBody>
                    <a:bodyPr/>
                    <a:lstStyle/>
                    <a:p>
                      <a:pPr algn="ctr" fontAlgn="ctr"/>
                      <a:r>
                        <a:rPr lang="en-US" sz="1400" b="0" i="0" u="none" strike="noStrike" dirty="0">
                          <a:solidFill>
                            <a:srgbClr val="000000"/>
                          </a:solidFill>
                          <a:effectLst/>
                          <a:latin typeface="Arial Narrow" panose="020B0606020202030204" pitchFamily="34" charset="0"/>
                        </a:rPr>
                        <a:t>111</a:t>
                      </a:r>
                    </a:p>
                  </a:txBody>
                  <a:tcPr marL="9525" marR="9525" marT="9525" marB="0" anchor="ctr"/>
                </a:tc>
                <a:tc>
                  <a:txBody>
                    <a:bodyPr/>
                    <a:lstStyle/>
                    <a:p>
                      <a:pPr algn="ctr" fontAlgn="ctr"/>
                      <a:r>
                        <a:rPr lang="en-US" sz="1400" b="1" i="0" u="none" strike="noStrike">
                          <a:solidFill>
                            <a:srgbClr val="000000"/>
                          </a:solidFill>
                          <a:effectLst/>
                          <a:latin typeface="Arial Narrow" panose="020B0606020202030204" pitchFamily="34" charset="0"/>
                        </a:rPr>
                        <a:t>79%</a:t>
                      </a:r>
                    </a:p>
                  </a:txBody>
                  <a:tcPr marL="9525" marR="9525" marT="9525" marB="0" anchor="ctr"/>
                </a:tc>
                <a:tc>
                  <a:txBody>
                    <a:bodyPr/>
                    <a:lstStyle/>
                    <a:p>
                      <a:pPr algn="ctr" fontAlgn="ctr"/>
                      <a:r>
                        <a:rPr lang="en-US" sz="1400" b="0" i="0" u="none" strike="noStrike">
                          <a:solidFill>
                            <a:srgbClr val="000000"/>
                          </a:solidFill>
                          <a:effectLst/>
                          <a:latin typeface="Arial Narrow" panose="020B0606020202030204" pitchFamily="34" charset="0"/>
                        </a:rPr>
                        <a:t>Pending</a:t>
                      </a:r>
                    </a:p>
                  </a:txBody>
                  <a:tcPr marL="9525" marR="9525" marT="9525" marB="0" anchor="ctr"/>
                </a:tc>
                <a:tc>
                  <a:txBody>
                    <a:bodyPr/>
                    <a:lstStyle/>
                    <a:p>
                      <a:pPr algn="ctr" fontAlgn="ctr"/>
                      <a:r>
                        <a:rPr lang="en-US" sz="1400" b="0" i="0" u="none" strike="noStrike">
                          <a:solidFill>
                            <a:srgbClr val="000000"/>
                          </a:solidFill>
                          <a:effectLst/>
                          <a:latin typeface="Arial Narrow" panose="020B0606020202030204" pitchFamily="34" charset="0"/>
                        </a:rPr>
                        <a:t>2028</a:t>
                      </a:r>
                    </a:p>
                  </a:txBody>
                  <a:tcPr marL="9525" marR="9525" marT="9525" marB="0" anchor="ctr"/>
                </a:tc>
                <a:extLst>
                  <a:ext uri="{0D108BD9-81ED-4DB2-BD59-A6C34878D82A}">
                    <a16:rowId xmlns:a16="http://schemas.microsoft.com/office/drawing/2014/main" val="3569795697"/>
                  </a:ext>
                </a:extLst>
              </a:tr>
              <a:tr h="187963">
                <a:tc>
                  <a:txBody>
                    <a:bodyPr/>
                    <a:lstStyle/>
                    <a:p>
                      <a:pPr algn="ctr" fontAlgn="ctr"/>
                      <a:r>
                        <a:rPr lang="en-US" sz="1400" b="1" i="0" u="none" strike="noStrike">
                          <a:solidFill>
                            <a:srgbClr val="000000"/>
                          </a:solidFill>
                          <a:effectLst/>
                          <a:latin typeface="Arial Narrow" panose="020B0606020202030204" pitchFamily="34" charset="0"/>
                        </a:rPr>
                        <a:t>CLAY</a:t>
                      </a:r>
                    </a:p>
                  </a:txBody>
                  <a:tcPr marL="9525" marR="9525" marT="9525" marB="0" anchor="ctr"/>
                </a:tc>
                <a:tc>
                  <a:txBody>
                    <a:bodyPr/>
                    <a:lstStyle/>
                    <a:p>
                      <a:pPr algn="ctr" fontAlgn="ctr"/>
                      <a:r>
                        <a:rPr lang="en-US" sz="1400" b="0" i="0" u="none" strike="noStrike">
                          <a:solidFill>
                            <a:srgbClr val="000000"/>
                          </a:solidFill>
                          <a:effectLst/>
                          <a:latin typeface="Arial Narrow" panose="020B0606020202030204" pitchFamily="34" charset="0"/>
                        </a:rPr>
                        <a:t>87</a:t>
                      </a:r>
                    </a:p>
                  </a:txBody>
                  <a:tcPr marL="9525" marR="9525" marT="9525" marB="0" anchor="ctr"/>
                </a:tc>
                <a:tc>
                  <a:txBody>
                    <a:bodyPr/>
                    <a:lstStyle/>
                    <a:p>
                      <a:pPr algn="ctr" fontAlgn="ctr"/>
                      <a:r>
                        <a:rPr lang="en-US" sz="1400" b="1" i="0" u="none" strike="noStrike" dirty="0">
                          <a:solidFill>
                            <a:srgbClr val="000000"/>
                          </a:solidFill>
                          <a:effectLst/>
                          <a:latin typeface="Arial Narrow" panose="020B0606020202030204" pitchFamily="34" charset="0"/>
                        </a:rPr>
                        <a:t>54%</a:t>
                      </a:r>
                    </a:p>
                  </a:txBody>
                  <a:tcPr marL="9525" marR="9525" marT="9525" marB="0" anchor="ctr"/>
                </a:tc>
                <a:tc>
                  <a:txBody>
                    <a:bodyPr/>
                    <a:lstStyle/>
                    <a:p>
                      <a:pPr algn="ctr" fontAlgn="ctr"/>
                      <a:r>
                        <a:rPr lang="en-US" sz="1400" b="0" i="0" u="none" strike="noStrike" dirty="0">
                          <a:solidFill>
                            <a:srgbClr val="000000"/>
                          </a:solidFill>
                          <a:effectLst/>
                          <a:latin typeface="Arial Narrow" panose="020B0606020202030204" pitchFamily="34" charset="0"/>
                        </a:rPr>
                        <a:t>Pending</a:t>
                      </a:r>
                    </a:p>
                  </a:txBody>
                  <a:tcPr marL="9525" marR="9525" marT="9525" marB="0" anchor="ctr"/>
                </a:tc>
                <a:tc>
                  <a:txBody>
                    <a:bodyPr/>
                    <a:lstStyle/>
                    <a:p>
                      <a:pPr algn="ctr" fontAlgn="ctr"/>
                      <a:r>
                        <a:rPr lang="en-US" sz="1400" b="0" i="0" u="none" strike="noStrike">
                          <a:solidFill>
                            <a:srgbClr val="000000"/>
                          </a:solidFill>
                          <a:effectLst/>
                          <a:latin typeface="Arial Narrow" panose="020B0606020202030204" pitchFamily="34" charset="0"/>
                        </a:rPr>
                        <a:t>2028</a:t>
                      </a:r>
                    </a:p>
                  </a:txBody>
                  <a:tcPr marL="9525" marR="9525" marT="9525" marB="0" anchor="ctr"/>
                </a:tc>
                <a:extLst>
                  <a:ext uri="{0D108BD9-81ED-4DB2-BD59-A6C34878D82A}">
                    <a16:rowId xmlns:a16="http://schemas.microsoft.com/office/drawing/2014/main" val="1445056092"/>
                  </a:ext>
                </a:extLst>
              </a:tr>
              <a:tr h="187963">
                <a:tc>
                  <a:txBody>
                    <a:bodyPr/>
                    <a:lstStyle/>
                    <a:p>
                      <a:pPr algn="ctr" fontAlgn="ctr"/>
                      <a:r>
                        <a:rPr lang="en-US" sz="1400" b="1" i="0" u="none" strike="noStrike">
                          <a:solidFill>
                            <a:srgbClr val="000000"/>
                          </a:solidFill>
                          <a:effectLst/>
                          <a:latin typeface="Arial Narrow" panose="020B0606020202030204" pitchFamily="34" charset="0"/>
                        </a:rPr>
                        <a:t>GILMER</a:t>
                      </a:r>
                    </a:p>
                  </a:txBody>
                  <a:tcPr marL="9525" marR="9525" marT="9525" marB="0" anchor="ctr"/>
                </a:tc>
                <a:tc>
                  <a:txBody>
                    <a:bodyPr/>
                    <a:lstStyle/>
                    <a:p>
                      <a:pPr algn="ctr" fontAlgn="ctr"/>
                      <a:r>
                        <a:rPr lang="en-US" sz="1400" b="0" i="0" u="none" strike="noStrike">
                          <a:solidFill>
                            <a:srgbClr val="000000"/>
                          </a:solidFill>
                          <a:effectLst/>
                          <a:latin typeface="Arial Narrow" panose="020B0606020202030204" pitchFamily="34" charset="0"/>
                        </a:rPr>
                        <a:t>146</a:t>
                      </a:r>
                    </a:p>
                  </a:txBody>
                  <a:tcPr marL="9525" marR="9525" marT="9525" marB="0" anchor="ctr"/>
                </a:tc>
                <a:tc>
                  <a:txBody>
                    <a:bodyPr/>
                    <a:lstStyle/>
                    <a:p>
                      <a:pPr algn="ctr" fontAlgn="ctr"/>
                      <a:r>
                        <a:rPr lang="en-US" sz="1400" b="1" i="0" u="none" strike="noStrike" dirty="0">
                          <a:solidFill>
                            <a:srgbClr val="000000"/>
                          </a:solidFill>
                          <a:effectLst/>
                          <a:latin typeface="Arial Narrow" panose="020B0606020202030204" pitchFamily="34" charset="0"/>
                        </a:rPr>
                        <a:t>69%</a:t>
                      </a:r>
                    </a:p>
                  </a:txBody>
                  <a:tcPr marL="9525" marR="9525" marT="9525" marB="0" anchor="ctr"/>
                </a:tc>
                <a:tc>
                  <a:txBody>
                    <a:bodyPr/>
                    <a:lstStyle/>
                    <a:p>
                      <a:pPr algn="ctr" fontAlgn="ctr"/>
                      <a:r>
                        <a:rPr lang="en-US" sz="1400" b="0" i="0" u="none" strike="noStrike">
                          <a:solidFill>
                            <a:srgbClr val="000000"/>
                          </a:solidFill>
                          <a:effectLst/>
                          <a:latin typeface="Arial Narrow" panose="020B0606020202030204" pitchFamily="34" charset="0"/>
                        </a:rPr>
                        <a:t>Pending</a:t>
                      </a:r>
                    </a:p>
                  </a:txBody>
                  <a:tcPr marL="9525" marR="9525" marT="9525" marB="0" anchor="ctr"/>
                </a:tc>
                <a:tc>
                  <a:txBody>
                    <a:bodyPr/>
                    <a:lstStyle/>
                    <a:p>
                      <a:pPr algn="ctr" fontAlgn="ctr"/>
                      <a:r>
                        <a:rPr lang="en-US" sz="1400" b="0" i="0" u="none" strike="noStrike">
                          <a:solidFill>
                            <a:srgbClr val="000000"/>
                          </a:solidFill>
                          <a:effectLst/>
                          <a:latin typeface="Arial Narrow" panose="020B0606020202030204" pitchFamily="34" charset="0"/>
                        </a:rPr>
                        <a:t>2028</a:t>
                      </a:r>
                    </a:p>
                  </a:txBody>
                  <a:tcPr marL="9525" marR="9525" marT="9525" marB="0" anchor="ctr"/>
                </a:tc>
                <a:extLst>
                  <a:ext uri="{0D108BD9-81ED-4DB2-BD59-A6C34878D82A}">
                    <a16:rowId xmlns:a16="http://schemas.microsoft.com/office/drawing/2014/main" val="1482450199"/>
                  </a:ext>
                </a:extLst>
              </a:tr>
              <a:tr h="300740">
                <a:tc>
                  <a:txBody>
                    <a:bodyPr/>
                    <a:lstStyle/>
                    <a:p>
                      <a:pPr algn="ctr" fontAlgn="ctr"/>
                      <a:r>
                        <a:rPr lang="en-US" sz="1400" b="1" i="0" u="none" strike="noStrike">
                          <a:solidFill>
                            <a:srgbClr val="000000"/>
                          </a:solidFill>
                          <a:effectLst/>
                          <a:latin typeface="Arial Narrow" panose="020B0606020202030204" pitchFamily="34" charset="0"/>
                        </a:rPr>
                        <a:t>GRANT</a:t>
                      </a:r>
                    </a:p>
                  </a:txBody>
                  <a:tcPr marL="9525" marR="9525" marT="9525" marB="0" anchor="ctr"/>
                </a:tc>
                <a:tc>
                  <a:txBody>
                    <a:bodyPr/>
                    <a:lstStyle/>
                    <a:p>
                      <a:pPr algn="ctr" fontAlgn="ctr"/>
                      <a:r>
                        <a:rPr lang="en-US" sz="1400" b="0" i="0" u="none" strike="noStrike">
                          <a:solidFill>
                            <a:srgbClr val="000000"/>
                          </a:solidFill>
                          <a:effectLst/>
                          <a:latin typeface="Arial Narrow" panose="020B0606020202030204" pitchFamily="34" charset="0"/>
                        </a:rPr>
                        <a:t>127</a:t>
                      </a:r>
                    </a:p>
                  </a:txBody>
                  <a:tcPr marL="9525" marR="9525" marT="9525" marB="0" anchor="ctr"/>
                </a:tc>
                <a:tc>
                  <a:txBody>
                    <a:bodyPr/>
                    <a:lstStyle/>
                    <a:p>
                      <a:pPr algn="ctr" fontAlgn="ctr"/>
                      <a:r>
                        <a:rPr lang="en-US" sz="1400" b="1" i="0" u="none" strike="noStrike" dirty="0">
                          <a:solidFill>
                            <a:srgbClr val="000000"/>
                          </a:solidFill>
                          <a:effectLst/>
                          <a:latin typeface="Arial Narrow" panose="020B0606020202030204" pitchFamily="34" charset="0"/>
                        </a:rPr>
                        <a:t>90%</a:t>
                      </a:r>
                    </a:p>
                  </a:txBody>
                  <a:tcPr marL="9525" marR="9525" marT="9525" marB="0" anchor="ctr"/>
                </a:tc>
                <a:tc>
                  <a:txBody>
                    <a:bodyPr/>
                    <a:lstStyle/>
                    <a:p>
                      <a:pPr algn="ctr" fontAlgn="ctr"/>
                      <a:r>
                        <a:rPr lang="en-US" sz="1400" b="0" i="0" u="none" strike="noStrike">
                          <a:solidFill>
                            <a:srgbClr val="000000"/>
                          </a:solidFill>
                          <a:effectLst/>
                          <a:latin typeface="Arial Narrow" panose="020B0606020202030204" pitchFamily="34" charset="0"/>
                        </a:rPr>
                        <a:t>Pending</a:t>
                      </a:r>
                    </a:p>
                  </a:txBody>
                  <a:tcPr marL="9525" marR="9525" marT="9525" marB="0" anchor="ctr"/>
                </a:tc>
                <a:tc>
                  <a:txBody>
                    <a:bodyPr/>
                    <a:lstStyle/>
                    <a:p>
                      <a:pPr algn="ctr" fontAlgn="ctr"/>
                      <a:r>
                        <a:rPr lang="en-US" sz="1400" b="0" i="0" u="none" strike="noStrike">
                          <a:solidFill>
                            <a:srgbClr val="000000"/>
                          </a:solidFill>
                          <a:effectLst/>
                          <a:latin typeface="Arial Narrow" panose="020B0606020202030204" pitchFamily="34" charset="0"/>
                        </a:rPr>
                        <a:t>2029</a:t>
                      </a:r>
                    </a:p>
                  </a:txBody>
                  <a:tcPr marL="9525" marR="9525" marT="9525" marB="0" anchor="ctr"/>
                </a:tc>
                <a:extLst>
                  <a:ext uri="{0D108BD9-81ED-4DB2-BD59-A6C34878D82A}">
                    <a16:rowId xmlns:a16="http://schemas.microsoft.com/office/drawing/2014/main" val="3725820219"/>
                  </a:ext>
                </a:extLst>
              </a:tr>
              <a:tr h="271312">
                <a:tc>
                  <a:txBody>
                    <a:bodyPr/>
                    <a:lstStyle/>
                    <a:p>
                      <a:pPr algn="ctr" fontAlgn="ctr"/>
                      <a:r>
                        <a:rPr lang="en-US" sz="1400" b="1" i="0" u="none" strike="noStrike">
                          <a:solidFill>
                            <a:srgbClr val="000000"/>
                          </a:solidFill>
                          <a:effectLst/>
                          <a:latin typeface="Arial Narrow" panose="020B0606020202030204" pitchFamily="34" charset="0"/>
                        </a:rPr>
                        <a:t>JACKSON</a:t>
                      </a:r>
                    </a:p>
                  </a:txBody>
                  <a:tcPr marL="9525" marR="9525" marT="9525" marB="0" anchor="ctr"/>
                </a:tc>
                <a:tc>
                  <a:txBody>
                    <a:bodyPr/>
                    <a:lstStyle/>
                    <a:p>
                      <a:pPr algn="ctr" fontAlgn="ctr"/>
                      <a:r>
                        <a:rPr lang="en-US" sz="1400" b="0" i="0" u="none" strike="noStrike" dirty="0">
                          <a:solidFill>
                            <a:srgbClr val="000000"/>
                          </a:solidFill>
                          <a:effectLst/>
                          <a:latin typeface="Arial Narrow" panose="020B0606020202030204" pitchFamily="34" charset="0"/>
                        </a:rPr>
                        <a:t>292</a:t>
                      </a:r>
                    </a:p>
                  </a:txBody>
                  <a:tcPr marL="9525" marR="9525" marT="9525" marB="0" anchor="ctr"/>
                </a:tc>
                <a:tc>
                  <a:txBody>
                    <a:bodyPr/>
                    <a:lstStyle/>
                    <a:p>
                      <a:pPr algn="ctr" fontAlgn="ctr"/>
                      <a:r>
                        <a:rPr lang="en-US" sz="1400" b="1" i="0" u="none" strike="noStrike">
                          <a:solidFill>
                            <a:srgbClr val="000000"/>
                          </a:solidFill>
                          <a:effectLst/>
                          <a:latin typeface="Arial Narrow" panose="020B0606020202030204" pitchFamily="34" charset="0"/>
                        </a:rPr>
                        <a:t>73%</a:t>
                      </a:r>
                    </a:p>
                  </a:txBody>
                  <a:tcPr marL="9525" marR="9525" marT="9525" marB="0" anchor="ctr"/>
                </a:tc>
                <a:tc>
                  <a:txBody>
                    <a:bodyPr/>
                    <a:lstStyle/>
                    <a:p>
                      <a:pPr algn="ctr" fontAlgn="ctr"/>
                      <a:r>
                        <a:rPr lang="en-US" sz="1400" b="0" i="0" u="none" strike="noStrike" dirty="0">
                          <a:solidFill>
                            <a:srgbClr val="000000"/>
                          </a:solidFill>
                          <a:effectLst/>
                          <a:latin typeface="Arial Narrow" panose="020B0606020202030204" pitchFamily="34" charset="0"/>
                        </a:rPr>
                        <a:t>Pending</a:t>
                      </a:r>
                    </a:p>
                  </a:txBody>
                  <a:tcPr marL="9525" marR="9525" marT="9525" marB="0" anchor="ctr"/>
                </a:tc>
                <a:tc>
                  <a:txBody>
                    <a:bodyPr/>
                    <a:lstStyle/>
                    <a:p>
                      <a:pPr algn="ctr" fontAlgn="ctr"/>
                      <a:r>
                        <a:rPr lang="en-US" sz="1400" b="0" i="0" u="none" strike="noStrike">
                          <a:solidFill>
                            <a:srgbClr val="000000"/>
                          </a:solidFill>
                          <a:effectLst/>
                          <a:latin typeface="Arial Narrow" panose="020B0606020202030204" pitchFamily="34" charset="0"/>
                        </a:rPr>
                        <a:t>2028</a:t>
                      </a:r>
                    </a:p>
                  </a:txBody>
                  <a:tcPr marL="9525" marR="9525" marT="9525" marB="0" anchor="ctr"/>
                </a:tc>
                <a:extLst>
                  <a:ext uri="{0D108BD9-81ED-4DB2-BD59-A6C34878D82A}">
                    <a16:rowId xmlns:a16="http://schemas.microsoft.com/office/drawing/2014/main" val="3571708880"/>
                  </a:ext>
                </a:extLst>
              </a:tr>
              <a:tr h="301083">
                <a:tc>
                  <a:txBody>
                    <a:bodyPr/>
                    <a:lstStyle/>
                    <a:p>
                      <a:pPr algn="ctr" fontAlgn="ctr"/>
                      <a:r>
                        <a:rPr lang="en-US" sz="1400" b="1" i="0" u="none" strike="noStrike">
                          <a:solidFill>
                            <a:srgbClr val="000000"/>
                          </a:solidFill>
                          <a:effectLst/>
                          <a:latin typeface="Arial Narrow" panose="020B0606020202030204" pitchFamily="34" charset="0"/>
                        </a:rPr>
                        <a:t>LEWIS</a:t>
                      </a:r>
                    </a:p>
                  </a:txBody>
                  <a:tcPr marL="9525" marR="9525" marT="9525" marB="0" anchor="ctr"/>
                </a:tc>
                <a:tc>
                  <a:txBody>
                    <a:bodyPr/>
                    <a:lstStyle/>
                    <a:p>
                      <a:pPr algn="ctr" fontAlgn="ctr"/>
                      <a:r>
                        <a:rPr lang="en-US" sz="1400" b="0" i="0" u="none" strike="noStrike">
                          <a:solidFill>
                            <a:srgbClr val="000000"/>
                          </a:solidFill>
                          <a:effectLst/>
                          <a:latin typeface="Arial Narrow" panose="020B0606020202030204" pitchFamily="34" charset="0"/>
                        </a:rPr>
                        <a:t>271</a:t>
                      </a:r>
                    </a:p>
                  </a:txBody>
                  <a:tcPr marL="9525" marR="9525" marT="9525" marB="0" anchor="ctr"/>
                </a:tc>
                <a:tc>
                  <a:txBody>
                    <a:bodyPr/>
                    <a:lstStyle/>
                    <a:p>
                      <a:pPr algn="ctr" fontAlgn="ctr"/>
                      <a:r>
                        <a:rPr lang="en-US" sz="1400" b="1" i="0" u="none" strike="noStrike">
                          <a:solidFill>
                            <a:srgbClr val="000000"/>
                          </a:solidFill>
                          <a:effectLst/>
                          <a:latin typeface="Arial Narrow" panose="020B0606020202030204" pitchFamily="34" charset="0"/>
                        </a:rPr>
                        <a:t>91%</a:t>
                      </a:r>
                    </a:p>
                  </a:txBody>
                  <a:tcPr marL="9525" marR="9525" marT="9525" marB="0" anchor="ctr"/>
                </a:tc>
                <a:tc>
                  <a:txBody>
                    <a:bodyPr/>
                    <a:lstStyle/>
                    <a:p>
                      <a:pPr algn="ctr" fontAlgn="ctr"/>
                      <a:r>
                        <a:rPr lang="en-US" sz="1400" b="0" i="0" u="none" strike="noStrike" dirty="0">
                          <a:solidFill>
                            <a:srgbClr val="000000"/>
                          </a:solidFill>
                          <a:effectLst/>
                          <a:latin typeface="Arial Narrow" panose="020B0606020202030204" pitchFamily="34" charset="0"/>
                        </a:rPr>
                        <a:t>Pending</a:t>
                      </a:r>
                    </a:p>
                  </a:txBody>
                  <a:tcPr marL="9525" marR="9525" marT="9525" marB="0" anchor="ctr"/>
                </a:tc>
                <a:tc>
                  <a:txBody>
                    <a:bodyPr/>
                    <a:lstStyle/>
                    <a:p>
                      <a:pPr algn="ctr" fontAlgn="ctr"/>
                      <a:r>
                        <a:rPr lang="en-US" sz="1400" b="0" i="0" u="none" strike="noStrike">
                          <a:solidFill>
                            <a:srgbClr val="000000"/>
                          </a:solidFill>
                          <a:effectLst/>
                          <a:latin typeface="Arial Narrow" panose="020B0606020202030204" pitchFamily="34" charset="0"/>
                        </a:rPr>
                        <a:t>2028</a:t>
                      </a:r>
                    </a:p>
                  </a:txBody>
                  <a:tcPr marL="9525" marR="9525" marT="9525" marB="0" anchor="ctr"/>
                </a:tc>
                <a:extLst>
                  <a:ext uri="{0D108BD9-81ED-4DB2-BD59-A6C34878D82A}">
                    <a16:rowId xmlns:a16="http://schemas.microsoft.com/office/drawing/2014/main" val="1130471911"/>
                  </a:ext>
                </a:extLst>
              </a:tr>
              <a:tr h="251447">
                <a:tc>
                  <a:txBody>
                    <a:bodyPr/>
                    <a:lstStyle/>
                    <a:p>
                      <a:pPr algn="ctr" fontAlgn="ctr"/>
                      <a:r>
                        <a:rPr lang="en-US" sz="1400" b="1" i="0" u="none" strike="noStrike">
                          <a:solidFill>
                            <a:srgbClr val="000000"/>
                          </a:solidFill>
                          <a:effectLst/>
                          <a:latin typeface="Arial Narrow" panose="020B0606020202030204" pitchFamily="34" charset="0"/>
                        </a:rPr>
                        <a:t>LINCOLN</a:t>
                      </a:r>
                    </a:p>
                  </a:txBody>
                  <a:tcPr marL="9525" marR="9525" marT="9525" marB="0" anchor="ctr"/>
                </a:tc>
                <a:tc>
                  <a:txBody>
                    <a:bodyPr/>
                    <a:lstStyle/>
                    <a:p>
                      <a:pPr algn="ctr" fontAlgn="ctr"/>
                      <a:r>
                        <a:rPr lang="en-US" sz="1400" b="0" i="0" u="none" strike="noStrike">
                          <a:solidFill>
                            <a:srgbClr val="000000"/>
                          </a:solidFill>
                          <a:effectLst/>
                          <a:latin typeface="Arial Narrow" panose="020B0606020202030204" pitchFamily="34" charset="0"/>
                        </a:rPr>
                        <a:t>273</a:t>
                      </a:r>
                    </a:p>
                  </a:txBody>
                  <a:tcPr marL="9525" marR="9525" marT="9525" marB="0" anchor="ctr"/>
                </a:tc>
                <a:tc>
                  <a:txBody>
                    <a:bodyPr/>
                    <a:lstStyle/>
                    <a:p>
                      <a:pPr algn="ctr" fontAlgn="ctr"/>
                      <a:r>
                        <a:rPr lang="en-US" sz="1400" b="1" i="0" u="none" strike="noStrike">
                          <a:solidFill>
                            <a:srgbClr val="000000"/>
                          </a:solidFill>
                          <a:effectLst/>
                          <a:latin typeface="Arial Narrow" panose="020B0606020202030204" pitchFamily="34" charset="0"/>
                        </a:rPr>
                        <a:t>71%</a:t>
                      </a:r>
                    </a:p>
                  </a:txBody>
                  <a:tcPr marL="9525" marR="9525" marT="9525" marB="0" anchor="ctr"/>
                </a:tc>
                <a:tc>
                  <a:txBody>
                    <a:bodyPr/>
                    <a:lstStyle/>
                    <a:p>
                      <a:pPr algn="ctr" fontAlgn="ctr"/>
                      <a:r>
                        <a:rPr lang="en-US" sz="1400" b="1" i="0" u="none" strike="noStrike" dirty="0">
                          <a:solidFill>
                            <a:srgbClr val="000000"/>
                          </a:solidFill>
                          <a:effectLst/>
                          <a:latin typeface="Arial Narrow" panose="020B0606020202030204" pitchFamily="34" charset="0"/>
                        </a:rPr>
                        <a:t>Yes</a:t>
                      </a:r>
                    </a:p>
                  </a:txBody>
                  <a:tcPr marL="9525" marR="9525" marT="9525" marB="0" anchor="ctr"/>
                </a:tc>
                <a:tc>
                  <a:txBody>
                    <a:bodyPr/>
                    <a:lstStyle/>
                    <a:p>
                      <a:pPr algn="ctr" fontAlgn="ctr"/>
                      <a:r>
                        <a:rPr lang="en-US" sz="1400" b="0" i="0" u="none" strike="noStrike">
                          <a:solidFill>
                            <a:srgbClr val="000000"/>
                          </a:solidFill>
                          <a:effectLst/>
                          <a:latin typeface="Arial Narrow" panose="020B0606020202030204" pitchFamily="34" charset="0"/>
                        </a:rPr>
                        <a:t>2027</a:t>
                      </a:r>
                    </a:p>
                  </a:txBody>
                  <a:tcPr marL="9525" marR="9525" marT="9525" marB="0" anchor="ctr"/>
                </a:tc>
                <a:extLst>
                  <a:ext uri="{0D108BD9-81ED-4DB2-BD59-A6C34878D82A}">
                    <a16:rowId xmlns:a16="http://schemas.microsoft.com/office/drawing/2014/main" val="514761901"/>
                  </a:ext>
                </a:extLst>
              </a:tr>
              <a:tr h="187963">
                <a:tc>
                  <a:txBody>
                    <a:bodyPr/>
                    <a:lstStyle/>
                    <a:p>
                      <a:pPr algn="ctr" fontAlgn="ctr"/>
                      <a:r>
                        <a:rPr lang="en-US" sz="1400" b="1" i="0" u="none" strike="noStrike">
                          <a:solidFill>
                            <a:srgbClr val="000000"/>
                          </a:solidFill>
                          <a:effectLst/>
                          <a:latin typeface="Arial Narrow" panose="020B0606020202030204" pitchFamily="34" charset="0"/>
                        </a:rPr>
                        <a:t>MARSHALL</a:t>
                      </a:r>
                    </a:p>
                  </a:txBody>
                  <a:tcPr marL="9525" marR="9525" marT="9525" marB="0" anchor="ctr"/>
                </a:tc>
                <a:tc>
                  <a:txBody>
                    <a:bodyPr/>
                    <a:lstStyle/>
                    <a:p>
                      <a:pPr algn="ctr" fontAlgn="ctr"/>
                      <a:r>
                        <a:rPr lang="en-US" sz="1400" b="0" i="0" u="none" strike="noStrike">
                          <a:solidFill>
                            <a:srgbClr val="000000"/>
                          </a:solidFill>
                          <a:effectLst/>
                          <a:latin typeface="Arial Narrow" panose="020B0606020202030204" pitchFamily="34" charset="0"/>
                        </a:rPr>
                        <a:t>92</a:t>
                      </a:r>
                    </a:p>
                  </a:txBody>
                  <a:tcPr marL="9525" marR="9525" marT="9525" marB="0" anchor="ctr"/>
                </a:tc>
                <a:tc>
                  <a:txBody>
                    <a:bodyPr/>
                    <a:lstStyle/>
                    <a:p>
                      <a:pPr algn="ctr" fontAlgn="ctr"/>
                      <a:r>
                        <a:rPr lang="en-US" sz="1400" b="1" i="0" u="none" strike="noStrike">
                          <a:solidFill>
                            <a:srgbClr val="000000"/>
                          </a:solidFill>
                          <a:effectLst/>
                          <a:latin typeface="Arial Narrow" panose="020B0606020202030204" pitchFamily="34" charset="0"/>
                        </a:rPr>
                        <a:t>59%</a:t>
                      </a:r>
                    </a:p>
                  </a:txBody>
                  <a:tcPr marL="9525" marR="9525" marT="9525" marB="0" anchor="ctr"/>
                </a:tc>
                <a:tc>
                  <a:txBody>
                    <a:bodyPr/>
                    <a:lstStyle/>
                    <a:p>
                      <a:pPr algn="ctr" fontAlgn="ctr"/>
                      <a:r>
                        <a:rPr lang="en-US" sz="1400" b="1" i="0" u="none" strike="noStrike" dirty="0">
                          <a:solidFill>
                            <a:srgbClr val="000000"/>
                          </a:solidFill>
                          <a:effectLst/>
                          <a:latin typeface="Arial Narrow" panose="020B0606020202030204" pitchFamily="34" charset="0"/>
                        </a:rPr>
                        <a:t>Soon?</a:t>
                      </a:r>
                    </a:p>
                  </a:txBody>
                  <a:tcPr marL="9525" marR="9525" marT="9525" marB="0" anchor="ctr"/>
                </a:tc>
                <a:tc>
                  <a:txBody>
                    <a:bodyPr/>
                    <a:lstStyle/>
                    <a:p>
                      <a:pPr algn="ctr" fontAlgn="ctr"/>
                      <a:r>
                        <a:rPr lang="en-US" sz="1400" b="0" i="0" u="none" strike="noStrike" dirty="0">
                          <a:solidFill>
                            <a:srgbClr val="000000"/>
                          </a:solidFill>
                          <a:effectLst/>
                          <a:latin typeface="Arial Narrow" panose="020B0606020202030204" pitchFamily="34" charset="0"/>
                        </a:rPr>
                        <a:t>2025</a:t>
                      </a:r>
                    </a:p>
                  </a:txBody>
                  <a:tcPr marL="9525" marR="9525" marT="9525" marB="0" anchor="ctr"/>
                </a:tc>
                <a:extLst>
                  <a:ext uri="{0D108BD9-81ED-4DB2-BD59-A6C34878D82A}">
                    <a16:rowId xmlns:a16="http://schemas.microsoft.com/office/drawing/2014/main" val="1255902672"/>
                  </a:ext>
                </a:extLst>
              </a:tr>
              <a:tr h="300740">
                <a:tc>
                  <a:txBody>
                    <a:bodyPr/>
                    <a:lstStyle/>
                    <a:p>
                      <a:pPr algn="ctr" fontAlgn="ctr"/>
                      <a:r>
                        <a:rPr lang="en-US" sz="1400" b="1" i="0" u="none" strike="noStrike">
                          <a:solidFill>
                            <a:srgbClr val="000000"/>
                          </a:solidFill>
                          <a:effectLst/>
                          <a:latin typeface="Arial Narrow" panose="020B0606020202030204" pitchFamily="34" charset="0"/>
                        </a:rPr>
                        <a:t>MASON</a:t>
                      </a:r>
                    </a:p>
                  </a:txBody>
                  <a:tcPr marL="9525" marR="9525" marT="9525" marB="0" anchor="ctr"/>
                </a:tc>
                <a:tc>
                  <a:txBody>
                    <a:bodyPr/>
                    <a:lstStyle/>
                    <a:p>
                      <a:pPr algn="ctr" fontAlgn="ctr"/>
                      <a:r>
                        <a:rPr lang="en-US" sz="1400" b="0" i="0" u="none" strike="noStrike">
                          <a:solidFill>
                            <a:srgbClr val="000000"/>
                          </a:solidFill>
                          <a:effectLst/>
                          <a:latin typeface="Arial Narrow" panose="020B0606020202030204" pitchFamily="34" charset="0"/>
                        </a:rPr>
                        <a:t>85</a:t>
                      </a:r>
                    </a:p>
                  </a:txBody>
                  <a:tcPr marL="9525" marR="9525" marT="9525" marB="0" anchor="ctr"/>
                </a:tc>
                <a:tc>
                  <a:txBody>
                    <a:bodyPr/>
                    <a:lstStyle/>
                    <a:p>
                      <a:pPr algn="ctr" fontAlgn="ctr"/>
                      <a:r>
                        <a:rPr lang="en-US" sz="1400" b="1" i="0" u="none" strike="noStrike">
                          <a:solidFill>
                            <a:srgbClr val="000000"/>
                          </a:solidFill>
                          <a:effectLst/>
                          <a:latin typeface="Arial Narrow" panose="020B0606020202030204" pitchFamily="34" charset="0"/>
                        </a:rPr>
                        <a:t>29%</a:t>
                      </a:r>
                    </a:p>
                  </a:txBody>
                  <a:tcPr marL="9525" marR="9525" marT="9525" marB="0" anchor="ctr"/>
                </a:tc>
                <a:tc>
                  <a:txBody>
                    <a:bodyPr/>
                    <a:lstStyle/>
                    <a:p>
                      <a:pPr algn="ctr" fontAlgn="ctr"/>
                      <a:r>
                        <a:rPr lang="en-US" sz="1400" b="0" i="0" u="none" strike="noStrike">
                          <a:solidFill>
                            <a:srgbClr val="000000"/>
                          </a:solidFill>
                          <a:effectLst/>
                          <a:latin typeface="Arial Narrow" panose="020B0606020202030204" pitchFamily="34" charset="0"/>
                        </a:rPr>
                        <a:t>Pending</a:t>
                      </a:r>
                    </a:p>
                  </a:txBody>
                  <a:tcPr marL="9525" marR="9525" marT="9525" marB="0" anchor="ctr"/>
                </a:tc>
                <a:tc>
                  <a:txBody>
                    <a:bodyPr/>
                    <a:lstStyle/>
                    <a:p>
                      <a:pPr algn="ctr" fontAlgn="ctr"/>
                      <a:r>
                        <a:rPr lang="en-US" sz="1400" b="0" i="0" u="none" strike="noStrike" dirty="0">
                          <a:solidFill>
                            <a:srgbClr val="000000"/>
                          </a:solidFill>
                          <a:effectLst/>
                          <a:latin typeface="Arial Narrow" panose="020B0606020202030204" pitchFamily="34" charset="0"/>
                        </a:rPr>
                        <a:t>2028</a:t>
                      </a:r>
                    </a:p>
                  </a:txBody>
                  <a:tcPr marL="9525" marR="9525" marT="9525" marB="0" anchor="ctr"/>
                </a:tc>
                <a:extLst>
                  <a:ext uri="{0D108BD9-81ED-4DB2-BD59-A6C34878D82A}">
                    <a16:rowId xmlns:a16="http://schemas.microsoft.com/office/drawing/2014/main" val="1549263955"/>
                  </a:ext>
                </a:extLst>
              </a:tr>
              <a:tr h="187963">
                <a:tc>
                  <a:txBody>
                    <a:bodyPr/>
                    <a:lstStyle/>
                    <a:p>
                      <a:pPr algn="ctr" fontAlgn="ctr"/>
                      <a:r>
                        <a:rPr lang="en-US" sz="1400" b="1" i="0" u="none" strike="noStrike">
                          <a:solidFill>
                            <a:srgbClr val="000000"/>
                          </a:solidFill>
                          <a:effectLst/>
                          <a:latin typeface="Arial Narrow" panose="020B0606020202030204" pitchFamily="34" charset="0"/>
                        </a:rPr>
                        <a:t>NICHOLAS</a:t>
                      </a:r>
                    </a:p>
                  </a:txBody>
                  <a:tcPr marL="9525" marR="9525" marT="9525" marB="0" anchor="ctr"/>
                </a:tc>
                <a:tc>
                  <a:txBody>
                    <a:bodyPr/>
                    <a:lstStyle/>
                    <a:p>
                      <a:pPr algn="ctr" fontAlgn="ctr"/>
                      <a:r>
                        <a:rPr lang="en-US" sz="1400" b="0" i="0" u="none" strike="noStrike">
                          <a:solidFill>
                            <a:srgbClr val="000000"/>
                          </a:solidFill>
                          <a:effectLst/>
                          <a:latin typeface="Arial Narrow" panose="020B0606020202030204" pitchFamily="34" charset="0"/>
                        </a:rPr>
                        <a:t>387</a:t>
                      </a:r>
                    </a:p>
                  </a:txBody>
                  <a:tcPr marL="9525" marR="9525" marT="9525" marB="0" anchor="ctr"/>
                </a:tc>
                <a:tc>
                  <a:txBody>
                    <a:bodyPr/>
                    <a:lstStyle/>
                    <a:p>
                      <a:pPr algn="ctr" fontAlgn="ctr"/>
                      <a:r>
                        <a:rPr lang="en-US" sz="1400" b="1" i="0" u="none" strike="noStrike">
                          <a:solidFill>
                            <a:srgbClr val="000000"/>
                          </a:solidFill>
                          <a:effectLst/>
                          <a:latin typeface="Arial Narrow" panose="020B0606020202030204" pitchFamily="34" charset="0"/>
                        </a:rPr>
                        <a:t>94%</a:t>
                      </a:r>
                    </a:p>
                  </a:txBody>
                  <a:tcPr marL="9525" marR="9525" marT="9525" marB="0" anchor="ctr"/>
                </a:tc>
                <a:tc>
                  <a:txBody>
                    <a:bodyPr/>
                    <a:lstStyle/>
                    <a:p>
                      <a:pPr algn="ctr" fontAlgn="ctr"/>
                      <a:r>
                        <a:rPr lang="en-US" sz="1400" b="0" i="0" u="none" strike="noStrike">
                          <a:solidFill>
                            <a:srgbClr val="000000"/>
                          </a:solidFill>
                          <a:effectLst/>
                          <a:latin typeface="Arial Narrow" panose="020B0606020202030204" pitchFamily="34" charset="0"/>
                        </a:rPr>
                        <a:t>Pending</a:t>
                      </a:r>
                    </a:p>
                  </a:txBody>
                  <a:tcPr marL="9525" marR="9525" marT="9525" marB="0" anchor="ctr"/>
                </a:tc>
                <a:tc>
                  <a:txBody>
                    <a:bodyPr/>
                    <a:lstStyle/>
                    <a:p>
                      <a:pPr algn="ctr" fontAlgn="ctr"/>
                      <a:r>
                        <a:rPr lang="en-US" sz="1400" b="0" i="0" u="none" strike="noStrike" dirty="0">
                          <a:solidFill>
                            <a:srgbClr val="000000"/>
                          </a:solidFill>
                          <a:effectLst/>
                          <a:latin typeface="Arial Narrow" panose="020B0606020202030204" pitchFamily="34" charset="0"/>
                        </a:rPr>
                        <a:t>2028</a:t>
                      </a:r>
                    </a:p>
                  </a:txBody>
                  <a:tcPr marL="9525" marR="9525" marT="9525" marB="0" anchor="ctr"/>
                </a:tc>
                <a:extLst>
                  <a:ext uri="{0D108BD9-81ED-4DB2-BD59-A6C34878D82A}">
                    <a16:rowId xmlns:a16="http://schemas.microsoft.com/office/drawing/2014/main" val="412607171"/>
                  </a:ext>
                </a:extLst>
              </a:tr>
              <a:tr h="187963">
                <a:tc>
                  <a:txBody>
                    <a:bodyPr/>
                    <a:lstStyle/>
                    <a:p>
                      <a:pPr algn="ctr" fontAlgn="ctr"/>
                      <a:r>
                        <a:rPr lang="en-US" sz="1400" b="1" i="0" u="none" strike="noStrike" dirty="0">
                          <a:solidFill>
                            <a:srgbClr val="000000"/>
                          </a:solidFill>
                          <a:effectLst/>
                          <a:latin typeface="Arial Narrow" panose="020B0606020202030204" pitchFamily="34" charset="0"/>
                        </a:rPr>
                        <a:t>WEBSTER</a:t>
                      </a:r>
                    </a:p>
                  </a:txBody>
                  <a:tcPr marL="9525" marR="9525" marT="9525" marB="0" anchor="ctr"/>
                </a:tc>
                <a:tc>
                  <a:txBody>
                    <a:bodyPr/>
                    <a:lstStyle/>
                    <a:p>
                      <a:pPr algn="ctr" fontAlgn="ctr"/>
                      <a:r>
                        <a:rPr lang="en-US" sz="1400" b="0" i="0" u="none" strike="noStrike">
                          <a:solidFill>
                            <a:srgbClr val="000000"/>
                          </a:solidFill>
                          <a:effectLst/>
                          <a:latin typeface="Arial Narrow" panose="020B0606020202030204" pitchFamily="34" charset="0"/>
                        </a:rPr>
                        <a:t>190</a:t>
                      </a:r>
                    </a:p>
                  </a:txBody>
                  <a:tcPr marL="9525" marR="9525" marT="9525" marB="0" anchor="ctr"/>
                </a:tc>
                <a:tc>
                  <a:txBody>
                    <a:bodyPr/>
                    <a:lstStyle/>
                    <a:p>
                      <a:pPr algn="ctr" fontAlgn="ctr"/>
                      <a:r>
                        <a:rPr lang="en-US" sz="1400" b="1" i="0" u="none" strike="noStrike">
                          <a:solidFill>
                            <a:srgbClr val="000000"/>
                          </a:solidFill>
                          <a:effectLst/>
                          <a:latin typeface="Arial Narrow" panose="020B0606020202030204" pitchFamily="34" charset="0"/>
                        </a:rPr>
                        <a:t>60%</a:t>
                      </a:r>
                    </a:p>
                  </a:txBody>
                  <a:tcPr marL="9525" marR="9525" marT="9525" marB="0" anchor="ctr"/>
                </a:tc>
                <a:tc>
                  <a:txBody>
                    <a:bodyPr/>
                    <a:lstStyle/>
                    <a:p>
                      <a:pPr algn="ctr" fontAlgn="ctr"/>
                      <a:r>
                        <a:rPr lang="en-US" sz="1400" b="0" i="0" u="none" strike="noStrike">
                          <a:solidFill>
                            <a:srgbClr val="000000"/>
                          </a:solidFill>
                          <a:effectLst/>
                          <a:latin typeface="Arial Narrow" panose="020B0606020202030204" pitchFamily="34" charset="0"/>
                        </a:rPr>
                        <a:t>Pending</a:t>
                      </a:r>
                    </a:p>
                  </a:txBody>
                  <a:tcPr marL="9525" marR="9525" marT="9525" marB="0" anchor="ctr"/>
                </a:tc>
                <a:tc>
                  <a:txBody>
                    <a:bodyPr/>
                    <a:lstStyle/>
                    <a:p>
                      <a:pPr algn="ctr" fontAlgn="ctr"/>
                      <a:r>
                        <a:rPr lang="en-US" sz="1400" b="0" i="0" u="none" strike="noStrike" dirty="0">
                          <a:solidFill>
                            <a:srgbClr val="000000"/>
                          </a:solidFill>
                          <a:effectLst/>
                          <a:latin typeface="Arial Narrow" panose="020B0606020202030204" pitchFamily="34" charset="0"/>
                        </a:rPr>
                        <a:t>2028</a:t>
                      </a:r>
                    </a:p>
                  </a:txBody>
                  <a:tcPr marL="9525" marR="9525" marT="9525" marB="0" anchor="ctr"/>
                </a:tc>
                <a:extLst>
                  <a:ext uri="{0D108BD9-81ED-4DB2-BD59-A6C34878D82A}">
                    <a16:rowId xmlns:a16="http://schemas.microsoft.com/office/drawing/2014/main" val="4099614666"/>
                  </a:ext>
                </a:extLst>
              </a:tr>
              <a:tr h="187963">
                <a:tc>
                  <a:txBody>
                    <a:bodyPr/>
                    <a:lstStyle/>
                    <a:p>
                      <a:pPr algn="ctr" fontAlgn="ctr"/>
                      <a:r>
                        <a:rPr lang="en-US" sz="1400" b="1" i="0" u="none" strike="noStrike">
                          <a:solidFill>
                            <a:srgbClr val="000000"/>
                          </a:solidFill>
                          <a:effectLst/>
                          <a:latin typeface="Arial Narrow" panose="020B0606020202030204" pitchFamily="34" charset="0"/>
                        </a:rPr>
                        <a:t>WIRT</a:t>
                      </a:r>
                    </a:p>
                  </a:txBody>
                  <a:tcPr marL="9525" marR="9525" marT="9525" marB="0" anchor="ctr"/>
                </a:tc>
                <a:tc>
                  <a:txBody>
                    <a:bodyPr/>
                    <a:lstStyle/>
                    <a:p>
                      <a:pPr algn="ctr" fontAlgn="ctr"/>
                      <a:r>
                        <a:rPr lang="en-US" sz="1400" b="0" i="0" u="none" strike="noStrike">
                          <a:solidFill>
                            <a:srgbClr val="000000"/>
                          </a:solidFill>
                          <a:effectLst/>
                          <a:latin typeface="Arial Narrow" panose="020B0606020202030204" pitchFamily="34" charset="0"/>
                        </a:rPr>
                        <a:t>179</a:t>
                      </a:r>
                    </a:p>
                  </a:txBody>
                  <a:tcPr marL="9525" marR="9525" marT="9525" marB="0" anchor="ctr"/>
                </a:tc>
                <a:tc>
                  <a:txBody>
                    <a:bodyPr/>
                    <a:lstStyle/>
                    <a:p>
                      <a:pPr algn="ctr" fontAlgn="ctr"/>
                      <a:r>
                        <a:rPr lang="en-US" sz="1400" b="1" i="0" u="none" strike="noStrike">
                          <a:solidFill>
                            <a:srgbClr val="000000"/>
                          </a:solidFill>
                          <a:effectLst/>
                          <a:latin typeface="Arial Narrow" panose="020B0606020202030204" pitchFamily="34" charset="0"/>
                        </a:rPr>
                        <a:t>98%</a:t>
                      </a:r>
                    </a:p>
                  </a:txBody>
                  <a:tcPr marL="9525" marR="9525" marT="9525" marB="0" anchor="ctr"/>
                </a:tc>
                <a:tc>
                  <a:txBody>
                    <a:bodyPr/>
                    <a:lstStyle/>
                    <a:p>
                      <a:pPr algn="ctr" fontAlgn="ctr"/>
                      <a:r>
                        <a:rPr lang="en-US" sz="1400" b="0" i="0" u="none" strike="noStrike">
                          <a:solidFill>
                            <a:srgbClr val="000000"/>
                          </a:solidFill>
                          <a:effectLst/>
                          <a:latin typeface="Arial Narrow" panose="020B0606020202030204" pitchFamily="34" charset="0"/>
                        </a:rPr>
                        <a:t>Pending</a:t>
                      </a:r>
                    </a:p>
                  </a:txBody>
                  <a:tcPr marL="9525" marR="9525" marT="9525" marB="0" anchor="ctr"/>
                </a:tc>
                <a:tc>
                  <a:txBody>
                    <a:bodyPr/>
                    <a:lstStyle/>
                    <a:p>
                      <a:pPr algn="ctr" fontAlgn="ctr"/>
                      <a:r>
                        <a:rPr lang="en-US" sz="1400" b="0" i="0" u="none" strike="noStrike" dirty="0">
                          <a:solidFill>
                            <a:srgbClr val="000000"/>
                          </a:solidFill>
                          <a:effectLst/>
                          <a:latin typeface="Arial Narrow" panose="020B0606020202030204" pitchFamily="34" charset="0"/>
                        </a:rPr>
                        <a:t>2028</a:t>
                      </a:r>
                    </a:p>
                  </a:txBody>
                  <a:tcPr marL="9525" marR="9525" marT="9525" marB="0" anchor="ctr"/>
                </a:tc>
                <a:extLst>
                  <a:ext uri="{0D108BD9-81ED-4DB2-BD59-A6C34878D82A}">
                    <a16:rowId xmlns:a16="http://schemas.microsoft.com/office/drawing/2014/main" val="2860033801"/>
                  </a:ext>
                </a:extLst>
              </a:tr>
              <a:tr h="269038">
                <a:tc>
                  <a:txBody>
                    <a:bodyPr/>
                    <a:lstStyle/>
                    <a:p>
                      <a:pPr algn="ctr" fontAlgn="ctr"/>
                      <a:r>
                        <a:rPr lang="en-US" sz="1400" b="1" i="0" u="none" strike="noStrike" dirty="0">
                          <a:solidFill>
                            <a:srgbClr val="000000"/>
                          </a:solidFill>
                          <a:effectLst/>
                          <a:latin typeface="Arial Narrow" panose="020B0606020202030204" pitchFamily="34" charset="0"/>
                        </a:rPr>
                        <a:t>WOOD</a:t>
                      </a:r>
                    </a:p>
                  </a:txBody>
                  <a:tcPr marL="9525" marR="9525" marT="9525" marB="0" anchor="ctr"/>
                </a:tc>
                <a:tc>
                  <a:txBody>
                    <a:bodyPr/>
                    <a:lstStyle/>
                    <a:p>
                      <a:pPr algn="ctr" fontAlgn="ctr"/>
                      <a:r>
                        <a:rPr lang="en-US" sz="1400" b="0" i="0" u="none" strike="noStrike">
                          <a:solidFill>
                            <a:srgbClr val="000000"/>
                          </a:solidFill>
                          <a:effectLst/>
                          <a:latin typeface="Arial Narrow" panose="020B0606020202030204" pitchFamily="34" charset="0"/>
                        </a:rPr>
                        <a:t>230</a:t>
                      </a:r>
                    </a:p>
                  </a:txBody>
                  <a:tcPr marL="9525" marR="9525" marT="9525" marB="0" anchor="ctr"/>
                </a:tc>
                <a:tc>
                  <a:txBody>
                    <a:bodyPr/>
                    <a:lstStyle/>
                    <a:p>
                      <a:pPr algn="ctr" fontAlgn="ctr"/>
                      <a:r>
                        <a:rPr lang="en-US" sz="1400" b="1" i="0" u="none" strike="noStrike">
                          <a:solidFill>
                            <a:srgbClr val="000000"/>
                          </a:solidFill>
                          <a:effectLst/>
                          <a:latin typeface="Arial Narrow" panose="020B0606020202030204" pitchFamily="34" charset="0"/>
                        </a:rPr>
                        <a:t>57%</a:t>
                      </a:r>
                    </a:p>
                  </a:txBody>
                  <a:tcPr marL="9525" marR="9525" marT="9525" marB="0" anchor="ctr"/>
                </a:tc>
                <a:tc>
                  <a:txBody>
                    <a:bodyPr/>
                    <a:lstStyle/>
                    <a:p>
                      <a:pPr algn="ctr" fontAlgn="ctr"/>
                      <a:r>
                        <a:rPr lang="en-US" sz="1400" b="0" i="0" u="none" strike="noStrike">
                          <a:solidFill>
                            <a:srgbClr val="000000"/>
                          </a:solidFill>
                          <a:effectLst/>
                          <a:latin typeface="Arial Narrow" panose="020B0606020202030204" pitchFamily="34" charset="0"/>
                        </a:rPr>
                        <a:t>Pending</a:t>
                      </a:r>
                    </a:p>
                  </a:txBody>
                  <a:tcPr marL="9525" marR="9525" marT="9525" marB="0" anchor="ctr"/>
                </a:tc>
                <a:tc>
                  <a:txBody>
                    <a:bodyPr/>
                    <a:lstStyle/>
                    <a:p>
                      <a:pPr algn="ctr" fontAlgn="ctr"/>
                      <a:r>
                        <a:rPr lang="en-US" sz="1400" b="0" i="0" u="none" strike="noStrike" dirty="0">
                          <a:solidFill>
                            <a:srgbClr val="000000"/>
                          </a:solidFill>
                          <a:effectLst/>
                          <a:latin typeface="Arial Narrow" panose="020B0606020202030204" pitchFamily="34" charset="0"/>
                        </a:rPr>
                        <a:t>2028</a:t>
                      </a:r>
                    </a:p>
                  </a:txBody>
                  <a:tcPr marL="9525" marR="9525" marT="9525" marB="0" anchor="ctr"/>
                </a:tc>
                <a:extLst>
                  <a:ext uri="{0D108BD9-81ED-4DB2-BD59-A6C34878D82A}">
                    <a16:rowId xmlns:a16="http://schemas.microsoft.com/office/drawing/2014/main" val="3662523298"/>
                  </a:ext>
                </a:extLst>
              </a:tr>
              <a:tr h="187963">
                <a:tc>
                  <a:txBody>
                    <a:bodyPr/>
                    <a:lstStyle/>
                    <a:p>
                      <a:pPr algn="ctr" fontAlgn="b"/>
                      <a:endParaRPr lang="en-US" sz="1400" b="0" i="0" u="none" strike="noStrike">
                        <a:solidFill>
                          <a:srgbClr val="000000"/>
                        </a:solidFill>
                        <a:effectLst/>
                        <a:latin typeface="Arial Narrow" panose="020B0606020202030204" pitchFamily="34" charset="0"/>
                      </a:endParaRPr>
                    </a:p>
                  </a:txBody>
                  <a:tcPr marL="9398" marR="9398" marT="9398" marB="0" anchor="b"/>
                </a:tc>
                <a:tc>
                  <a:txBody>
                    <a:bodyPr/>
                    <a:lstStyle/>
                    <a:p>
                      <a:pPr algn="ctr" fontAlgn="ctr"/>
                      <a:r>
                        <a:rPr lang="en-US" sz="1100" u="none" strike="noStrike" dirty="0">
                          <a:effectLst/>
                          <a:latin typeface="Arial Narrow" panose="020B0606020202030204" pitchFamily="34" charset="0"/>
                        </a:rPr>
                        <a:t>2,720</a:t>
                      </a:r>
                      <a:endParaRPr lang="en-US" sz="1100" b="0" i="0" u="none" strike="noStrike" dirty="0">
                        <a:solidFill>
                          <a:srgbClr val="000000"/>
                        </a:solidFill>
                        <a:effectLst/>
                        <a:latin typeface="Arial Narrow" panose="020B0606020202030204" pitchFamily="34" charset="0"/>
                      </a:endParaRPr>
                    </a:p>
                  </a:txBody>
                  <a:tcPr marL="9398" marR="9398" marT="9398" marB="0" anchor="ctr"/>
                </a:tc>
                <a:tc>
                  <a:txBody>
                    <a:bodyPr/>
                    <a:lstStyle/>
                    <a:p>
                      <a:pPr algn="ctr" fontAlgn="b"/>
                      <a:endParaRPr lang="en-US" sz="1400" b="0" i="0" u="none" strike="noStrike">
                        <a:solidFill>
                          <a:srgbClr val="000000"/>
                        </a:solidFill>
                        <a:effectLst/>
                        <a:latin typeface="Arial Narrow" panose="020B0606020202030204" pitchFamily="34" charset="0"/>
                      </a:endParaRPr>
                    </a:p>
                  </a:txBody>
                  <a:tcPr marL="9398" marR="9398" marT="9398" marB="0" anchor="b"/>
                </a:tc>
                <a:tc>
                  <a:txBody>
                    <a:bodyPr/>
                    <a:lstStyle/>
                    <a:p>
                      <a:pPr algn="ctr" fontAlgn="b"/>
                      <a:endParaRPr lang="en-US" sz="1400" b="0" i="0" u="none" strike="noStrike">
                        <a:solidFill>
                          <a:srgbClr val="000000"/>
                        </a:solidFill>
                        <a:effectLst/>
                        <a:latin typeface="Arial Narrow" panose="020B0606020202030204" pitchFamily="34" charset="0"/>
                      </a:endParaRPr>
                    </a:p>
                  </a:txBody>
                  <a:tcPr marL="9398" marR="9398" marT="9398" marB="0" anchor="b"/>
                </a:tc>
                <a:tc>
                  <a:txBody>
                    <a:bodyPr/>
                    <a:lstStyle/>
                    <a:p>
                      <a:pPr algn="ctr" fontAlgn="b"/>
                      <a:endParaRPr lang="en-US" sz="1400" b="0" i="0" u="none" strike="noStrike" dirty="0">
                        <a:solidFill>
                          <a:srgbClr val="000000"/>
                        </a:solidFill>
                        <a:effectLst/>
                        <a:latin typeface="Arial Narrow" panose="020B0606020202030204" pitchFamily="34" charset="0"/>
                      </a:endParaRPr>
                    </a:p>
                  </a:txBody>
                  <a:tcPr marL="9398" marR="9398" marT="9398" marB="0" anchor="b"/>
                </a:tc>
                <a:extLst>
                  <a:ext uri="{0D108BD9-81ED-4DB2-BD59-A6C34878D82A}">
                    <a16:rowId xmlns:a16="http://schemas.microsoft.com/office/drawing/2014/main" val="641951885"/>
                  </a:ext>
                </a:extLst>
              </a:tr>
            </a:tbl>
          </a:graphicData>
        </a:graphic>
      </p:graphicFrame>
      <p:pic>
        <p:nvPicPr>
          <p:cNvPr id="6" name="Picture 5">
            <a:extLst>
              <a:ext uri="{FF2B5EF4-FFF2-40B4-BE49-F238E27FC236}">
                <a16:creationId xmlns:a16="http://schemas.microsoft.com/office/drawing/2014/main" id="{A89721FF-289B-3741-1F6E-110014BF3D98}"/>
              </a:ext>
            </a:extLst>
          </p:cNvPr>
          <p:cNvPicPr>
            <a:picLocks noChangeAspect="1"/>
          </p:cNvPicPr>
          <p:nvPr/>
        </p:nvPicPr>
        <p:blipFill>
          <a:blip r:embed="rId3"/>
          <a:stretch>
            <a:fillRect/>
          </a:stretch>
        </p:blipFill>
        <p:spPr>
          <a:xfrm>
            <a:off x="81776" y="992459"/>
            <a:ext cx="7491347" cy="5742878"/>
          </a:xfrm>
          <a:prstGeom prst="rect">
            <a:avLst/>
          </a:prstGeom>
        </p:spPr>
      </p:pic>
      <p:sp>
        <p:nvSpPr>
          <p:cNvPr id="12" name="TextBox 11">
            <a:extLst>
              <a:ext uri="{FF2B5EF4-FFF2-40B4-BE49-F238E27FC236}">
                <a16:creationId xmlns:a16="http://schemas.microsoft.com/office/drawing/2014/main" id="{A820DE6E-0BCB-FE4B-BDB1-2F1A6BE2AAA0}"/>
              </a:ext>
            </a:extLst>
          </p:cNvPr>
          <p:cNvSpPr txBox="1"/>
          <p:nvPr/>
        </p:nvSpPr>
        <p:spPr>
          <a:xfrm>
            <a:off x="7712926" y="5981951"/>
            <a:ext cx="4304370" cy="523220"/>
          </a:xfrm>
          <a:prstGeom prst="rect">
            <a:avLst/>
          </a:prstGeom>
          <a:noFill/>
        </p:spPr>
        <p:txBody>
          <a:bodyPr wrap="square" rtlCol="0">
            <a:spAutoFit/>
          </a:bodyPr>
          <a:lstStyle/>
          <a:p>
            <a:pPr algn="ctr"/>
            <a:r>
              <a:rPr lang="en-US" sz="2800" b="1" dirty="0">
                <a:solidFill>
                  <a:schemeClr val="accent1"/>
                </a:solidFill>
              </a:rPr>
              <a:t>14 counties with no AFH</a:t>
            </a:r>
          </a:p>
        </p:txBody>
      </p:sp>
      <p:sp>
        <p:nvSpPr>
          <p:cNvPr id="13" name="TextBox 12">
            <a:extLst>
              <a:ext uri="{FF2B5EF4-FFF2-40B4-BE49-F238E27FC236}">
                <a16:creationId xmlns:a16="http://schemas.microsoft.com/office/drawing/2014/main" id="{27F0711A-3DFB-5E8D-0505-F94860F06A23}"/>
              </a:ext>
            </a:extLst>
          </p:cNvPr>
          <p:cNvSpPr txBox="1"/>
          <p:nvPr/>
        </p:nvSpPr>
        <p:spPr>
          <a:xfrm>
            <a:off x="4159406" y="5981951"/>
            <a:ext cx="3311912" cy="646331"/>
          </a:xfrm>
          <a:prstGeom prst="rect">
            <a:avLst/>
          </a:prstGeom>
          <a:solidFill>
            <a:srgbClr val="FFFF00"/>
          </a:solidFill>
        </p:spPr>
        <p:txBody>
          <a:bodyPr wrap="square" rtlCol="0">
            <a:spAutoFit/>
          </a:bodyPr>
          <a:lstStyle/>
          <a:p>
            <a:r>
              <a:rPr lang="en-US" dirty="0">
                <a:solidFill>
                  <a:srgbClr val="C00000"/>
                </a:solidFill>
              </a:rPr>
              <a:t>WV NFIP Goal since 2010 to attain statewide AFH coverage!</a:t>
            </a:r>
          </a:p>
        </p:txBody>
      </p:sp>
    </p:spTree>
    <p:extLst>
      <p:ext uri="{BB962C8B-B14F-4D97-AF65-F5344CB8AC3E}">
        <p14:creationId xmlns:p14="http://schemas.microsoft.com/office/powerpoint/2010/main" val="11244842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E8B45E-5AFF-7400-EC5A-6FAF2B27441B}"/>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EA994DDD-80C3-976C-EEC6-1E909197975A}"/>
              </a:ext>
            </a:extLst>
          </p:cNvPr>
          <p:cNvPicPr>
            <a:picLocks noChangeAspect="1"/>
          </p:cNvPicPr>
          <p:nvPr/>
        </p:nvPicPr>
        <p:blipFill>
          <a:blip r:embed="rId3"/>
          <a:stretch>
            <a:fillRect/>
          </a:stretch>
        </p:blipFill>
        <p:spPr>
          <a:xfrm>
            <a:off x="-135988" y="0"/>
            <a:ext cx="12192000" cy="6800850"/>
          </a:xfrm>
          <a:prstGeom prst="rect">
            <a:avLst/>
          </a:prstGeom>
        </p:spPr>
      </p:pic>
      <p:sp>
        <p:nvSpPr>
          <p:cNvPr id="7" name="TextBox 6">
            <a:extLst>
              <a:ext uri="{FF2B5EF4-FFF2-40B4-BE49-F238E27FC236}">
                <a16:creationId xmlns:a16="http://schemas.microsoft.com/office/drawing/2014/main" id="{BA15147A-7281-D9C4-C19A-1C7619251953}"/>
              </a:ext>
            </a:extLst>
          </p:cNvPr>
          <p:cNvSpPr txBox="1"/>
          <p:nvPr/>
        </p:nvSpPr>
        <p:spPr>
          <a:xfrm>
            <a:off x="1533378" y="875351"/>
            <a:ext cx="10818056" cy="369332"/>
          </a:xfrm>
          <a:prstGeom prst="rect">
            <a:avLst/>
          </a:prstGeom>
          <a:noFill/>
        </p:spPr>
        <p:txBody>
          <a:bodyPr wrap="square" rtlCol="0">
            <a:spAutoFit/>
          </a:bodyPr>
          <a:lstStyle/>
          <a:p>
            <a:r>
              <a:rPr lang="en-US" b="1" dirty="0"/>
              <a:t>Preliminary/Draft National Flood Hazard Layers (NFHL) replaces non-regulatory Advisory floodplains</a:t>
            </a:r>
          </a:p>
        </p:txBody>
      </p:sp>
    </p:spTree>
    <p:extLst>
      <p:ext uri="{BB962C8B-B14F-4D97-AF65-F5344CB8AC3E}">
        <p14:creationId xmlns:p14="http://schemas.microsoft.com/office/powerpoint/2010/main" val="2875072461"/>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36095"/>
            <a:ext cx="12192000" cy="914399"/>
          </a:xfrm>
          <a:prstGeom prst="rect">
            <a:avLst/>
          </a:prstGeom>
          <a:solidFill>
            <a:schemeClr val="tx2">
              <a:lumMod val="75000"/>
              <a:lumOff val="2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Map Changes – Harpers Ferry</a:t>
            </a:r>
          </a:p>
        </p:txBody>
      </p:sp>
      <p:pic>
        <p:nvPicPr>
          <p:cNvPr id="12" name="Picture 11"/>
          <p:cNvPicPr>
            <a:picLocks noChangeAspect="1"/>
          </p:cNvPicPr>
          <p:nvPr/>
        </p:nvPicPr>
        <p:blipFill>
          <a:blip r:embed="rId3"/>
          <a:stretch>
            <a:fillRect/>
          </a:stretch>
        </p:blipFill>
        <p:spPr>
          <a:xfrm>
            <a:off x="9790414" y="6194296"/>
            <a:ext cx="1382162" cy="431313"/>
          </a:xfrm>
          <a:prstGeom prst="rect">
            <a:avLst/>
          </a:prstGeom>
        </p:spPr>
      </p:pic>
      <p:pic>
        <p:nvPicPr>
          <p:cNvPr id="9" name="Picture 8">
            <a:extLst>
              <a:ext uri="{FF2B5EF4-FFF2-40B4-BE49-F238E27FC236}">
                <a16:creationId xmlns:a16="http://schemas.microsoft.com/office/drawing/2014/main" id="{D1E5659B-60E3-BD56-8EF8-75F0D20D7698}"/>
              </a:ext>
            </a:extLst>
          </p:cNvPr>
          <p:cNvPicPr>
            <a:picLocks noChangeAspect="1"/>
          </p:cNvPicPr>
          <p:nvPr/>
        </p:nvPicPr>
        <p:blipFill>
          <a:blip r:embed="rId4"/>
          <a:stretch>
            <a:fillRect/>
          </a:stretch>
        </p:blipFill>
        <p:spPr>
          <a:xfrm>
            <a:off x="3530124" y="982912"/>
            <a:ext cx="5353528" cy="5642697"/>
          </a:xfrm>
          <a:prstGeom prst="rect">
            <a:avLst/>
          </a:prstGeom>
          <a:ln>
            <a:solidFill>
              <a:schemeClr val="tx1"/>
            </a:solidFill>
          </a:ln>
        </p:spPr>
      </p:pic>
      <p:sp>
        <p:nvSpPr>
          <p:cNvPr id="13" name="TextBox 12">
            <a:extLst>
              <a:ext uri="{FF2B5EF4-FFF2-40B4-BE49-F238E27FC236}">
                <a16:creationId xmlns:a16="http://schemas.microsoft.com/office/drawing/2014/main" id="{77E6C68E-9344-50A6-5CB9-5E96D2ABFA9D}"/>
              </a:ext>
            </a:extLst>
          </p:cNvPr>
          <p:cNvSpPr txBox="1"/>
          <p:nvPr/>
        </p:nvSpPr>
        <p:spPr>
          <a:xfrm>
            <a:off x="4048700" y="6225286"/>
            <a:ext cx="4243754" cy="369332"/>
          </a:xfrm>
          <a:prstGeom prst="rect">
            <a:avLst/>
          </a:prstGeom>
          <a:solidFill>
            <a:srgbClr val="FFFF00"/>
          </a:solidFill>
          <a:ln w="28575">
            <a:solidFill>
              <a:srgbClr val="C00000"/>
            </a:solidFill>
          </a:ln>
        </p:spPr>
        <p:txBody>
          <a:bodyPr wrap="square" rtlCol="0">
            <a:spAutoFit/>
          </a:bodyPr>
          <a:lstStyle/>
          <a:p>
            <a:r>
              <a:rPr lang="en-US" b="1" dirty="0">
                <a:solidFill>
                  <a:srgbClr val="0070C0"/>
                </a:solidFill>
                <a:hlinkClick r:id="rId5">
                  <a:extLst>
                    <a:ext uri="{A12FA001-AC4F-418D-AE19-62706E023703}">
                      <ahyp:hlinkClr xmlns:ahyp="http://schemas.microsoft.com/office/drawing/2018/hyperlinkcolor" val="tx"/>
                    </a:ext>
                  </a:extLst>
                </a:hlinkClick>
              </a:rPr>
              <a:t>Harpers Ferry</a:t>
            </a:r>
            <a:r>
              <a:rPr lang="en-US" dirty="0"/>
              <a:t>:  BFE change minus 24 ft.</a:t>
            </a:r>
          </a:p>
        </p:txBody>
      </p:sp>
    </p:spTree>
    <p:extLst>
      <p:ext uri="{BB962C8B-B14F-4D97-AF65-F5344CB8AC3E}">
        <p14:creationId xmlns:p14="http://schemas.microsoft.com/office/powerpoint/2010/main" val="4051605680"/>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C5E311-7E59-ED4D-0B0E-C648436BE5B0}"/>
              </a:ext>
            </a:extLst>
          </p:cNvPr>
          <p:cNvPicPr>
            <a:picLocks noChangeAspect="1"/>
          </p:cNvPicPr>
          <p:nvPr/>
        </p:nvPicPr>
        <p:blipFill>
          <a:blip r:embed="rId3"/>
          <a:stretch>
            <a:fillRect/>
          </a:stretch>
        </p:blipFill>
        <p:spPr>
          <a:xfrm>
            <a:off x="6617568" y="951921"/>
            <a:ext cx="4986528" cy="5753173"/>
          </a:xfrm>
          <a:prstGeom prst="rect">
            <a:avLst/>
          </a:prstGeom>
        </p:spPr>
      </p:pic>
      <p:sp>
        <p:nvSpPr>
          <p:cNvPr id="6" name="Title 1"/>
          <p:cNvSpPr txBox="1">
            <a:spLocks/>
          </p:cNvSpPr>
          <p:nvPr/>
        </p:nvSpPr>
        <p:spPr>
          <a:xfrm>
            <a:off x="0" y="-36095"/>
            <a:ext cx="12192000" cy="914399"/>
          </a:xfrm>
          <a:prstGeom prst="rect">
            <a:avLst/>
          </a:prstGeom>
          <a:solidFill>
            <a:schemeClr val="tx2">
              <a:lumMod val="75000"/>
              <a:lumOff val="2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Map Changes - Shepherdstown</a:t>
            </a:r>
          </a:p>
        </p:txBody>
      </p:sp>
      <p:pic>
        <p:nvPicPr>
          <p:cNvPr id="12" name="Picture 11"/>
          <p:cNvPicPr>
            <a:picLocks noChangeAspect="1"/>
          </p:cNvPicPr>
          <p:nvPr/>
        </p:nvPicPr>
        <p:blipFill>
          <a:blip r:embed="rId4"/>
          <a:stretch>
            <a:fillRect/>
          </a:stretch>
        </p:blipFill>
        <p:spPr>
          <a:xfrm>
            <a:off x="9790414" y="6194296"/>
            <a:ext cx="1382162" cy="431313"/>
          </a:xfrm>
          <a:prstGeom prst="rect">
            <a:avLst/>
          </a:prstGeom>
        </p:spPr>
      </p:pic>
      <p:sp>
        <p:nvSpPr>
          <p:cNvPr id="13" name="TextBox 12">
            <a:extLst>
              <a:ext uri="{FF2B5EF4-FFF2-40B4-BE49-F238E27FC236}">
                <a16:creationId xmlns:a16="http://schemas.microsoft.com/office/drawing/2014/main" id="{77E6C68E-9344-50A6-5CB9-5E96D2ABFA9D}"/>
              </a:ext>
            </a:extLst>
          </p:cNvPr>
          <p:cNvSpPr txBox="1"/>
          <p:nvPr/>
        </p:nvSpPr>
        <p:spPr>
          <a:xfrm>
            <a:off x="796345" y="6225286"/>
            <a:ext cx="4243754" cy="369332"/>
          </a:xfrm>
          <a:prstGeom prst="rect">
            <a:avLst/>
          </a:prstGeom>
          <a:solidFill>
            <a:srgbClr val="FFFF00"/>
          </a:solidFill>
          <a:ln w="28575">
            <a:solidFill>
              <a:srgbClr val="C00000"/>
            </a:solidFill>
          </a:ln>
        </p:spPr>
        <p:txBody>
          <a:bodyPr wrap="square" rtlCol="0">
            <a:spAutoFit/>
          </a:bodyPr>
          <a:lstStyle/>
          <a:p>
            <a:r>
              <a:rPr lang="en-US" b="1" dirty="0">
                <a:solidFill>
                  <a:srgbClr val="0070C0"/>
                </a:solidFill>
                <a:hlinkClick r:id="rId5">
                  <a:extLst>
                    <a:ext uri="{A12FA001-AC4F-418D-AE19-62706E023703}">
                      <ahyp:hlinkClr xmlns:ahyp="http://schemas.microsoft.com/office/drawing/2018/hyperlinkcolor" val="tx"/>
                    </a:ext>
                  </a:extLst>
                </a:hlinkClick>
              </a:rPr>
              <a:t>Harpers Ferry</a:t>
            </a:r>
            <a:r>
              <a:rPr lang="en-US" dirty="0"/>
              <a:t>:  BFE change minus 24 ft.</a:t>
            </a:r>
          </a:p>
        </p:txBody>
      </p:sp>
      <p:sp>
        <p:nvSpPr>
          <p:cNvPr id="14" name="TextBox 13">
            <a:extLst>
              <a:ext uri="{FF2B5EF4-FFF2-40B4-BE49-F238E27FC236}">
                <a16:creationId xmlns:a16="http://schemas.microsoft.com/office/drawing/2014/main" id="{AF438D11-CEE4-0505-C027-4215B309EAE1}"/>
              </a:ext>
            </a:extLst>
          </p:cNvPr>
          <p:cNvSpPr txBox="1"/>
          <p:nvPr/>
        </p:nvSpPr>
        <p:spPr>
          <a:xfrm>
            <a:off x="7060757" y="6225286"/>
            <a:ext cx="4284638" cy="369332"/>
          </a:xfrm>
          <a:prstGeom prst="rect">
            <a:avLst/>
          </a:prstGeom>
          <a:solidFill>
            <a:srgbClr val="FFFF00"/>
          </a:solidFill>
          <a:ln w="28575">
            <a:solidFill>
              <a:srgbClr val="C00000"/>
            </a:solidFill>
          </a:ln>
        </p:spPr>
        <p:txBody>
          <a:bodyPr wrap="square" rtlCol="0">
            <a:spAutoFit/>
          </a:bodyPr>
          <a:lstStyle/>
          <a:p>
            <a:r>
              <a:rPr lang="en-US" b="1" dirty="0">
                <a:solidFill>
                  <a:srgbClr val="0070C0"/>
                </a:solidFill>
                <a:hlinkClick r:id="rId6">
                  <a:extLst>
                    <a:ext uri="{A12FA001-AC4F-418D-AE19-62706E023703}">
                      <ahyp:hlinkClr xmlns:ahyp="http://schemas.microsoft.com/office/drawing/2018/hyperlinkcolor" val="tx"/>
                    </a:ext>
                  </a:extLst>
                </a:hlinkClick>
              </a:rPr>
              <a:t>Shepherdstown</a:t>
            </a:r>
            <a:r>
              <a:rPr lang="en-US" dirty="0"/>
              <a:t>:  FEMA Change Viewer</a:t>
            </a:r>
          </a:p>
        </p:txBody>
      </p:sp>
      <p:pic>
        <p:nvPicPr>
          <p:cNvPr id="15" name="Picture 14">
            <a:extLst>
              <a:ext uri="{FF2B5EF4-FFF2-40B4-BE49-F238E27FC236}">
                <a16:creationId xmlns:a16="http://schemas.microsoft.com/office/drawing/2014/main" id="{39495649-C9A7-54F5-4F06-8547707BD07B}"/>
              </a:ext>
            </a:extLst>
          </p:cNvPr>
          <p:cNvPicPr>
            <a:picLocks noChangeAspect="1"/>
          </p:cNvPicPr>
          <p:nvPr/>
        </p:nvPicPr>
        <p:blipFill>
          <a:blip r:embed="rId7"/>
          <a:stretch>
            <a:fillRect/>
          </a:stretch>
        </p:blipFill>
        <p:spPr>
          <a:xfrm>
            <a:off x="523300" y="1022517"/>
            <a:ext cx="4890364" cy="5607617"/>
          </a:xfrm>
          <a:prstGeom prst="rect">
            <a:avLst/>
          </a:prstGeom>
        </p:spPr>
      </p:pic>
      <p:sp>
        <p:nvSpPr>
          <p:cNvPr id="16" name="TextBox 15">
            <a:extLst>
              <a:ext uri="{FF2B5EF4-FFF2-40B4-BE49-F238E27FC236}">
                <a16:creationId xmlns:a16="http://schemas.microsoft.com/office/drawing/2014/main" id="{ED196B50-ECDB-9DC5-35B3-AF70FF3A99CE}"/>
              </a:ext>
            </a:extLst>
          </p:cNvPr>
          <p:cNvSpPr txBox="1"/>
          <p:nvPr/>
        </p:nvSpPr>
        <p:spPr>
          <a:xfrm>
            <a:off x="901399" y="6225286"/>
            <a:ext cx="3663050" cy="369332"/>
          </a:xfrm>
          <a:prstGeom prst="rect">
            <a:avLst/>
          </a:prstGeom>
          <a:solidFill>
            <a:srgbClr val="FFFF00"/>
          </a:solidFill>
          <a:ln w="28575">
            <a:solidFill>
              <a:srgbClr val="C00000"/>
            </a:solidFill>
          </a:ln>
        </p:spPr>
        <p:txBody>
          <a:bodyPr wrap="square" rtlCol="0">
            <a:spAutoFit/>
          </a:bodyPr>
          <a:lstStyle/>
          <a:p>
            <a:r>
              <a:rPr lang="en-US" b="1" dirty="0">
                <a:solidFill>
                  <a:srgbClr val="0070C0"/>
                </a:solidFill>
                <a:hlinkClick r:id="rId8">
                  <a:extLst>
                    <a:ext uri="{A12FA001-AC4F-418D-AE19-62706E023703}">
                      <ahyp:hlinkClr xmlns:ahyp="http://schemas.microsoft.com/office/drawing/2018/hyperlinkcolor" val="tx"/>
                    </a:ext>
                  </a:extLst>
                </a:hlinkClick>
              </a:rPr>
              <a:t>Shepherdstown</a:t>
            </a:r>
            <a:r>
              <a:rPr lang="en-US" dirty="0"/>
              <a:t>:  WV Flood Tool</a:t>
            </a:r>
          </a:p>
        </p:txBody>
      </p:sp>
      <p:pic>
        <p:nvPicPr>
          <p:cNvPr id="17" name="Picture 16">
            <a:extLst>
              <a:ext uri="{FF2B5EF4-FFF2-40B4-BE49-F238E27FC236}">
                <a16:creationId xmlns:a16="http://schemas.microsoft.com/office/drawing/2014/main" id="{D94408A8-7E93-7A3A-F5EF-E4D334C08D1F}"/>
              </a:ext>
            </a:extLst>
          </p:cNvPr>
          <p:cNvPicPr/>
          <p:nvPr/>
        </p:nvPicPr>
        <p:blipFill>
          <a:blip r:embed="rId9" cstate="email">
            <a:extLst>
              <a:ext uri="{28A0092B-C50C-407E-A947-70E740481C1C}">
                <a14:useLocalDpi xmlns:a14="http://schemas.microsoft.com/office/drawing/2010/main"/>
              </a:ext>
            </a:extLst>
          </a:blip>
          <a:stretch>
            <a:fillRect/>
          </a:stretch>
        </p:blipFill>
        <p:spPr>
          <a:xfrm>
            <a:off x="2918222" y="4677168"/>
            <a:ext cx="2441749" cy="1365796"/>
          </a:xfrm>
          <a:prstGeom prst="rect">
            <a:avLst/>
          </a:prstGeom>
          <a:ln>
            <a:solidFill>
              <a:schemeClr val="tx1"/>
            </a:solidFill>
          </a:ln>
        </p:spPr>
      </p:pic>
    </p:spTree>
    <p:extLst>
      <p:ext uri="{BB962C8B-B14F-4D97-AF65-F5344CB8AC3E}">
        <p14:creationId xmlns:p14="http://schemas.microsoft.com/office/powerpoint/2010/main" val="466714481"/>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2087</TotalTime>
  <Words>1786</Words>
  <Application>Microsoft Office PowerPoint</Application>
  <PresentationFormat>Widescreen</PresentationFormat>
  <Paragraphs>287</Paragraphs>
  <Slides>18</Slides>
  <Notes>16</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18</vt:i4>
      </vt:variant>
    </vt:vector>
  </HeadingPairs>
  <TitlesOfParts>
    <vt:vector size="36" baseType="lpstr">
      <vt:lpstr>Aptos</vt:lpstr>
      <vt:lpstr>Aptos Display</vt:lpstr>
      <vt:lpstr>Aptos Narrow</vt:lpstr>
      <vt:lpstr>Arial</vt:lpstr>
      <vt:lpstr>Arial Narrow</vt:lpstr>
      <vt:lpstr>Calibri</vt:lpstr>
      <vt:lpstr>Calibri Light</vt:lpstr>
      <vt:lpstr>Courier New</vt:lpstr>
      <vt:lpstr>Franklin Gothic Book</vt:lpstr>
      <vt:lpstr>Franklin Gothic Medium</vt:lpstr>
      <vt:lpstr>Franklin Gothic Medium Cond</vt:lpstr>
      <vt:lpstr>Google Sans</vt:lpstr>
      <vt:lpstr>ITC Franklin Gothic Std Book</vt:lpstr>
      <vt:lpstr>Roboto</vt:lpstr>
      <vt:lpstr>Source Sans Pro</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West Virginia Risk Explorer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Kurt Donaldson</dc:creator>
  <cp:lastModifiedBy>Kurt Donaldson</cp:lastModifiedBy>
  <cp:revision>11</cp:revision>
  <dcterms:created xsi:type="dcterms:W3CDTF">2025-06-10T01:25:27Z</dcterms:created>
  <dcterms:modified xsi:type="dcterms:W3CDTF">2025-06-12T16:23:17Z</dcterms:modified>
</cp:coreProperties>
</file>