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3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3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rt Donaldson" userId="fe141ba2-bca8-4959-9566-e00d78cf11de" providerId="ADAL" clId="{6A97C515-E88A-4AF8-8F6D-8C88DB12941B}"/>
    <pc:docChg chg="delSld">
      <pc:chgData name="Kurt Donaldson" userId="fe141ba2-bca8-4959-9566-e00d78cf11de" providerId="ADAL" clId="{6A97C515-E88A-4AF8-8F6D-8C88DB12941B}" dt="2026-08-20T14:31:33.637" v="0" actId="47"/>
      <pc:docMkLst>
        <pc:docMk/>
      </pc:docMkLst>
      <pc:sldChg chg="del">
        <pc:chgData name="Kurt Donaldson" userId="fe141ba2-bca8-4959-9566-e00d78cf11de" providerId="ADAL" clId="{6A97C515-E88A-4AF8-8F6D-8C88DB12941B}" dt="2026-08-20T14:31:33.637" v="0" actId="47"/>
        <pc:sldMkLst>
          <pc:docMk/>
          <pc:sldMk cId="434391937" sldId="256"/>
        </pc:sldMkLst>
      </pc:sldChg>
      <pc:sldChg chg="del">
        <pc:chgData name="Kurt Donaldson" userId="fe141ba2-bca8-4959-9566-e00d78cf11de" providerId="ADAL" clId="{6A97C515-E88A-4AF8-8F6D-8C88DB12941B}" dt="2026-08-20T14:31:33.637" v="0" actId="47"/>
        <pc:sldMkLst>
          <pc:docMk/>
          <pc:sldMk cId="2121705854" sldId="257"/>
        </pc:sldMkLst>
      </pc:sldChg>
      <pc:sldChg chg="del">
        <pc:chgData name="Kurt Donaldson" userId="fe141ba2-bca8-4959-9566-e00d78cf11de" providerId="ADAL" clId="{6A97C515-E88A-4AF8-8F6D-8C88DB12941B}" dt="2026-08-20T14:31:33.637" v="0" actId="47"/>
        <pc:sldMkLst>
          <pc:docMk/>
          <pc:sldMk cId="3874296420" sldId="259"/>
        </pc:sldMkLst>
      </pc:sldChg>
      <pc:sldChg chg="del">
        <pc:chgData name="Kurt Donaldson" userId="fe141ba2-bca8-4959-9566-e00d78cf11de" providerId="ADAL" clId="{6A97C515-E88A-4AF8-8F6D-8C88DB12941B}" dt="2026-08-20T14:31:33.637" v="0" actId="47"/>
        <pc:sldMkLst>
          <pc:docMk/>
          <pc:sldMk cId="2661415653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3CA1D-1609-40F7-81D4-14DF4AB9D59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77BCA-50A5-49E8-A23D-4B2A8C693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9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77BCA-50A5-49E8-A23D-4B2A8C693A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6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3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69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50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19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9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95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36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6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5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88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8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E23B85-F42E-441C-A2EF-B152CFAF2B1B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8C6FF2-2A5E-4844-8964-239B47025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1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424DA-3038-AD33-0F8A-EEC8DC00B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3C1E9F-C07B-5BF6-B385-0BC86D002E7D}"/>
              </a:ext>
            </a:extLst>
          </p:cNvPr>
          <p:cNvCxnSpPr>
            <a:cxnSpLocks/>
          </p:cNvCxnSpPr>
          <p:nvPr/>
        </p:nvCxnSpPr>
        <p:spPr>
          <a:xfrm>
            <a:off x="4533447" y="971582"/>
            <a:ext cx="0" cy="35565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3AE83999-10CB-ED2F-8954-ECCC1DE4B43A}"/>
              </a:ext>
            </a:extLst>
          </p:cNvPr>
          <p:cNvSpPr txBox="1"/>
          <p:nvPr/>
        </p:nvSpPr>
        <p:spPr>
          <a:xfrm>
            <a:off x="4435979" y="3747725"/>
            <a:ext cx="136021" cy="2726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EC36B81-85FE-FE8F-0F4C-08CE94A4C11C}"/>
              </a:ext>
            </a:extLst>
          </p:cNvPr>
          <p:cNvSpPr/>
          <p:nvPr/>
        </p:nvSpPr>
        <p:spPr>
          <a:xfrm>
            <a:off x="3322964" y="3738100"/>
            <a:ext cx="2608803" cy="3577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Voting Precincts* (#1,650)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7888FF-CF50-D234-71F4-931FE464F4A5}"/>
              </a:ext>
            </a:extLst>
          </p:cNvPr>
          <p:cNvSpPr txBox="1"/>
          <p:nvPr/>
        </p:nvSpPr>
        <p:spPr>
          <a:xfrm>
            <a:off x="3973247" y="838486"/>
            <a:ext cx="1158949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Nation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388F29-9304-FC32-3375-0318E5417AB6}"/>
              </a:ext>
            </a:extLst>
          </p:cNvPr>
          <p:cNvSpPr txBox="1"/>
          <p:nvPr/>
        </p:nvSpPr>
        <p:spPr>
          <a:xfrm>
            <a:off x="3953974" y="1304404"/>
            <a:ext cx="1158949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State (WV)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2D8B5F-4E74-6543-6FAF-104F26A3A016}"/>
              </a:ext>
            </a:extLst>
          </p:cNvPr>
          <p:cNvSpPr txBox="1"/>
          <p:nvPr/>
        </p:nvSpPr>
        <p:spPr>
          <a:xfrm>
            <a:off x="3826382" y="2116429"/>
            <a:ext cx="1452674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Counties (#55)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4E5DCD-9B6B-B444-9AED-5B51C30E9B2A}"/>
              </a:ext>
            </a:extLst>
          </p:cNvPr>
          <p:cNvCxnSpPr>
            <a:cxnSpLocks/>
          </p:cNvCxnSpPr>
          <p:nvPr/>
        </p:nvCxnSpPr>
        <p:spPr>
          <a:xfrm flipH="1">
            <a:off x="2832905" y="1505843"/>
            <a:ext cx="1272584" cy="3995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0B29BEE-BA70-D195-71DE-4769E764BD8E}"/>
              </a:ext>
            </a:extLst>
          </p:cNvPr>
          <p:cNvCxnSpPr>
            <a:cxnSpLocks/>
          </p:cNvCxnSpPr>
          <p:nvPr/>
        </p:nvCxnSpPr>
        <p:spPr>
          <a:xfrm>
            <a:off x="2059806" y="2312637"/>
            <a:ext cx="1532657" cy="14584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929EA61-6D08-822F-5282-AC0500C524E9}"/>
              </a:ext>
            </a:extLst>
          </p:cNvPr>
          <p:cNvSpPr txBox="1"/>
          <p:nvPr/>
        </p:nvSpPr>
        <p:spPr>
          <a:xfrm>
            <a:off x="894133" y="1505841"/>
            <a:ext cx="1897241" cy="71558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14303" indent="-214303">
              <a:buFont typeface="Arial" panose="020B0604020202020204" pitchFamily="34" charset="0"/>
              <a:buChar char="•"/>
            </a:pPr>
            <a:r>
              <a:rPr lang="en-US" sz="1350" dirty="0"/>
              <a:t>Congressional (#2)</a:t>
            </a:r>
          </a:p>
          <a:p>
            <a:pPr marL="214303" indent="-214303">
              <a:buFont typeface="Arial" panose="020B0604020202020204" pitchFamily="34" charset="0"/>
              <a:buChar char="•"/>
            </a:pPr>
            <a:r>
              <a:rPr lang="en-US" sz="1350" dirty="0"/>
              <a:t>State Senate (#17)</a:t>
            </a:r>
          </a:p>
          <a:p>
            <a:pPr marL="214303" indent="-214303">
              <a:buFont typeface="Arial" panose="020B0604020202020204" pitchFamily="34" charset="0"/>
              <a:buChar char="•"/>
            </a:pPr>
            <a:r>
              <a:rPr lang="en-US" sz="1350" dirty="0"/>
              <a:t>State House (#100)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E66A40D-5B1C-CE95-7DB7-1455A1E23779}"/>
              </a:ext>
            </a:extLst>
          </p:cNvPr>
          <p:cNvCxnSpPr>
            <a:cxnSpLocks/>
          </p:cNvCxnSpPr>
          <p:nvPr/>
        </p:nvCxnSpPr>
        <p:spPr>
          <a:xfrm flipH="1">
            <a:off x="5597367" y="2140457"/>
            <a:ext cx="982847" cy="1630672"/>
          </a:xfrm>
          <a:prstGeom prst="line">
            <a:avLst/>
          </a:prstGeom>
          <a:ln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2B03DC6-3269-BB1C-E441-29B2529FF1ED}"/>
              </a:ext>
            </a:extLst>
          </p:cNvPr>
          <p:cNvSpPr txBox="1"/>
          <p:nvPr/>
        </p:nvSpPr>
        <p:spPr>
          <a:xfrm>
            <a:off x="5742457" y="1770179"/>
            <a:ext cx="1863123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Incorporated Places (#229)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066FA7-A934-22F3-00A2-1FBF3A89750D}"/>
              </a:ext>
            </a:extLst>
          </p:cNvPr>
          <p:cNvSpPr txBox="1"/>
          <p:nvPr/>
        </p:nvSpPr>
        <p:spPr>
          <a:xfrm>
            <a:off x="3405008" y="2791600"/>
            <a:ext cx="2192359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Magisterial  Districts (#195)</a:t>
            </a:r>
            <a:br>
              <a:rPr lang="en-US" sz="1350" dirty="0"/>
            </a:br>
            <a:r>
              <a:rPr lang="en-US" sz="1350" i="1" dirty="0"/>
              <a:t>County Subdivisions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E5B641-FCD4-8B45-FBA7-D95400E8130C}"/>
              </a:ext>
            </a:extLst>
          </p:cNvPr>
          <p:cNvSpPr txBox="1"/>
          <p:nvPr/>
        </p:nvSpPr>
        <p:spPr>
          <a:xfrm>
            <a:off x="3807110" y="4406426"/>
            <a:ext cx="1452674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Census Blocks (#135,218)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1D8DEEC-3BEB-FF03-C14E-7044C22F3C83}"/>
              </a:ext>
            </a:extLst>
          </p:cNvPr>
          <p:cNvCxnSpPr>
            <a:cxnSpLocks/>
          </p:cNvCxnSpPr>
          <p:nvPr/>
        </p:nvCxnSpPr>
        <p:spPr>
          <a:xfrm flipH="1" flipV="1">
            <a:off x="4983007" y="1505843"/>
            <a:ext cx="836981" cy="3995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C477C3C6-FC37-02FB-EF98-4E2651FBC61A}"/>
              </a:ext>
            </a:extLst>
          </p:cNvPr>
          <p:cNvSpPr txBox="1"/>
          <p:nvPr/>
        </p:nvSpPr>
        <p:spPr>
          <a:xfrm>
            <a:off x="2171873" y="397898"/>
            <a:ext cx="4658628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Census Geographic Hierarchy for West Virginia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A3DFB6-8543-9159-5EBE-76BB85FC0895}"/>
              </a:ext>
            </a:extLst>
          </p:cNvPr>
          <p:cNvSpPr txBox="1"/>
          <p:nvPr/>
        </p:nvSpPr>
        <p:spPr>
          <a:xfrm>
            <a:off x="312312" y="6156942"/>
            <a:ext cx="85236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* Voting Precincts must perfectly nest within Congressional/State Legislative Districts; precincts should nest within Magisterial Districts; and municipal precincts typically nest within larger Incorporated Places.  Ideally, all decennial Census Blocks nest within Voting Precincts.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DF381C-5050-5148-8512-6FEA3A507021}"/>
              </a:ext>
            </a:extLst>
          </p:cNvPr>
          <p:cNvSpPr txBox="1"/>
          <p:nvPr/>
        </p:nvSpPr>
        <p:spPr>
          <a:xfrm>
            <a:off x="322799" y="5122639"/>
            <a:ext cx="8118557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West Virginia's nested geographic hierarchy establishes the framework for its elections and census data, proceeding top-down from the highest-level state boundary to the smallest unit census blocks.  Decennial census blocks are generated from county/municipal legal boundaries, physical boundaries (roads, railroads, streams, ridges, etc.), and various electoral voting districts which may dynamically change over time.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AA241A-432E-D617-114E-7427F91907AB}"/>
              </a:ext>
            </a:extLst>
          </p:cNvPr>
          <p:cNvSpPr txBox="1"/>
          <p:nvPr/>
        </p:nvSpPr>
        <p:spPr>
          <a:xfrm rot="2637645">
            <a:off x="1494723" y="2943264"/>
            <a:ext cx="23404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U.S. House / State Legislative Precincts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FA701C-4CCC-B0F2-25CB-810A06FBA187}"/>
              </a:ext>
            </a:extLst>
          </p:cNvPr>
          <p:cNvSpPr txBox="1"/>
          <p:nvPr/>
        </p:nvSpPr>
        <p:spPr>
          <a:xfrm rot="17971523">
            <a:off x="5532903" y="2931525"/>
            <a:ext cx="13121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Municipal Precincts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8CE4AB-B92C-4AD0-F0D6-3F023651D80A}"/>
              </a:ext>
            </a:extLst>
          </p:cNvPr>
          <p:cNvSpPr/>
          <p:nvPr/>
        </p:nvSpPr>
        <p:spPr>
          <a:xfrm>
            <a:off x="192505" y="173255"/>
            <a:ext cx="8749364" cy="652592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25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32923</TotalTime>
  <Words>172</Words>
  <Application>Microsoft Office PowerPoint</Application>
  <PresentationFormat>On-screen Show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Kurt Donaldson</dc:creator>
  <cp:lastModifiedBy>Kurt Donaldson</cp:lastModifiedBy>
  <cp:revision>6</cp:revision>
  <cp:lastPrinted>2026-06-08T21:39:26Z</cp:lastPrinted>
  <dcterms:created xsi:type="dcterms:W3CDTF">2026-06-08T19:58:11Z</dcterms:created>
  <dcterms:modified xsi:type="dcterms:W3CDTF">2026-08-20T14:31:36Z</dcterms:modified>
</cp:coreProperties>
</file>