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8"/>
    </p:embeddedFont>
    <p:embeddedFont>
      <p:font typeface="Catamaran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Black" panose="00000A00000000000000" pitchFamily="2" charset="0"/>
      <p:bold r:id="rId35"/>
      <p:boldItalic r:id="rId36"/>
    </p:embeddedFont>
    <p:embeddedFont>
      <p:font typeface="Montserrat ExtraBold" panose="00000900000000000000" pitchFamily="2" charset="0"/>
      <p:bold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4QZHVD1gj300RcRPa/BAWskt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7" name="Google Shape;9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8" name="Google Shape;1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1" name="Google Shape;13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5" name="Google Shape;13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5" name="Google Shape;1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8" name="Google Shape;1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3" name="Google Shape;13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392d1c90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g2392d1c90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b0e10e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29b0e10e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2282A3DC-0E86-2788-48AD-0217BC86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b0e10e3aa_0_0:notes">
            <a:extLst>
              <a:ext uri="{FF2B5EF4-FFF2-40B4-BE49-F238E27FC236}">
                <a16:creationId xmlns:a16="http://schemas.microsoft.com/office/drawing/2014/main" id="{15D2BC28-C994-3FF1-2F55-934B8AF605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29b0e10e3aa_0_0:notes">
            <a:extLst>
              <a:ext uri="{FF2B5EF4-FFF2-40B4-BE49-F238E27FC236}">
                <a16:creationId xmlns:a16="http://schemas.microsoft.com/office/drawing/2014/main" id="{CC512A4D-FC6E-2197-8141-00562A0E5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77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F3383DED-1195-C4BA-2C94-9E27D15B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b0e10e3aa_0_0:notes">
            <a:extLst>
              <a:ext uri="{FF2B5EF4-FFF2-40B4-BE49-F238E27FC236}">
                <a16:creationId xmlns:a16="http://schemas.microsoft.com/office/drawing/2014/main" id="{FF39EDA3-6424-02EF-C3CD-E55A7D8C29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29b0e10e3aa_0_0:notes">
            <a:extLst>
              <a:ext uri="{FF2B5EF4-FFF2-40B4-BE49-F238E27FC236}">
                <a16:creationId xmlns:a16="http://schemas.microsoft.com/office/drawing/2014/main" id="{EDC41B10-CBBD-020D-3279-076193C4D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50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b0e10e3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29b0e10e3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5"/>
          <p:cNvGrpSpPr/>
          <p:nvPr/>
        </p:nvGrpSpPr>
        <p:grpSpPr>
          <a:xfrm>
            <a:off x="-240514" y="2087192"/>
            <a:ext cx="1460031" cy="3181633"/>
            <a:chOff x="-240514" y="2087192"/>
            <a:chExt cx="1460031" cy="3181633"/>
          </a:xfrm>
        </p:grpSpPr>
        <p:sp>
          <p:nvSpPr>
            <p:cNvPr id="10" name="Google Shape;10;p25"/>
            <p:cNvSpPr/>
            <p:nvPr/>
          </p:nvSpPr>
          <p:spPr>
            <a:xfrm rot="10800000">
              <a:off x="-240514" y="3388832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1;p25"/>
            <p:cNvGrpSpPr/>
            <p:nvPr/>
          </p:nvGrpSpPr>
          <p:grpSpPr>
            <a:xfrm rot="10800000">
              <a:off x="230420" y="2087192"/>
              <a:ext cx="518180" cy="1301623"/>
              <a:chOff x="4015600" y="2153250"/>
              <a:chExt cx="140825" cy="353750"/>
            </a:xfrm>
          </p:grpSpPr>
          <p:sp>
            <p:nvSpPr>
              <p:cNvPr id="12" name="Google Shape;12;p25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5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5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" name="Google Shape;16;p25"/>
          <p:cNvGrpSpPr/>
          <p:nvPr/>
        </p:nvGrpSpPr>
        <p:grpSpPr>
          <a:xfrm>
            <a:off x="7923842" y="-127858"/>
            <a:ext cx="1460031" cy="3181633"/>
            <a:chOff x="7923842" y="-127858"/>
            <a:chExt cx="1460031" cy="3181633"/>
          </a:xfrm>
        </p:grpSpPr>
        <p:sp>
          <p:nvSpPr>
            <p:cNvPr id="17" name="Google Shape;17;p25"/>
            <p:cNvSpPr/>
            <p:nvPr/>
          </p:nvSpPr>
          <p:spPr>
            <a:xfrm>
              <a:off x="7923842" y="-127858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25"/>
            <p:cNvGrpSpPr/>
            <p:nvPr/>
          </p:nvGrpSpPr>
          <p:grpSpPr>
            <a:xfrm>
              <a:off x="8394759" y="1752152"/>
              <a:ext cx="518180" cy="1301623"/>
              <a:chOff x="4015600" y="2153250"/>
              <a:chExt cx="140825" cy="353750"/>
            </a:xfrm>
          </p:grpSpPr>
          <p:sp>
            <p:nvSpPr>
              <p:cNvPr id="19" name="Google Shape;19;p25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5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5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Google Shape;23;p25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34"/>
          <p:cNvGrpSpPr/>
          <p:nvPr/>
        </p:nvGrpSpPr>
        <p:grpSpPr>
          <a:xfrm rot="-5400000">
            <a:off x="351849" y="2989238"/>
            <a:ext cx="1989925" cy="1928344"/>
            <a:chOff x="535850" y="2515313"/>
            <a:chExt cx="1989925" cy="1928344"/>
          </a:xfrm>
        </p:grpSpPr>
        <p:sp>
          <p:nvSpPr>
            <p:cNvPr id="146" name="Google Shape;146;p34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4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4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4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4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4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4"/>
          <p:cNvGrpSpPr/>
          <p:nvPr/>
        </p:nvGrpSpPr>
        <p:grpSpPr>
          <a:xfrm rot="5400000">
            <a:off x="6806530" y="218164"/>
            <a:ext cx="1989925" cy="1928344"/>
            <a:chOff x="535850" y="2515313"/>
            <a:chExt cx="1989925" cy="1928344"/>
          </a:xfrm>
        </p:grpSpPr>
        <p:sp>
          <p:nvSpPr>
            <p:cNvPr id="153" name="Google Shape;153;p34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4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4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4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/>
          <p:nvPr/>
        </p:nvSpPr>
        <p:spPr>
          <a:xfrm rot="5400000" flipH="1">
            <a:off x="7682125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/>
          <p:nvPr/>
        </p:nvSpPr>
        <p:spPr>
          <a:xfrm rot="-5400000" flipH="1">
            <a:off x="889700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36"/>
          <p:cNvGrpSpPr/>
          <p:nvPr/>
        </p:nvGrpSpPr>
        <p:grpSpPr>
          <a:xfrm flipH="1">
            <a:off x="509625" y="329538"/>
            <a:ext cx="410950" cy="410925"/>
            <a:chOff x="5275800" y="1597475"/>
            <a:chExt cx="410950" cy="410925"/>
          </a:xfrm>
        </p:grpSpPr>
        <p:sp>
          <p:nvSpPr>
            <p:cNvPr id="164" name="Google Shape;164;p3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subTitle" idx="1"/>
          </p:nvPr>
        </p:nvSpPr>
        <p:spPr>
          <a:xfrm>
            <a:off x="715100" y="3768975"/>
            <a:ext cx="7713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36"/>
          <p:cNvGrpSpPr/>
          <p:nvPr/>
        </p:nvGrpSpPr>
        <p:grpSpPr>
          <a:xfrm flipH="1">
            <a:off x="8223425" y="4403025"/>
            <a:ext cx="410950" cy="410925"/>
            <a:chOff x="5275800" y="1597475"/>
            <a:chExt cx="410950" cy="410925"/>
          </a:xfrm>
        </p:grpSpPr>
        <p:sp>
          <p:nvSpPr>
            <p:cNvPr id="177" name="Google Shape;177;p3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35"/>
          <p:cNvGrpSpPr/>
          <p:nvPr/>
        </p:nvGrpSpPr>
        <p:grpSpPr>
          <a:xfrm rot="-5400000">
            <a:off x="308633" y="3142120"/>
            <a:ext cx="1881224" cy="1818678"/>
            <a:chOff x="644551" y="2624979"/>
            <a:chExt cx="1881224" cy="1818678"/>
          </a:xfrm>
        </p:grpSpPr>
        <p:sp>
          <p:nvSpPr>
            <p:cNvPr id="188" name="Google Shape;188;p35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35"/>
          <p:cNvGrpSpPr/>
          <p:nvPr/>
        </p:nvGrpSpPr>
        <p:grpSpPr>
          <a:xfrm rot="5400000">
            <a:off x="6958448" y="174947"/>
            <a:ext cx="1881224" cy="1818678"/>
            <a:chOff x="644551" y="2624979"/>
            <a:chExt cx="1881224" cy="1818678"/>
          </a:xfrm>
        </p:grpSpPr>
        <p:sp>
          <p:nvSpPr>
            <p:cNvPr id="193" name="Google Shape;193;p35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5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35"/>
          <p:cNvSpPr txBox="1">
            <a:spLocks noGrp="1"/>
          </p:cNvSpPr>
          <p:nvPr>
            <p:ph type="subTitle" idx="1"/>
          </p:nvPr>
        </p:nvSpPr>
        <p:spPr>
          <a:xfrm>
            <a:off x="795608" y="2046300"/>
            <a:ext cx="33651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37"/>
          <p:cNvCxnSpPr/>
          <p:nvPr/>
        </p:nvCxnSpPr>
        <p:spPr>
          <a:xfrm>
            <a:off x="716950" y="4600125"/>
            <a:ext cx="772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720000" y="1631425"/>
            <a:ext cx="37692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>
            <a:spLocks noGrp="1"/>
          </p:cNvSpPr>
          <p:nvPr>
            <p:ph type="pic" idx="2"/>
          </p:nvPr>
        </p:nvSpPr>
        <p:spPr>
          <a:xfrm>
            <a:off x="5508425" y="1330575"/>
            <a:ext cx="2283300" cy="281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8"/>
          <p:cNvGrpSpPr/>
          <p:nvPr/>
        </p:nvGrpSpPr>
        <p:grpSpPr>
          <a:xfrm>
            <a:off x="548975" y="367788"/>
            <a:ext cx="332250" cy="334425"/>
            <a:chOff x="4618500" y="3002875"/>
            <a:chExt cx="332250" cy="334425"/>
          </a:xfrm>
        </p:grpSpPr>
        <p:sp>
          <p:nvSpPr>
            <p:cNvPr id="206" name="Google Shape;206;p38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38"/>
          <p:cNvGrpSpPr/>
          <p:nvPr/>
        </p:nvGrpSpPr>
        <p:grpSpPr>
          <a:xfrm>
            <a:off x="8262775" y="4441275"/>
            <a:ext cx="332250" cy="334425"/>
            <a:chOff x="4618500" y="3002875"/>
            <a:chExt cx="332250" cy="334425"/>
          </a:xfrm>
        </p:grpSpPr>
        <p:sp>
          <p:nvSpPr>
            <p:cNvPr id="212" name="Google Shape;212;p38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7" name="Google Shape;217;p38"/>
          <p:cNvCxnSpPr/>
          <p:nvPr/>
        </p:nvCxnSpPr>
        <p:spPr>
          <a:xfrm>
            <a:off x="714400" y="893299"/>
            <a:ext cx="0" cy="372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8428900" y="536125"/>
            <a:ext cx="0" cy="372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76675" y="531025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38"/>
          <p:cNvCxnSpPr/>
          <p:nvPr/>
        </p:nvCxnSpPr>
        <p:spPr>
          <a:xfrm>
            <a:off x="4628150" y="4608500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979575" y="1364238"/>
            <a:ext cx="3987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subTitle" idx="1"/>
          </p:nvPr>
        </p:nvSpPr>
        <p:spPr>
          <a:xfrm>
            <a:off x="984475" y="2143763"/>
            <a:ext cx="40131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BLANK_1_1_1_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 flipH="1">
            <a:off x="-35600" y="-38794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 rot="10800000" flipH="1">
            <a:off x="8619200" y="274348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9"/>
          <p:cNvGrpSpPr/>
          <p:nvPr/>
        </p:nvGrpSpPr>
        <p:grpSpPr>
          <a:xfrm flipH="1"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27" name="Google Shape;227;p39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9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9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9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9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9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9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9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9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subTitle" idx="1"/>
          </p:nvPr>
        </p:nvSpPr>
        <p:spPr>
          <a:xfrm>
            <a:off x="1555950" y="3768975"/>
            <a:ext cx="60321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39"/>
          <p:cNvGrpSpPr/>
          <p:nvPr/>
        </p:nvGrpSpPr>
        <p:grpSpPr>
          <a:xfrm flipH="1">
            <a:off x="509625" y="4403025"/>
            <a:ext cx="410950" cy="410925"/>
            <a:chOff x="5275800" y="1597475"/>
            <a:chExt cx="410950" cy="410925"/>
          </a:xfrm>
        </p:grpSpPr>
        <p:sp>
          <p:nvSpPr>
            <p:cNvPr id="240" name="Google Shape;240;p39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9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9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9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9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9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9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9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9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1" name="Google Shape;251;p40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2" name="Google Shape;252;p40"/>
          <p:cNvGrpSpPr/>
          <p:nvPr/>
        </p:nvGrpSpPr>
        <p:grpSpPr>
          <a:xfrm rot="-5400000">
            <a:off x="552543" y="2226744"/>
            <a:ext cx="325125" cy="325112"/>
            <a:chOff x="6083600" y="3695500"/>
            <a:chExt cx="125125" cy="125125"/>
          </a:xfrm>
        </p:grpSpPr>
        <p:sp>
          <p:nvSpPr>
            <p:cNvPr id="253" name="Google Shape;253;p4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40"/>
          <p:cNvGrpSpPr/>
          <p:nvPr/>
        </p:nvGrpSpPr>
        <p:grpSpPr>
          <a:xfrm rot="-5400000">
            <a:off x="8266343" y="2226744"/>
            <a:ext cx="325125" cy="325112"/>
            <a:chOff x="6083600" y="3695500"/>
            <a:chExt cx="125125" cy="125125"/>
          </a:xfrm>
        </p:grpSpPr>
        <p:sp>
          <p:nvSpPr>
            <p:cNvPr id="258" name="Google Shape;258;p4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title" idx="4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9" name="Google Shape;269;p41"/>
          <p:cNvGrpSpPr/>
          <p:nvPr/>
        </p:nvGrpSpPr>
        <p:grpSpPr>
          <a:xfrm>
            <a:off x="8262775" y="892888"/>
            <a:ext cx="332250" cy="4250611"/>
            <a:chOff x="8262775" y="892888"/>
            <a:chExt cx="332250" cy="4250611"/>
          </a:xfrm>
        </p:grpSpPr>
        <p:grpSp>
          <p:nvGrpSpPr>
            <p:cNvPr id="270" name="Google Shape;270;p41"/>
            <p:cNvGrpSpPr/>
            <p:nvPr/>
          </p:nvGrpSpPr>
          <p:grpSpPr>
            <a:xfrm flipH="1">
              <a:off x="8262775" y="892888"/>
              <a:ext cx="332250" cy="334425"/>
              <a:chOff x="4618500" y="3002875"/>
              <a:chExt cx="332250" cy="334425"/>
            </a:xfrm>
          </p:grpSpPr>
          <p:sp>
            <p:nvSpPr>
              <p:cNvPr id="271" name="Google Shape;271;p41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1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1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1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1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6" name="Google Shape;276;p41"/>
            <p:cNvCxnSpPr/>
            <p:nvPr/>
          </p:nvCxnSpPr>
          <p:spPr>
            <a:xfrm>
              <a:off x="8429600" y="1418399"/>
              <a:ext cx="0" cy="372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7" name="Google Shape;277;p41"/>
          <p:cNvGrpSpPr/>
          <p:nvPr/>
        </p:nvGrpSpPr>
        <p:grpSpPr>
          <a:xfrm>
            <a:off x="548975" y="0"/>
            <a:ext cx="332250" cy="4239575"/>
            <a:chOff x="548975" y="0"/>
            <a:chExt cx="332250" cy="4239575"/>
          </a:xfrm>
        </p:grpSpPr>
        <p:grpSp>
          <p:nvGrpSpPr>
            <p:cNvPr id="278" name="Google Shape;278;p41"/>
            <p:cNvGrpSpPr/>
            <p:nvPr/>
          </p:nvGrpSpPr>
          <p:grpSpPr>
            <a:xfrm flipH="1">
              <a:off x="548975" y="3905150"/>
              <a:ext cx="332250" cy="334425"/>
              <a:chOff x="4618500" y="3002875"/>
              <a:chExt cx="332250" cy="334425"/>
            </a:xfrm>
          </p:grpSpPr>
          <p:sp>
            <p:nvSpPr>
              <p:cNvPr id="279" name="Google Shape;279;p41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1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41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1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41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" name="Google Shape;284;p41"/>
            <p:cNvCxnSpPr/>
            <p:nvPr/>
          </p:nvCxnSpPr>
          <p:spPr>
            <a:xfrm>
              <a:off x="715100" y="0"/>
              <a:ext cx="0" cy="3724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43"/>
          <p:cNvGrpSpPr/>
          <p:nvPr/>
        </p:nvGrpSpPr>
        <p:grpSpPr>
          <a:xfrm flipH="1">
            <a:off x="8162809" y="-25"/>
            <a:ext cx="532173" cy="3525060"/>
            <a:chOff x="403368" y="-24"/>
            <a:chExt cx="623446" cy="4129640"/>
          </a:xfrm>
        </p:grpSpPr>
        <p:sp>
          <p:nvSpPr>
            <p:cNvPr id="288" name="Google Shape;288;p43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43"/>
          <p:cNvGrpSpPr/>
          <p:nvPr/>
        </p:nvGrpSpPr>
        <p:grpSpPr>
          <a:xfrm rot="10800000" flipH="1">
            <a:off x="449010" y="1591381"/>
            <a:ext cx="532173" cy="3525060"/>
            <a:chOff x="403368" y="-24"/>
            <a:chExt cx="623446" cy="4129640"/>
          </a:xfrm>
        </p:grpSpPr>
        <p:sp>
          <p:nvSpPr>
            <p:cNvPr id="295" name="Google Shape;295;p43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26"/>
          <p:cNvCxnSpPr/>
          <p:nvPr/>
        </p:nvCxnSpPr>
        <p:spPr>
          <a:xfrm>
            <a:off x="-9575" y="240900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7" name="Google Shape;27;p26"/>
          <p:cNvCxnSpPr/>
          <p:nvPr/>
        </p:nvCxnSpPr>
        <p:spPr>
          <a:xfrm>
            <a:off x="4274700" y="4911325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grpSp>
        <p:nvGrpSpPr>
          <p:cNvPr id="28" name="Google Shape;28;p26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9" name="Google Shape;29;p2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720000" y="1237225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ubTitle" idx="1"/>
          </p:nvPr>
        </p:nvSpPr>
        <p:spPr>
          <a:xfrm>
            <a:off x="720168" y="2236785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title" idx="2"/>
          </p:nvPr>
        </p:nvSpPr>
        <p:spPr>
          <a:xfrm>
            <a:off x="3368825" y="1237225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ubTitle" idx="3"/>
          </p:nvPr>
        </p:nvSpPr>
        <p:spPr>
          <a:xfrm>
            <a:off x="3368813" y="2236785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 idx="4"/>
          </p:nvPr>
        </p:nvSpPr>
        <p:spPr>
          <a:xfrm>
            <a:off x="6017450" y="1237225"/>
            <a:ext cx="2416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ubTitle" idx="5"/>
          </p:nvPr>
        </p:nvSpPr>
        <p:spPr>
          <a:xfrm>
            <a:off x="6012350" y="2236785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title" idx="6"/>
          </p:nvPr>
        </p:nvSpPr>
        <p:spPr>
          <a:xfrm>
            <a:off x="720000" y="3043400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ubTitle" idx="7"/>
          </p:nvPr>
        </p:nvSpPr>
        <p:spPr>
          <a:xfrm>
            <a:off x="720168" y="4047500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title" idx="8"/>
          </p:nvPr>
        </p:nvSpPr>
        <p:spPr>
          <a:xfrm>
            <a:off x="3368825" y="3043400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ubTitle" idx="9"/>
          </p:nvPr>
        </p:nvSpPr>
        <p:spPr>
          <a:xfrm>
            <a:off x="3368813" y="4047500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title" idx="13"/>
          </p:nvPr>
        </p:nvSpPr>
        <p:spPr>
          <a:xfrm>
            <a:off x="6017450" y="3043400"/>
            <a:ext cx="2416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ubTitle" idx="14"/>
          </p:nvPr>
        </p:nvSpPr>
        <p:spPr>
          <a:xfrm>
            <a:off x="6012350" y="4047500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ubTitle" idx="16"/>
          </p:nvPr>
        </p:nvSpPr>
        <p:spPr>
          <a:xfrm>
            <a:off x="715100" y="1830625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ubTitle" idx="17"/>
          </p:nvPr>
        </p:nvSpPr>
        <p:spPr>
          <a:xfrm>
            <a:off x="3368810" y="1830625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ubTitle" idx="18"/>
          </p:nvPr>
        </p:nvSpPr>
        <p:spPr>
          <a:xfrm>
            <a:off x="6017402" y="1830625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ubTitle" idx="19"/>
          </p:nvPr>
        </p:nvSpPr>
        <p:spPr>
          <a:xfrm>
            <a:off x="715100" y="3636800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ubTitle" idx="20"/>
          </p:nvPr>
        </p:nvSpPr>
        <p:spPr>
          <a:xfrm>
            <a:off x="3368810" y="3636800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ubTitle" idx="21"/>
          </p:nvPr>
        </p:nvSpPr>
        <p:spPr>
          <a:xfrm>
            <a:off x="6017402" y="3636799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44"/>
          <p:cNvGrpSpPr/>
          <p:nvPr/>
        </p:nvGrpSpPr>
        <p:grpSpPr>
          <a:xfrm>
            <a:off x="449010" y="-25"/>
            <a:ext cx="532173" cy="3525060"/>
            <a:chOff x="403368" y="-24"/>
            <a:chExt cx="623446" cy="4129640"/>
          </a:xfrm>
        </p:grpSpPr>
        <p:sp>
          <p:nvSpPr>
            <p:cNvPr id="303" name="Google Shape;303;p44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44"/>
          <p:cNvGrpSpPr/>
          <p:nvPr/>
        </p:nvGrpSpPr>
        <p:grpSpPr>
          <a:xfrm rot="10800000">
            <a:off x="8162809" y="1591381"/>
            <a:ext cx="532173" cy="3525060"/>
            <a:chOff x="403368" y="-24"/>
            <a:chExt cx="623446" cy="4129640"/>
          </a:xfrm>
        </p:grpSpPr>
        <p:sp>
          <p:nvSpPr>
            <p:cNvPr id="310" name="Google Shape;310;p44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/>
        </p:nvSpPr>
        <p:spPr>
          <a:xfrm rot="-5400000">
            <a:off x="889700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7"/>
          <p:cNvSpPr/>
          <p:nvPr/>
        </p:nvSpPr>
        <p:spPr>
          <a:xfrm rot="5400000">
            <a:off x="7682125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27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61" name="Google Shape;61;p27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7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7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7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7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7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28"/>
          <p:cNvGrpSpPr/>
          <p:nvPr/>
        </p:nvGrpSpPr>
        <p:grpSpPr>
          <a:xfrm>
            <a:off x="237036" y="1641370"/>
            <a:ext cx="346528" cy="3502142"/>
            <a:chOff x="3665550" y="1907725"/>
            <a:chExt cx="140825" cy="1423172"/>
          </a:xfrm>
        </p:grpSpPr>
        <p:sp>
          <p:nvSpPr>
            <p:cNvPr id="76" name="Google Shape;76;p28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8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8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8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28"/>
          <p:cNvGrpSpPr/>
          <p:nvPr/>
        </p:nvGrpSpPr>
        <p:grpSpPr>
          <a:xfrm rot="10800000">
            <a:off x="8560436" y="-5"/>
            <a:ext cx="346528" cy="3502142"/>
            <a:chOff x="3665550" y="1907725"/>
            <a:chExt cx="140825" cy="1423172"/>
          </a:xfrm>
        </p:grpSpPr>
        <p:sp>
          <p:nvSpPr>
            <p:cNvPr id="81" name="Google Shape;81;p28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8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8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8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29"/>
          <p:cNvCxnSpPr/>
          <p:nvPr/>
        </p:nvCxnSpPr>
        <p:spPr>
          <a:xfrm>
            <a:off x="716950" y="4773325"/>
            <a:ext cx="7703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7" name="Google Shape;87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ubTitle" idx="1"/>
          </p:nvPr>
        </p:nvSpPr>
        <p:spPr>
          <a:xfrm>
            <a:off x="720000" y="227267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ubTitle" idx="2"/>
          </p:nvPr>
        </p:nvSpPr>
        <p:spPr>
          <a:xfrm>
            <a:off x="3403800" y="227267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subTitle" idx="3"/>
          </p:nvPr>
        </p:nvSpPr>
        <p:spPr>
          <a:xfrm>
            <a:off x="6087600" y="227267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ubTitle" idx="4"/>
          </p:nvPr>
        </p:nvSpPr>
        <p:spPr>
          <a:xfrm>
            <a:off x="720000" y="40357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ubTitle" idx="5"/>
          </p:nvPr>
        </p:nvSpPr>
        <p:spPr>
          <a:xfrm>
            <a:off x="3403800" y="40357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ubTitle" idx="6"/>
          </p:nvPr>
        </p:nvSpPr>
        <p:spPr>
          <a:xfrm>
            <a:off x="6087600" y="40357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08" name="Google Shape;108;p30"/>
          <p:cNvCxnSpPr/>
          <p:nvPr/>
        </p:nvCxnSpPr>
        <p:spPr>
          <a:xfrm>
            <a:off x="724925" y="4610000"/>
            <a:ext cx="770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1" name="Google Shape;111;p31"/>
          <p:cNvGrpSpPr/>
          <p:nvPr/>
        </p:nvGrpSpPr>
        <p:grpSpPr>
          <a:xfrm>
            <a:off x="332580" y="2063068"/>
            <a:ext cx="155451" cy="3091510"/>
            <a:chOff x="714230" y="2051917"/>
            <a:chExt cx="155451" cy="3091510"/>
          </a:xfrm>
        </p:grpSpPr>
        <p:sp>
          <p:nvSpPr>
            <p:cNvPr id="112" name="Google Shape;112;p3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31"/>
          <p:cNvGrpSpPr/>
          <p:nvPr/>
        </p:nvGrpSpPr>
        <p:grpSpPr>
          <a:xfrm>
            <a:off x="8655980" y="2063068"/>
            <a:ext cx="155451" cy="3091510"/>
            <a:chOff x="714230" y="2051917"/>
            <a:chExt cx="155451" cy="3091510"/>
          </a:xfrm>
        </p:grpSpPr>
        <p:sp>
          <p:nvSpPr>
            <p:cNvPr id="118" name="Google Shape;118;p3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3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127" name="Google Shape;127;p33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3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3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3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3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3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3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3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3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33"/>
          <p:cNvGrpSpPr/>
          <p:nvPr/>
        </p:nvGrpSpPr>
        <p:grpSpPr>
          <a:xfrm rot="-5400000">
            <a:off x="4348226" y="2068026"/>
            <a:ext cx="447547" cy="5538132"/>
            <a:chOff x="6083600" y="3072400"/>
            <a:chExt cx="125125" cy="1371300"/>
          </a:xfrm>
        </p:grpSpPr>
        <p:sp>
          <p:nvSpPr>
            <p:cNvPr id="138" name="Google Shape;138;p33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pwv.gov/dotplan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WV DOT </a:t>
            </a:r>
            <a:b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Scanning Project</a:t>
            </a:r>
            <a:endParaRPr sz="38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1" name="Google Shape;321;p1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Presented By: WV GIS Technical Center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Montserrat SemiBold"/>
                <a:sym typeface="Montserrat SemiBold"/>
              </a:rPr>
              <a:t>November 20, 2024</a:t>
            </a:r>
            <a:endParaRPr dirty="0"/>
          </a:p>
        </p:txBody>
      </p:sp>
      <p:grpSp>
        <p:nvGrpSpPr>
          <p:cNvPr id="322" name="Google Shape;322;p1"/>
          <p:cNvGrpSpPr/>
          <p:nvPr/>
        </p:nvGrpSpPr>
        <p:grpSpPr>
          <a:xfrm>
            <a:off x="2420254" y="534995"/>
            <a:ext cx="4303492" cy="392758"/>
            <a:chOff x="2420254" y="534995"/>
            <a:chExt cx="4303492" cy="392758"/>
          </a:xfrm>
        </p:grpSpPr>
        <p:grpSp>
          <p:nvGrpSpPr>
            <p:cNvPr id="323" name="Google Shape;323;p1"/>
            <p:cNvGrpSpPr/>
            <p:nvPr/>
          </p:nvGrpSpPr>
          <p:grpSpPr>
            <a:xfrm>
              <a:off x="4375682" y="534995"/>
              <a:ext cx="392680" cy="392758"/>
              <a:chOff x="4375682" y="534995"/>
              <a:chExt cx="392680" cy="392758"/>
            </a:xfrm>
          </p:grpSpPr>
          <p:sp>
            <p:nvSpPr>
              <p:cNvPr id="324" name="Google Shape;324;p1"/>
              <p:cNvSpPr/>
              <p:nvPr/>
            </p:nvSpPr>
            <p:spPr>
              <a:xfrm rot="-5400000">
                <a:off x="4571983" y="535078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 rot="-5400000">
                <a:off x="4375638" y="731335"/>
                <a:ext cx="392758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631" y="163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" y="1631"/>
                    </a:moveTo>
                    <a:lnTo>
                      <a:pt x="163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" name="Google Shape;328;p1"/>
            <p:cNvSpPr/>
            <p:nvPr/>
          </p:nvSpPr>
          <p:spPr>
            <a:xfrm rot="-5400000">
              <a:off x="5801635" y="-190654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 rot="-5400000">
              <a:off x="3342326" y="-190693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"/>
          <p:cNvGrpSpPr/>
          <p:nvPr/>
        </p:nvGrpSpPr>
        <p:grpSpPr>
          <a:xfrm>
            <a:off x="2420254" y="4215820"/>
            <a:ext cx="4303492" cy="392680"/>
            <a:chOff x="2420254" y="4215820"/>
            <a:chExt cx="4303492" cy="392680"/>
          </a:xfrm>
        </p:grpSpPr>
        <p:grpSp>
          <p:nvGrpSpPr>
            <p:cNvPr id="331" name="Google Shape;331;p1"/>
            <p:cNvGrpSpPr/>
            <p:nvPr/>
          </p:nvGrpSpPr>
          <p:grpSpPr>
            <a:xfrm>
              <a:off x="4375682" y="4215820"/>
              <a:ext cx="392680" cy="392680"/>
              <a:chOff x="4375682" y="4215820"/>
              <a:chExt cx="392680" cy="392680"/>
            </a:xfrm>
          </p:grpSpPr>
          <p:sp>
            <p:nvSpPr>
              <p:cNvPr id="332" name="Google Shape;332;p1"/>
              <p:cNvSpPr/>
              <p:nvPr/>
            </p:nvSpPr>
            <p:spPr>
              <a:xfrm rot="-5400000">
                <a:off x="4571983" y="4215825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 rot="-5400000">
                <a:off x="4375677" y="4412121"/>
                <a:ext cx="39268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1632" y="163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0" y="1631"/>
                    </a:moveTo>
                    <a:lnTo>
                      <a:pt x="1632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" name="Google Shape;336;p1"/>
            <p:cNvSpPr/>
            <p:nvPr/>
          </p:nvSpPr>
          <p:spPr>
            <a:xfrm rot="-5400000">
              <a:off x="5801635" y="3490093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 rot="-5400000">
              <a:off x="3342326" y="3490054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3905" y="2234847"/>
            <a:ext cx="1185260" cy="44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098" y="2234847"/>
            <a:ext cx="1235355" cy="44015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"/>
          <p:cNvSpPr/>
          <p:nvPr/>
        </p:nvSpPr>
        <p:spPr>
          <a:xfrm rot="5400000">
            <a:off x="5836837" y="1703066"/>
            <a:ext cx="451764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Operational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Flow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468" name="Google Shape;468;p4"/>
          <p:cNvCxnSpPr>
            <a:stCxn id="469" idx="2"/>
            <a:endCxn id="470" idx="2"/>
          </p:cNvCxnSpPr>
          <p:nvPr/>
        </p:nvCxnSpPr>
        <p:spPr>
          <a:xfrm rot="10800000">
            <a:off x="1219240" y="2101813"/>
            <a:ext cx="0" cy="12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71" name="Google Shape;471;p4"/>
          <p:cNvCxnSpPr>
            <a:stCxn id="472" idx="0"/>
            <a:endCxn id="473" idx="0"/>
          </p:cNvCxnSpPr>
          <p:nvPr/>
        </p:nvCxnSpPr>
        <p:spPr>
          <a:xfrm rot="10800000" flipH="1">
            <a:off x="2448124" y="2683920"/>
            <a:ext cx="6300" cy="1126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74" name="Google Shape;474;p4"/>
          <p:cNvCxnSpPr>
            <a:stCxn id="475" idx="0"/>
            <a:endCxn id="476" idx="0"/>
          </p:cNvCxnSpPr>
          <p:nvPr/>
        </p:nvCxnSpPr>
        <p:spPr>
          <a:xfrm rot="10800000">
            <a:off x="4873275" y="2683900"/>
            <a:ext cx="0" cy="483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77" name="Google Shape;477;p4"/>
          <p:cNvCxnSpPr>
            <a:stCxn id="466" idx="0"/>
            <a:endCxn id="478" idx="0"/>
          </p:cNvCxnSpPr>
          <p:nvPr/>
        </p:nvCxnSpPr>
        <p:spPr>
          <a:xfrm>
            <a:off x="6062719" y="2679877"/>
            <a:ext cx="0" cy="18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76" name="Google Shape;476;p4"/>
          <p:cNvSpPr/>
          <p:nvPr/>
        </p:nvSpPr>
        <p:spPr>
          <a:xfrm rot="5400000">
            <a:off x="4645418" y="1705065"/>
            <a:ext cx="455757" cy="150185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/>
          <p:nvPr/>
        </p:nvSpPr>
        <p:spPr>
          <a:xfrm rot="5400000">
            <a:off x="3416595" y="1705551"/>
            <a:ext cx="454786" cy="1501856"/>
          </a:xfrm>
          <a:prstGeom prst="round2SameRect">
            <a:avLst>
              <a:gd name="adj1" fmla="val 4706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"/>
          <p:cNvSpPr/>
          <p:nvPr/>
        </p:nvSpPr>
        <p:spPr>
          <a:xfrm rot="5400000">
            <a:off x="2227172" y="1705550"/>
            <a:ext cx="454786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"/>
          <p:cNvSpPr/>
          <p:nvPr/>
        </p:nvSpPr>
        <p:spPr>
          <a:xfrm rot="5400000">
            <a:off x="991240" y="1705213"/>
            <a:ext cx="456000" cy="1501800"/>
          </a:xfrm>
          <a:prstGeom prst="round2SameRect">
            <a:avLst>
              <a:gd name="adj1" fmla="val 47991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4"/>
          <p:cNvCxnSpPr>
            <a:stCxn id="479" idx="0"/>
            <a:endCxn id="481" idx="0"/>
          </p:cNvCxnSpPr>
          <p:nvPr/>
        </p:nvCxnSpPr>
        <p:spPr>
          <a:xfrm flipH="1">
            <a:off x="3643688" y="2683872"/>
            <a:ext cx="300" cy="792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70" name="Google Shape;470;p4"/>
          <p:cNvSpPr txBox="1"/>
          <p:nvPr/>
        </p:nvSpPr>
        <p:spPr>
          <a:xfrm>
            <a:off x="359026" y="1786695"/>
            <a:ext cx="1720369" cy="31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Preparation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2" name="Google Shape;472;p4"/>
          <p:cNvSpPr txBox="1"/>
          <p:nvPr/>
        </p:nvSpPr>
        <p:spPr>
          <a:xfrm>
            <a:off x="1726540" y="3810720"/>
            <a:ext cx="1443167" cy="20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Scanning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1" name="Google Shape;481;p4"/>
          <p:cNvSpPr txBox="1"/>
          <p:nvPr/>
        </p:nvSpPr>
        <p:spPr>
          <a:xfrm>
            <a:off x="2703988" y="3476800"/>
            <a:ext cx="18795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 Processing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8" name="Google Shape;478;p4"/>
          <p:cNvSpPr txBox="1"/>
          <p:nvPr/>
        </p:nvSpPr>
        <p:spPr>
          <a:xfrm>
            <a:off x="5256625" y="2862250"/>
            <a:ext cx="16122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Georeferencing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2" name="Google Shape;482;p4"/>
          <p:cNvSpPr txBox="1"/>
          <p:nvPr/>
        </p:nvSpPr>
        <p:spPr>
          <a:xfrm>
            <a:off x="6371825" y="1865127"/>
            <a:ext cx="15738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Quality Control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83" name="Google Shape;4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291" y="2266392"/>
            <a:ext cx="371888" cy="3718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475" name="Google Shape;475;p4"/>
          <p:cNvSpPr txBox="1"/>
          <p:nvPr/>
        </p:nvSpPr>
        <p:spPr>
          <a:xfrm>
            <a:off x="4122375" y="3167200"/>
            <a:ext cx="15018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Building PDF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84" name="Google Shape;484;p4"/>
          <p:cNvCxnSpPr>
            <a:stCxn id="482" idx="2"/>
            <a:endCxn id="465" idx="0"/>
          </p:cNvCxnSpPr>
          <p:nvPr/>
        </p:nvCxnSpPr>
        <p:spPr>
          <a:xfrm>
            <a:off x="7158725" y="2075127"/>
            <a:ext cx="0" cy="15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85" name="Google Shape;485;p4"/>
          <p:cNvSpPr txBox="1"/>
          <p:nvPr/>
        </p:nvSpPr>
        <p:spPr>
          <a:xfrm>
            <a:off x="7478838" y="1491125"/>
            <a:ext cx="12354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Publishing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86" name="Google Shape;486;p4"/>
          <p:cNvCxnSpPr>
            <a:stCxn id="464" idx="0"/>
            <a:endCxn id="485" idx="2"/>
          </p:cNvCxnSpPr>
          <p:nvPr/>
        </p:nvCxnSpPr>
        <p:spPr>
          <a:xfrm rot="10800000">
            <a:off x="8096535" y="1761447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487" name="Google Shape;487;p4"/>
          <p:cNvGrpSpPr/>
          <p:nvPr/>
        </p:nvGrpSpPr>
        <p:grpSpPr>
          <a:xfrm>
            <a:off x="7911422" y="2317853"/>
            <a:ext cx="370225" cy="268965"/>
            <a:chOff x="3256300" y="3271975"/>
            <a:chExt cx="345875" cy="251275"/>
          </a:xfrm>
        </p:grpSpPr>
        <p:sp>
          <p:nvSpPr>
            <p:cNvPr id="488" name="Google Shape;488;p4"/>
            <p:cNvSpPr/>
            <p:nvPr/>
          </p:nvSpPr>
          <p:spPr>
            <a:xfrm>
              <a:off x="3256300" y="3271975"/>
              <a:ext cx="345875" cy="251275"/>
            </a:xfrm>
            <a:custGeom>
              <a:avLst/>
              <a:gdLst/>
              <a:ahLst/>
              <a:cxnLst/>
              <a:rect l="l" t="t" r="r" b="b"/>
              <a:pathLst>
                <a:path w="13835" h="10051" extrusionOk="0">
                  <a:moveTo>
                    <a:pt x="13432" y="434"/>
                  </a:moveTo>
                  <a:lnTo>
                    <a:pt x="13432" y="1985"/>
                  </a:lnTo>
                  <a:lnTo>
                    <a:pt x="11726" y="1985"/>
                  </a:lnTo>
                  <a:lnTo>
                    <a:pt x="11726" y="434"/>
                  </a:lnTo>
                  <a:close/>
                  <a:moveTo>
                    <a:pt x="4219" y="3412"/>
                  </a:moveTo>
                  <a:lnTo>
                    <a:pt x="4219" y="4064"/>
                  </a:lnTo>
                  <a:lnTo>
                    <a:pt x="2079" y="4064"/>
                  </a:lnTo>
                  <a:lnTo>
                    <a:pt x="2079" y="3412"/>
                  </a:lnTo>
                  <a:close/>
                  <a:moveTo>
                    <a:pt x="4653" y="4498"/>
                  </a:moveTo>
                  <a:lnTo>
                    <a:pt x="4653" y="9647"/>
                  </a:lnTo>
                  <a:lnTo>
                    <a:pt x="1675" y="9647"/>
                  </a:lnTo>
                  <a:lnTo>
                    <a:pt x="1675" y="4498"/>
                  </a:lnTo>
                  <a:close/>
                  <a:moveTo>
                    <a:pt x="7104" y="5584"/>
                  </a:moveTo>
                  <a:lnTo>
                    <a:pt x="7104" y="9647"/>
                  </a:lnTo>
                  <a:lnTo>
                    <a:pt x="5025" y="9647"/>
                  </a:lnTo>
                  <a:lnTo>
                    <a:pt x="5025" y="5584"/>
                  </a:lnTo>
                  <a:close/>
                  <a:moveTo>
                    <a:pt x="3195" y="0"/>
                  </a:moveTo>
                  <a:cubicBezTo>
                    <a:pt x="3009" y="62"/>
                    <a:pt x="3009" y="310"/>
                    <a:pt x="3195" y="372"/>
                  </a:cubicBezTo>
                  <a:lnTo>
                    <a:pt x="11322" y="372"/>
                  </a:lnTo>
                  <a:lnTo>
                    <a:pt x="11322" y="1985"/>
                  </a:lnTo>
                  <a:lnTo>
                    <a:pt x="434" y="1985"/>
                  </a:lnTo>
                  <a:lnTo>
                    <a:pt x="434" y="403"/>
                  </a:lnTo>
                  <a:lnTo>
                    <a:pt x="2203" y="403"/>
                  </a:lnTo>
                  <a:cubicBezTo>
                    <a:pt x="2389" y="341"/>
                    <a:pt x="2389" y="62"/>
                    <a:pt x="2203" y="31"/>
                  </a:cubicBezTo>
                  <a:lnTo>
                    <a:pt x="217" y="31"/>
                  </a:lnTo>
                  <a:cubicBezTo>
                    <a:pt x="93" y="31"/>
                    <a:pt x="0" y="93"/>
                    <a:pt x="0" y="217"/>
                  </a:cubicBezTo>
                  <a:lnTo>
                    <a:pt x="0" y="9864"/>
                  </a:lnTo>
                  <a:cubicBezTo>
                    <a:pt x="0" y="9957"/>
                    <a:pt x="93" y="10050"/>
                    <a:pt x="217" y="10050"/>
                  </a:cubicBezTo>
                  <a:lnTo>
                    <a:pt x="13618" y="10050"/>
                  </a:lnTo>
                  <a:cubicBezTo>
                    <a:pt x="13742" y="10050"/>
                    <a:pt x="13835" y="9957"/>
                    <a:pt x="13835" y="9864"/>
                  </a:cubicBezTo>
                  <a:lnTo>
                    <a:pt x="13835" y="8561"/>
                  </a:lnTo>
                  <a:cubicBezTo>
                    <a:pt x="13819" y="8437"/>
                    <a:pt x="13726" y="8375"/>
                    <a:pt x="13633" y="8375"/>
                  </a:cubicBezTo>
                  <a:cubicBezTo>
                    <a:pt x="13540" y="8375"/>
                    <a:pt x="13447" y="8437"/>
                    <a:pt x="13432" y="8561"/>
                  </a:cubicBezTo>
                  <a:lnTo>
                    <a:pt x="13432" y="9647"/>
                  </a:lnTo>
                  <a:lnTo>
                    <a:pt x="7507" y="9647"/>
                  </a:lnTo>
                  <a:lnTo>
                    <a:pt x="7507" y="5398"/>
                  </a:lnTo>
                  <a:cubicBezTo>
                    <a:pt x="7507" y="5273"/>
                    <a:pt x="7414" y="5180"/>
                    <a:pt x="7321" y="5180"/>
                  </a:cubicBezTo>
                  <a:lnTo>
                    <a:pt x="5025" y="5180"/>
                  </a:lnTo>
                  <a:lnTo>
                    <a:pt x="5025" y="4281"/>
                  </a:lnTo>
                  <a:cubicBezTo>
                    <a:pt x="5025" y="4157"/>
                    <a:pt x="4932" y="4064"/>
                    <a:pt x="4839" y="4064"/>
                  </a:cubicBezTo>
                  <a:lnTo>
                    <a:pt x="4622" y="4064"/>
                  </a:lnTo>
                  <a:lnTo>
                    <a:pt x="4622" y="3226"/>
                  </a:lnTo>
                  <a:cubicBezTo>
                    <a:pt x="4622" y="3102"/>
                    <a:pt x="4529" y="3009"/>
                    <a:pt x="4405" y="3009"/>
                  </a:cubicBezTo>
                  <a:lnTo>
                    <a:pt x="1892" y="3009"/>
                  </a:lnTo>
                  <a:cubicBezTo>
                    <a:pt x="1768" y="3009"/>
                    <a:pt x="1675" y="3102"/>
                    <a:pt x="1675" y="3226"/>
                  </a:cubicBezTo>
                  <a:lnTo>
                    <a:pt x="1675" y="4064"/>
                  </a:lnTo>
                  <a:lnTo>
                    <a:pt x="1458" y="4064"/>
                  </a:lnTo>
                  <a:cubicBezTo>
                    <a:pt x="1365" y="4064"/>
                    <a:pt x="1272" y="4157"/>
                    <a:pt x="1272" y="4281"/>
                  </a:cubicBezTo>
                  <a:lnTo>
                    <a:pt x="1272" y="9647"/>
                  </a:lnTo>
                  <a:lnTo>
                    <a:pt x="434" y="9647"/>
                  </a:lnTo>
                  <a:lnTo>
                    <a:pt x="434" y="2358"/>
                  </a:lnTo>
                  <a:lnTo>
                    <a:pt x="13432" y="2358"/>
                  </a:lnTo>
                  <a:lnTo>
                    <a:pt x="13432" y="7507"/>
                  </a:lnTo>
                  <a:cubicBezTo>
                    <a:pt x="13447" y="7615"/>
                    <a:pt x="13540" y="7670"/>
                    <a:pt x="13633" y="7670"/>
                  </a:cubicBezTo>
                  <a:cubicBezTo>
                    <a:pt x="13726" y="7670"/>
                    <a:pt x="13819" y="7615"/>
                    <a:pt x="13835" y="7507"/>
                  </a:cubicBezTo>
                  <a:lnTo>
                    <a:pt x="13835" y="186"/>
                  </a:lnTo>
                  <a:cubicBezTo>
                    <a:pt x="13835" y="62"/>
                    <a:pt x="13742" y="0"/>
                    <a:pt x="13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3279550" y="3296775"/>
              <a:ext cx="236550" cy="10125"/>
            </a:xfrm>
            <a:custGeom>
              <a:avLst/>
              <a:gdLst/>
              <a:ahLst/>
              <a:cxnLst/>
              <a:rect l="l" t="t" r="r" b="b"/>
              <a:pathLst>
                <a:path w="9462" h="405" extrusionOk="0">
                  <a:moveTo>
                    <a:pt x="218" y="1"/>
                  </a:moveTo>
                  <a:cubicBezTo>
                    <a:pt x="94" y="1"/>
                    <a:pt x="1" y="94"/>
                    <a:pt x="32" y="218"/>
                  </a:cubicBezTo>
                  <a:cubicBezTo>
                    <a:pt x="32" y="311"/>
                    <a:pt x="94" y="404"/>
                    <a:pt x="218" y="404"/>
                  </a:cubicBezTo>
                  <a:lnTo>
                    <a:pt x="9214" y="404"/>
                  </a:lnTo>
                  <a:cubicBezTo>
                    <a:pt x="9462" y="373"/>
                    <a:pt x="9462" y="32"/>
                    <a:pt x="9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554625" y="3287950"/>
              <a:ext cx="31750" cy="27675"/>
            </a:xfrm>
            <a:custGeom>
              <a:avLst/>
              <a:gdLst/>
              <a:ahLst/>
              <a:cxnLst/>
              <a:rect l="l" t="t" r="r" b="b"/>
              <a:pathLst>
                <a:path w="1270" h="1107" extrusionOk="0">
                  <a:moveTo>
                    <a:pt x="296" y="0"/>
                  </a:moveTo>
                  <a:cubicBezTo>
                    <a:pt x="139" y="0"/>
                    <a:pt x="0" y="213"/>
                    <a:pt x="165" y="354"/>
                  </a:cubicBezTo>
                  <a:lnTo>
                    <a:pt x="351" y="571"/>
                  </a:lnTo>
                  <a:lnTo>
                    <a:pt x="165" y="757"/>
                  </a:lnTo>
                  <a:cubicBezTo>
                    <a:pt x="72" y="850"/>
                    <a:pt x="72" y="974"/>
                    <a:pt x="165" y="1036"/>
                  </a:cubicBezTo>
                  <a:cubicBezTo>
                    <a:pt x="196" y="1083"/>
                    <a:pt x="242" y="1106"/>
                    <a:pt x="293" y="1106"/>
                  </a:cubicBezTo>
                  <a:cubicBezTo>
                    <a:pt x="343" y="1106"/>
                    <a:pt x="397" y="1083"/>
                    <a:pt x="444" y="1036"/>
                  </a:cubicBezTo>
                  <a:lnTo>
                    <a:pt x="630" y="850"/>
                  </a:lnTo>
                  <a:lnTo>
                    <a:pt x="847" y="1036"/>
                  </a:lnTo>
                  <a:cubicBezTo>
                    <a:pt x="890" y="1079"/>
                    <a:pt x="939" y="1098"/>
                    <a:pt x="985" y="1098"/>
                  </a:cubicBezTo>
                  <a:cubicBezTo>
                    <a:pt x="1138" y="1098"/>
                    <a:pt x="1269" y="900"/>
                    <a:pt x="1126" y="757"/>
                  </a:cubicBezTo>
                  <a:lnTo>
                    <a:pt x="940" y="571"/>
                  </a:lnTo>
                  <a:lnTo>
                    <a:pt x="1126" y="354"/>
                  </a:lnTo>
                  <a:cubicBezTo>
                    <a:pt x="1267" y="213"/>
                    <a:pt x="1141" y="0"/>
                    <a:pt x="991" y="0"/>
                  </a:cubicBezTo>
                  <a:cubicBezTo>
                    <a:pt x="943" y="0"/>
                    <a:pt x="892" y="22"/>
                    <a:pt x="847" y="75"/>
                  </a:cubicBezTo>
                  <a:lnTo>
                    <a:pt x="630" y="261"/>
                  </a:lnTo>
                  <a:lnTo>
                    <a:pt x="444" y="75"/>
                  </a:lnTo>
                  <a:cubicBezTo>
                    <a:pt x="399" y="22"/>
                    <a:pt x="347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3474200" y="3453425"/>
              <a:ext cx="98525" cy="38025"/>
            </a:xfrm>
            <a:custGeom>
              <a:avLst/>
              <a:gdLst/>
              <a:ahLst/>
              <a:cxnLst/>
              <a:rect l="l" t="t" r="r" b="b"/>
              <a:pathLst>
                <a:path w="3941" h="1521" extrusionOk="0">
                  <a:moveTo>
                    <a:pt x="3568" y="404"/>
                  </a:moveTo>
                  <a:lnTo>
                    <a:pt x="3568" y="1117"/>
                  </a:lnTo>
                  <a:lnTo>
                    <a:pt x="404" y="1117"/>
                  </a:lnTo>
                  <a:lnTo>
                    <a:pt x="404" y="404"/>
                  </a:lnTo>
                  <a:close/>
                  <a:moveTo>
                    <a:pt x="187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1303"/>
                  </a:lnTo>
                  <a:cubicBezTo>
                    <a:pt x="1" y="1428"/>
                    <a:pt x="94" y="1521"/>
                    <a:pt x="218" y="1521"/>
                  </a:cubicBezTo>
                  <a:lnTo>
                    <a:pt x="3754" y="1521"/>
                  </a:lnTo>
                  <a:cubicBezTo>
                    <a:pt x="3847" y="1521"/>
                    <a:pt x="3940" y="1428"/>
                    <a:pt x="3940" y="1303"/>
                  </a:cubicBezTo>
                  <a:lnTo>
                    <a:pt x="3940" y="187"/>
                  </a:lnTo>
                  <a:cubicBezTo>
                    <a:pt x="3940" y="94"/>
                    <a:pt x="3847" y="1"/>
                    <a:pt x="3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474200" y="3354175"/>
              <a:ext cx="98525" cy="10100"/>
            </a:xfrm>
            <a:custGeom>
              <a:avLst/>
              <a:gdLst/>
              <a:ahLst/>
              <a:cxnLst/>
              <a:rect l="l" t="t" r="r" b="b"/>
              <a:pathLst>
                <a:path w="3941" h="404" extrusionOk="0">
                  <a:moveTo>
                    <a:pt x="218" y="0"/>
                  </a:moveTo>
                  <a:cubicBezTo>
                    <a:pt x="1" y="62"/>
                    <a:pt x="1" y="341"/>
                    <a:pt x="218" y="403"/>
                  </a:cubicBezTo>
                  <a:lnTo>
                    <a:pt x="3754" y="403"/>
                  </a:lnTo>
                  <a:cubicBezTo>
                    <a:pt x="3940" y="341"/>
                    <a:pt x="3940" y="62"/>
                    <a:pt x="3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3473425" y="3387525"/>
              <a:ext cx="100075" cy="10100"/>
            </a:xfrm>
            <a:custGeom>
              <a:avLst/>
              <a:gdLst/>
              <a:ahLst/>
              <a:cxnLst/>
              <a:rect l="l" t="t" r="r" b="b"/>
              <a:pathLst>
                <a:path w="4003" h="404" extrusionOk="0">
                  <a:moveTo>
                    <a:pt x="249" y="0"/>
                  </a:moveTo>
                  <a:cubicBezTo>
                    <a:pt x="1" y="31"/>
                    <a:pt x="1" y="372"/>
                    <a:pt x="249" y="403"/>
                  </a:cubicBezTo>
                  <a:lnTo>
                    <a:pt x="3785" y="403"/>
                  </a:lnTo>
                  <a:cubicBezTo>
                    <a:pt x="4002" y="372"/>
                    <a:pt x="4002" y="31"/>
                    <a:pt x="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3473425" y="3420850"/>
              <a:ext cx="62850" cy="10125"/>
            </a:xfrm>
            <a:custGeom>
              <a:avLst/>
              <a:gdLst/>
              <a:ahLst/>
              <a:cxnLst/>
              <a:rect l="l" t="t" r="r" b="b"/>
              <a:pathLst>
                <a:path w="2514" h="405" extrusionOk="0">
                  <a:moveTo>
                    <a:pt x="249" y="1"/>
                  </a:moveTo>
                  <a:cubicBezTo>
                    <a:pt x="1" y="32"/>
                    <a:pt x="1" y="373"/>
                    <a:pt x="249" y="404"/>
                  </a:cubicBezTo>
                  <a:lnTo>
                    <a:pt x="2296" y="404"/>
                  </a:lnTo>
                  <a:cubicBezTo>
                    <a:pt x="2513" y="373"/>
                    <a:pt x="2513" y="32"/>
                    <a:pt x="2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3315225" y="3398225"/>
              <a:ext cx="10875" cy="19750"/>
            </a:xfrm>
            <a:custGeom>
              <a:avLst/>
              <a:gdLst/>
              <a:ahLst/>
              <a:cxnLst/>
              <a:rect l="l" t="t" r="r" b="b"/>
              <a:pathLst>
                <a:path w="435" h="790" extrusionOk="0">
                  <a:moveTo>
                    <a:pt x="171" y="0"/>
                  </a:moveTo>
                  <a:cubicBezTo>
                    <a:pt x="71" y="0"/>
                    <a:pt x="1" y="85"/>
                    <a:pt x="1" y="192"/>
                  </a:cubicBezTo>
                  <a:lnTo>
                    <a:pt x="1" y="627"/>
                  </a:lnTo>
                  <a:cubicBezTo>
                    <a:pt x="16" y="735"/>
                    <a:pt x="109" y="790"/>
                    <a:pt x="206" y="790"/>
                  </a:cubicBezTo>
                  <a:cubicBezTo>
                    <a:pt x="303" y="790"/>
                    <a:pt x="404" y="735"/>
                    <a:pt x="435" y="627"/>
                  </a:cubicBezTo>
                  <a:lnTo>
                    <a:pt x="435" y="192"/>
                  </a:lnTo>
                  <a:cubicBezTo>
                    <a:pt x="435" y="68"/>
                    <a:pt x="342" y="6"/>
                    <a:pt x="218" y="6"/>
                  </a:cubicBezTo>
                  <a:cubicBezTo>
                    <a:pt x="202" y="2"/>
                    <a:pt x="18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3344700" y="339837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6"/>
                    <a:pt x="0" y="68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68"/>
                    <a:pt x="318" y="6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225" y="3437925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35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3344700" y="343792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218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3"/>
                    <a:pt x="311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315225" y="3478250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04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344700" y="3478250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8"/>
                    <a:pt x="0" y="97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7"/>
                    <a:pt x="318" y="8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398200" y="3484450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21" y="404"/>
                  </a:lnTo>
                  <a:cubicBezTo>
                    <a:pt x="807" y="342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3398200" y="3457300"/>
              <a:ext cx="20200" cy="9325"/>
            </a:xfrm>
            <a:custGeom>
              <a:avLst/>
              <a:gdLst/>
              <a:ahLst/>
              <a:cxnLst/>
              <a:rect l="l" t="t" r="r" b="b"/>
              <a:pathLst>
                <a:path w="808" h="373" extrusionOk="0">
                  <a:moveTo>
                    <a:pt x="187" y="1"/>
                  </a:moveTo>
                  <a:cubicBezTo>
                    <a:pt x="1" y="32"/>
                    <a:pt x="1" y="311"/>
                    <a:pt x="187" y="373"/>
                  </a:cubicBezTo>
                  <a:lnTo>
                    <a:pt x="621" y="373"/>
                  </a:lnTo>
                  <a:cubicBezTo>
                    <a:pt x="807" y="311"/>
                    <a:pt x="807" y="32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398200" y="3430175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1"/>
                    <a:pt x="187" y="403"/>
                  </a:cubicBezTo>
                  <a:lnTo>
                    <a:pt x="621" y="403"/>
                  </a:lnTo>
                  <a:cubicBezTo>
                    <a:pt x="807" y="341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4"/>
          <p:cNvGrpSpPr/>
          <p:nvPr/>
        </p:nvGrpSpPr>
        <p:grpSpPr>
          <a:xfrm>
            <a:off x="3459021" y="2298934"/>
            <a:ext cx="369422" cy="328800"/>
            <a:chOff x="1739450" y="3804725"/>
            <a:chExt cx="345125" cy="307175"/>
          </a:xfrm>
        </p:grpSpPr>
        <p:sp>
          <p:nvSpPr>
            <p:cNvPr id="505" name="Google Shape;505;p4"/>
            <p:cNvSpPr/>
            <p:nvPr/>
          </p:nvSpPr>
          <p:spPr>
            <a:xfrm>
              <a:off x="1739450" y="3804725"/>
              <a:ext cx="345125" cy="307175"/>
            </a:xfrm>
            <a:custGeom>
              <a:avLst/>
              <a:gdLst/>
              <a:ahLst/>
              <a:cxnLst/>
              <a:rect l="l" t="t" r="r" b="b"/>
              <a:pathLst>
                <a:path w="13805" h="12287" extrusionOk="0">
                  <a:moveTo>
                    <a:pt x="13401" y="1706"/>
                  </a:moveTo>
                  <a:lnTo>
                    <a:pt x="13401" y="3164"/>
                  </a:lnTo>
                  <a:lnTo>
                    <a:pt x="1737" y="3164"/>
                  </a:lnTo>
                  <a:lnTo>
                    <a:pt x="1737" y="1706"/>
                  </a:lnTo>
                  <a:close/>
                  <a:moveTo>
                    <a:pt x="13401" y="3568"/>
                  </a:moveTo>
                  <a:lnTo>
                    <a:pt x="13401" y="7383"/>
                  </a:lnTo>
                  <a:cubicBezTo>
                    <a:pt x="13401" y="7445"/>
                    <a:pt x="13370" y="7476"/>
                    <a:pt x="13308" y="7476"/>
                  </a:cubicBezTo>
                  <a:lnTo>
                    <a:pt x="12470" y="7476"/>
                  </a:lnTo>
                  <a:lnTo>
                    <a:pt x="12470" y="4932"/>
                  </a:lnTo>
                  <a:cubicBezTo>
                    <a:pt x="12470" y="4653"/>
                    <a:pt x="12222" y="4405"/>
                    <a:pt x="11943" y="4405"/>
                  </a:cubicBezTo>
                  <a:lnTo>
                    <a:pt x="1737" y="4405"/>
                  </a:lnTo>
                  <a:lnTo>
                    <a:pt x="1737" y="3568"/>
                  </a:lnTo>
                  <a:close/>
                  <a:moveTo>
                    <a:pt x="1831" y="0"/>
                  </a:moveTo>
                  <a:cubicBezTo>
                    <a:pt x="1551" y="0"/>
                    <a:pt x="1334" y="217"/>
                    <a:pt x="1334" y="497"/>
                  </a:cubicBezTo>
                  <a:lnTo>
                    <a:pt x="1334" y="4405"/>
                  </a:lnTo>
                  <a:lnTo>
                    <a:pt x="497" y="4405"/>
                  </a:lnTo>
                  <a:cubicBezTo>
                    <a:pt x="218" y="4405"/>
                    <a:pt x="0" y="4653"/>
                    <a:pt x="0" y="4932"/>
                  </a:cubicBezTo>
                  <a:lnTo>
                    <a:pt x="0" y="11788"/>
                  </a:lnTo>
                  <a:cubicBezTo>
                    <a:pt x="0" y="12067"/>
                    <a:pt x="218" y="12284"/>
                    <a:pt x="497" y="12284"/>
                  </a:cubicBezTo>
                  <a:lnTo>
                    <a:pt x="11943" y="12284"/>
                  </a:lnTo>
                  <a:cubicBezTo>
                    <a:pt x="11959" y="12286"/>
                    <a:pt x="11975" y="12287"/>
                    <a:pt x="11990" y="12287"/>
                  </a:cubicBezTo>
                  <a:cubicBezTo>
                    <a:pt x="12250" y="12287"/>
                    <a:pt x="12470" y="12051"/>
                    <a:pt x="12470" y="11788"/>
                  </a:cubicBezTo>
                  <a:lnTo>
                    <a:pt x="12470" y="10733"/>
                  </a:lnTo>
                  <a:cubicBezTo>
                    <a:pt x="12439" y="10640"/>
                    <a:pt x="12354" y="10593"/>
                    <a:pt x="12269" y="10593"/>
                  </a:cubicBezTo>
                  <a:cubicBezTo>
                    <a:pt x="12183" y="10593"/>
                    <a:pt x="12098" y="10640"/>
                    <a:pt x="12067" y="10733"/>
                  </a:cubicBezTo>
                  <a:lnTo>
                    <a:pt x="12067" y="11788"/>
                  </a:lnTo>
                  <a:cubicBezTo>
                    <a:pt x="12067" y="11850"/>
                    <a:pt x="12036" y="11912"/>
                    <a:pt x="11974" y="11912"/>
                  </a:cubicBezTo>
                  <a:lnTo>
                    <a:pt x="497" y="11912"/>
                  </a:lnTo>
                  <a:cubicBezTo>
                    <a:pt x="435" y="11912"/>
                    <a:pt x="404" y="11850"/>
                    <a:pt x="404" y="11788"/>
                  </a:cubicBezTo>
                  <a:lnTo>
                    <a:pt x="404" y="4932"/>
                  </a:lnTo>
                  <a:cubicBezTo>
                    <a:pt x="404" y="4870"/>
                    <a:pt x="435" y="4808"/>
                    <a:pt x="497" y="4808"/>
                  </a:cubicBezTo>
                  <a:lnTo>
                    <a:pt x="11943" y="4808"/>
                  </a:lnTo>
                  <a:cubicBezTo>
                    <a:pt x="12005" y="4808"/>
                    <a:pt x="12067" y="4870"/>
                    <a:pt x="12067" y="4932"/>
                  </a:cubicBezTo>
                  <a:lnTo>
                    <a:pt x="12067" y="9771"/>
                  </a:lnTo>
                  <a:cubicBezTo>
                    <a:pt x="12098" y="9864"/>
                    <a:pt x="12175" y="9911"/>
                    <a:pt x="12253" y="9911"/>
                  </a:cubicBezTo>
                  <a:cubicBezTo>
                    <a:pt x="12331" y="9911"/>
                    <a:pt x="12408" y="9864"/>
                    <a:pt x="12439" y="9771"/>
                  </a:cubicBezTo>
                  <a:lnTo>
                    <a:pt x="12439" y="7879"/>
                  </a:lnTo>
                  <a:lnTo>
                    <a:pt x="13277" y="7879"/>
                  </a:lnTo>
                  <a:cubicBezTo>
                    <a:pt x="13556" y="7879"/>
                    <a:pt x="13804" y="7662"/>
                    <a:pt x="13804" y="7383"/>
                  </a:cubicBezTo>
                  <a:lnTo>
                    <a:pt x="13804" y="497"/>
                  </a:lnTo>
                  <a:cubicBezTo>
                    <a:pt x="13804" y="217"/>
                    <a:pt x="13556" y="0"/>
                    <a:pt x="13277" y="0"/>
                  </a:cubicBezTo>
                  <a:lnTo>
                    <a:pt x="3785" y="0"/>
                  </a:lnTo>
                  <a:cubicBezTo>
                    <a:pt x="3568" y="31"/>
                    <a:pt x="3568" y="373"/>
                    <a:pt x="3785" y="404"/>
                  </a:cubicBezTo>
                  <a:lnTo>
                    <a:pt x="13308" y="404"/>
                  </a:lnTo>
                  <a:cubicBezTo>
                    <a:pt x="13370" y="404"/>
                    <a:pt x="13401" y="466"/>
                    <a:pt x="13401" y="497"/>
                  </a:cubicBezTo>
                  <a:lnTo>
                    <a:pt x="13401" y="1272"/>
                  </a:lnTo>
                  <a:lnTo>
                    <a:pt x="1737" y="1272"/>
                  </a:lnTo>
                  <a:lnTo>
                    <a:pt x="1737" y="497"/>
                  </a:lnTo>
                  <a:cubicBezTo>
                    <a:pt x="1737" y="466"/>
                    <a:pt x="1800" y="404"/>
                    <a:pt x="1831" y="404"/>
                  </a:cubicBezTo>
                  <a:lnTo>
                    <a:pt x="2885" y="404"/>
                  </a:lnTo>
                  <a:cubicBezTo>
                    <a:pt x="3102" y="373"/>
                    <a:pt x="3102" y="31"/>
                    <a:pt x="2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768150" y="3946625"/>
              <a:ext cx="70575" cy="70600"/>
            </a:xfrm>
            <a:custGeom>
              <a:avLst/>
              <a:gdLst/>
              <a:ahLst/>
              <a:cxnLst/>
              <a:rect l="l" t="t" r="r" b="b"/>
              <a:pathLst>
                <a:path w="2823" h="2824" extrusionOk="0">
                  <a:moveTo>
                    <a:pt x="2327" y="404"/>
                  </a:moveTo>
                  <a:cubicBezTo>
                    <a:pt x="2358" y="404"/>
                    <a:pt x="2420" y="435"/>
                    <a:pt x="2420" y="497"/>
                  </a:cubicBezTo>
                  <a:lnTo>
                    <a:pt x="2420" y="745"/>
                  </a:lnTo>
                  <a:lnTo>
                    <a:pt x="1892" y="745"/>
                  </a:lnTo>
                  <a:cubicBezTo>
                    <a:pt x="1768" y="745"/>
                    <a:pt x="1675" y="838"/>
                    <a:pt x="1675" y="962"/>
                  </a:cubicBezTo>
                  <a:lnTo>
                    <a:pt x="1675" y="1211"/>
                  </a:lnTo>
                  <a:lnTo>
                    <a:pt x="1148" y="1211"/>
                  </a:lnTo>
                  <a:lnTo>
                    <a:pt x="1148" y="404"/>
                  </a:lnTo>
                  <a:close/>
                  <a:moveTo>
                    <a:pt x="776" y="404"/>
                  </a:moveTo>
                  <a:lnTo>
                    <a:pt x="776" y="1676"/>
                  </a:lnTo>
                  <a:lnTo>
                    <a:pt x="403" y="1676"/>
                  </a:lnTo>
                  <a:lnTo>
                    <a:pt x="403" y="497"/>
                  </a:lnTo>
                  <a:cubicBezTo>
                    <a:pt x="403" y="435"/>
                    <a:pt x="465" y="404"/>
                    <a:pt x="527" y="404"/>
                  </a:cubicBezTo>
                  <a:close/>
                  <a:moveTo>
                    <a:pt x="1675" y="1614"/>
                  </a:moveTo>
                  <a:lnTo>
                    <a:pt x="1675" y="2420"/>
                  </a:lnTo>
                  <a:lnTo>
                    <a:pt x="496" y="2420"/>
                  </a:lnTo>
                  <a:cubicBezTo>
                    <a:pt x="434" y="2420"/>
                    <a:pt x="403" y="2389"/>
                    <a:pt x="403" y="2327"/>
                  </a:cubicBezTo>
                  <a:lnTo>
                    <a:pt x="403" y="2079"/>
                  </a:lnTo>
                  <a:lnTo>
                    <a:pt x="962" y="2079"/>
                  </a:lnTo>
                  <a:cubicBezTo>
                    <a:pt x="1055" y="2079"/>
                    <a:pt x="1148" y="1986"/>
                    <a:pt x="1148" y="1862"/>
                  </a:cubicBezTo>
                  <a:lnTo>
                    <a:pt x="1148" y="1614"/>
                  </a:lnTo>
                  <a:close/>
                  <a:moveTo>
                    <a:pt x="2420" y="1149"/>
                  </a:moveTo>
                  <a:lnTo>
                    <a:pt x="2420" y="2327"/>
                  </a:lnTo>
                  <a:cubicBezTo>
                    <a:pt x="2420" y="2389"/>
                    <a:pt x="2389" y="2420"/>
                    <a:pt x="2327" y="2420"/>
                  </a:cubicBezTo>
                  <a:lnTo>
                    <a:pt x="2078" y="2420"/>
                  </a:lnTo>
                  <a:lnTo>
                    <a:pt x="2078" y="1149"/>
                  </a:lnTo>
                  <a:close/>
                  <a:moveTo>
                    <a:pt x="496" y="1"/>
                  </a:moveTo>
                  <a:cubicBezTo>
                    <a:pt x="217" y="1"/>
                    <a:pt x="0" y="218"/>
                    <a:pt x="0" y="497"/>
                  </a:cubicBezTo>
                  <a:lnTo>
                    <a:pt x="0" y="2327"/>
                  </a:lnTo>
                  <a:cubicBezTo>
                    <a:pt x="0" y="2606"/>
                    <a:pt x="217" y="2824"/>
                    <a:pt x="496" y="2824"/>
                  </a:cubicBezTo>
                  <a:lnTo>
                    <a:pt x="2327" y="2824"/>
                  </a:lnTo>
                  <a:cubicBezTo>
                    <a:pt x="2606" y="2824"/>
                    <a:pt x="2823" y="2606"/>
                    <a:pt x="2823" y="2327"/>
                  </a:cubicBezTo>
                  <a:lnTo>
                    <a:pt x="2823" y="497"/>
                  </a:lnTo>
                  <a:cubicBezTo>
                    <a:pt x="2823" y="218"/>
                    <a:pt x="2606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68925" y="4041250"/>
              <a:ext cx="249725" cy="9325"/>
            </a:xfrm>
            <a:custGeom>
              <a:avLst/>
              <a:gdLst/>
              <a:ahLst/>
              <a:cxnLst/>
              <a:rect l="l" t="t" r="r" b="b"/>
              <a:pathLst>
                <a:path w="9989" h="373" extrusionOk="0">
                  <a:moveTo>
                    <a:pt x="186" y="0"/>
                  </a:moveTo>
                  <a:cubicBezTo>
                    <a:pt x="0" y="62"/>
                    <a:pt x="0" y="310"/>
                    <a:pt x="186" y="372"/>
                  </a:cubicBezTo>
                  <a:lnTo>
                    <a:pt x="9771" y="372"/>
                  </a:lnTo>
                  <a:cubicBezTo>
                    <a:pt x="9895" y="372"/>
                    <a:pt x="9988" y="279"/>
                    <a:pt x="9988" y="186"/>
                  </a:cubicBezTo>
                  <a:cubicBezTo>
                    <a:pt x="9988" y="93"/>
                    <a:pt x="9895" y="0"/>
                    <a:pt x="9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66600" y="4071475"/>
              <a:ext cx="113225" cy="10125"/>
            </a:xfrm>
            <a:custGeom>
              <a:avLst/>
              <a:gdLst/>
              <a:ahLst/>
              <a:cxnLst/>
              <a:rect l="l" t="t" r="r" b="b"/>
              <a:pathLst>
                <a:path w="4529" h="405" extrusionOk="0">
                  <a:moveTo>
                    <a:pt x="217" y="1"/>
                  </a:moveTo>
                  <a:cubicBezTo>
                    <a:pt x="0" y="32"/>
                    <a:pt x="0" y="373"/>
                    <a:pt x="217" y="404"/>
                  </a:cubicBezTo>
                  <a:lnTo>
                    <a:pt x="4312" y="404"/>
                  </a:lnTo>
                  <a:cubicBezTo>
                    <a:pt x="4529" y="373"/>
                    <a:pt x="4529" y="32"/>
                    <a:pt x="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896100" y="4071475"/>
              <a:ext cx="56625" cy="10125"/>
            </a:xfrm>
            <a:custGeom>
              <a:avLst/>
              <a:gdLst/>
              <a:ahLst/>
              <a:cxnLst/>
              <a:rect l="l" t="t" r="r" b="b"/>
              <a:pathLst>
                <a:path w="2265" h="405" extrusionOk="0">
                  <a:moveTo>
                    <a:pt x="248" y="1"/>
                  </a:moveTo>
                  <a:cubicBezTo>
                    <a:pt x="0" y="32"/>
                    <a:pt x="0" y="373"/>
                    <a:pt x="248" y="404"/>
                  </a:cubicBezTo>
                  <a:lnTo>
                    <a:pt x="2048" y="404"/>
                  </a:lnTo>
                  <a:cubicBezTo>
                    <a:pt x="2265" y="373"/>
                    <a:pt x="2265" y="32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4"/>
          <p:cNvGrpSpPr/>
          <p:nvPr/>
        </p:nvGrpSpPr>
        <p:grpSpPr>
          <a:xfrm>
            <a:off x="4734188" y="2276321"/>
            <a:ext cx="269821" cy="370251"/>
            <a:chOff x="1039175" y="2113400"/>
            <a:chExt cx="252075" cy="345900"/>
          </a:xfrm>
        </p:grpSpPr>
        <p:sp>
          <p:nvSpPr>
            <p:cNvPr id="511" name="Google Shape;511;p4"/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4"/>
          <p:cNvGrpSpPr/>
          <p:nvPr/>
        </p:nvGrpSpPr>
        <p:grpSpPr>
          <a:xfrm>
            <a:off x="6979593" y="2266392"/>
            <a:ext cx="370251" cy="369422"/>
            <a:chOff x="3999975" y="2114175"/>
            <a:chExt cx="345900" cy="345125"/>
          </a:xfrm>
        </p:grpSpPr>
        <p:sp>
          <p:nvSpPr>
            <p:cNvPr id="518" name="Google Shape;518;p4"/>
            <p:cNvSpPr/>
            <p:nvPr/>
          </p:nvSpPr>
          <p:spPr>
            <a:xfrm>
              <a:off x="3999975" y="2114175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7631" y="373"/>
                  </a:moveTo>
                  <a:cubicBezTo>
                    <a:pt x="7663" y="373"/>
                    <a:pt x="7694" y="404"/>
                    <a:pt x="7694" y="435"/>
                  </a:cubicBezTo>
                  <a:lnTo>
                    <a:pt x="7694" y="1179"/>
                  </a:lnTo>
                  <a:lnTo>
                    <a:pt x="6143" y="1179"/>
                  </a:lnTo>
                  <a:lnTo>
                    <a:pt x="6143" y="435"/>
                  </a:lnTo>
                  <a:cubicBezTo>
                    <a:pt x="6143" y="404"/>
                    <a:pt x="6174" y="373"/>
                    <a:pt x="6205" y="373"/>
                  </a:cubicBezTo>
                  <a:close/>
                  <a:moveTo>
                    <a:pt x="10082" y="8035"/>
                  </a:moveTo>
                  <a:cubicBezTo>
                    <a:pt x="10113" y="8035"/>
                    <a:pt x="10144" y="8066"/>
                    <a:pt x="10175" y="8066"/>
                  </a:cubicBezTo>
                  <a:lnTo>
                    <a:pt x="10578" y="8500"/>
                  </a:lnTo>
                  <a:lnTo>
                    <a:pt x="8407" y="8500"/>
                  </a:lnTo>
                  <a:lnTo>
                    <a:pt x="8407" y="8035"/>
                  </a:lnTo>
                  <a:close/>
                  <a:moveTo>
                    <a:pt x="11664" y="8903"/>
                  </a:moveTo>
                  <a:cubicBezTo>
                    <a:pt x="11943" y="8903"/>
                    <a:pt x="12160" y="9058"/>
                    <a:pt x="12160" y="9244"/>
                  </a:cubicBezTo>
                  <a:lnTo>
                    <a:pt x="12160" y="9648"/>
                  </a:lnTo>
                  <a:lnTo>
                    <a:pt x="1676" y="9648"/>
                  </a:lnTo>
                  <a:lnTo>
                    <a:pt x="1676" y="9244"/>
                  </a:lnTo>
                  <a:cubicBezTo>
                    <a:pt x="1676" y="9058"/>
                    <a:pt x="1893" y="8903"/>
                    <a:pt x="2172" y="8903"/>
                  </a:cubicBezTo>
                  <a:close/>
                  <a:moveTo>
                    <a:pt x="6236" y="1"/>
                  </a:moveTo>
                  <a:cubicBezTo>
                    <a:pt x="5956" y="1"/>
                    <a:pt x="5739" y="187"/>
                    <a:pt x="5739" y="466"/>
                  </a:cubicBezTo>
                  <a:lnTo>
                    <a:pt x="5739" y="1179"/>
                  </a:lnTo>
                  <a:lnTo>
                    <a:pt x="528" y="1179"/>
                  </a:lnTo>
                  <a:cubicBezTo>
                    <a:pt x="249" y="1179"/>
                    <a:pt x="1" y="1428"/>
                    <a:pt x="1" y="1707"/>
                  </a:cubicBezTo>
                  <a:lnTo>
                    <a:pt x="1" y="9555"/>
                  </a:lnTo>
                  <a:cubicBezTo>
                    <a:pt x="1" y="9834"/>
                    <a:pt x="249" y="10082"/>
                    <a:pt x="528" y="10082"/>
                  </a:cubicBezTo>
                  <a:lnTo>
                    <a:pt x="5739" y="10082"/>
                  </a:lnTo>
                  <a:lnTo>
                    <a:pt x="5739" y="11850"/>
                  </a:lnTo>
                  <a:cubicBezTo>
                    <a:pt x="5770" y="11943"/>
                    <a:pt x="5848" y="11990"/>
                    <a:pt x="5925" y="11990"/>
                  </a:cubicBezTo>
                  <a:cubicBezTo>
                    <a:pt x="6003" y="11990"/>
                    <a:pt x="6081" y="11943"/>
                    <a:pt x="6112" y="11850"/>
                  </a:cubicBezTo>
                  <a:lnTo>
                    <a:pt x="6112" y="10082"/>
                  </a:lnTo>
                  <a:lnTo>
                    <a:pt x="7663" y="10082"/>
                  </a:lnTo>
                  <a:lnTo>
                    <a:pt x="7663" y="13401"/>
                  </a:lnTo>
                  <a:lnTo>
                    <a:pt x="6112" y="13401"/>
                  </a:lnTo>
                  <a:lnTo>
                    <a:pt x="6112" y="12750"/>
                  </a:lnTo>
                  <a:cubicBezTo>
                    <a:pt x="6081" y="12656"/>
                    <a:pt x="6003" y="12610"/>
                    <a:pt x="5925" y="12610"/>
                  </a:cubicBezTo>
                  <a:cubicBezTo>
                    <a:pt x="5848" y="12610"/>
                    <a:pt x="5770" y="12656"/>
                    <a:pt x="5739" y="12750"/>
                  </a:cubicBezTo>
                  <a:lnTo>
                    <a:pt x="5739" y="13401"/>
                  </a:lnTo>
                  <a:lnTo>
                    <a:pt x="2296" y="13401"/>
                  </a:lnTo>
                  <a:cubicBezTo>
                    <a:pt x="2048" y="13432"/>
                    <a:pt x="2048" y="13773"/>
                    <a:pt x="2296" y="13804"/>
                  </a:cubicBezTo>
                  <a:lnTo>
                    <a:pt x="11540" y="13804"/>
                  </a:lnTo>
                  <a:cubicBezTo>
                    <a:pt x="11788" y="13773"/>
                    <a:pt x="11788" y="13432"/>
                    <a:pt x="11540" y="13401"/>
                  </a:cubicBezTo>
                  <a:lnTo>
                    <a:pt x="8128" y="13401"/>
                  </a:lnTo>
                  <a:lnTo>
                    <a:pt x="8128" y="10051"/>
                  </a:lnTo>
                  <a:lnTo>
                    <a:pt x="13339" y="10051"/>
                  </a:lnTo>
                  <a:cubicBezTo>
                    <a:pt x="13618" y="10051"/>
                    <a:pt x="13835" y="9834"/>
                    <a:pt x="13835" y="9555"/>
                  </a:cubicBezTo>
                  <a:lnTo>
                    <a:pt x="13835" y="1676"/>
                  </a:lnTo>
                  <a:cubicBezTo>
                    <a:pt x="13835" y="1397"/>
                    <a:pt x="13618" y="1179"/>
                    <a:pt x="13339" y="1179"/>
                  </a:cubicBezTo>
                  <a:lnTo>
                    <a:pt x="12005" y="1179"/>
                  </a:lnTo>
                  <a:cubicBezTo>
                    <a:pt x="11788" y="1241"/>
                    <a:pt x="11788" y="1490"/>
                    <a:pt x="12005" y="1552"/>
                  </a:cubicBezTo>
                  <a:lnTo>
                    <a:pt x="13308" y="1552"/>
                  </a:lnTo>
                  <a:cubicBezTo>
                    <a:pt x="13370" y="1552"/>
                    <a:pt x="13432" y="1614"/>
                    <a:pt x="13432" y="1676"/>
                  </a:cubicBezTo>
                  <a:lnTo>
                    <a:pt x="13432" y="9524"/>
                  </a:lnTo>
                  <a:cubicBezTo>
                    <a:pt x="13432" y="9586"/>
                    <a:pt x="13370" y="9648"/>
                    <a:pt x="13308" y="9648"/>
                  </a:cubicBezTo>
                  <a:lnTo>
                    <a:pt x="12533" y="9648"/>
                  </a:lnTo>
                  <a:lnTo>
                    <a:pt x="12533" y="9244"/>
                  </a:lnTo>
                  <a:cubicBezTo>
                    <a:pt x="12503" y="8829"/>
                    <a:pt x="12160" y="8498"/>
                    <a:pt x="11723" y="8498"/>
                  </a:cubicBezTo>
                  <a:cubicBezTo>
                    <a:pt x="11703" y="8498"/>
                    <a:pt x="11684" y="8499"/>
                    <a:pt x="11664" y="8500"/>
                  </a:cubicBezTo>
                  <a:lnTo>
                    <a:pt x="11137" y="8500"/>
                  </a:lnTo>
                  <a:lnTo>
                    <a:pt x="10454" y="7786"/>
                  </a:lnTo>
                  <a:cubicBezTo>
                    <a:pt x="10330" y="7693"/>
                    <a:pt x="10206" y="7631"/>
                    <a:pt x="10051" y="7631"/>
                  </a:cubicBezTo>
                  <a:lnTo>
                    <a:pt x="8190" y="7631"/>
                  </a:lnTo>
                  <a:cubicBezTo>
                    <a:pt x="8066" y="7631"/>
                    <a:pt x="7973" y="7724"/>
                    <a:pt x="8004" y="7849"/>
                  </a:cubicBezTo>
                  <a:lnTo>
                    <a:pt x="8004" y="8500"/>
                  </a:lnTo>
                  <a:lnTo>
                    <a:pt x="2172" y="8500"/>
                  </a:lnTo>
                  <a:cubicBezTo>
                    <a:pt x="2154" y="8499"/>
                    <a:pt x="2135" y="8498"/>
                    <a:pt x="2117" y="8498"/>
                  </a:cubicBezTo>
                  <a:cubicBezTo>
                    <a:pt x="1704" y="8498"/>
                    <a:pt x="1333" y="8829"/>
                    <a:pt x="1304" y="9244"/>
                  </a:cubicBezTo>
                  <a:lnTo>
                    <a:pt x="1304" y="9648"/>
                  </a:lnTo>
                  <a:lnTo>
                    <a:pt x="528" y="9648"/>
                  </a:lnTo>
                  <a:cubicBezTo>
                    <a:pt x="466" y="9648"/>
                    <a:pt x="404" y="9586"/>
                    <a:pt x="404" y="9524"/>
                  </a:cubicBezTo>
                  <a:lnTo>
                    <a:pt x="404" y="1676"/>
                  </a:lnTo>
                  <a:cubicBezTo>
                    <a:pt x="404" y="1614"/>
                    <a:pt x="466" y="1583"/>
                    <a:pt x="528" y="1583"/>
                  </a:cubicBezTo>
                  <a:lnTo>
                    <a:pt x="11137" y="1583"/>
                  </a:lnTo>
                  <a:cubicBezTo>
                    <a:pt x="11323" y="1521"/>
                    <a:pt x="11323" y="1241"/>
                    <a:pt x="11137" y="1179"/>
                  </a:cubicBezTo>
                  <a:lnTo>
                    <a:pt x="8128" y="1179"/>
                  </a:lnTo>
                  <a:lnTo>
                    <a:pt x="8128" y="466"/>
                  </a:lnTo>
                  <a:cubicBezTo>
                    <a:pt x="8128" y="187"/>
                    <a:pt x="7911" y="1"/>
                    <a:pt x="7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033775" y="2177775"/>
              <a:ext cx="282625" cy="126050"/>
            </a:xfrm>
            <a:custGeom>
              <a:avLst/>
              <a:gdLst/>
              <a:ahLst/>
              <a:cxnLst/>
              <a:rect l="l" t="t" r="r" b="b"/>
              <a:pathLst>
                <a:path w="11305" h="5042" extrusionOk="0">
                  <a:moveTo>
                    <a:pt x="7182" y="404"/>
                  </a:moveTo>
                  <a:cubicBezTo>
                    <a:pt x="7354" y="404"/>
                    <a:pt x="7512" y="542"/>
                    <a:pt x="7489" y="745"/>
                  </a:cubicBezTo>
                  <a:cubicBezTo>
                    <a:pt x="7458" y="900"/>
                    <a:pt x="7334" y="993"/>
                    <a:pt x="7210" y="993"/>
                  </a:cubicBezTo>
                  <a:cubicBezTo>
                    <a:pt x="6931" y="993"/>
                    <a:pt x="6807" y="652"/>
                    <a:pt x="6993" y="466"/>
                  </a:cubicBezTo>
                  <a:cubicBezTo>
                    <a:pt x="7052" y="423"/>
                    <a:pt x="7118" y="404"/>
                    <a:pt x="7182" y="404"/>
                  </a:cubicBezTo>
                  <a:close/>
                  <a:moveTo>
                    <a:pt x="4235" y="2920"/>
                  </a:moveTo>
                  <a:cubicBezTo>
                    <a:pt x="4391" y="2920"/>
                    <a:pt x="4542" y="3030"/>
                    <a:pt x="4542" y="3195"/>
                  </a:cubicBezTo>
                  <a:cubicBezTo>
                    <a:pt x="4511" y="3381"/>
                    <a:pt x="4387" y="3505"/>
                    <a:pt x="4232" y="3505"/>
                  </a:cubicBezTo>
                  <a:cubicBezTo>
                    <a:pt x="3953" y="3505"/>
                    <a:pt x="3829" y="3195"/>
                    <a:pt x="4015" y="3009"/>
                  </a:cubicBezTo>
                  <a:cubicBezTo>
                    <a:pt x="4077" y="2947"/>
                    <a:pt x="4156" y="2920"/>
                    <a:pt x="4235" y="2920"/>
                  </a:cubicBezTo>
                  <a:close/>
                  <a:moveTo>
                    <a:pt x="10374" y="3443"/>
                  </a:moveTo>
                  <a:cubicBezTo>
                    <a:pt x="10529" y="3443"/>
                    <a:pt x="10684" y="3567"/>
                    <a:pt x="10684" y="3754"/>
                  </a:cubicBezTo>
                  <a:cubicBezTo>
                    <a:pt x="10684" y="3919"/>
                    <a:pt x="10533" y="4029"/>
                    <a:pt x="10376" y="4029"/>
                  </a:cubicBezTo>
                  <a:cubicBezTo>
                    <a:pt x="10298" y="4029"/>
                    <a:pt x="10219" y="4002"/>
                    <a:pt x="10157" y="3940"/>
                  </a:cubicBezTo>
                  <a:cubicBezTo>
                    <a:pt x="9971" y="3754"/>
                    <a:pt x="10126" y="3443"/>
                    <a:pt x="10374" y="3443"/>
                  </a:cubicBezTo>
                  <a:close/>
                  <a:moveTo>
                    <a:pt x="879" y="4032"/>
                  </a:moveTo>
                  <a:cubicBezTo>
                    <a:pt x="1267" y="4032"/>
                    <a:pt x="1276" y="4626"/>
                    <a:pt x="905" y="4626"/>
                  </a:cubicBezTo>
                  <a:cubicBezTo>
                    <a:pt x="888" y="4626"/>
                    <a:pt x="870" y="4625"/>
                    <a:pt x="851" y="4622"/>
                  </a:cubicBezTo>
                  <a:cubicBezTo>
                    <a:pt x="831" y="4625"/>
                    <a:pt x="811" y="4626"/>
                    <a:pt x="793" y="4626"/>
                  </a:cubicBezTo>
                  <a:cubicBezTo>
                    <a:pt x="396" y="4626"/>
                    <a:pt x="405" y="4032"/>
                    <a:pt x="821" y="4032"/>
                  </a:cubicBezTo>
                  <a:cubicBezTo>
                    <a:pt x="831" y="4032"/>
                    <a:pt x="841" y="4032"/>
                    <a:pt x="851" y="4033"/>
                  </a:cubicBezTo>
                  <a:cubicBezTo>
                    <a:pt x="861" y="4032"/>
                    <a:pt x="870" y="4032"/>
                    <a:pt x="879" y="4032"/>
                  </a:cubicBezTo>
                  <a:close/>
                  <a:moveTo>
                    <a:pt x="7210" y="0"/>
                  </a:moveTo>
                  <a:cubicBezTo>
                    <a:pt x="6807" y="0"/>
                    <a:pt x="6497" y="310"/>
                    <a:pt x="6497" y="683"/>
                  </a:cubicBezTo>
                  <a:cubicBezTo>
                    <a:pt x="6497" y="776"/>
                    <a:pt x="6497" y="838"/>
                    <a:pt x="6528" y="931"/>
                  </a:cubicBezTo>
                  <a:lnTo>
                    <a:pt x="4666" y="2637"/>
                  </a:lnTo>
                  <a:cubicBezTo>
                    <a:pt x="4542" y="2544"/>
                    <a:pt x="4387" y="2513"/>
                    <a:pt x="4232" y="2513"/>
                  </a:cubicBezTo>
                  <a:cubicBezTo>
                    <a:pt x="3829" y="2513"/>
                    <a:pt x="3519" y="2823"/>
                    <a:pt x="3519" y="3195"/>
                  </a:cubicBezTo>
                  <a:lnTo>
                    <a:pt x="3519" y="3226"/>
                  </a:lnTo>
                  <a:lnTo>
                    <a:pt x="1409" y="3940"/>
                  </a:lnTo>
                  <a:cubicBezTo>
                    <a:pt x="1259" y="3729"/>
                    <a:pt x="1050" y="3638"/>
                    <a:pt x="845" y="3638"/>
                  </a:cubicBezTo>
                  <a:cubicBezTo>
                    <a:pt x="415" y="3638"/>
                    <a:pt x="1" y="4035"/>
                    <a:pt x="169" y="4560"/>
                  </a:cubicBezTo>
                  <a:cubicBezTo>
                    <a:pt x="275" y="4892"/>
                    <a:pt x="546" y="5042"/>
                    <a:pt x="818" y="5042"/>
                  </a:cubicBezTo>
                  <a:cubicBezTo>
                    <a:pt x="1183" y="5042"/>
                    <a:pt x="1551" y="4773"/>
                    <a:pt x="1534" y="4312"/>
                  </a:cubicBezTo>
                  <a:lnTo>
                    <a:pt x="3674" y="3598"/>
                  </a:lnTo>
                  <a:cubicBezTo>
                    <a:pt x="3822" y="3804"/>
                    <a:pt x="4030" y="3896"/>
                    <a:pt x="4235" y="3896"/>
                  </a:cubicBezTo>
                  <a:cubicBezTo>
                    <a:pt x="4585" y="3896"/>
                    <a:pt x="4926" y="3626"/>
                    <a:pt x="4946" y="3195"/>
                  </a:cubicBezTo>
                  <a:cubicBezTo>
                    <a:pt x="4946" y="3102"/>
                    <a:pt x="4915" y="3040"/>
                    <a:pt x="4884" y="2978"/>
                  </a:cubicBezTo>
                  <a:lnTo>
                    <a:pt x="6776" y="1241"/>
                  </a:lnTo>
                  <a:cubicBezTo>
                    <a:pt x="6900" y="1334"/>
                    <a:pt x="7024" y="1396"/>
                    <a:pt x="7179" y="1396"/>
                  </a:cubicBezTo>
                  <a:cubicBezTo>
                    <a:pt x="7303" y="1396"/>
                    <a:pt x="7427" y="1365"/>
                    <a:pt x="7520" y="1303"/>
                  </a:cubicBezTo>
                  <a:lnTo>
                    <a:pt x="9754" y="3412"/>
                  </a:lnTo>
                  <a:cubicBezTo>
                    <a:pt x="9692" y="3505"/>
                    <a:pt x="9661" y="3630"/>
                    <a:pt x="9661" y="3723"/>
                  </a:cubicBezTo>
                  <a:cubicBezTo>
                    <a:pt x="9661" y="4126"/>
                    <a:pt x="9971" y="4436"/>
                    <a:pt x="10374" y="4436"/>
                  </a:cubicBezTo>
                  <a:cubicBezTo>
                    <a:pt x="11305" y="4436"/>
                    <a:pt x="11305" y="3040"/>
                    <a:pt x="10374" y="3040"/>
                  </a:cubicBezTo>
                  <a:cubicBezTo>
                    <a:pt x="10250" y="3040"/>
                    <a:pt x="10126" y="3071"/>
                    <a:pt x="10033" y="3133"/>
                  </a:cubicBezTo>
                  <a:lnTo>
                    <a:pt x="7830" y="1024"/>
                  </a:lnTo>
                  <a:cubicBezTo>
                    <a:pt x="7861" y="931"/>
                    <a:pt x="7892" y="807"/>
                    <a:pt x="7892" y="714"/>
                  </a:cubicBezTo>
                  <a:cubicBezTo>
                    <a:pt x="7892" y="528"/>
                    <a:pt x="7830" y="341"/>
                    <a:pt x="7706" y="217"/>
                  </a:cubicBezTo>
                  <a:cubicBezTo>
                    <a:pt x="7582" y="93"/>
                    <a:pt x="7396" y="0"/>
                    <a:pt x="7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4033325" y="2187075"/>
              <a:ext cx="65175" cy="10100"/>
            </a:xfrm>
            <a:custGeom>
              <a:avLst/>
              <a:gdLst/>
              <a:ahLst/>
              <a:cxnLst/>
              <a:rect l="l" t="t" r="r" b="b"/>
              <a:pathLst>
                <a:path w="2607" h="404" extrusionOk="0">
                  <a:moveTo>
                    <a:pt x="218" y="1"/>
                  </a:moveTo>
                  <a:cubicBezTo>
                    <a:pt x="1" y="63"/>
                    <a:pt x="1" y="342"/>
                    <a:pt x="218" y="404"/>
                  </a:cubicBezTo>
                  <a:lnTo>
                    <a:pt x="2420" y="404"/>
                  </a:lnTo>
                  <a:cubicBezTo>
                    <a:pt x="2606" y="342"/>
                    <a:pt x="2606" y="63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032550" y="2218875"/>
              <a:ext cx="40350" cy="10100"/>
            </a:xfrm>
            <a:custGeom>
              <a:avLst/>
              <a:gdLst/>
              <a:ahLst/>
              <a:cxnLst/>
              <a:rect l="l" t="t" r="r" b="b"/>
              <a:pathLst>
                <a:path w="1614" h="404" extrusionOk="0">
                  <a:moveTo>
                    <a:pt x="249" y="0"/>
                  </a:moveTo>
                  <a:cubicBezTo>
                    <a:pt x="1" y="31"/>
                    <a:pt x="1" y="373"/>
                    <a:pt x="249" y="404"/>
                  </a:cubicBezTo>
                  <a:lnTo>
                    <a:pt x="1396" y="404"/>
                  </a:lnTo>
                  <a:cubicBezTo>
                    <a:pt x="1614" y="373"/>
                    <a:pt x="1614" y="31"/>
                    <a:pt x="1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4"/>
          <p:cNvGrpSpPr/>
          <p:nvPr/>
        </p:nvGrpSpPr>
        <p:grpSpPr>
          <a:xfrm>
            <a:off x="5910105" y="2268722"/>
            <a:ext cx="307151" cy="370546"/>
            <a:chOff x="2531225" y="3224675"/>
            <a:chExt cx="286950" cy="346175"/>
          </a:xfrm>
        </p:grpSpPr>
        <p:sp>
          <p:nvSpPr>
            <p:cNvPr id="523" name="Google Shape;523;p4"/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4"/>
          <p:cNvSpPr/>
          <p:nvPr/>
        </p:nvSpPr>
        <p:spPr>
          <a:xfrm>
            <a:off x="1791893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"/>
          <p:cNvSpPr/>
          <p:nvPr/>
        </p:nvSpPr>
        <p:spPr>
          <a:xfrm>
            <a:off x="3051272" y="239530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"/>
          <p:cNvSpPr/>
          <p:nvPr/>
        </p:nvSpPr>
        <p:spPr>
          <a:xfrm>
            <a:off x="4214237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"/>
          <p:cNvSpPr/>
          <p:nvPr/>
        </p:nvSpPr>
        <p:spPr>
          <a:xfrm>
            <a:off x="5451354" y="239529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"/>
          <p:cNvSpPr/>
          <p:nvPr/>
        </p:nvSpPr>
        <p:spPr>
          <a:xfrm>
            <a:off x="6638959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"/>
          <p:cNvSpPr/>
          <p:nvPr/>
        </p:nvSpPr>
        <p:spPr>
          <a:xfrm>
            <a:off x="7589779" y="2386443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"/>
          <p:cNvSpPr/>
          <p:nvPr/>
        </p:nvSpPr>
        <p:spPr>
          <a:xfrm>
            <a:off x="2278025" y="2273625"/>
            <a:ext cx="371885" cy="328798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Key </a:t>
            </a: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Tools &amp;</a:t>
            </a:r>
            <a:r>
              <a:rPr lang="en-US"/>
              <a:t>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Software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44" name="Google Shape;544;p5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Adobe Photoshop</a:t>
            </a:r>
            <a:endParaRPr/>
          </a:p>
        </p:txBody>
      </p:sp>
      <p:sp>
        <p:nvSpPr>
          <p:cNvPr id="545" name="Google Shape;545;p5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Adobe Acrobat</a:t>
            </a:r>
            <a:endParaRPr/>
          </a:p>
        </p:txBody>
      </p:sp>
      <p:sp>
        <p:nvSpPr>
          <p:cNvPr id="546" name="Google Shape;546;p5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ArcGIS Pro</a:t>
            </a:r>
            <a:endParaRPr/>
          </a:p>
        </p:txBody>
      </p:sp>
      <p:sp>
        <p:nvSpPr>
          <p:cNvPr id="547" name="Google Shape;547;p5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Network Drive</a:t>
            </a:r>
            <a:endParaRPr/>
          </a:p>
        </p:txBody>
      </p:sp>
      <p:sp>
        <p:nvSpPr>
          <p:cNvPr id="548" name="Google Shape;548;p5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Script Based</a:t>
            </a:r>
            <a:endParaRPr/>
          </a:p>
        </p:txBody>
      </p:sp>
      <p:sp>
        <p:nvSpPr>
          <p:cNvPr id="549" name="Google Shape;549;p5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Microsoft Access</a:t>
            </a:r>
            <a:endParaRPr/>
          </a:p>
        </p:txBody>
      </p:sp>
      <p:sp>
        <p:nvSpPr>
          <p:cNvPr id="550" name="Google Shape;550;p5"/>
          <p:cNvSpPr/>
          <p:nvPr/>
        </p:nvSpPr>
        <p:spPr>
          <a:xfrm>
            <a:off x="6970596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"/>
          <p:cNvSpPr/>
          <p:nvPr/>
        </p:nvSpPr>
        <p:spPr>
          <a:xfrm>
            <a:off x="4281903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"/>
          <p:cNvSpPr/>
          <p:nvPr/>
        </p:nvSpPr>
        <p:spPr>
          <a:xfrm>
            <a:off x="4281903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"/>
          <p:cNvSpPr/>
          <p:nvPr/>
        </p:nvSpPr>
        <p:spPr>
          <a:xfrm>
            <a:off x="6970596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5"/>
          <p:cNvSpPr/>
          <p:nvPr/>
        </p:nvSpPr>
        <p:spPr>
          <a:xfrm>
            <a:off x="1593200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"/>
          <p:cNvSpPr/>
          <p:nvPr/>
        </p:nvSpPr>
        <p:spPr>
          <a:xfrm>
            <a:off x="1593200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5"/>
          <p:cNvGrpSpPr/>
          <p:nvPr/>
        </p:nvGrpSpPr>
        <p:grpSpPr>
          <a:xfrm>
            <a:off x="7128777" y="3303972"/>
            <a:ext cx="253727" cy="238013"/>
            <a:chOff x="849016" y="2903255"/>
            <a:chExt cx="356655" cy="335425"/>
          </a:xfrm>
        </p:grpSpPr>
        <p:sp>
          <p:nvSpPr>
            <p:cNvPr id="557" name="Google Shape;557;p5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5"/>
          <p:cNvGrpSpPr/>
          <p:nvPr/>
        </p:nvGrpSpPr>
        <p:grpSpPr>
          <a:xfrm>
            <a:off x="1758582" y="3277360"/>
            <a:ext cx="253727" cy="251776"/>
            <a:chOff x="3522521" y="1975857"/>
            <a:chExt cx="367013" cy="331278"/>
          </a:xfrm>
        </p:grpSpPr>
        <p:sp>
          <p:nvSpPr>
            <p:cNvPr id="569" name="Google Shape;569;p5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5"/>
          <p:cNvGrpSpPr/>
          <p:nvPr/>
        </p:nvGrpSpPr>
        <p:grpSpPr>
          <a:xfrm>
            <a:off x="1757601" y="1533945"/>
            <a:ext cx="252289" cy="242272"/>
            <a:chOff x="3967437" y="3837102"/>
            <a:chExt cx="364709" cy="295404"/>
          </a:xfrm>
        </p:grpSpPr>
        <p:sp>
          <p:nvSpPr>
            <p:cNvPr id="577" name="Google Shape;577;p5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5"/>
          <p:cNvGrpSpPr/>
          <p:nvPr/>
        </p:nvGrpSpPr>
        <p:grpSpPr>
          <a:xfrm>
            <a:off x="4445136" y="1519294"/>
            <a:ext cx="253727" cy="239277"/>
            <a:chOff x="1767069" y="3360146"/>
            <a:chExt cx="286324" cy="348164"/>
          </a:xfrm>
        </p:grpSpPr>
        <p:sp>
          <p:nvSpPr>
            <p:cNvPr id="583" name="Google Shape;583;p5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5"/>
          <p:cNvSpPr/>
          <p:nvPr/>
        </p:nvSpPr>
        <p:spPr>
          <a:xfrm>
            <a:off x="7133832" y="153509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5"/>
          <p:cNvGrpSpPr/>
          <p:nvPr/>
        </p:nvGrpSpPr>
        <p:grpSpPr>
          <a:xfrm>
            <a:off x="4445136" y="3298861"/>
            <a:ext cx="253728" cy="239431"/>
            <a:chOff x="7009649" y="1541981"/>
            <a:chExt cx="524940" cy="320655"/>
          </a:xfrm>
        </p:grpSpPr>
        <p:sp>
          <p:nvSpPr>
            <p:cNvPr id="592" name="Google Shape;592;p5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Project Book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Preparation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5" name="Google Shape;605;p6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Unpacking</a:t>
            </a:r>
            <a:endParaRPr/>
          </a:p>
        </p:txBody>
      </p:sp>
      <p:sp>
        <p:nvSpPr>
          <p:cNvPr id="606" name="Google Shape;606;p6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Plans given by the DOT are moved to the naming pile.</a:t>
            </a:r>
            <a:endParaRPr/>
          </a:p>
        </p:txBody>
      </p:sp>
      <p:sp>
        <p:nvSpPr>
          <p:cNvPr id="607" name="Google Shape;607;p6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folder is checked for organization and sorted.</a:t>
            </a:r>
            <a:endParaRPr/>
          </a:p>
        </p:txBody>
      </p:sp>
      <p:sp>
        <p:nvSpPr>
          <p:cNvPr id="608" name="Google Shape;608;p6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 information is entered into the Database.</a:t>
            </a:r>
            <a:endParaRPr/>
          </a:p>
        </p:txBody>
      </p:sp>
      <p:sp>
        <p:nvSpPr>
          <p:cNvPr id="609" name="Google Shape;609;p6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Sorting</a:t>
            </a:r>
            <a:endParaRPr/>
          </a:p>
        </p:txBody>
      </p:sp>
      <p:sp>
        <p:nvSpPr>
          <p:cNvPr id="610" name="Google Shape;610;p6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File Naming</a:t>
            </a:r>
            <a:endParaRPr/>
          </a:p>
        </p:txBody>
      </p:sp>
      <p:sp>
        <p:nvSpPr>
          <p:cNvPr id="611" name="Google Shape;611;p6"/>
          <p:cNvSpPr/>
          <p:nvPr/>
        </p:nvSpPr>
        <p:spPr>
          <a:xfrm>
            <a:off x="4281903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"/>
          <p:cNvSpPr/>
          <p:nvPr/>
        </p:nvSpPr>
        <p:spPr>
          <a:xfrm>
            <a:off x="6970596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"/>
          <p:cNvSpPr/>
          <p:nvPr/>
        </p:nvSpPr>
        <p:spPr>
          <a:xfrm>
            <a:off x="1593200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6"/>
          <p:cNvCxnSpPr/>
          <p:nvPr/>
        </p:nvCxnSpPr>
        <p:spPr>
          <a:xfrm>
            <a:off x="8286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5" name="Google Shape;615;p6"/>
          <p:cNvCxnSpPr/>
          <p:nvPr/>
        </p:nvCxnSpPr>
        <p:spPr>
          <a:xfrm>
            <a:off x="35173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6" name="Google Shape;616;p6"/>
          <p:cNvCxnSpPr/>
          <p:nvPr/>
        </p:nvCxnSpPr>
        <p:spPr>
          <a:xfrm>
            <a:off x="62060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17" name="Google Shape;617;p6"/>
          <p:cNvGrpSpPr/>
          <p:nvPr/>
        </p:nvGrpSpPr>
        <p:grpSpPr>
          <a:xfrm>
            <a:off x="514525" y="239562"/>
            <a:ext cx="410950" cy="410925"/>
            <a:chOff x="5275800" y="1597475"/>
            <a:chExt cx="410950" cy="410925"/>
          </a:xfrm>
        </p:grpSpPr>
        <p:sp>
          <p:nvSpPr>
            <p:cNvPr id="618" name="Google Shape;618;p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6"/>
          <p:cNvGrpSpPr/>
          <p:nvPr/>
        </p:nvGrpSpPr>
        <p:grpSpPr>
          <a:xfrm>
            <a:off x="8419020" y="3496236"/>
            <a:ext cx="410950" cy="410925"/>
            <a:chOff x="5275800" y="1597475"/>
            <a:chExt cx="410950" cy="410925"/>
          </a:xfrm>
        </p:grpSpPr>
        <p:sp>
          <p:nvSpPr>
            <p:cNvPr id="628" name="Google Shape;628;p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6"/>
          <p:cNvGrpSpPr/>
          <p:nvPr/>
        </p:nvGrpSpPr>
        <p:grpSpPr>
          <a:xfrm>
            <a:off x="4404801" y="2027880"/>
            <a:ext cx="334398" cy="299954"/>
            <a:chOff x="2411823" y="4303999"/>
            <a:chExt cx="334398" cy="299954"/>
          </a:xfrm>
        </p:grpSpPr>
        <p:sp>
          <p:nvSpPr>
            <p:cNvPr id="638" name="Google Shape;638;p6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6"/>
          <p:cNvGrpSpPr/>
          <p:nvPr/>
        </p:nvGrpSpPr>
        <p:grpSpPr>
          <a:xfrm>
            <a:off x="7590862" y="2195653"/>
            <a:ext cx="253727" cy="251776"/>
            <a:chOff x="849016" y="2903255"/>
            <a:chExt cx="356655" cy="335425"/>
          </a:xfrm>
        </p:grpSpPr>
        <p:sp>
          <p:nvSpPr>
            <p:cNvPr id="646" name="Google Shape;646;p6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6"/>
          <p:cNvGrpSpPr/>
          <p:nvPr/>
        </p:nvGrpSpPr>
        <p:grpSpPr>
          <a:xfrm>
            <a:off x="7104435" y="1994963"/>
            <a:ext cx="301862" cy="332871"/>
            <a:chOff x="1396957" y="4287365"/>
            <a:chExt cx="301862" cy="332871"/>
          </a:xfrm>
        </p:grpSpPr>
        <p:sp>
          <p:nvSpPr>
            <p:cNvPr id="658" name="Google Shape;658;p6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6"/>
          <p:cNvSpPr/>
          <p:nvPr/>
        </p:nvSpPr>
        <p:spPr>
          <a:xfrm>
            <a:off x="31437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"/>
          <p:cNvSpPr/>
          <p:nvPr/>
        </p:nvSpPr>
        <p:spPr>
          <a:xfrm>
            <a:off x="58324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5" name="Google Shape;675;p6"/>
          <p:cNvGrpSpPr/>
          <p:nvPr/>
        </p:nvGrpSpPr>
        <p:grpSpPr>
          <a:xfrm>
            <a:off x="1709463" y="1971541"/>
            <a:ext cx="370251" cy="369422"/>
            <a:chOff x="3999975" y="3786100"/>
            <a:chExt cx="345900" cy="345125"/>
          </a:xfrm>
        </p:grpSpPr>
        <p:sp>
          <p:nvSpPr>
            <p:cNvPr id="676" name="Google Shape;676;p6"/>
            <p:cNvSpPr/>
            <p:nvPr/>
          </p:nvSpPr>
          <p:spPr>
            <a:xfrm>
              <a:off x="3999975" y="3786100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3647" y="12366"/>
                  </a:moveTo>
                  <a:cubicBezTo>
                    <a:pt x="3912" y="12366"/>
                    <a:pt x="4157" y="12565"/>
                    <a:pt x="4157" y="12874"/>
                  </a:cubicBezTo>
                  <a:cubicBezTo>
                    <a:pt x="4157" y="13184"/>
                    <a:pt x="3940" y="13401"/>
                    <a:pt x="3630" y="13401"/>
                  </a:cubicBezTo>
                  <a:cubicBezTo>
                    <a:pt x="3165" y="13401"/>
                    <a:pt x="2948" y="12843"/>
                    <a:pt x="3258" y="12533"/>
                  </a:cubicBezTo>
                  <a:cubicBezTo>
                    <a:pt x="3373" y="12418"/>
                    <a:pt x="3513" y="12366"/>
                    <a:pt x="3647" y="12366"/>
                  </a:cubicBezTo>
                  <a:close/>
                  <a:moveTo>
                    <a:pt x="11743" y="12366"/>
                  </a:moveTo>
                  <a:cubicBezTo>
                    <a:pt x="12008" y="12366"/>
                    <a:pt x="12253" y="12565"/>
                    <a:pt x="12253" y="12874"/>
                  </a:cubicBezTo>
                  <a:cubicBezTo>
                    <a:pt x="12253" y="13184"/>
                    <a:pt x="12036" y="13401"/>
                    <a:pt x="11757" y="13401"/>
                  </a:cubicBezTo>
                  <a:cubicBezTo>
                    <a:pt x="11292" y="13401"/>
                    <a:pt x="11044" y="12843"/>
                    <a:pt x="11354" y="12533"/>
                  </a:cubicBezTo>
                  <a:cubicBezTo>
                    <a:pt x="11469" y="12418"/>
                    <a:pt x="11609" y="12366"/>
                    <a:pt x="11743" y="12366"/>
                  </a:cubicBezTo>
                  <a:close/>
                  <a:moveTo>
                    <a:pt x="218" y="1"/>
                  </a:moveTo>
                  <a:cubicBezTo>
                    <a:pt x="1" y="32"/>
                    <a:pt x="1" y="311"/>
                    <a:pt x="218" y="373"/>
                  </a:cubicBezTo>
                  <a:lnTo>
                    <a:pt x="1676" y="373"/>
                  </a:lnTo>
                  <a:lnTo>
                    <a:pt x="1676" y="12160"/>
                  </a:lnTo>
                  <a:cubicBezTo>
                    <a:pt x="1676" y="12253"/>
                    <a:pt x="1769" y="12346"/>
                    <a:pt x="1862" y="12346"/>
                  </a:cubicBezTo>
                  <a:lnTo>
                    <a:pt x="2886" y="12346"/>
                  </a:lnTo>
                  <a:cubicBezTo>
                    <a:pt x="2451" y="12967"/>
                    <a:pt x="2886" y="13804"/>
                    <a:pt x="3630" y="13804"/>
                  </a:cubicBezTo>
                  <a:cubicBezTo>
                    <a:pt x="4374" y="13804"/>
                    <a:pt x="4809" y="12967"/>
                    <a:pt x="4405" y="12346"/>
                  </a:cubicBezTo>
                  <a:lnTo>
                    <a:pt x="10982" y="12346"/>
                  </a:lnTo>
                  <a:cubicBezTo>
                    <a:pt x="10578" y="12967"/>
                    <a:pt x="11013" y="13804"/>
                    <a:pt x="11757" y="13804"/>
                  </a:cubicBezTo>
                  <a:cubicBezTo>
                    <a:pt x="12502" y="13804"/>
                    <a:pt x="12936" y="12967"/>
                    <a:pt x="12502" y="12346"/>
                  </a:cubicBezTo>
                  <a:lnTo>
                    <a:pt x="13649" y="12346"/>
                  </a:lnTo>
                  <a:cubicBezTo>
                    <a:pt x="13835" y="12284"/>
                    <a:pt x="13835" y="12036"/>
                    <a:pt x="13649" y="11974"/>
                  </a:cubicBezTo>
                  <a:lnTo>
                    <a:pt x="2079" y="11974"/>
                  </a:lnTo>
                  <a:lnTo>
                    <a:pt x="2079" y="187"/>
                  </a:lnTo>
                  <a:cubicBezTo>
                    <a:pt x="2079" y="63"/>
                    <a:pt x="1986" y="1"/>
                    <a:pt x="186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4070550" y="3946625"/>
              <a:ext cx="117900" cy="117900"/>
            </a:xfrm>
            <a:custGeom>
              <a:avLst/>
              <a:gdLst/>
              <a:ahLst/>
              <a:cxnLst/>
              <a:rect l="l" t="t" r="r" b="b"/>
              <a:pathLst>
                <a:path w="4716" h="4716" extrusionOk="0">
                  <a:moveTo>
                    <a:pt x="1614" y="404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404"/>
                  </a:lnTo>
                  <a:close/>
                  <a:moveTo>
                    <a:pt x="4312" y="404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404"/>
                  </a:lnTo>
                  <a:close/>
                  <a:moveTo>
                    <a:pt x="2699" y="404"/>
                  </a:moveTo>
                  <a:lnTo>
                    <a:pt x="2699" y="1459"/>
                  </a:lnTo>
                  <a:lnTo>
                    <a:pt x="2017" y="1459"/>
                  </a:lnTo>
                  <a:lnTo>
                    <a:pt x="2017" y="404"/>
                  </a:lnTo>
                  <a:close/>
                  <a:moveTo>
                    <a:pt x="4312" y="1180"/>
                  </a:moveTo>
                  <a:lnTo>
                    <a:pt x="4312" y="4343"/>
                  </a:ln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885" y="1862"/>
                  </a:lnTo>
                  <a:cubicBezTo>
                    <a:pt x="3009" y="1862"/>
                    <a:pt x="3102" y="1769"/>
                    <a:pt x="3102" y="1676"/>
                  </a:cubicBezTo>
                  <a:lnTo>
                    <a:pt x="3102" y="1180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63" y="4716"/>
                    <a:pt x="187" y="4716"/>
                  </a:cubicBezTo>
                  <a:lnTo>
                    <a:pt x="4529" y="4716"/>
                  </a:lnTo>
                  <a:cubicBezTo>
                    <a:pt x="4622" y="4716"/>
                    <a:pt x="4715" y="4623"/>
                    <a:pt x="4715" y="4530"/>
                  </a:cubicBezTo>
                  <a:lnTo>
                    <a:pt x="4715" y="187"/>
                  </a:lnTo>
                  <a:cubicBezTo>
                    <a:pt x="4715" y="94"/>
                    <a:pt x="4622" y="1"/>
                    <a:pt x="452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4138025" y="40265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9"/>
                    <a:pt x="0" y="218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218"/>
                  </a:lnTo>
                  <a:cubicBezTo>
                    <a:pt x="403" y="99"/>
                    <a:pt x="318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4158950" y="4026500"/>
              <a:ext cx="10100" cy="18825"/>
            </a:xfrm>
            <a:custGeom>
              <a:avLst/>
              <a:gdLst/>
              <a:ahLst/>
              <a:cxnLst/>
              <a:rect l="l" t="t" r="r" b="b"/>
              <a:pathLst>
                <a:path w="404" h="753" extrusionOk="0">
                  <a:moveTo>
                    <a:pt x="187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3" y="1"/>
                    <a:pt x="218" y="1"/>
                  </a:cubicBezTo>
                  <a:close/>
                  <a:moveTo>
                    <a:pt x="202" y="1"/>
                  </a:moveTo>
                  <a:cubicBezTo>
                    <a:pt x="86" y="9"/>
                    <a:pt x="1" y="99"/>
                    <a:pt x="1" y="218"/>
                  </a:cubicBezTo>
                  <a:lnTo>
                    <a:pt x="1" y="590"/>
                  </a:lnTo>
                  <a:cubicBezTo>
                    <a:pt x="32" y="699"/>
                    <a:pt x="117" y="753"/>
                    <a:pt x="202" y="753"/>
                  </a:cubicBezTo>
                  <a:cubicBezTo>
                    <a:pt x="288" y="753"/>
                    <a:pt x="373" y="699"/>
                    <a:pt x="404" y="590"/>
                  </a:cubicBezTo>
                  <a:lnTo>
                    <a:pt x="404" y="218"/>
                  </a:lnTo>
                  <a:cubicBezTo>
                    <a:pt x="404" y="99"/>
                    <a:pt x="319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4197725" y="3946625"/>
              <a:ext cx="118675" cy="117900"/>
            </a:xfrm>
            <a:custGeom>
              <a:avLst/>
              <a:gdLst/>
              <a:ahLst/>
              <a:cxnLst/>
              <a:rect l="l" t="t" r="r" b="b"/>
              <a:pathLst>
                <a:path w="4747" h="4716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43" y="373"/>
                  </a:moveTo>
                  <a:lnTo>
                    <a:pt x="4343" y="776"/>
                  </a:lnTo>
                  <a:lnTo>
                    <a:pt x="3134" y="776"/>
                  </a:lnTo>
                  <a:lnTo>
                    <a:pt x="3134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218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94" y="4716"/>
                    <a:pt x="218" y="4716"/>
                  </a:cubicBezTo>
                  <a:lnTo>
                    <a:pt x="652" y="4716"/>
                  </a:lnTo>
                  <a:cubicBezTo>
                    <a:pt x="838" y="4685"/>
                    <a:pt x="838" y="4406"/>
                    <a:pt x="652" y="4343"/>
                  </a:cubicBez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31" y="1862"/>
                  </a:cubicBezTo>
                  <a:lnTo>
                    <a:pt x="2916" y="1862"/>
                  </a:lnTo>
                  <a:cubicBezTo>
                    <a:pt x="3041" y="1862"/>
                    <a:pt x="3134" y="1769"/>
                    <a:pt x="3134" y="1676"/>
                  </a:cubicBezTo>
                  <a:lnTo>
                    <a:pt x="3134" y="1180"/>
                  </a:lnTo>
                  <a:lnTo>
                    <a:pt x="4343" y="1180"/>
                  </a:lnTo>
                  <a:lnTo>
                    <a:pt x="4343" y="4343"/>
                  </a:lnTo>
                  <a:lnTo>
                    <a:pt x="1552" y="4343"/>
                  </a:lnTo>
                  <a:cubicBezTo>
                    <a:pt x="1334" y="4406"/>
                    <a:pt x="1334" y="4685"/>
                    <a:pt x="1552" y="4716"/>
                  </a:cubicBezTo>
                  <a:lnTo>
                    <a:pt x="4529" y="4716"/>
                  </a:lnTo>
                  <a:cubicBezTo>
                    <a:pt x="4654" y="4716"/>
                    <a:pt x="4747" y="4623"/>
                    <a:pt x="4747" y="4530"/>
                  </a:cubicBezTo>
                  <a:lnTo>
                    <a:pt x="4747" y="187"/>
                  </a:lnTo>
                  <a:cubicBezTo>
                    <a:pt x="4747" y="94"/>
                    <a:pt x="4654" y="1"/>
                    <a:pt x="452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4265975" y="4027875"/>
              <a:ext cx="10100" cy="17450"/>
            </a:xfrm>
            <a:custGeom>
              <a:avLst/>
              <a:gdLst/>
              <a:ahLst/>
              <a:cxnLst/>
              <a:rect l="l" t="t" r="r" b="b"/>
              <a:pathLst>
                <a:path w="404" h="698" extrusionOk="0">
                  <a:moveTo>
                    <a:pt x="202" y="0"/>
                  </a:moveTo>
                  <a:cubicBezTo>
                    <a:pt x="117" y="0"/>
                    <a:pt x="31" y="54"/>
                    <a:pt x="0" y="163"/>
                  </a:cubicBezTo>
                  <a:lnTo>
                    <a:pt x="0" y="535"/>
                  </a:lnTo>
                  <a:cubicBezTo>
                    <a:pt x="31" y="644"/>
                    <a:pt x="117" y="698"/>
                    <a:pt x="202" y="698"/>
                  </a:cubicBezTo>
                  <a:cubicBezTo>
                    <a:pt x="287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7" y="0"/>
                    <a:pt x="20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4286125" y="4027875"/>
              <a:ext cx="10125" cy="17450"/>
            </a:xfrm>
            <a:custGeom>
              <a:avLst/>
              <a:gdLst/>
              <a:ahLst/>
              <a:cxnLst/>
              <a:rect l="l" t="t" r="r" b="b"/>
              <a:pathLst>
                <a:path w="405" h="698" extrusionOk="0">
                  <a:moveTo>
                    <a:pt x="202" y="0"/>
                  </a:moveTo>
                  <a:cubicBezTo>
                    <a:pt x="117" y="0"/>
                    <a:pt x="32" y="54"/>
                    <a:pt x="1" y="163"/>
                  </a:cubicBezTo>
                  <a:lnTo>
                    <a:pt x="1" y="535"/>
                  </a:lnTo>
                  <a:cubicBezTo>
                    <a:pt x="32" y="644"/>
                    <a:pt x="117" y="698"/>
                    <a:pt x="202" y="698"/>
                  </a:cubicBezTo>
                  <a:cubicBezTo>
                    <a:pt x="288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8" y="0"/>
                    <a:pt x="20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4070550" y="3820225"/>
              <a:ext cx="117900" cy="118675"/>
            </a:xfrm>
            <a:custGeom>
              <a:avLst/>
              <a:gdLst/>
              <a:ahLst/>
              <a:cxnLst/>
              <a:rect l="l" t="t" r="r" b="b"/>
              <a:pathLst>
                <a:path w="4716" h="4747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12" y="373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218"/>
                  </a:cubicBezTo>
                  <a:lnTo>
                    <a:pt x="1" y="4529"/>
                  </a:lnTo>
                  <a:cubicBezTo>
                    <a:pt x="1" y="4654"/>
                    <a:pt x="63" y="4747"/>
                    <a:pt x="187" y="4747"/>
                  </a:cubicBezTo>
                  <a:lnTo>
                    <a:pt x="187" y="4716"/>
                  </a:lnTo>
                  <a:lnTo>
                    <a:pt x="4529" y="4716"/>
                  </a:lnTo>
                  <a:cubicBezTo>
                    <a:pt x="4622" y="4716"/>
                    <a:pt x="4715" y="4623"/>
                    <a:pt x="4715" y="4529"/>
                  </a:cubicBezTo>
                  <a:lnTo>
                    <a:pt x="4715" y="3506"/>
                  </a:lnTo>
                  <a:cubicBezTo>
                    <a:pt x="4684" y="3413"/>
                    <a:pt x="4599" y="3366"/>
                    <a:pt x="4518" y="3366"/>
                  </a:cubicBezTo>
                  <a:cubicBezTo>
                    <a:pt x="4436" y="3366"/>
                    <a:pt x="4359" y="3413"/>
                    <a:pt x="4343" y="3506"/>
                  </a:cubicBezTo>
                  <a:lnTo>
                    <a:pt x="4343" y="4312"/>
                  </a:lnTo>
                  <a:lnTo>
                    <a:pt x="404" y="4312"/>
                  </a:lnTo>
                  <a:lnTo>
                    <a:pt x="404" y="1179"/>
                  </a:lnTo>
                  <a:lnTo>
                    <a:pt x="1614" y="1179"/>
                  </a:lnTo>
                  <a:lnTo>
                    <a:pt x="1614" y="1645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916" y="1862"/>
                  </a:lnTo>
                  <a:cubicBezTo>
                    <a:pt x="3009" y="1862"/>
                    <a:pt x="3102" y="1769"/>
                    <a:pt x="3102" y="1645"/>
                  </a:cubicBezTo>
                  <a:lnTo>
                    <a:pt x="3102" y="1179"/>
                  </a:lnTo>
                  <a:lnTo>
                    <a:pt x="4312" y="1179"/>
                  </a:lnTo>
                  <a:lnTo>
                    <a:pt x="4312" y="2606"/>
                  </a:lnTo>
                  <a:cubicBezTo>
                    <a:pt x="4343" y="2715"/>
                    <a:pt x="4429" y="2769"/>
                    <a:pt x="4514" y="2769"/>
                  </a:cubicBezTo>
                  <a:cubicBezTo>
                    <a:pt x="4599" y="2769"/>
                    <a:pt x="4684" y="2715"/>
                    <a:pt x="4715" y="2606"/>
                  </a:cubicBezTo>
                  <a:lnTo>
                    <a:pt x="4715" y="218"/>
                  </a:lnTo>
                  <a:cubicBezTo>
                    <a:pt x="4715" y="94"/>
                    <a:pt x="4622" y="1"/>
                    <a:pt x="4498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4138025" y="39001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8"/>
                    <a:pt x="0" y="187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187"/>
                  </a:lnTo>
                  <a:cubicBezTo>
                    <a:pt x="403" y="98"/>
                    <a:pt x="318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4158950" y="3901450"/>
              <a:ext cx="9325" cy="16900"/>
            </a:xfrm>
            <a:custGeom>
              <a:avLst/>
              <a:gdLst/>
              <a:ahLst/>
              <a:cxnLst/>
              <a:rect l="l" t="t" r="r" b="b"/>
              <a:pathLst>
                <a:path w="373" h="676" extrusionOk="0">
                  <a:moveTo>
                    <a:pt x="175" y="1"/>
                  </a:moveTo>
                  <a:cubicBezTo>
                    <a:pt x="94" y="1"/>
                    <a:pt x="16" y="55"/>
                    <a:pt x="1" y="164"/>
                  </a:cubicBezTo>
                  <a:lnTo>
                    <a:pt x="1" y="536"/>
                  </a:lnTo>
                  <a:cubicBezTo>
                    <a:pt x="16" y="629"/>
                    <a:pt x="94" y="676"/>
                    <a:pt x="175" y="676"/>
                  </a:cubicBezTo>
                  <a:cubicBezTo>
                    <a:pt x="257" y="676"/>
                    <a:pt x="342" y="629"/>
                    <a:pt x="373" y="536"/>
                  </a:cubicBezTo>
                  <a:lnTo>
                    <a:pt x="373" y="164"/>
                  </a:lnTo>
                  <a:cubicBezTo>
                    <a:pt x="342" y="55"/>
                    <a:pt x="257" y="1"/>
                    <a:pt x="175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Project Book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Scanning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1" name="Google Shape;691;p7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Scanner is cleaned and set up.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2" name="Google Shape;692;p7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cleaned and repaired as needed.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3" name="Google Shape;693;p7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original scans are relocated to the network drive.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4" name="Google Shape;694;p7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sheet is scanned and checked for errors.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5" name="Google Shape;695;p7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7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7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7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9" name="Google Shape;699;p7"/>
          <p:cNvGrpSpPr/>
          <p:nvPr/>
        </p:nvGrpSpPr>
        <p:grpSpPr>
          <a:xfrm rot="5400000">
            <a:off x="5374016" y="2568454"/>
            <a:ext cx="582531" cy="581531"/>
            <a:chOff x="1967628" y="812211"/>
            <a:chExt cx="587999" cy="587999"/>
          </a:xfrm>
        </p:grpSpPr>
        <p:sp>
          <p:nvSpPr>
            <p:cNvPr id="700" name="Google Shape;700;p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2" name="Google Shape;702;p7"/>
          <p:cNvGrpSpPr/>
          <p:nvPr/>
        </p:nvGrpSpPr>
        <p:grpSpPr>
          <a:xfrm rot="10800000">
            <a:off x="4283206" y="3662748"/>
            <a:ext cx="581061" cy="583001"/>
            <a:chOff x="1967628" y="812211"/>
            <a:chExt cx="587999" cy="587999"/>
          </a:xfrm>
        </p:grpSpPr>
        <p:sp>
          <p:nvSpPr>
            <p:cNvPr id="703" name="Google Shape;703;p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7"/>
          <p:cNvGrpSpPr/>
          <p:nvPr/>
        </p:nvGrpSpPr>
        <p:grpSpPr>
          <a:xfrm rot="-5400000">
            <a:off x="3188949" y="2571069"/>
            <a:ext cx="582531" cy="581531"/>
            <a:chOff x="1967628" y="812211"/>
            <a:chExt cx="587999" cy="587999"/>
          </a:xfrm>
        </p:grpSpPr>
        <p:sp>
          <p:nvSpPr>
            <p:cNvPr id="706" name="Google Shape;706;p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7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9" name="Google Shape;709;p7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10" name="Google Shape;710;p7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711" name="Google Shape;711;p7"/>
          <p:cNvGrpSpPr/>
          <p:nvPr/>
        </p:nvGrpSpPr>
        <p:grpSpPr>
          <a:xfrm>
            <a:off x="4264158" y="1474335"/>
            <a:ext cx="581061" cy="583060"/>
            <a:chOff x="1967628" y="812211"/>
            <a:chExt cx="587999" cy="587999"/>
          </a:xfrm>
        </p:grpSpPr>
        <p:sp>
          <p:nvSpPr>
            <p:cNvPr id="712" name="Google Shape;712;p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7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715" name="Google Shape;715;p7"/>
          <p:cNvCxnSpPr>
            <a:stCxn id="710" idx="3"/>
            <a:endCxn id="694" idx="1"/>
          </p:cNvCxnSpPr>
          <p:nvPr/>
        </p:nvCxnSpPr>
        <p:spPr>
          <a:xfrm>
            <a:off x="5918781" y="2781536"/>
            <a:ext cx="342000" cy="1383900"/>
          </a:xfrm>
          <a:prstGeom prst="bentConnector3">
            <a:avLst>
              <a:gd name="adj1" fmla="val 5002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16" name="Google Shape;716;p7"/>
          <p:cNvCxnSpPr>
            <a:stCxn id="708" idx="1"/>
            <a:endCxn id="691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17" name="Google Shape;717;p7"/>
          <p:cNvCxnSpPr>
            <a:stCxn id="709" idx="1"/>
            <a:endCxn id="692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18" name="Google Shape;718;p7"/>
          <p:cNvCxnSpPr>
            <a:stCxn id="714" idx="3"/>
            <a:endCxn id="693" idx="1"/>
          </p:cNvCxnSpPr>
          <p:nvPr/>
        </p:nvCxnSpPr>
        <p:spPr>
          <a:xfrm>
            <a:off x="4842390" y="1680010"/>
            <a:ext cx="1418400" cy="717600"/>
          </a:xfrm>
          <a:prstGeom prst="bentConnector3">
            <a:avLst>
              <a:gd name="adj1" fmla="val 3083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719" name="Google Shape;719;p7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7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7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723" name="Google Shape;723;p7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7"/>
          <p:cNvGrpSpPr/>
          <p:nvPr/>
        </p:nvGrpSpPr>
        <p:grpSpPr>
          <a:xfrm>
            <a:off x="938935" y="1674603"/>
            <a:ext cx="362320" cy="364230"/>
            <a:chOff x="6069423" y="2891892"/>
            <a:chExt cx="362320" cy="364230"/>
          </a:xfrm>
        </p:grpSpPr>
        <p:sp>
          <p:nvSpPr>
            <p:cNvPr id="726" name="Google Shape;726;p7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2" name="Google Shape;732;p7"/>
          <p:cNvGrpSpPr/>
          <p:nvPr/>
        </p:nvGrpSpPr>
        <p:grpSpPr>
          <a:xfrm>
            <a:off x="938049" y="3476863"/>
            <a:ext cx="374155" cy="284051"/>
            <a:chOff x="3963652" y="1999759"/>
            <a:chExt cx="374155" cy="284051"/>
          </a:xfrm>
        </p:grpSpPr>
        <p:sp>
          <p:nvSpPr>
            <p:cNvPr id="733" name="Google Shape;733;p7"/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7"/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</p:grpSpPr>
        <p:sp>
          <p:nvSpPr>
            <p:cNvPr id="737" name="Google Shape;737;p7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7"/>
          <p:cNvGrpSpPr/>
          <p:nvPr/>
        </p:nvGrpSpPr>
        <p:grpSpPr>
          <a:xfrm>
            <a:off x="7469106" y="1879301"/>
            <a:ext cx="253727" cy="251776"/>
            <a:chOff x="3522521" y="1975857"/>
            <a:chExt cx="367013" cy="331278"/>
          </a:xfrm>
        </p:grpSpPr>
        <p:sp>
          <p:nvSpPr>
            <p:cNvPr id="742" name="Google Shape;742;p7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9" name="Google Shape;749;p7"/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7"/>
          <p:cNvSpPr/>
          <p:nvPr/>
        </p:nvSpPr>
        <p:spPr>
          <a:xfrm rot="-54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"/>
          <p:cNvSpPr/>
          <p:nvPr/>
        </p:nvSpPr>
        <p:spPr>
          <a:xfrm rot="-54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The Tech Center’s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Scanning Room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57" name="Google Shape;757;p8"/>
          <p:cNvSpPr txBox="1"/>
          <p:nvPr/>
        </p:nvSpPr>
        <p:spPr>
          <a:xfrm>
            <a:off x="1941697" y="1418234"/>
            <a:ext cx="886352" cy="523220"/>
          </a:xfrm>
          <a:prstGeom prst="rect">
            <a:avLst/>
          </a:prstGeom>
          <a:noFill/>
          <a:ln w="19050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Finished Plans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8"/>
          <p:cNvSpPr txBox="1"/>
          <p:nvPr/>
        </p:nvSpPr>
        <p:spPr>
          <a:xfrm>
            <a:off x="5085718" y="1418234"/>
            <a:ext cx="886500" cy="738900"/>
          </a:xfrm>
          <a:prstGeom prst="rect">
            <a:avLst/>
          </a:prstGeom>
          <a:noFill/>
          <a:ln w="19050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Plans Needing Named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8"/>
          <p:cNvSpPr txBox="1"/>
          <p:nvPr/>
        </p:nvSpPr>
        <p:spPr>
          <a:xfrm>
            <a:off x="8050448" y="1818720"/>
            <a:ext cx="886500" cy="738900"/>
          </a:xfrm>
          <a:prstGeom prst="rect">
            <a:avLst/>
          </a:prstGeom>
          <a:noFill/>
          <a:ln w="19050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Plans Ready to Scan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"/>
          <p:cNvSpPr txBox="1"/>
          <p:nvPr/>
        </p:nvSpPr>
        <p:spPr>
          <a:xfrm>
            <a:off x="6334770" y="3289455"/>
            <a:ext cx="886352" cy="523220"/>
          </a:xfrm>
          <a:prstGeom prst="rect">
            <a:avLst/>
          </a:prstGeom>
          <a:noFill/>
          <a:ln w="19050" cap="flat" cmpd="sng">
            <a:solidFill>
              <a:srgbClr val="F3CEB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Scanning 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p8"/>
          <p:cNvCxnSpPr>
            <a:stCxn id="757" idx="1"/>
          </p:cNvCxnSpPr>
          <p:nvPr/>
        </p:nvCxnSpPr>
        <p:spPr>
          <a:xfrm flipH="1">
            <a:off x="714997" y="1679844"/>
            <a:ext cx="1226700" cy="76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62" name="Google Shape;762;p8"/>
          <p:cNvCxnSpPr>
            <a:endCxn id="760" idx="1"/>
          </p:cNvCxnSpPr>
          <p:nvPr/>
        </p:nvCxnSpPr>
        <p:spPr>
          <a:xfrm>
            <a:off x="5019870" y="3551065"/>
            <a:ext cx="13149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3" name="Google Shape;763;p8"/>
          <p:cNvCxnSpPr>
            <a:endCxn id="760" idx="3"/>
          </p:cNvCxnSpPr>
          <p:nvPr/>
        </p:nvCxnSpPr>
        <p:spPr>
          <a:xfrm rot="10800000">
            <a:off x="7221122" y="3551065"/>
            <a:ext cx="11499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4" name="Google Shape;764;p8"/>
          <p:cNvCxnSpPr>
            <a:stCxn id="758" idx="2"/>
          </p:cNvCxnSpPr>
          <p:nvPr/>
        </p:nvCxnSpPr>
        <p:spPr>
          <a:xfrm>
            <a:off x="5528968" y="2157134"/>
            <a:ext cx="0" cy="829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65" name="Google Shape;765;p8"/>
          <p:cNvCxnSpPr>
            <a:endCxn id="759" idx="2"/>
          </p:cNvCxnSpPr>
          <p:nvPr/>
        </p:nvCxnSpPr>
        <p:spPr>
          <a:xfrm rot="10800000">
            <a:off x="8493698" y="2557620"/>
            <a:ext cx="0" cy="185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Image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Processing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1" name="Google Shape;771;p9"/>
          <p:cNvSpPr txBox="1"/>
          <p:nvPr/>
        </p:nvSpPr>
        <p:spPr>
          <a:xfrm>
            <a:off x="1042629" y="2529027"/>
            <a:ext cx="17481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Straighten TIFFs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2" name="Google Shape;772;p9"/>
          <p:cNvSpPr txBox="1"/>
          <p:nvPr/>
        </p:nvSpPr>
        <p:spPr>
          <a:xfrm>
            <a:off x="2737751" y="3674936"/>
            <a:ext cx="1618246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Crop TIFFs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3" name="Google Shape;773;p9"/>
          <p:cNvSpPr txBox="1"/>
          <p:nvPr/>
        </p:nvSpPr>
        <p:spPr>
          <a:xfrm>
            <a:off x="4457318" y="2476026"/>
            <a:ext cx="1666755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 Contrast TIFFs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4" name="Google Shape;774;p9"/>
          <p:cNvSpPr txBox="1"/>
          <p:nvPr/>
        </p:nvSpPr>
        <p:spPr>
          <a:xfrm>
            <a:off x="6084408" y="3588571"/>
            <a:ext cx="18660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75" name="Google Shape;775;p9"/>
          <p:cNvCxnSpPr>
            <a:stCxn id="776" idx="0"/>
            <a:endCxn id="777" idx="2"/>
          </p:cNvCxnSpPr>
          <p:nvPr/>
        </p:nvCxnSpPr>
        <p:spPr>
          <a:xfrm>
            <a:off x="2355880" y="1859232"/>
            <a:ext cx="788100" cy="11472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8" name="Google Shape;778;p9"/>
          <p:cNvCxnSpPr>
            <a:stCxn id="777" idx="0"/>
            <a:endCxn id="779" idx="2"/>
          </p:cNvCxnSpPr>
          <p:nvPr/>
        </p:nvCxnSpPr>
        <p:spPr>
          <a:xfrm rot="10800000" flipH="1">
            <a:off x="4033568" y="1872074"/>
            <a:ext cx="806700" cy="11343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0" name="Google Shape;780;p9"/>
          <p:cNvCxnSpPr>
            <a:stCxn id="779" idx="0"/>
            <a:endCxn id="781" idx="2"/>
          </p:cNvCxnSpPr>
          <p:nvPr/>
        </p:nvCxnSpPr>
        <p:spPr>
          <a:xfrm>
            <a:off x="5729794" y="1872178"/>
            <a:ext cx="840900" cy="1130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9"/>
          <p:cNvCxnSpPr>
            <a:stCxn id="776" idx="2"/>
          </p:cNvCxnSpPr>
          <p:nvPr/>
        </p:nvCxnSpPr>
        <p:spPr>
          <a:xfrm rot="10800000">
            <a:off x="952180" y="1859232"/>
            <a:ext cx="51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83" name="Google Shape;783;p9"/>
          <p:cNvCxnSpPr>
            <a:stCxn id="781" idx="0"/>
          </p:cNvCxnSpPr>
          <p:nvPr/>
        </p:nvCxnSpPr>
        <p:spPr>
          <a:xfrm>
            <a:off x="7460200" y="3002975"/>
            <a:ext cx="596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84" name="Google Shape;784;p9"/>
          <p:cNvCxnSpPr/>
          <p:nvPr/>
        </p:nvCxnSpPr>
        <p:spPr>
          <a:xfrm>
            <a:off x="1471792" y="249052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9"/>
          <p:cNvCxnSpPr/>
          <p:nvPr/>
        </p:nvCxnSpPr>
        <p:spPr>
          <a:xfrm>
            <a:off x="4845706" y="2503475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9"/>
          <p:cNvCxnSpPr/>
          <p:nvPr/>
        </p:nvCxnSpPr>
        <p:spPr>
          <a:xfrm>
            <a:off x="3154868" y="3667968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9"/>
          <p:cNvCxnSpPr/>
          <p:nvPr/>
        </p:nvCxnSpPr>
        <p:spPr>
          <a:xfrm>
            <a:off x="6570700" y="366456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9" name="Google Shape;779;p9"/>
          <p:cNvSpPr/>
          <p:nvPr/>
        </p:nvSpPr>
        <p:spPr>
          <a:xfrm>
            <a:off x="4840294" y="1372678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9"/>
          <p:cNvSpPr/>
          <p:nvPr/>
        </p:nvSpPr>
        <p:spPr>
          <a:xfrm>
            <a:off x="3144068" y="2506874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9"/>
          <p:cNvSpPr/>
          <p:nvPr/>
        </p:nvSpPr>
        <p:spPr>
          <a:xfrm>
            <a:off x="1466380" y="1359732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9"/>
          <p:cNvSpPr/>
          <p:nvPr/>
        </p:nvSpPr>
        <p:spPr>
          <a:xfrm>
            <a:off x="6570700" y="2503475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9"/>
          <p:cNvGrpSpPr/>
          <p:nvPr/>
        </p:nvGrpSpPr>
        <p:grpSpPr>
          <a:xfrm>
            <a:off x="1686246" y="1633741"/>
            <a:ext cx="449768" cy="535637"/>
            <a:chOff x="859262" y="3353920"/>
            <a:chExt cx="306759" cy="351446"/>
          </a:xfrm>
        </p:grpSpPr>
        <p:sp>
          <p:nvSpPr>
            <p:cNvPr id="789" name="Google Shape;789;p9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9"/>
          <p:cNvSpPr/>
          <p:nvPr/>
        </p:nvSpPr>
        <p:spPr>
          <a:xfrm>
            <a:off x="3338040" y="2863446"/>
            <a:ext cx="507816" cy="451796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9"/>
          <p:cNvGrpSpPr/>
          <p:nvPr/>
        </p:nvGrpSpPr>
        <p:grpSpPr>
          <a:xfrm>
            <a:off x="4995888" y="1740873"/>
            <a:ext cx="578312" cy="453181"/>
            <a:chOff x="5626763" y="2013829"/>
            <a:chExt cx="351722" cy="274788"/>
          </a:xfrm>
        </p:grpSpPr>
        <p:sp>
          <p:nvSpPr>
            <p:cNvPr id="796" name="Google Shape;796;p9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9"/>
          <p:cNvSpPr/>
          <p:nvPr/>
        </p:nvSpPr>
        <p:spPr>
          <a:xfrm>
            <a:off x="6748315" y="2835857"/>
            <a:ext cx="546417" cy="48429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9"/>
          <p:cNvSpPr txBox="1"/>
          <p:nvPr/>
        </p:nvSpPr>
        <p:spPr>
          <a:xfrm>
            <a:off x="931883" y="3173293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straightened to align text for text recognition.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8" name="Google Shape;808;p9"/>
          <p:cNvSpPr txBox="1"/>
          <p:nvPr/>
        </p:nvSpPr>
        <p:spPr>
          <a:xfrm>
            <a:off x="2564618" y="402491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cropped to reduce white space and scanner background.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9" name="Google Shape;809;p9"/>
          <p:cNvSpPr txBox="1"/>
          <p:nvPr/>
        </p:nvSpPr>
        <p:spPr>
          <a:xfrm>
            <a:off x="4298909" y="341762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contrasted for best quality.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9"/>
          <p:cNvSpPr txBox="1"/>
          <p:nvPr/>
        </p:nvSpPr>
        <p:spPr>
          <a:xfrm>
            <a:off x="5985850" y="3943241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processed TIFFs are uploaded to the Network.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1" name="Google Shape;811;p9"/>
          <p:cNvSpPr/>
          <p:nvPr/>
        </p:nvSpPr>
        <p:spPr>
          <a:xfrm>
            <a:off x="690510" y="1800345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9"/>
          <p:cNvGrpSpPr/>
          <p:nvPr/>
        </p:nvGrpSpPr>
        <p:grpSpPr>
          <a:xfrm>
            <a:off x="2372455" y="1607711"/>
            <a:ext cx="252289" cy="242272"/>
            <a:chOff x="3967437" y="3837102"/>
            <a:chExt cx="364709" cy="295404"/>
          </a:xfrm>
        </p:grpSpPr>
        <p:sp>
          <p:nvSpPr>
            <p:cNvPr id="813" name="Google Shape;813;p9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9"/>
          <p:cNvGrpSpPr/>
          <p:nvPr/>
        </p:nvGrpSpPr>
        <p:grpSpPr>
          <a:xfrm>
            <a:off x="4046621" y="2742309"/>
            <a:ext cx="252289" cy="242272"/>
            <a:chOff x="3967437" y="3837102"/>
            <a:chExt cx="364709" cy="295404"/>
          </a:xfrm>
        </p:grpSpPr>
        <p:sp>
          <p:nvSpPr>
            <p:cNvPr id="819" name="Google Shape;819;p9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9"/>
          <p:cNvGrpSpPr/>
          <p:nvPr/>
        </p:nvGrpSpPr>
        <p:grpSpPr>
          <a:xfrm>
            <a:off x="5740932" y="1609776"/>
            <a:ext cx="252289" cy="242272"/>
            <a:chOff x="3967437" y="3837102"/>
            <a:chExt cx="364709" cy="295404"/>
          </a:xfrm>
        </p:grpSpPr>
        <p:sp>
          <p:nvSpPr>
            <p:cNvPr id="825" name="Google Shape;825;p9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9"/>
          <p:cNvGrpSpPr/>
          <p:nvPr/>
        </p:nvGrpSpPr>
        <p:grpSpPr>
          <a:xfrm>
            <a:off x="7498804" y="2732493"/>
            <a:ext cx="253727" cy="251776"/>
            <a:chOff x="3522521" y="1975857"/>
            <a:chExt cx="367013" cy="331278"/>
          </a:xfrm>
        </p:grpSpPr>
        <p:sp>
          <p:nvSpPr>
            <p:cNvPr id="831" name="Google Shape;831;p9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3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Building the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PDF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43" name="Google Shape;843;p10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TIFFs are combined into a single document.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4" name="Google Shape;844;p10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Text Recognition is performed on the document.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5" name="Google Shape;845;p10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relocated to the network drive.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6" name="Google Shape;846;p10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product is checked for errors and compressed.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7" name="Google Shape;847;p10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0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0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10"/>
          <p:cNvGrpSpPr/>
          <p:nvPr/>
        </p:nvGrpSpPr>
        <p:grpSpPr>
          <a:xfrm rot="5400000">
            <a:off x="5374016" y="2568454"/>
            <a:ext cx="582531" cy="581531"/>
            <a:chOff x="1967628" y="812211"/>
            <a:chExt cx="587999" cy="587999"/>
          </a:xfrm>
        </p:grpSpPr>
        <p:sp>
          <p:nvSpPr>
            <p:cNvPr id="852" name="Google Shape;852;p1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10"/>
          <p:cNvGrpSpPr/>
          <p:nvPr/>
        </p:nvGrpSpPr>
        <p:grpSpPr>
          <a:xfrm rot="10800000">
            <a:off x="4283206" y="3662748"/>
            <a:ext cx="581061" cy="583001"/>
            <a:chOff x="1967628" y="812211"/>
            <a:chExt cx="587999" cy="587999"/>
          </a:xfrm>
        </p:grpSpPr>
        <p:sp>
          <p:nvSpPr>
            <p:cNvPr id="855" name="Google Shape;855;p1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10"/>
          <p:cNvGrpSpPr/>
          <p:nvPr/>
        </p:nvGrpSpPr>
        <p:grpSpPr>
          <a:xfrm rot="-5400000">
            <a:off x="3188949" y="2571069"/>
            <a:ext cx="582531" cy="581531"/>
            <a:chOff x="1967628" y="812211"/>
            <a:chExt cx="587999" cy="587999"/>
          </a:xfrm>
        </p:grpSpPr>
        <p:sp>
          <p:nvSpPr>
            <p:cNvPr id="858" name="Google Shape;858;p1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10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1" name="Google Shape;861;p10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2" name="Google Shape;862;p10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863" name="Google Shape;863;p10"/>
          <p:cNvGrpSpPr/>
          <p:nvPr/>
        </p:nvGrpSpPr>
        <p:grpSpPr>
          <a:xfrm>
            <a:off x="4264158" y="1474335"/>
            <a:ext cx="581061" cy="583060"/>
            <a:chOff x="1967628" y="812211"/>
            <a:chExt cx="587999" cy="587999"/>
          </a:xfrm>
        </p:grpSpPr>
        <p:sp>
          <p:nvSpPr>
            <p:cNvPr id="864" name="Google Shape;864;p1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10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67" name="Google Shape;867;p10"/>
          <p:cNvCxnSpPr>
            <a:stCxn id="862" idx="3"/>
            <a:endCxn id="846" idx="1"/>
          </p:cNvCxnSpPr>
          <p:nvPr/>
        </p:nvCxnSpPr>
        <p:spPr>
          <a:xfrm>
            <a:off x="5918781" y="2781536"/>
            <a:ext cx="342000" cy="1383900"/>
          </a:xfrm>
          <a:prstGeom prst="bentConnector3">
            <a:avLst>
              <a:gd name="adj1" fmla="val 5002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68" name="Google Shape;868;p10"/>
          <p:cNvCxnSpPr>
            <a:stCxn id="860" idx="1"/>
            <a:endCxn id="843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69" name="Google Shape;869;p10"/>
          <p:cNvCxnSpPr>
            <a:stCxn id="861" idx="1"/>
            <a:endCxn id="844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70" name="Google Shape;870;p10"/>
          <p:cNvCxnSpPr>
            <a:stCxn id="866" idx="3"/>
            <a:endCxn id="845" idx="1"/>
          </p:cNvCxnSpPr>
          <p:nvPr/>
        </p:nvCxnSpPr>
        <p:spPr>
          <a:xfrm>
            <a:off x="4842390" y="1680010"/>
            <a:ext cx="1418400" cy="717600"/>
          </a:xfrm>
          <a:prstGeom prst="bentConnector3">
            <a:avLst>
              <a:gd name="adj1" fmla="val 3083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71" name="Google Shape;871;p10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4" name="Google Shape;874;p10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875" name="Google Shape;875;p10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10"/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</p:grpSpPr>
        <p:sp>
          <p:nvSpPr>
            <p:cNvPr id="878" name="Google Shape;878;p10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10"/>
          <p:cNvGrpSpPr/>
          <p:nvPr/>
        </p:nvGrpSpPr>
        <p:grpSpPr>
          <a:xfrm>
            <a:off x="972741" y="1670237"/>
            <a:ext cx="306759" cy="351446"/>
            <a:chOff x="859262" y="3353920"/>
            <a:chExt cx="306759" cy="351446"/>
          </a:xfrm>
        </p:grpSpPr>
        <p:sp>
          <p:nvSpPr>
            <p:cNvPr id="883" name="Google Shape;883;p10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0"/>
          <p:cNvGrpSpPr/>
          <p:nvPr/>
        </p:nvGrpSpPr>
        <p:grpSpPr>
          <a:xfrm>
            <a:off x="951119" y="3492366"/>
            <a:ext cx="361971" cy="314958"/>
            <a:chOff x="3716358" y="1544655"/>
            <a:chExt cx="361971" cy="314958"/>
          </a:xfrm>
        </p:grpSpPr>
        <p:sp>
          <p:nvSpPr>
            <p:cNvPr id="889" name="Google Shape;889;p10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4" name="Google Shape;894;p10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895" name="Google Shape;895;p10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0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0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0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0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00" name="Google Shape;900;p10"/>
          <p:cNvSpPr/>
          <p:nvPr/>
        </p:nvSpPr>
        <p:spPr>
          <a:xfrm rot="-54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0"/>
          <p:cNvSpPr/>
          <p:nvPr/>
        </p:nvSpPr>
        <p:spPr>
          <a:xfrm rot="-54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2" name="Google Shape;902;p10"/>
          <p:cNvGrpSpPr/>
          <p:nvPr/>
        </p:nvGrpSpPr>
        <p:grpSpPr>
          <a:xfrm>
            <a:off x="1442047" y="1886644"/>
            <a:ext cx="253727" cy="239277"/>
            <a:chOff x="1767069" y="3360146"/>
            <a:chExt cx="286324" cy="348164"/>
          </a:xfrm>
        </p:grpSpPr>
        <p:sp>
          <p:nvSpPr>
            <p:cNvPr id="903" name="Google Shape;903;p10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10"/>
          <p:cNvGrpSpPr/>
          <p:nvPr/>
        </p:nvGrpSpPr>
        <p:grpSpPr>
          <a:xfrm>
            <a:off x="1442693" y="3672801"/>
            <a:ext cx="253727" cy="239277"/>
            <a:chOff x="1767069" y="3360146"/>
            <a:chExt cx="286324" cy="348164"/>
          </a:xfrm>
        </p:grpSpPr>
        <p:sp>
          <p:nvSpPr>
            <p:cNvPr id="911" name="Google Shape;911;p10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10"/>
          <p:cNvGrpSpPr/>
          <p:nvPr/>
        </p:nvGrpSpPr>
        <p:grpSpPr>
          <a:xfrm>
            <a:off x="7453312" y="3672950"/>
            <a:ext cx="253740" cy="239293"/>
            <a:chOff x="1767069" y="3360146"/>
            <a:chExt cx="286324" cy="348164"/>
          </a:xfrm>
        </p:grpSpPr>
        <p:sp>
          <p:nvSpPr>
            <p:cNvPr id="919" name="Google Shape;919;p10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10"/>
          <p:cNvGrpSpPr/>
          <p:nvPr/>
        </p:nvGrpSpPr>
        <p:grpSpPr>
          <a:xfrm>
            <a:off x="7472241" y="1872479"/>
            <a:ext cx="253727" cy="251776"/>
            <a:chOff x="3522521" y="1975857"/>
            <a:chExt cx="367013" cy="331278"/>
          </a:xfrm>
        </p:grpSpPr>
        <p:sp>
          <p:nvSpPr>
            <p:cNvPr id="927" name="Google Shape;927;p10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10"/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1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1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1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1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1"/>
          <p:cNvSpPr txBox="1"/>
          <p:nvPr/>
        </p:nvSpPr>
        <p:spPr>
          <a:xfrm>
            <a:off x="2269663" y="1304250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location of the plan is found on the map.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45" name="Google Shape;945;p11"/>
          <p:cNvSpPr txBox="1"/>
          <p:nvPr/>
        </p:nvSpPr>
        <p:spPr>
          <a:xfrm>
            <a:off x="4803563" y="1304250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exported and named.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46" name="Google Shape;946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Georeferencing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947" name="Google Shape;947;p11"/>
          <p:cNvCxnSpPr>
            <a:stCxn id="939" idx="1"/>
            <a:endCxn id="948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49" name="Google Shape;949;p11"/>
          <p:cNvCxnSpPr>
            <a:stCxn id="941" idx="1"/>
            <a:endCxn id="950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51" name="Google Shape;951;p11"/>
          <p:cNvCxnSpPr>
            <a:stCxn id="943" idx="1"/>
            <a:endCxn id="952" idx="0"/>
          </p:cNvCxnSpPr>
          <p:nvPr/>
        </p:nvCxnSpPr>
        <p:spPr>
          <a:xfrm flipH="1">
            <a:off x="7106887" y="3222672"/>
            <a:ext cx="21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53" name="Google Shape;953;p11"/>
          <p:cNvCxnSpPr>
            <a:stCxn id="942" idx="3"/>
            <a:endCxn id="954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55" name="Google Shape;955;p11"/>
          <p:cNvCxnSpPr>
            <a:stCxn id="940" idx="3"/>
            <a:endCxn id="956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948" name="Google Shape;948;p11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Image Selection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6" name="Google Shape;956;p11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Location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0" name="Google Shape;950;p11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Control Points Set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4" name="Google Shape;954;p11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GeoTIFF Exported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2" name="Google Shape;952;p11"/>
          <p:cNvSpPr txBox="1"/>
          <p:nvPr/>
        </p:nvSpPr>
        <p:spPr>
          <a:xfrm flipH="1">
            <a:off x="6082546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Relocated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11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Best page is selected to georeference.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58" name="Google Shape;958;p11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Optimal Control Points are set, transforming the image.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59" name="Google Shape;959;p11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compressed folder is uploaded to the network.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960" name="Google Shape;960;p11"/>
          <p:cNvGrpSpPr/>
          <p:nvPr/>
        </p:nvGrpSpPr>
        <p:grpSpPr>
          <a:xfrm>
            <a:off x="1805020" y="2738923"/>
            <a:ext cx="452288" cy="355135"/>
            <a:chOff x="2194468" y="2938865"/>
            <a:chExt cx="355993" cy="267766"/>
          </a:xfrm>
        </p:grpSpPr>
        <p:sp>
          <p:nvSpPr>
            <p:cNvPr id="961" name="Google Shape;961;p11"/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11"/>
          <p:cNvGrpSpPr/>
          <p:nvPr/>
        </p:nvGrpSpPr>
        <p:grpSpPr>
          <a:xfrm>
            <a:off x="3097730" y="2636552"/>
            <a:ext cx="411163" cy="457506"/>
            <a:chOff x="2531225" y="3224675"/>
            <a:chExt cx="286950" cy="346175"/>
          </a:xfrm>
        </p:grpSpPr>
        <p:sp>
          <p:nvSpPr>
            <p:cNvPr id="982" name="Google Shape;982;p11"/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4435872" y="2675455"/>
            <a:ext cx="278981" cy="413983"/>
            <a:chOff x="8370831" y="3202002"/>
            <a:chExt cx="218129" cy="382376"/>
          </a:xfrm>
        </p:grpSpPr>
        <p:sp>
          <p:nvSpPr>
            <p:cNvPr id="992" name="Google Shape;992;p11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11"/>
          <p:cNvGrpSpPr/>
          <p:nvPr/>
        </p:nvGrpSpPr>
        <p:grpSpPr>
          <a:xfrm>
            <a:off x="5624358" y="2637458"/>
            <a:ext cx="408803" cy="418337"/>
            <a:chOff x="5170480" y="2934639"/>
            <a:chExt cx="261929" cy="280550"/>
          </a:xfrm>
        </p:grpSpPr>
        <p:sp>
          <p:nvSpPr>
            <p:cNvPr id="995" name="Google Shape;995;p11"/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1"/>
          <p:cNvSpPr/>
          <p:nvPr/>
        </p:nvSpPr>
        <p:spPr>
          <a:xfrm>
            <a:off x="989626" y="276503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1"/>
          <p:cNvSpPr/>
          <p:nvPr/>
        </p:nvSpPr>
        <p:spPr>
          <a:xfrm>
            <a:off x="3726164" y="2990948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1"/>
          <p:cNvSpPr/>
          <p:nvPr/>
        </p:nvSpPr>
        <p:spPr>
          <a:xfrm>
            <a:off x="4996484" y="300495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1"/>
          <p:cNvSpPr/>
          <p:nvPr/>
        </p:nvSpPr>
        <p:spPr>
          <a:xfrm>
            <a:off x="6254925" y="297517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6" name="Google Shape;1006;p11"/>
          <p:cNvGrpSpPr/>
          <p:nvPr/>
        </p:nvGrpSpPr>
        <p:grpSpPr>
          <a:xfrm>
            <a:off x="7532993" y="2968292"/>
            <a:ext cx="253727" cy="251776"/>
            <a:chOff x="3522521" y="1975857"/>
            <a:chExt cx="367013" cy="331278"/>
          </a:xfrm>
        </p:grpSpPr>
        <p:sp>
          <p:nvSpPr>
            <p:cNvPr id="1007" name="Google Shape;1007;p11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p11"/>
          <p:cNvSpPr/>
          <p:nvPr/>
        </p:nvSpPr>
        <p:spPr>
          <a:xfrm>
            <a:off x="6860379" y="2603125"/>
            <a:ext cx="503598" cy="48441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5" name="Google Shape;1015;p11"/>
          <p:cNvCxnSpPr>
            <a:stCxn id="939" idx="0"/>
            <a:endCxn id="940" idx="2"/>
          </p:cNvCxnSpPr>
          <p:nvPr/>
        </p:nvCxnSpPr>
        <p:spPr>
          <a:xfrm>
            <a:off x="2438663" y="2821422"/>
            <a:ext cx="453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6" name="Google Shape;1016;p11"/>
          <p:cNvCxnSpPr>
            <a:stCxn id="940" idx="0"/>
            <a:endCxn id="941" idx="2"/>
          </p:cNvCxnSpPr>
          <p:nvPr/>
        </p:nvCxnSpPr>
        <p:spPr>
          <a:xfrm>
            <a:off x="3695113" y="2821422"/>
            <a:ext cx="46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7" name="Google Shape;1017;p11"/>
          <p:cNvCxnSpPr>
            <a:stCxn id="941" idx="0"/>
            <a:endCxn id="942" idx="2"/>
          </p:cNvCxnSpPr>
          <p:nvPr/>
        </p:nvCxnSpPr>
        <p:spPr>
          <a:xfrm>
            <a:off x="4962050" y="2821422"/>
            <a:ext cx="46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8" name="Google Shape;1018;p11"/>
          <p:cNvCxnSpPr>
            <a:stCxn id="942" idx="0"/>
            <a:endCxn id="943" idx="2"/>
          </p:cNvCxnSpPr>
          <p:nvPr/>
        </p:nvCxnSpPr>
        <p:spPr>
          <a:xfrm>
            <a:off x="6229013" y="2821422"/>
            <a:ext cx="47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9" name="Google Shape;1019;p11"/>
          <p:cNvCxnSpPr>
            <a:endCxn id="939" idx="2"/>
          </p:cNvCxnSpPr>
          <p:nvPr/>
        </p:nvCxnSpPr>
        <p:spPr>
          <a:xfrm>
            <a:off x="1215863" y="2821422"/>
            <a:ext cx="420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"/>
          <p:cNvSpPr/>
          <p:nvPr/>
        </p:nvSpPr>
        <p:spPr>
          <a:xfrm rot="-8639664">
            <a:off x="3483269" y="3387885"/>
            <a:ext cx="986452" cy="986452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12"/>
          <p:cNvSpPr/>
          <p:nvPr/>
        </p:nvSpPr>
        <p:spPr>
          <a:xfrm rot="4320347">
            <a:off x="5306218" y="2063969"/>
            <a:ext cx="986660" cy="98666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12"/>
          <p:cNvSpPr/>
          <p:nvPr/>
        </p:nvSpPr>
        <p:spPr>
          <a:xfrm rot="-4320670">
            <a:off x="3051102" y="2063977"/>
            <a:ext cx="986945" cy="9869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12"/>
          <p:cNvSpPr/>
          <p:nvPr/>
        </p:nvSpPr>
        <p:spPr>
          <a:xfrm rot="8639433">
            <a:off x="4878256" y="3387374"/>
            <a:ext cx="986871" cy="986871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2"/>
          <p:cNvSpPr/>
          <p:nvPr/>
        </p:nvSpPr>
        <p:spPr>
          <a:xfrm>
            <a:off x="4180893" y="1244276"/>
            <a:ext cx="986700" cy="986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2"/>
          <p:cNvSpPr txBox="1"/>
          <p:nvPr/>
        </p:nvSpPr>
        <p:spPr>
          <a:xfrm>
            <a:off x="723734" y="2518923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checked for OCR, artifacts, folds and other errors.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0" name="Google Shape;1030;p12"/>
          <p:cNvSpPr txBox="1"/>
          <p:nvPr/>
        </p:nvSpPr>
        <p:spPr>
          <a:xfrm>
            <a:off x="6652125" y="118508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checked for accuracy and quality.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1" name="Google Shape;1031;p12"/>
          <p:cNvSpPr txBox="1"/>
          <p:nvPr/>
        </p:nvSpPr>
        <p:spPr>
          <a:xfrm>
            <a:off x="6648400" y="2518923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Once approved, the file is renamed using the renaming script.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2" name="Google Shape;1032;p12"/>
          <p:cNvSpPr txBox="1"/>
          <p:nvPr/>
        </p:nvSpPr>
        <p:spPr>
          <a:xfrm>
            <a:off x="715100" y="3852750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TIFF folder is checked for accurate quantity.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3" name="Google Shape;1033;p12"/>
          <p:cNvSpPr txBox="1"/>
          <p:nvPr/>
        </p:nvSpPr>
        <p:spPr>
          <a:xfrm>
            <a:off x="6648400" y="385274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file is moved to its final location for complete Project Books.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4" name="Google Shape;1034;p12"/>
          <p:cNvSpPr txBox="1"/>
          <p:nvPr/>
        </p:nvSpPr>
        <p:spPr>
          <a:xfrm>
            <a:off x="720000" y="2168275"/>
            <a:ext cx="17805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PDF</a:t>
            </a:r>
            <a:endParaRPr sz="1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5" name="Google Shape;1035;p12"/>
          <p:cNvSpPr txBox="1"/>
          <p:nvPr/>
        </p:nvSpPr>
        <p:spPr>
          <a:xfrm>
            <a:off x="6648400" y="834450"/>
            <a:ext cx="192386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GeoTIFF</a:t>
            </a:r>
            <a:endParaRPr sz="1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6" name="Google Shape;1036;p12"/>
          <p:cNvSpPr txBox="1"/>
          <p:nvPr/>
        </p:nvSpPr>
        <p:spPr>
          <a:xfrm>
            <a:off x="6652126" y="216827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File Rename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7" name="Google Shape;1037;p12"/>
          <p:cNvSpPr txBox="1"/>
          <p:nvPr/>
        </p:nvSpPr>
        <p:spPr>
          <a:xfrm>
            <a:off x="637609" y="3497525"/>
            <a:ext cx="185799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TIFFs</a:t>
            </a:r>
            <a:endParaRPr sz="1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8" name="Google Shape;1038;p12"/>
          <p:cNvSpPr txBox="1"/>
          <p:nvPr/>
        </p:nvSpPr>
        <p:spPr>
          <a:xfrm>
            <a:off x="6648400" y="348264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 File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39" name="Google Shape;1039;p12"/>
          <p:cNvCxnSpPr>
            <a:stCxn id="1026" idx="0"/>
            <a:endCxn id="1034" idx="3"/>
          </p:cNvCxnSpPr>
          <p:nvPr/>
        </p:nvCxnSpPr>
        <p:spPr>
          <a:xfrm rot="5400000">
            <a:off x="2951324" y="1637350"/>
            <a:ext cx="294900" cy="1196400"/>
          </a:xfrm>
          <a:prstGeom prst="bentConnector4">
            <a:avLst>
              <a:gd name="adj1" fmla="val -88928"/>
              <a:gd name="adj2" fmla="val 770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040" name="Google Shape;1040;p12"/>
          <p:cNvCxnSpPr>
            <a:stCxn id="1024" idx="3"/>
            <a:endCxn id="1037" idx="3"/>
          </p:cNvCxnSpPr>
          <p:nvPr/>
        </p:nvCxnSpPr>
        <p:spPr>
          <a:xfrm rot="5400000" flipH="1">
            <a:off x="2807095" y="3400661"/>
            <a:ext cx="567900" cy="1191000"/>
          </a:xfrm>
          <a:prstGeom prst="bentConnector4">
            <a:avLst>
              <a:gd name="adj1" fmla="val -40254"/>
              <a:gd name="adj2" fmla="val 5853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041" name="Google Shape;1041;p12"/>
          <p:cNvCxnSpPr>
            <a:stCxn id="1028" idx="3"/>
            <a:endCxn id="1035" idx="1"/>
          </p:cNvCxnSpPr>
          <p:nvPr/>
        </p:nvCxnSpPr>
        <p:spPr>
          <a:xfrm rot="-5400000">
            <a:off x="5563743" y="159476"/>
            <a:ext cx="195300" cy="19743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042" name="Google Shape;1042;p12"/>
          <p:cNvCxnSpPr>
            <a:stCxn id="1025" idx="2"/>
            <a:endCxn id="1036" idx="1"/>
          </p:cNvCxnSpPr>
          <p:nvPr/>
        </p:nvCxnSpPr>
        <p:spPr>
          <a:xfrm rot="-5400000" flipH="1">
            <a:off x="6002198" y="1733049"/>
            <a:ext cx="294900" cy="1005000"/>
          </a:xfrm>
          <a:prstGeom prst="bentConnector4">
            <a:avLst>
              <a:gd name="adj1" fmla="val -88975"/>
              <a:gd name="adj2" fmla="val 8212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043" name="Google Shape;1043;p12"/>
          <p:cNvCxnSpPr>
            <a:stCxn id="1027" idx="3"/>
            <a:endCxn id="1038" idx="1"/>
          </p:cNvCxnSpPr>
          <p:nvPr/>
        </p:nvCxnSpPr>
        <p:spPr>
          <a:xfrm rot="-5400000">
            <a:off x="5863841" y="3495309"/>
            <a:ext cx="582600" cy="986700"/>
          </a:xfrm>
          <a:prstGeom prst="bentConnector4">
            <a:avLst>
              <a:gd name="adj1" fmla="val -39238"/>
              <a:gd name="adj2" fmla="val 602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044" name="Google Shape;1044;p12"/>
          <p:cNvSpPr txBox="1"/>
          <p:nvPr/>
        </p:nvSpPr>
        <p:spPr>
          <a:xfrm>
            <a:off x="868262" y="439752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Quality Control</a:t>
            </a:r>
            <a:endParaRPr sz="34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045" name="Google Shape;1045;p12"/>
          <p:cNvGrpSpPr/>
          <p:nvPr/>
        </p:nvGrpSpPr>
        <p:grpSpPr>
          <a:xfrm>
            <a:off x="5549835" y="2395658"/>
            <a:ext cx="301862" cy="332871"/>
            <a:chOff x="1396957" y="4287365"/>
            <a:chExt cx="301862" cy="332871"/>
          </a:xfrm>
        </p:grpSpPr>
        <p:sp>
          <p:nvSpPr>
            <p:cNvPr id="1046" name="Google Shape;1046;p12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p12"/>
          <p:cNvGrpSpPr/>
          <p:nvPr/>
        </p:nvGrpSpPr>
        <p:grpSpPr>
          <a:xfrm>
            <a:off x="4495963" y="1556222"/>
            <a:ext cx="352345" cy="363655"/>
            <a:chOff x="3560600" y="3763338"/>
            <a:chExt cx="352345" cy="363655"/>
          </a:xfrm>
        </p:grpSpPr>
        <p:sp>
          <p:nvSpPr>
            <p:cNvPr id="1062" name="Google Shape;1062;p12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2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12"/>
          <p:cNvGrpSpPr/>
          <p:nvPr/>
        </p:nvGrpSpPr>
        <p:grpSpPr>
          <a:xfrm>
            <a:off x="3816739" y="3646955"/>
            <a:ext cx="355340" cy="411588"/>
            <a:chOff x="859262" y="3353920"/>
            <a:chExt cx="306759" cy="351446"/>
          </a:xfrm>
        </p:grpSpPr>
        <p:sp>
          <p:nvSpPr>
            <p:cNvPr id="1066" name="Google Shape;1066;p12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2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2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2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2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p12"/>
          <p:cNvGrpSpPr/>
          <p:nvPr/>
        </p:nvGrpSpPr>
        <p:grpSpPr>
          <a:xfrm>
            <a:off x="3427154" y="2375549"/>
            <a:ext cx="269821" cy="370251"/>
            <a:chOff x="1039175" y="2113400"/>
            <a:chExt cx="252075" cy="345900"/>
          </a:xfrm>
        </p:grpSpPr>
        <p:sp>
          <p:nvSpPr>
            <p:cNvPr id="1072" name="Google Shape;1072;p12"/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2"/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"/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2"/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2"/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2"/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12"/>
          <p:cNvSpPr/>
          <p:nvPr/>
        </p:nvSpPr>
        <p:spPr>
          <a:xfrm rot="1860342">
            <a:off x="4431274" y="2292555"/>
            <a:ext cx="482904" cy="385605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solidFill>
            <a:srgbClr val="F3D7C2"/>
          </a:solidFill>
          <a:ln w="9525" cap="flat" cmpd="sng">
            <a:solidFill>
              <a:srgbClr val="F3D7C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2"/>
          <p:cNvSpPr/>
          <p:nvPr/>
        </p:nvSpPr>
        <p:spPr>
          <a:xfrm rot="1860342">
            <a:off x="4067390" y="2526116"/>
            <a:ext cx="307979" cy="521772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solidFill>
            <a:srgbClr val="ACD1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2"/>
          <p:cNvSpPr/>
          <p:nvPr/>
        </p:nvSpPr>
        <p:spPr>
          <a:xfrm rot="1860342">
            <a:off x="4153891" y="3135829"/>
            <a:ext cx="480165" cy="267112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solidFill>
            <a:srgbClr val="D1E7B6"/>
          </a:solidFill>
          <a:ln w="9525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2"/>
          <p:cNvSpPr/>
          <p:nvPr/>
        </p:nvSpPr>
        <p:spPr>
          <a:xfrm rot="1860342">
            <a:off x="4860324" y="2620353"/>
            <a:ext cx="390159" cy="423362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2" name="Google Shape;1082;p12"/>
          <p:cNvGrpSpPr/>
          <p:nvPr/>
        </p:nvGrpSpPr>
        <p:grpSpPr>
          <a:xfrm>
            <a:off x="6217119" y="1568318"/>
            <a:ext cx="253727" cy="238013"/>
            <a:chOff x="849016" y="2903255"/>
            <a:chExt cx="356655" cy="335425"/>
          </a:xfrm>
        </p:grpSpPr>
        <p:sp>
          <p:nvSpPr>
            <p:cNvPr id="1083" name="Google Shape;1083;p12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2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2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2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2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2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2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12"/>
          <p:cNvGrpSpPr/>
          <p:nvPr/>
        </p:nvGrpSpPr>
        <p:grpSpPr>
          <a:xfrm>
            <a:off x="3061348" y="1549804"/>
            <a:ext cx="253727" cy="251776"/>
            <a:chOff x="3522521" y="1975857"/>
            <a:chExt cx="367013" cy="331278"/>
          </a:xfrm>
        </p:grpSpPr>
        <p:sp>
          <p:nvSpPr>
            <p:cNvPr id="1095" name="Google Shape;1095;p12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2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2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2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2" name="Google Shape;1102;p12"/>
          <p:cNvGrpSpPr/>
          <p:nvPr/>
        </p:nvGrpSpPr>
        <p:grpSpPr>
          <a:xfrm>
            <a:off x="2775426" y="1566913"/>
            <a:ext cx="253727" cy="239277"/>
            <a:chOff x="1767069" y="3360146"/>
            <a:chExt cx="286324" cy="348164"/>
          </a:xfrm>
        </p:grpSpPr>
        <p:sp>
          <p:nvSpPr>
            <p:cNvPr id="1103" name="Google Shape;1103;p12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2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12"/>
          <p:cNvSpPr/>
          <p:nvPr/>
        </p:nvSpPr>
        <p:spPr>
          <a:xfrm>
            <a:off x="5915931" y="107574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1" name="Google Shape;1111;p12"/>
          <p:cNvGrpSpPr/>
          <p:nvPr/>
        </p:nvGrpSpPr>
        <p:grpSpPr>
          <a:xfrm>
            <a:off x="5927527" y="1570222"/>
            <a:ext cx="253728" cy="239431"/>
            <a:chOff x="7009649" y="1541981"/>
            <a:chExt cx="524940" cy="320655"/>
          </a:xfrm>
        </p:grpSpPr>
        <p:sp>
          <p:nvSpPr>
            <p:cNvPr id="1112" name="Google Shape;1112;p12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12"/>
          <p:cNvGrpSpPr/>
          <p:nvPr/>
        </p:nvGrpSpPr>
        <p:grpSpPr>
          <a:xfrm>
            <a:off x="6235768" y="3425918"/>
            <a:ext cx="253727" cy="251776"/>
            <a:chOff x="3522521" y="1975857"/>
            <a:chExt cx="367013" cy="331278"/>
          </a:xfrm>
        </p:grpSpPr>
        <p:sp>
          <p:nvSpPr>
            <p:cNvPr id="1121" name="Google Shape;1121;p12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8" name="Google Shape;1128;p12"/>
          <p:cNvGrpSpPr/>
          <p:nvPr/>
        </p:nvGrpSpPr>
        <p:grpSpPr>
          <a:xfrm>
            <a:off x="2775426" y="3440949"/>
            <a:ext cx="253727" cy="251776"/>
            <a:chOff x="3522521" y="1975857"/>
            <a:chExt cx="367013" cy="331278"/>
          </a:xfrm>
        </p:grpSpPr>
        <p:sp>
          <p:nvSpPr>
            <p:cNvPr id="1129" name="Google Shape;1129;p12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2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>
            <a:off x="6217119" y="1059201"/>
            <a:ext cx="253727" cy="251776"/>
            <a:chOff x="3522521" y="1975857"/>
            <a:chExt cx="367013" cy="331278"/>
          </a:xfrm>
        </p:grpSpPr>
        <p:sp>
          <p:nvSpPr>
            <p:cNvPr id="1137" name="Google Shape;1137;p12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2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2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2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2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2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2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12"/>
          <p:cNvSpPr/>
          <p:nvPr/>
        </p:nvSpPr>
        <p:spPr>
          <a:xfrm>
            <a:off x="5633047" y="157323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2"/>
          <p:cNvSpPr/>
          <p:nvPr/>
        </p:nvSpPr>
        <p:spPr>
          <a:xfrm>
            <a:off x="5070855" y="3594099"/>
            <a:ext cx="540606" cy="476020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1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1" dur="10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3" dur="1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5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7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3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3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13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13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13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3"/>
          <p:cNvSpPr txBox="1"/>
          <p:nvPr/>
        </p:nvSpPr>
        <p:spPr>
          <a:xfrm>
            <a:off x="2269662" y="1091034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extracted GeoTIFFs are added to the whole raster mosaic.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56" name="Google Shape;1156;p13"/>
          <p:cNvSpPr txBox="1"/>
          <p:nvPr/>
        </p:nvSpPr>
        <p:spPr>
          <a:xfrm>
            <a:off x="4803562" y="1081284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new footprints coordinates are added to the database.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57" name="Google Shape;115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Publishing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158" name="Google Shape;1158;p13"/>
          <p:cNvCxnSpPr>
            <a:stCxn id="1150" idx="1"/>
            <a:endCxn id="1159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0" name="Google Shape;1160;p13"/>
          <p:cNvCxnSpPr>
            <a:stCxn id="1152" idx="1"/>
            <a:endCxn id="1161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2" name="Google Shape;1162;p13"/>
          <p:cNvCxnSpPr>
            <a:stCxn id="1154" idx="1"/>
            <a:endCxn id="1163" idx="0"/>
          </p:cNvCxnSpPr>
          <p:nvPr/>
        </p:nvCxnSpPr>
        <p:spPr>
          <a:xfrm flipH="1">
            <a:off x="7106587" y="3222672"/>
            <a:ext cx="2400" cy="42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4" name="Google Shape;1164;p13"/>
          <p:cNvCxnSpPr>
            <a:stCxn id="1153" idx="3"/>
            <a:endCxn id="1165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6" name="Google Shape;1166;p13"/>
          <p:cNvCxnSpPr>
            <a:stCxn id="1151" idx="3"/>
            <a:endCxn id="1167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159" name="Google Shape;1159;p13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GeoTIFFs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7" name="Google Shape;1167;p13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 Rasters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1" name="Google Shape;1161;p13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 Footprints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5" name="Google Shape;1165;p13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Update Footprints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3" name="Google Shape;1163;p13"/>
          <p:cNvSpPr txBox="1"/>
          <p:nvPr/>
        </p:nvSpPr>
        <p:spPr>
          <a:xfrm flipH="1">
            <a:off x="6082388" y="3647291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to Website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8" name="Google Shape;1168;p13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GeoTIFFs are extracted from their compressed folders.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69" name="Google Shape;1169;p13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Using the added rasters, footprint symbology is built for each.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70" name="Google Shape;1170;p13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plan is toggled to ‘Published’, allowing the website to display them.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1171" name="Google Shape;1171;p13"/>
          <p:cNvGrpSpPr/>
          <p:nvPr/>
        </p:nvGrpSpPr>
        <p:grpSpPr>
          <a:xfrm>
            <a:off x="7522918" y="3000642"/>
            <a:ext cx="253727" cy="238013"/>
            <a:chOff x="849016" y="2903255"/>
            <a:chExt cx="356655" cy="335425"/>
          </a:xfrm>
        </p:grpSpPr>
        <p:sp>
          <p:nvSpPr>
            <p:cNvPr id="1172" name="Google Shape;1172;p13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13"/>
          <p:cNvGrpSpPr/>
          <p:nvPr/>
        </p:nvGrpSpPr>
        <p:grpSpPr>
          <a:xfrm>
            <a:off x="949342" y="2637850"/>
            <a:ext cx="253727" cy="251776"/>
            <a:chOff x="3522521" y="1975857"/>
            <a:chExt cx="367013" cy="331278"/>
          </a:xfrm>
        </p:grpSpPr>
        <p:sp>
          <p:nvSpPr>
            <p:cNvPr id="1184" name="Google Shape;1184;p13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1" name="Google Shape;1191;p13"/>
          <p:cNvGrpSpPr/>
          <p:nvPr/>
        </p:nvGrpSpPr>
        <p:grpSpPr>
          <a:xfrm>
            <a:off x="2619923" y="2563998"/>
            <a:ext cx="253728" cy="239431"/>
            <a:chOff x="7009649" y="1541981"/>
            <a:chExt cx="524940" cy="320655"/>
          </a:xfrm>
        </p:grpSpPr>
        <p:sp>
          <p:nvSpPr>
            <p:cNvPr id="1192" name="Google Shape;1192;p13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3"/>
          <p:cNvGrpSpPr/>
          <p:nvPr/>
        </p:nvGrpSpPr>
        <p:grpSpPr>
          <a:xfrm>
            <a:off x="3706969" y="2989676"/>
            <a:ext cx="253727" cy="238013"/>
            <a:chOff x="849016" y="2903255"/>
            <a:chExt cx="356655" cy="335425"/>
          </a:xfrm>
        </p:grpSpPr>
        <p:sp>
          <p:nvSpPr>
            <p:cNvPr id="1201" name="Google Shape;1201;p13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13"/>
          <p:cNvGrpSpPr/>
          <p:nvPr/>
        </p:nvGrpSpPr>
        <p:grpSpPr>
          <a:xfrm>
            <a:off x="4984749" y="2994876"/>
            <a:ext cx="253727" cy="238013"/>
            <a:chOff x="849016" y="2903255"/>
            <a:chExt cx="356655" cy="335425"/>
          </a:xfrm>
        </p:grpSpPr>
        <p:sp>
          <p:nvSpPr>
            <p:cNvPr id="1213" name="Google Shape;1213;p13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13"/>
          <p:cNvGrpSpPr/>
          <p:nvPr/>
        </p:nvGrpSpPr>
        <p:grpSpPr>
          <a:xfrm>
            <a:off x="6262648" y="2988130"/>
            <a:ext cx="253727" cy="238013"/>
            <a:chOff x="849016" y="2903255"/>
            <a:chExt cx="356655" cy="335425"/>
          </a:xfrm>
        </p:grpSpPr>
        <p:sp>
          <p:nvSpPr>
            <p:cNvPr id="1225" name="Google Shape;1225;p13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13"/>
          <p:cNvGrpSpPr/>
          <p:nvPr/>
        </p:nvGrpSpPr>
        <p:grpSpPr>
          <a:xfrm>
            <a:off x="1353341" y="2561385"/>
            <a:ext cx="253728" cy="239431"/>
            <a:chOff x="7009649" y="1541981"/>
            <a:chExt cx="524940" cy="320655"/>
          </a:xfrm>
        </p:grpSpPr>
        <p:sp>
          <p:nvSpPr>
            <p:cNvPr id="1237" name="Google Shape;1237;p13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13"/>
          <p:cNvGrpSpPr/>
          <p:nvPr/>
        </p:nvGrpSpPr>
        <p:grpSpPr>
          <a:xfrm>
            <a:off x="3893967" y="2566770"/>
            <a:ext cx="253728" cy="239431"/>
            <a:chOff x="7009649" y="1541981"/>
            <a:chExt cx="524940" cy="320655"/>
          </a:xfrm>
        </p:grpSpPr>
        <p:sp>
          <p:nvSpPr>
            <p:cNvPr id="1246" name="Google Shape;1246;p13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13"/>
          <p:cNvGrpSpPr/>
          <p:nvPr/>
        </p:nvGrpSpPr>
        <p:grpSpPr>
          <a:xfrm>
            <a:off x="5150520" y="2566770"/>
            <a:ext cx="253728" cy="239431"/>
            <a:chOff x="7009649" y="1541981"/>
            <a:chExt cx="524940" cy="320655"/>
          </a:xfrm>
        </p:grpSpPr>
        <p:sp>
          <p:nvSpPr>
            <p:cNvPr id="1255" name="Google Shape;1255;p13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13"/>
          <p:cNvGrpSpPr/>
          <p:nvPr/>
        </p:nvGrpSpPr>
        <p:grpSpPr>
          <a:xfrm>
            <a:off x="6891356" y="2651382"/>
            <a:ext cx="431062" cy="461750"/>
            <a:chOff x="4193490" y="3350084"/>
            <a:chExt cx="289940" cy="334661"/>
          </a:xfrm>
        </p:grpSpPr>
        <p:sp>
          <p:nvSpPr>
            <p:cNvPr id="1264" name="Google Shape;1264;p13"/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13"/>
          <p:cNvSpPr/>
          <p:nvPr/>
        </p:nvSpPr>
        <p:spPr>
          <a:xfrm>
            <a:off x="4340810" y="2638075"/>
            <a:ext cx="440933" cy="4437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3"/>
          <p:cNvSpPr/>
          <p:nvPr/>
        </p:nvSpPr>
        <p:spPr>
          <a:xfrm>
            <a:off x="3043630" y="2628090"/>
            <a:ext cx="478294" cy="456735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6" name="Google Shape;1276;p13"/>
          <p:cNvGrpSpPr/>
          <p:nvPr/>
        </p:nvGrpSpPr>
        <p:grpSpPr>
          <a:xfrm>
            <a:off x="5567422" y="2668338"/>
            <a:ext cx="490168" cy="394071"/>
            <a:chOff x="7500054" y="2934735"/>
            <a:chExt cx="350576" cy="280454"/>
          </a:xfrm>
        </p:grpSpPr>
        <p:sp>
          <p:nvSpPr>
            <p:cNvPr id="1277" name="Google Shape;1277;p13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13"/>
          <p:cNvGrpSpPr/>
          <p:nvPr/>
        </p:nvGrpSpPr>
        <p:grpSpPr>
          <a:xfrm>
            <a:off x="1821609" y="2679671"/>
            <a:ext cx="428180" cy="393287"/>
            <a:chOff x="2411823" y="4303999"/>
            <a:chExt cx="334398" cy="299954"/>
          </a:xfrm>
        </p:grpSpPr>
        <p:sp>
          <p:nvSpPr>
            <p:cNvPr id="1286" name="Google Shape;1286;p13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93" name="Google Shape;1293;p13"/>
          <p:cNvCxnSpPr>
            <a:stCxn id="1150" idx="0"/>
            <a:endCxn id="1151" idx="2"/>
          </p:cNvCxnSpPr>
          <p:nvPr/>
        </p:nvCxnSpPr>
        <p:spPr>
          <a:xfrm>
            <a:off x="2438663" y="2821422"/>
            <a:ext cx="453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4" name="Google Shape;1294;p13"/>
          <p:cNvCxnSpPr>
            <a:stCxn id="1151" idx="0"/>
            <a:endCxn id="1152" idx="2"/>
          </p:cNvCxnSpPr>
          <p:nvPr/>
        </p:nvCxnSpPr>
        <p:spPr>
          <a:xfrm>
            <a:off x="3695113" y="2821422"/>
            <a:ext cx="46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5" name="Google Shape;1295;p13"/>
          <p:cNvCxnSpPr>
            <a:stCxn id="1152" idx="0"/>
            <a:endCxn id="1153" idx="2"/>
          </p:cNvCxnSpPr>
          <p:nvPr/>
        </p:nvCxnSpPr>
        <p:spPr>
          <a:xfrm>
            <a:off x="4962050" y="2821422"/>
            <a:ext cx="46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6" name="Google Shape;1296;p13"/>
          <p:cNvCxnSpPr>
            <a:stCxn id="1153" idx="0"/>
            <a:endCxn id="1154" idx="2"/>
          </p:cNvCxnSpPr>
          <p:nvPr/>
        </p:nvCxnSpPr>
        <p:spPr>
          <a:xfrm>
            <a:off x="6229013" y="2821422"/>
            <a:ext cx="47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7" name="Google Shape;1297;p13"/>
          <p:cNvCxnSpPr>
            <a:endCxn id="1150" idx="2"/>
          </p:cNvCxnSpPr>
          <p:nvPr/>
        </p:nvCxnSpPr>
        <p:spPr>
          <a:xfrm>
            <a:off x="1215863" y="2821422"/>
            <a:ext cx="420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8" name="Google Shape;1298;p13"/>
          <p:cNvSpPr/>
          <p:nvPr/>
        </p:nvSpPr>
        <p:spPr>
          <a:xfrm>
            <a:off x="682572" y="2679855"/>
            <a:ext cx="253732" cy="238011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1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0" dur="1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"/>
          <p:cNvSpPr txBox="1">
            <a:spLocks noGrp="1"/>
          </p:cNvSpPr>
          <p:nvPr>
            <p:ph type="title"/>
          </p:nvPr>
        </p:nvSpPr>
        <p:spPr>
          <a:xfrm>
            <a:off x="715688" y="1407988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343" name="Google Shape;343;p2"/>
          <p:cNvSpPr txBox="1">
            <a:spLocks noGrp="1"/>
          </p:cNvSpPr>
          <p:nvPr>
            <p:ph type="subTitle" idx="1"/>
          </p:nvPr>
        </p:nvSpPr>
        <p:spPr>
          <a:xfrm>
            <a:off x="710588" y="2670989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our system design and application.</a:t>
            </a:r>
            <a:endParaRPr/>
          </a:p>
        </p:txBody>
      </p:sp>
      <p:sp>
        <p:nvSpPr>
          <p:cNvPr id="344" name="Google Shape;344;p2"/>
          <p:cNvSpPr txBox="1">
            <a:spLocks noGrp="1"/>
          </p:cNvSpPr>
          <p:nvPr>
            <p:ph type="title" idx="2"/>
          </p:nvPr>
        </p:nvSpPr>
        <p:spPr>
          <a:xfrm>
            <a:off x="3364513" y="1407988"/>
            <a:ext cx="241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345" name="Google Shape;345;p2"/>
          <p:cNvSpPr txBox="1">
            <a:spLocks noGrp="1"/>
          </p:cNvSpPr>
          <p:nvPr>
            <p:ph type="subTitle" idx="3"/>
          </p:nvPr>
        </p:nvSpPr>
        <p:spPr>
          <a:xfrm>
            <a:off x="3359413" y="2670989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we process plans at the WVGISTC.</a:t>
            </a:r>
            <a:endParaRPr/>
          </a:p>
        </p:txBody>
      </p:sp>
      <p:sp>
        <p:nvSpPr>
          <p:cNvPr id="346" name="Google Shape;346;p2"/>
          <p:cNvSpPr txBox="1">
            <a:spLocks noGrp="1"/>
          </p:cNvSpPr>
          <p:nvPr>
            <p:ph type="title" idx="4"/>
          </p:nvPr>
        </p:nvSpPr>
        <p:spPr>
          <a:xfrm>
            <a:off x="6013138" y="1407988"/>
            <a:ext cx="2416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347" name="Google Shape;347;p2"/>
          <p:cNvSpPr txBox="1">
            <a:spLocks noGrp="1"/>
          </p:cNvSpPr>
          <p:nvPr>
            <p:ph type="subTitle" idx="5"/>
          </p:nvPr>
        </p:nvSpPr>
        <p:spPr>
          <a:xfrm>
            <a:off x="6018238" y="2644673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Current statistics for the project.</a:t>
            </a:r>
            <a:endParaRPr/>
          </a:p>
        </p:txBody>
      </p:sp>
      <p:sp>
        <p:nvSpPr>
          <p:cNvPr id="348" name="Google Shape;348;p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Table of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Contents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9" name="Google Shape;349;p2"/>
          <p:cNvSpPr txBox="1">
            <a:spLocks noGrp="1"/>
          </p:cNvSpPr>
          <p:nvPr>
            <p:ph type="subTitle" idx="16"/>
          </p:nvPr>
        </p:nvSpPr>
        <p:spPr>
          <a:xfrm>
            <a:off x="710588" y="1848865"/>
            <a:ext cx="2416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Project Overview</a:t>
            </a:r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7"/>
          </p:nvPr>
        </p:nvSpPr>
        <p:spPr>
          <a:xfrm>
            <a:off x="3394425" y="1848879"/>
            <a:ext cx="23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Project Operation</a:t>
            </a:r>
            <a:endParaRPr/>
          </a:p>
        </p:txBody>
      </p:sp>
      <p:sp>
        <p:nvSpPr>
          <p:cNvPr id="351" name="Google Shape;351;p2"/>
          <p:cNvSpPr txBox="1">
            <a:spLocks noGrp="1"/>
          </p:cNvSpPr>
          <p:nvPr>
            <p:ph type="subTitle" idx="18"/>
          </p:nvPr>
        </p:nvSpPr>
        <p:spPr>
          <a:xfrm>
            <a:off x="6008288" y="1858088"/>
            <a:ext cx="241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Project Statistics</a:t>
            </a:r>
            <a:endParaRPr/>
          </a:p>
        </p:txBody>
      </p:sp>
      <p:cxnSp>
        <p:nvCxnSpPr>
          <p:cNvPr id="352" name="Google Shape;352;p2"/>
          <p:cNvCxnSpPr/>
          <p:nvPr/>
        </p:nvCxnSpPr>
        <p:spPr>
          <a:xfrm>
            <a:off x="712113" y="1929738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2"/>
          <p:cNvCxnSpPr/>
          <p:nvPr/>
        </p:nvCxnSpPr>
        <p:spPr>
          <a:xfrm>
            <a:off x="3362600" y="1929738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2"/>
          <p:cNvCxnSpPr/>
          <p:nvPr/>
        </p:nvCxnSpPr>
        <p:spPr>
          <a:xfrm>
            <a:off x="6082013" y="1929738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2"/>
          <p:cNvCxnSpPr/>
          <p:nvPr/>
        </p:nvCxnSpPr>
        <p:spPr>
          <a:xfrm>
            <a:off x="712113" y="3735513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2"/>
          <p:cNvCxnSpPr/>
          <p:nvPr/>
        </p:nvCxnSpPr>
        <p:spPr>
          <a:xfrm>
            <a:off x="3362600" y="3735513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2"/>
          <p:cNvCxnSpPr/>
          <p:nvPr/>
        </p:nvCxnSpPr>
        <p:spPr>
          <a:xfrm>
            <a:off x="6082013" y="3735513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9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Project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Statistics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04" name="Google Shape;1304;p19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1305" name="Google Shape;1305;p19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1306" name="Google Shape;1306;p19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2" name="Google Shape;1312;p19"/>
          <p:cNvSpPr txBox="1">
            <a:spLocks noGrp="1"/>
          </p:cNvSpPr>
          <p:nvPr>
            <p:ph type="subTitle" idx="1"/>
          </p:nvPr>
        </p:nvSpPr>
        <p:spPr>
          <a:xfrm>
            <a:off x="1555950" y="3768975"/>
            <a:ext cx="60321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0"/>
          <p:cNvSpPr txBox="1">
            <a:spLocks noGrp="1"/>
          </p:cNvSpPr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/>
              <a:t>500,000</a:t>
            </a:r>
            <a:endParaRPr/>
          </a:p>
        </p:txBody>
      </p:sp>
      <p:sp>
        <p:nvSpPr>
          <p:cNvPr id="1318" name="Google Shape;1318;p20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Estimated sum of Phase I-III deliverables. An estimated </a:t>
            </a:r>
            <a:r>
              <a:rPr lang="en-US" b="1">
                <a:latin typeface="Montserrat SemiBold"/>
                <a:ea typeface="Montserrat SemiBold"/>
                <a:cs typeface="Montserrat SemiBold"/>
                <a:sym typeface="Montserrat SemiBold"/>
              </a:rPr>
              <a:t>27,405</a:t>
            </a:r>
            <a:r>
              <a:rPr lang="en-US"/>
              <a:t> sheets remain till reaching the projected end of Phase III.</a:t>
            </a:r>
            <a:endParaRPr/>
          </a:p>
        </p:txBody>
      </p:sp>
      <p:cxnSp>
        <p:nvCxnSpPr>
          <p:cNvPr id="1319" name="Google Shape;1319;p20"/>
          <p:cNvCxnSpPr/>
          <p:nvPr/>
        </p:nvCxnSpPr>
        <p:spPr>
          <a:xfrm>
            <a:off x="2142150" y="30315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20" name="Google Shape;1320;p20"/>
          <p:cNvCxnSpPr/>
          <p:nvPr/>
        </p:nvCxnSpPr>
        <p:spPr>
          <a:xfrm>
            <a:off x="716950" y="4608500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1" name="Google Shape;1321;p20"/>
          <p:cNvCxnSpPr/>
          <p:nvPr/>
        </p:nvCxnSpPr>
        <p:spPr>
          <a:xfrm>
            <a:off x="2142150" y="15837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22" name="Google Shape;1322;p20"/>
          <p:cNvCxnSpPr/>
          <p:nvPr/>
        </p:nvCxnSpPr>
        <p:spPr>
          <a:xfrm>
            <a:off x="718050" y="549375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1"/>
          <p:cNvSpPr txBox="1">
            <a:spLocks noGrp="1"/>
          </p:cNvSpPr>
          <p:nvPr>
            <p:ph type="title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dirty="0"/>
              <a:t>435,892</a:t>
            </a:r>
            <a:endParaRPr dirty="0"/>
          </a:p>
        </p:txBody>
      </p:sp>
      <p:sp>
        <p:nvSpPr>
          <p:cNvPr id="1328" name="Google Shape;1328;p21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Sheets Scanned</a:t>
            </a:r>
            <a:endParaRPr/>
          </a:p>
        </p:txBody>
      </p:sp>
      <p:sp>
        <p:nvSpPr>
          <p:cNvPr id="1329" name="Google Shape;1329;p21"/>
          <p:cNvSpPr txBox="1">
            <a:spLocks noGrp="1"/>
          </p:cNvSpPr>
          <p:nvPr>
            <p:ph type="title" idx="2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dirty="0"/>
              <a:t>11,505</a:t>
            </a:r>
            <a:endParaRPr dirty="0"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Plans Scanned</a:t>
            </a:r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title" idx="4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dirty="0"/>
              <a:t>11,448</a:t>
            </a:r>
            <a:endParaRPr dirty="0"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Plans Published</a:t>
            </a:r>
            <a:endParaRPr/>
          </a:p>
        </p:txBody>
      </p:sp>
      <p:cxnSp>
        <p:nvCxnSpPr>
          <p:cNvPr id="1333" name="Google Shape;1333;p21"/>
          <p:cNvCxnSpPr/>
          <p:nvPr/>
        </p:nvCxnSpPr>
        <p:spPr>
          <a:xfrm>
            <a:off x="2411700" y="1477446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334" name="Google Shape;1334;p21"/>
          <p:cNvCxnSpPr/>
          <p:nvPr/>
        </p:nvCxnSpPr>
        <p:spPr>
          <a:xfrm>
            <a:off x="2411700" y="28679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35" name="Google Shape;1335;p21"/>
          <p:cNvCxnSpPr/>
          <p:nvPr/>
        </p:nvCxnSpPr>
        <p:spPr>
          <a:xfrm>
            <a:off x="2411700" y="42488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Plan Type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Breakdown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41" name="Google Shape;1341;p22"/>
          <p:cNvSpPr txBox="1">
            <a:spLocks noGrp="1"/>
          </p:cNvSpPr>
          <p:nvPr>
            <p:ph type="subTitle" idx="4294967295"/>
          </p:nvPr>
        </p:nvSpPr>
        <p:spPr>
          <a:xfrm>
            <a:off x="720000" y="3912821"/>
            <a:ext cx="39024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 Plans as of </a:t>
            </a:r>
            <a:r>
              <a:rPr lang="en-US" sz="1200"/>
              <a:t>October </a:t>
            </a:r>
            <a:r>
              <a:rPr lang="en-US" sz="12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202</a:t>
            </a:r>
            <a:r>
              <a:rPr lang="en-US" sz="1200"/>
              <a:t>4</a:t>
            </a:r>
            <a:r>
              <a:rPr lang="en-US" sz="12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: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tamaran"/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11,505</a:t>
            </a:r>
            <a:endParaRPr sz="2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2" name="Google Shape;1342;p22"/>
          <p:cNvSpPr txBox="1"/>
          <p:nvPr/>
        </p:nvSpPr>
        <p:spPr>
          <a:xfrm>
            <a:off x="5155532" y="1632412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of Way 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3" name="Google Shape;1343;p22"/>
          <p:cNvSpPr txBox="1"/>
          <p:nvPr/>
        </p:nvSpPr>
        <p:spPr>
          <a:xfrm>
            <a:off x="5155532" y="1934126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3,42</a:t>
            </a:r>
            <a:r>
              <a:rPr lang="en-US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7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4" name="Google Shape;1344;p22"/>
          <p:cNvSpPr txBox="1"/>
          <p:nvPr/>
        </p:nvSpPr>
        <p:spPr>
          <a:xfrm>
            <a:off x="5155531" y="287077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Half-Size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5" name="Google Shape;1345;p22"/>
          <p:cNvSpPr txBox="1"/>
          <p:nvPr/>
        </p:nvSpPr>
        <p:spPr>
          <a:xfrm>
            <a:off x="5155532" y="1301639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</a:t>
            </a:r>
            <a:r>
              <a:rPr lang="en-US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5,907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6" name="Google Shape;1346;p22"/>
          <p:cNvSpPr txBox="1"/>
          <p:nvPr/>
        </p:nvSpPr>
        <p:spPr>
          <a:xfrm>
            <a:off x="5155532" y="225159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Bridge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7" name="Google Shape;1347;p22"/>
          <p:cNvSpPr txBox="1"/>
          <p:nvPr/>
        </p:nvSpPr>
        <p:spPr>
          <a:xfrm>
            <a:off x="5155532" y="255199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1,78</a:t>
            </a:r>
            <a:r>
              <a:rPr lang="en-US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7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48" name="Google Shape;1348;p22"/>
          <p:cNvCxnSpPr/>
          <p:nvPr/>
        </p:nvCxnSpPr>
        <p:spPr>
          <a:xfrm rot="10800000" flipH="1">
            <a:off x="5155532" y="1152157"/>
            <a:ext cx="4167" cy="556827"/>
          </a:xfrm>
          <a:prstGeom prst="straightConnector1">
            <a:avLst/>
          </a:prstGeom>
          <a:noFill/>
          <a:ln w="28575" cap="rnd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9" name="Google Shape;1349;p22"/>
          <p:cNvCxnSpPr/>
          <p:nvPr/>
        </p:nvCxnSpPr>
        <p:spPr>
          <a:xfrm rot="10800000">
            <a:off x="5159699" y="1785100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CEB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0" name="Google Shape;1350;p22"/>
          <p:cNvCxnSpPr/>
          <p:nvPr/>
        </p:nvCxnSpPr>
        <p:spPr>
          <a:xfrm rot="10800000">
            <a:off x="5159699" y="2400988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51" name="Google Shape;13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489" y="1342223"/>
            <a:ext cx="4059061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p22"/>
          <p:cNvCxnSpPr/>
          <p:nvPr/>
        </p:nvCxnSpPr>
        <p:spPr>
          <a:xfrm rot="10800000">
            <a:off x="5159699" y="30266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3" name="Google Shape;1353;p22"/>
          <p:cNvCxnSpPr/>
          <p:nvPr/>
        </p:nvCxnSpPr>
        <p:spPr>
          <a:xfrm rot="10800000">
            <a:off x="5155532" y="36535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4" name="Google Shape;1354;p22"/>
          <p:cNvCxnSpPr/>
          <p:nvPr/>
        </p:nvCxnSpPr>
        <p:spPr>
          <a:xfrm rot="10800000">
            <a:off x="5155532" y="4281179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5" name="Google Shape;1355;p22"/>
          <p:cNvSpPr txBox="1"/>
          <p:nvPr/>
        </p:nvSpPr>
        <p:spPr>
          <a:xfrm>
            <a:off x="5155532" y="102280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Construction Design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6" name="Google Shape;1356;p22"/>
          <p:cNvSpPr txBox="1"/>
          <p:nvPr/>
        </p:nvSpPr>
        <p:spPr>
          <a:xfrm>
            <a:off x="5155531" y="3162807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</a:t>
            </a:r>
            <a:r>
              <a:rPr lang="en-US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497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7" name="Google Shape;1357;p22"/>
          <p:cNvSpPr txBox="1"/>
          <p:nvPr/>
        </p:nvSpPr>
        <p:spPr>
          <a:xfrm>
            <a:off x="5155532" y="3495569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Shop Drawing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8" name="Google Shape;1358;p22"/>
          <p:cNvSpPr txBox="1"/>
          <p:nvPr/>
        </p:nvSpPr>
        <p:spPr>
          <a:xfrm>
            <a:off x="5155532" y="379615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22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9" name="Google Shape;1359;p22"/>
          <p:cNvSpPr txBox="1"/>
          <p:nvPr/>
        </p:nvSpPr>
        <p:spPr>
          <a:xfrm>
            <a:off x="5155531" y="411219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 Built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0" name="Google Shape;1360;p22"/>
          <p:cNvSpPr txBox="1"/>
          <p:nvPr/>
        </p:nvSpPr>
        <p:spPr>
          <a:xfrm>
            <a:off x="5155531" y="4392728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17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File Size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Breakdown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66" name="Google Shape;1366;p23"/>
          <p:cNvSpPr txBox="1"/>
          <p:nvPr/>
        </p:nvSpPr>
        <p:spPr>
          <a:xfrm>
            <a:off x="720000" y="1623302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Loose, processed scan files. Does not include the original scans but does include the unzipped GeoTIFF files. 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67" name="Google Shape;1367;p23"/>
          <p:cNvSpPr txBox="1"/>
          <p:nvPr/>
        </p:nvSpPr>
        <p:spPr>
          <a:xfrm>
            <a:off x="4486850" y="4023275"/>
            <a:ext cx="394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main folder currently holds approximately </a:t>
            </a:r>
            <a:r>
              <a:rPr lang="en-US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7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TB of data. </a:t>
            </a:r>
            <a:endParaRPr sz="10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68" name="Google Shape;1368;p23"/>
          <p:cNvSpPr txBox="1"/>
          <p:nvPr/>
        </p:nvSpPr>
        <p:spPr>
          <a:xfrm flipH="1">
            <a:off x="723543" y="1264125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Uncompressed TIFF Files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9" name="Google Shape;1369;p23"/>
          <p:cNvSpPr txBox="1"/>
          <p:nvPr/>
        </p:nvSpPr>
        <p:spPr>
          <a:xfrm>
            <a:off x="720000" y="3899799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This is the amount of storage the compressed GeoTIFF folders make up. This is needed for publishing.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70" name="Google Shape;1370;p23"/>
          <p:cNvSpPr txBox="1"/>
          <p:nvPr/>
        </p:nvSpPr>
        <p:spPr>
          <a:xfrm flipH="1">
            <a:off x="723543" y="3540623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Compressed GeoTIFF Files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1" name="Google Shape;1371;p23"/>
          <p:cNvSpPr txBox="1"/>
          <p:nvPr/>
        </p:nvSpPr>
        <p:spPr>
          <a:xfrm>
            <a:off x="720000" y="2770844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PDF’s consist of all the individual pages which make up a project book. Needed for the website.</a:t>
            </a:r>
            <a:endParaRPr sz="14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72" name="Google Shape;1372;p23"/>
          <p:cNvSpPr txBox="1"/>
          <p:nvPr/>
        </p:nvSpPr>
        <p:spPr>
          <a:xfrm flipH="1">
            <a:off x="723543" y="2411668"/>
            <a:ext cx="268129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PDF Files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373" name="Google Shape;1373;p23"/>
          <p:cNvCxnSpPr/>
          <p:nvPr/>
        </p:nvCxnSpPr>
        <p:spPr>
          <a:xfrm>
            <a:off x="716446" y="1657225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4" name="Google Shape;1374;p23"/>
          <p:cNvCxnSpPr/>
          <p:nvPr/>
        </p:nvCxnSpPr>
        <p:spPr>
          <a:xfrm>
            <a:off x="723543" y="3883138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5" name="Google Shape;1375;p23"/>
          <p:cNvCxnSpPr/>
          <p:nvPr/>
        </p:nvCxnSpPr>
        <p:spPr>
          <a:xfrm>
            <a:off x="716446" y="2780226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76" name="Google Shape;1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455" y="1238209"/>
            <a:ext cx="4413088" cy="273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392d1c908b_0_1"/>
          <p:cNvSpPr txBox="1">
            <a:spLocks noGrp="1"/>
          </p:cNvSpPr>
          <p:nvPr>
            <p:ph type="ctrTitle"/>
          </p:nvPr>
        </p:nvSpPr>
        <p:spPr>
          <a:xfrm>
            <a:off x="1559550" y="844575"/>
            <a:ext cx="6024300" cy="167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Thank you!</a:t>
            </a:r>
            <a:endParaRPr sz="38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82" name="Google Shape;1382;g2392d1c908b_0_1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Any questions or feedback?</a:t>
            </a:r>
            <a:endParaRPr/>
          </a:p>
        </p:txBody>
      </p:sp>
      <p:grpSp>
        <p:nvGrpSpPr>
          <p:cNvPr id="1383" name="Google Shape;1383;g2392d1c908b_0_1"/>
          <p:cNvGrpSpPr/>
          <p:nvPr/>
        </p:nvGrpSpPr>
        <p:grpSpPr>
          <a:xfrm>
            <a:off x="2420254" y="534995"/>
            <a:ext cx="4303492" cy="392758"/>
            <a:chOff x="2420254" y="534995"/>
            <a:chExt cx="4303492" cy="392758"/>
          </a:xfrm>
        </p:grpSpPr>
        <p:grpSp>
          <p:nvGrpSpPr>
            <p:cNvPr id="1384" name="Google Shape;1384;g2392d1c908b_0_1"/>
            <p:cNvGrpSpPr/>
            <p:nvPr/>
          </p:nvGrpSpPr>
          <p:grpSpPr>
            <a:xfrm>
              <a:off x="4375682" y="534995"/>
              <a:ext cx="392680" cy="392758"/>
              <a:chOff x="4375682" y="534995"/>
              <a:chExt cx="392680" cy="392758"/>
            </a:xfrm>
          </p:grpSpPr>
          <p:sp>
            <p:nvSpPr>
              <p:cNvPr id="1385" name="Google Shape;1385;g2392d1c908b_0_1"/>
              <p:cNvSpPr/>
              <p:nvPr/>
            </p:nvSpPr>
            <p:spPr>
              <a:xfrm rot="-5400000">
                <a:off x="4571983" y="535078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g2392d1c908b_0_1"/>
              <p:cNvSpPr/>
              <p:nvPr/>
            </p:nvSpPr>
            <p:spPr>
              <a:xfrm rot="-5400000">
                <a:off x="4375638" y="731335"/>
                <a:ext cx="392758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g2392d1c908b_0_1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631" y="163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g2392d1c908b_0_1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" y="1631"/>
                    </a:moveTo>
                    <a:lnTo>
                      <a:pt x="163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9" name="Google Shape;1389;g2392d1c908b_0_1"/>
            <p:cNvSpPr/>
            <p:nvPr/>
          </p:nvSpPr>
          <p:spPr>
            <a:xfrm rot="-5400000">
              <a:off x="5801635" y="-190654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2392d1c908b_0_1"/>
            <p:cNvSpPr/>
            <p:nvPr/>
          </p:nvSpPr>
          <p:spPr>
            <a:xfrm rot="-5400000">
              <a:off x="3342326" y="-190693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g2392d1c908b_0_1"/>
          <p:cNvGrpSpPr/>
          <p:nvPr/>
        </p:nvGrpSpPr>
        <p:grpSpPr>
          <a:xfrm>
            <a:off x="2420254" y="4215820"/>
            <a:ext cx="4303492" cy="392680"/>
            <a:chOff x="2420254" y="4215820"/>
            <a:chExt cx="4303492" cy="392680"/>
          </a:xfrm>
        </p:grpSpPr>
        <p:grpSp>
          <p:nvGrpSpPr>
            <p:cNvPr id="1392" name="Google Shape;1392;g2392d1c908b_0_1"/>
            <p:cNvGrpSpPr/>
            <p:nvPr/>
          </p:nvGrpSpPr>
          <p:grpSpPr>
            <a:xfrm>
              <a:off x="4375682" y="4215820"/>
              <a:ext cx="392680" cy="392680"/>
              <a:chOff x="4375682" y="4215820"/>
              <a:chExt cx="392680" cy="392680"/>
            </a:xfrm>
          </p:grpSpPr>
          <p:sp>
            <p:nvSpPr>
              <p:cNvPr id="1393" name="Google Shape;1393;g2392d1c908b_0_1"/>
              <p:cNvSpPr/>
              <p:nvPr/>
            </p:nvSpPr>
            <p:spPr>
              <a:xfrm rot="-5400000">
                <a:off x="4571983" y="4215825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g2392d1c908b_0_1"/>
              <p:cNvSpPr/>
              <p:nvPr/>
            </p:nvSpPr>
            <p:spPr>
              <a:xfrm rot="-5400000">
                <a:off x="4375677" y="4412121"/>
                <a:ext cx="39268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g2392d1c908b_0_1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1632" y="163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g2392d1c908b_0_1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0" y="1631"/>
                    </a:moveTo>
                    <a:lnTo>
                      <a:pt x="1632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7" name="Google Shape;1397;g2392d1c908b_0_1"/>
            <p:cNvSpPr/>
            <p:nvPr/>
          </p:nvSpPr>
          <p:spPr>
            <a:xfrm rot="-5400000">
              <a:off x="5801635" y="3490093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2392d1c908b_0_1"/>
            <p:cNvSpPr/>
            <p:nvPr/>
          </p:nvSpPr>
          <p:spPr>
            <a:xfrm rot="-5400000">
              <a:off x="3342326" y="3490054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Project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Overview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63" name="Google Shape;363;p3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364" name="Google Shape;364;p3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365" name="Google Shape;365;p3"/>
          <p:cNvGrpSpPr/>
          <p:nvPr/>
        </p:nvGrpSpPr>
        <p:grpSpPr>
          <a:xfrm rot="-5400000">
            <a:off x="4327887" y="590268"/>
            <a:ext cx="488225" cy="5350538"/>
            <a:chOff x="6083600" y="3072400"/>
            <a:chExt cx="125125" cy="1371300"/>
          </a:xfrm>
        </p:grpSpPr>
        <p:sp>
          <p:nvSpPr>
            <p:cNvPr id="366" name="Google Shape;366;p3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b0e10e3aa_0_0"/>
          <p:cNvSpPr txBox="1">
            <a:spLocks noGrp="1"/>
          </p:cNvSpPr>
          <p:nvPr>
            <p:ph type="title"/>
          </p:nvPr>
        </p:nvSpPr>
        <p:spPr>
          <a:xfrm>
            <a:off x="5587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Project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Goals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77" name="Google Shape;377;g29b0e10e3aa_0_0"/>
          <p:cNvSpPr txBox="1">
            <a:spLocks noGrp="1"/>
          </p:cNvSpPr>
          <p:nvPr>
            <p:ph type="body" idx="1"/>
          </p:nvPr>
        </p:nvSpPr>
        <p:spPr>
          <a:xfrm>
            <a:off x="3814900" y="1357225"/>
            <a:ext cx="4447800" cy="30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800" b="1" dirty="0">
                <a:solidFill>
                  <a:schemeClr val="lt1"/>
                </a:solidFill>
              </a:rPr>
              <a:t>Improved Management and Archival System</a:t>
            </a:r>
            <a:endParaRPr sz="1800" b="1" dirty="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 sz="1800" dirty="0">
                <a:solidFill>
                  <a:schemeClr val="lt1"/>
                </a:solidFill>
              </a:rPr>
              <a:t>Electronic database manages plan sets and associated documents.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 sz="1800" dirty="0">
                <a:solidFill>
                  <a:schemeClr val="lt1"/>
                </a:solidFill>
              </a:rPr>
              <a:t>Eliminates lost drawings, misfiled drawings, and deterioration of drawings.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 sz="1800" dirty="0">
                <a:solidFill>
                  <a:schemeClr val="lt1"/>
                </a:solidFill>
              </a:rPr>
              <a:t>Consolidates record plan sets in one location in a digital database.</a:t>
            </a: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378" name="Google Shape;378;g29b0e10e3aa_0_0"/>
          <p:cNvGrpSpPr/>
          <p:nvPr/>
        </p:nvGrpSpPr>
        <p:grpSpPr>
          <a:xfrm>
            <a:off x="8262775" y="367788"/>
            <a:ext cx="332250" cy="334425"/>
            <a:chOff x="4618500" y="3002875"/>
            <a:chExt cx="332250" cy="334425"/>
          </a:xfrm>
        </p:grpSpPr>
        <p:sp>
          <p:nvSpPr>
            <p:cNvPr id="379" name="Google Shape;379;g29b0e10e3aa_0_0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9b0e10e3aa_0_0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9b0e10e3aa_0_0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9b0e10e3aa_0_0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9b0e10e3aa_0_0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4" name="Google Shape;384;g29b0e10e3aa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125" r="26130"/>
          <a:stretch/>
        </p:blipFill>
        <p:spPr>
          <a:xfrm>
            <a:off x="678626" y="445024"/>
            <a:ext cx="2995200" cy="3993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168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92BE23D3-7ED7-C639-9C9B-83A8D0A6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b0e10e3aa_0_0">
            <a:extLst>
              <a:ext uri="{FF2B5EF4-FFF2-40B4-BE49-F238E27FC236}">
                <a16:creationId xmlns:a16="http://schemas.microsoft.com/office/drawing/2014/main" id="{5C8B05FB-4CB7-15FD-867C-14F89CE82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7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/>
              <a:t>Project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Goals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77" name="Google Shape;377;g29b0e10e3aa_0_0">
            <a:extLst>
              <a:ext uri="{FF2B5EF4-FFF2-40B4-BE49-F238E27FC236}">
                <a16:creationId xmlns:a16="http://schemas.microsoft.com/office/drawing/2014/main" id="{F20A5782-25FF-6909-A206-66325FD3C0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700" y="1307849"/>
            <a:ext cx="4447800" cy="30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2000" b="1" dirty="0">
                <a:solidFill>
                  <a:schemeClr val="lt1"/>
                </a:solidFill>
              </a:rPr>
              <a:t>Faster and Easier Access to Drawings</a:t>
            </a:r>
            <a:endParaRPr sz="2000" b="1" dirty="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 sz="2000" dirty="0">
                <a:solidFill>
                  <a:schemeClr val="lt1"/>
                </a:solidFill>
              </a:rPr>
              <a:t>Accessible by anyone, at any time, from anywhere.</a:t>
            </a:r>
            <a:endParaRPr sz="2000" dirty="0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 sz="2000" dirty="0">
                <a:solidFill>
                  <a:schemeClr val="lt1"/>
                </a:solidFill>
              </a:rPr>
              <a:t>Improved document accessibility for both internal and external users.</a:t>
            </a:r>
            <a:endParaRPr sz="2000" dirty="0">
              <a:solidFill>
                <a:schemeClr val="lt1"/>
              </a:solidFill>
            </a:endParaRPr>
          </a:p>
        </p:txBody>
      </p:sp>
      <p:grpSp>
        <p:nvGrpSpPr>
          <p:cNvPr id="378" name="Google Shape;378;g29b0e10e3aa_0_0">
            <a:extLst>
              <a:ext uri="{FF2B5EF4-FFF2-40B4-BE49-F238E27FC236}">
                <a16:creationId xmlns:a16="http://schemas.microsoft.com/office/drawing/2014/main" id="{448CFB34-DD01-53AC-5363-C6AA8B8A396B}"/>
              </a:ext>
            </a:extLst>
          </p:cNvPr>
          <p:cNvGrpSpPr/>
          <p:nvPr/>
        </p:nvGrpSpPr>
        <p:grpSpPr>
          <a:xfrm>
            <a:off x="8262775" y="367788"/>
            <a:ext cx="332250" cy="334425"/>
            <a:chOff x="4618500" y="3002875"/>
            <a:chExt cx="332250" cy="334425"/>
          </a:xfrm>
        </p:grpSpPr>
        <p:sp>
          <p:nvSpPr>
            <p:cNvPr id="379" name="Google Shape;379;g29b0e10e3aa_0_0">
              <a:extLst>
                <a:ext uri="{FF2B5EF4-FFF2-40B4-BE49-F238E27FC236}">
                  <a16:creationId xmlns:a16="http://schemas.microsoft.com/office/drawing/2014/main" id="{C07E0B05-C443-ED78-65D1-BEA556D43504}"/>
                </a:ext>
              </a:extLst>
            </p:cNvPr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9b0e10e3aa_0_0">
              <a:extLst>
                <a:ext uri="{FF2B5EF4-FFF2-40B4-BE49-F238E27FC236}">
                  <a16:creationId xmlns:a16="http://schemas.microsoft.com/office/drawing/2014/main" id="{279B5866-3E6C-AEE9-E104-C8AB43F9B28F}"/>
                </a:ext>
              </a:extLst>
            </p:cNvPr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9b0e10e3aa_0_0">
              <a:extLst>
                <a:ext uri="{FF2B5EF4-FFF2-40B4-BE49-F238E27FC236}">
                  <a16:creationId xmlns:a16="http://schemas.microsoft.com/office/drawing/2014/main" id="{DC38A6D7-64B6-3C0E-F1A1-0F5ADE278443}"/>
                </a:ext>
              </a:extLst>
            </p:cNvPr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9b0e10e3aa_0_0">
              <a:extLst>
                <a:ext uri="{FF2B5EF4-FFF2-40B4-BE49-F238E27FC236}">
                  <a16:creationId xmlns:a16="http://schemas.microsoft.com/office/drawing/2014/main" id="{9C5B0241-05C9-ED16-D171-CE2A6A7C440A}"/>
                </a:ext>
              </a:extLst>
            </p:cNvPr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9b0e10e3aa_0_0">
              <a:extLst>
                <a:ext uri="{FF2B5EF4-FFF2-40B4-BE49-F238E27FC236}">
                  <a16:creationId xmlns:a16="http://schemas.microsoft.com/office/drawing/2014/main" id="{A1F601F7-FF70-0041-8A0D-835D04B3402F}"/>
                </a:ext>
              </a:extLst>
            </p:cNvPr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4" name="Google Shape;384;g29b0e10e3aa_0_0">
            <a:extLst>
              <a:ext uri="{FF2B5EF4-FFF2-40B4-BE49-F238E27FC236}">
                <a16:creationId xmlns:a16="http://schemas.microsoft.com/office/drawing/2014/main" id="{4866E108-4A81-4E44-6549-5CDEB3442C9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2752" r="32874" b="-2"/>
          <a:stretch/>
        </p:blipFill>
        <p:spPr>
          <a:xfrm>
            <a:off x="5435600" y="439138"/>
            <a:ext cx="2995200" cy="3949711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1680000" algn="bl" rotWithShape="0">
              <a:srgbClr val="000000">
                <a:alpha val="498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4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B46BCC4B-1110-A951-C809-5980704B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g29b0e10e3aa_0_0">
            <a:extLst>
              <a:ext uri="{FF2B5EF4-FFF2-40B4-BE49-F238E27FC236}">
                <a16:creationId xmlns:a16="http://schemas.microsoft.com/office/drawing/2014/main" id="{BC61D6AC-6EA9-BD3E-5A23-F412B91039D1}"/>
              </a:ext>
            </a:extLst>
          </p:cNvPr>
          <p:cNvGrpSpPr/>
          <p:nvPr/>
        </p:nvGrpSpPr>
        <p:grpSpPr>
          <a:xfrm>
            <a:off x="8262775" y="367788"/>
            <a:ext cx="332250" cy="334425"/>
            <a:chOff x="4618500" y="3002875"/>
            <a:chExt cx="332250" cy="334425"/>
          </a:xfrm>
        </p:grpSpPr>
        <p:sp>
          <p:nvSpPr>
            <p:cNvPr id="379" name="Google Shape;379;g29b0e10e3aa_0_0">
              <a:extLst>
                <a:ext uri="{FF2B5EF4-FFF2-40B4-BE49-F238E27FC236}">
                  <a16:creationId xmlns:a16="http://schemas.microsoft.com/office/drawing/2014/main" id="{60F4E715-BD2B-05FD-73E8-B9C43AE9FA19}"/>
                </a:ext>
              </a:extLst>
            </p:cNvPr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9b0e10e3aa_0_0">
              <a:extLst>
                <a:ext uri="{FF2B5EF4-FFF2-40B4-BE49-F238E27FC236}">
                  <a16:creationId xmlns:a16="http://schemas.microsoft.com/office/drawing/2014/main" id="{AE838DE3-878A-A28E-DF50-F5B5A3F5A3A0}"/>
                </a:ext>
              </a:extLst>
            </p:cNvPr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9b0e10e3aa_0_0">
              <a:extLst>
                <a:ext uri="{FF2B5EF4-FFF2-40B4-BE49-F238E27FC236}">
                  <a16:creationId xmlns:a16="http://schemas.microsoft.com/office/drawing/2014/main" id="{7BD6781E-C83E-2E2E-951C-DFF2A1695CEB}"/>
                </a:ext>
              </a:extLst>
            </p:cNvPr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9b0e10e3aa_0_0">
              <a:extLst>
                <a:ext uri="{FF2B5EF4-FFF2-40B4-BE49-F238E27FC236}">
                  <a16:creationId xmlns:a16="http://schemas.microsoft.com/office/drawing/2014/main" id="{0193BED2-B669-4891-59A5-56C56561A3F9}"/>
                </a:ext>
              </a:extLst>
            </p:cNvPr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9b0e10e3aa_0_0">
              <a:extLst>
                <a:ext uri="{FF2B5EF4-FFF2-40B4-BE49-F238E27FC236}">
                  <a16:creationId xmlns:a16="http://schemas.microsoft.com/office/drawing/2014/main" id="{DACC10BE-E1AC-8518-E0BD-736B4288F529}"/>
                </a:ext>
              </a:extLst>
            </p:cNvPr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4" name="Google Shape;384;g29b0e10e3aa_0_0">
            <a:extLst>
              <a:ext uri="{FF2B5EF4-FFF2-40B4-BE49-F238E27FC236}">
                <a16:creationId xmlns:a16="http://schemas.microsoft.com/office/drawing/2014/main" id="{5763953D-EBFB-275D-B5F6-66BB1C444FE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-668" t="-1216" r="38556" b="1216"/>
          <a:stretch/>
        </p:blipFill>
        <p:spPr>
          <a:xfrm>
            <a:off x="720438" y="1009103"/>
            <a:ext cx="3773518" cy="341742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8F34A-E6B4-663F-CC96-74A8F52D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2004" y="510488"/>
            <a:ext cx="4174783" cy="331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2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b0e10e3aa_0_14"/>
          <p:cNvSpPr txBox="1">
            <a:spLocks noGrp="1"/>
          </p:cNvSpPr>
          <p:nvPr>
            <p:ph type="title"/>
          </p:nvPr>
        </p:nvSpPr>
        <p:spPr>
          <a:xfrm>
            <a:off x="720000" y="3019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System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 Design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90" name="Google Shape;390;g29b0e10e3aa_0_14"/>
          <p:cNvCxnSpPr>
            <a:stCxn id="391" idx="0"/>
            <a:endCxn id="392" idx="2"/>
          </p:cNvCxnSpPr>
          <p:nvPr/>
        </p:nvCxnSpPr>
        <p:spPr>
          <a:xfrm rot="10800000" flipH="1">
            <a:off x="2642463" y="1283725"/>
            <a:ext cx="3165600" cy="131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oval" w="sm" len="sm"/>
            <a:tailEnd type="triangle" w="sm" len="sm"/>
          </a:ln>
        </p:spPr>
      </p:cxnSp>
      <p:cxnSp>
        <p:nvCxnSpPr>
          <p:cNvPr id="393" name="Google Shape;393;g29b0e10e3aa_0_14"/>
          <p:cNvCxnSpPr>
            <a:stCxn id="391" idx="2"/>
            <a:endCxn id="394" idx="2"/>
          </p:cNvCxnSpPr>
          <p:nvPr/>
        </p:nvCxnSpPr>
        <p:spPr>
          <a:xfrm>
            <a:off x="1239063" y="1415125"/>
            <a:ext cx="38400" cy="1435800"/>
          </a:xfrm>
          <a:prstGeom prst="bentConnector3">
            <a:avLst>
              <a:gd name="adj1" fmla="val -62014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sm" len="sm"/>
            <a:tailEnd type="stealth" w="sm" len="sm"/>
          </a:ln>
        </p:spPr>
      </p:cxnSp>
      <p:sp>
        <p:nvSpPr>
          <p:cNvPr id="394" name="Google Shape;394;g29b0e10e3aa_0_14"/>
          <p:cNvSpPr/>
          <p:nvPr/>
        </p:nvSpPr>
        <p:spPr>
          <a:xfrm>
            <a:off x="1277413" y="2453488"/>
            <a:ext cx="13650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9b0e10e3aa_0_14"/>
          <p:cNvSpPr/>
          <p:nvPr/>
        </p:nvSpPr>
        <p:spPr>
          <a:xfrm>
            <a:off x="5807976" y="1020412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29b0e10e3aa_0_14"/>
          <p:cNvSpPr/>
          <p:nvPr/>
        </p:nvSpPr>
        <p:spPr>
          <a:xfrm>
            <a:off x="1239063" y="1017625"/>
            <a:ext cx="14034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5" name="Google Shape;395;g29b0e10e3aa_0_14"/>
          <p:cNvCxnSpPr>
            <a:stCxn id="391" idx="0"/>
            <a:endCxn id="396" idx="2"/>
          </p:cNvCxnSpPr>
          <p:nvPr/>
        </p:nvCxnSpPr>
        <p:spPr>
          <a:xfrm>
            <a:off x="2642463" y="1415125"/>
            <a:ext cx="3165600" cy="1452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oval" w="sm" len="sm"/>
            <a:tailEnd type="triangle" w="sm" len="sm"/>
          </a:ln>
        </p:spPr>
      </p:cxnSp>
      <p:sp>
        <p:nvSpPr>
          <p:cNvPr id="396" name="Google Shape;396;g29b0e10e3aa_0_14"/>
          <p:cNvSpPr/>
          <p:nvPr/>
        </p:nvSpPr>
        <p:spPr>
          <a:xfrm>
            <a:off x="5808117" y="2604526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9b0e10e3aa_0_14"/>
          <p:cNvSpPr/>
          <p:nvPr/>
        </p:nvSpPr>
        <p:spPr>
          <a:xfrm>
            <a:off x="1239063" y="3731888"/>
            <a:ext cx="14034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9b0e10e3aa_0_14"/>
          <p:cNvSpPr txBox="1"/>
          <p:nvPr/>
        </p:nvSpPr>
        <p:spPr>
          <a:xfrm>
            <a:off x="1258263" y="3266312"/>
            <a:ext cx="140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ArcGIS Server</a:t>
            </a:r>
            <a:endParaRPr sz="12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9" name="Google Shape;399;g29b0e10e3aa_0_14"/>
          <p:cNvSpPr txBox="1"/>
          <p:nvPr/>
        </p:nvSpPr>
        <p:spPr>
          <a:xfrm>
            <a:off x="5246663" y="3213700"/>
            <a:ext cx="1805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Mobile Application</a:t>
            </a:r>
            <a:endParaRPr sz="12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0" name="Google Shape;400;g29b0e10e3aa_0_14"/>
          <p:cNvSpPr txBox="1"/>
          <p:nvPr/>
        </p:nvSpPr>
        <p:spPr>
          <a:xfrm>
            <a:off x="920325" y="1862999"/>
            <a:ext cx="207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Application</a:t>
            </a:r>
            <a:endParaRPr sz="1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(HTML/CSS/Javascript)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(ArcGIS Javascript API)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g29b0e10e3aa_0_14"/>
          <p:cNvSpPr txBox="1"/>
          <p:nvPr/>
        </p:nvSpPr>
        <p:spPr>
          <a:xfrm>
            <a:off x="901113" y="4609100"/>
            <a:ext cx="207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SQL Server Standard</a:t>
            </a:r>
            <a:endParaRPr sz="1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(DBMS)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g29b0e10e3aa_0_14"/>
          <p:cNvSpPr txBox="1"/>
          <p:nvPr/>
        </p:nvSpPr>
        <p:spPr>
          <a:xfrm>
            <a:off x="5246835" y="1600363"/>
            <a:ext cx="1805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Web Application</a:t>
            </a:r>
            <a:endParaRPr sz="12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03" name="Google Shape;403;g29b0e10e3aa_0_14"/>
          <p:cNvCxnSpPr>
            <a:stCxn id="397" idx="2"/>
            <a:endCxn id="394" idx="2"/>
          </p:cNvCxnSpPr>
          <p:nvPr/>
        </p:nvCxnSpPr>
        <p:spPr>
          <a:xfrm rot="10800000" flipH="1">
            <a:off x="1239063" y="2851088"/>
            <a:ext cx="38400" cy="1278300"/>
          </a:xfrm>
          <a:prstGeom prst="bentConnector3">
            <a:avLst>
              <a:gd name="adj1" fmla="val -62014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stealth" w="sm" len="sm"/>
            <a:tailEnd type="stealth" w="sm" len="sm"/>
          </a:ln>
        </p:spPr>
      </p:cxnSp>
      <p:cxnSp>
        <p:nvCxnSpPr>
          <p:cNvPr id="404" name="Google Shape;404;g29b0e10e3aa_0_14"/>
          <p:cNvCxnSpPr>
            <a:stCxn id="391" idx="0"/>
            <a:endCxn id="405" idx="2"/>
          </p:cNvCxnSpPr>
          <p:nvPr/>
        </p:nvCxnSpPr>
        <p:spPr>
          <a:xfrm>
            <a:off x="2642463" y="1415125"/>
            <a:ext cx="4350900" cy="765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oval" w="sm" len="sm"/>
            <a:tailEnd type="triangle" w="sm" len="sm"/>
          </a:ln>
        </p:spPr>
      </p:cxnSp>
      <p:sp>
        <p:nvSpPr>
          <p:cNvPr id="406" name="Google Shape;406;g29b0e10e3aa_0_14"/>
          <p:cNvSpPr txBox="1"/>
          <p:nvPr/>
        </p:nvSpPr>
        <p:spPr>
          <a:xfrm>
            <a:off x="6491187" y="2492300"/>
            <a:ext cx="1751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Tablet Application</a:t>
            </a:r>
            <a:endParaRPr sz="12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5" name="Google Shape;405;g29b0e10e3aa_0_14"/>
          <p:cNvSpPr/>
          <p:nvPr/>
        </p:nvSpPr>
        <p:spPr>
          <a:xfrm>
            <a:off x="6993399" y="1916746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9b0e10e3aa_0_14"/>
          <p:cNvSpPr/>
          <p:nvPr/>
        </p:nvSpPr>
        <p:spPr>
          <a:xfrm>
            <a:off x="4127550" y="1028750"/>
            <a:ext cx="549300" cy="23418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D1E7B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9b0e10e3aa_0_14"/>
          <p:cNvSpPr txBox="1"/>
          <p:nvPr/>
        </p:nvSpPr>
        <p:spPr>
          <a:xfrm rot="-5400000">
            <a:off x="3293488" y="1998950"/>
            <a:ext cx="22206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Internet</a:t>
            </a:r>
            <a:endParaRPr sz="12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09" name="Google Shape;409;g29b0e10e3aa_0_14"/>
          <p:cNvGrpSpPr/>
          <p:nvPr/>
        </p:nvGrpSpPr>
        <p:grpSpPr>
          <a:xfrm>
            <a:off x="7218966" y="2041201"/>
            <a:ext cx="231438" cy="278584"/>
            <a:chOff x="3342275" y="2615925"/>
            <a:chExt cx="339700" cy="483150"/>
          </a:xfrm>
        </p:grpSpPr>
        <p:sp>
          <p:nvSpPr>
            <p:cNvPr id="410" name="Google Shape;410;g29b0e10e3aa_0_14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1" name="Google Shape;411;g29b0e10e3aa_0_14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12" name="Google Shape;412;g29b0e10e3aa_0_14"/>
          <p:cNvSpPr/>
          <p:nvPr/>
        </p:nvSpPr>
        <p:spPr>
          <a:xfrm>
            <a:off x="6020964" y="2714012"/>
            <a:ext cx="257334" cy="307815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13" name="Google Shape;413;g29b0e10e3aa_0_14"/>
          <p:cNvSpPr/>
          <p:nvPr/>
        </p:nvSpPr>
        <p:spPr>
          <a:xfrm>
            <a:off x="5969091" y="1159753"/>
            <a:ext cx="361058" cy="278474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14" name="Google Shape;414;g29b0e10e3aa_0_14"/>
          <p:cNvGrpSpPr/>
          <p:nvPr/>
        </p:nvGrpSpPr>
        <p:grpSpPr>
          <a:xfrm>
            <a:off x="1619296" y="1190209"/>
            <a:ext cx="681336" cy="450029"/>
            <a:chOff x="-60621600" y="2716100"/>
            <a:chExt cx="316650" cy="226875"/>
          </a:xfrm>
        </p:grpSpPr>
        <p:sp>
          <p:nvSpPr>
            <p:cNvPr id="415" name="Google Shape;415;g29b0e10e3aa_0_14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g29b0e10e3aa_0_14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g29b0e10e3aa_0_14"/>
          <p:cNvGrpSpPr/>
          <p:nvPr/>
        </p:nvGrpSpPr>
        <p:grpSpPr>
          <a:xfrm>
            <a:off x="1600109" y="3889365"/>
            <a:ext cx="681352" cy="450077"/>
            <a:chOff x="-2571737" y="2403625"/>
            <a:chExt cx="292225" cy="291425"/>
          </a:xfrm>
        </p:grpSpPr>
        <p:sp>
          <p:nvSpPr>
            <p:cNvPr id="418" name="Google Shape;418;g29b0e10e3aa_0_14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g29b0e10e3aa_0_14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g29b0e10e3aa_0_14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g29b0e10e3aa_0_14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g29b0e10e3aa_0_14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g29b0e10e3aa_0_14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g29b0e10e3aa_0_14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g29b0e10e3aa_0_14"/>
          <p:cNvGrpSpPr/>
          <p:nvPr/>
        </p:nvGrpSpPr>
        <p:grpSpPr>
          <a:xfrm>
            <a:off x="1619299" y="2625967"/>
            <a:ext cx="681352" cy="450061"/>
            <a:chOff x="-3137650" y="2787000"/>
            <a:chExt cx="291450" cy="257575"/>
          </a:xfrm>
        </p:grpSpPr>
        <p:sp>
          <p:nvSpPr>
            <p:cNvPr id="426" name="Google Shape;426;g29b0e10e3aa_0_14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g29b0e10e3aa_0_14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g29b0e10e3aa_0_14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g29b0e10e3aa_0_14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g29b0e10e3aa_0_14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g29b0e10e3aa_0_14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g29b0e10e3aa_0_14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g29b0e10e3aa_0_14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g29b0e10e3aa_0_14"/>
          <p:cNvSpPr txBox="1"/>
          <p:nvPr/>
        </p:nvSpPr>
        <p:spPr>
          <a:xfrm>
            <a:off x="4127550" y="4050500"/>
            <a:ext cx="4115400" cy="86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Microsoft SQL Server &amp; Enterprise ArcGIS Geodatabase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5" name="Google Shape;435;g29b0e10e3aa_0_14"/>
          <p:cNvCxnSpPr/>
          <p:nvPr/>
        </p:nvCxnSpPr>
        <p:spPr>
          <a:xfrm rot="10800000">
            <a:off x="862575" y="1640250"/>
            <a:ext cx="0" cy="21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559" y="1263315"/>
            <a:ext cx="4236141" cy="247145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Online Highway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Plan Locator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3827614" y="1092761"/>
            <a:ext cx="4596386" cy="360571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00" y="1263336"/>
            <a:ext cx="2091799" cy="2287204"/>
          </a:xfrm>
          <a:prstGeom prst="rect">
            <a:avLst/>
          </a:prstGeom>
          <a:noFill/>
          <a:ln w="19050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444" name="Google Shape;4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75" y="2433908"/>
            <a:ext cx="2337966" cy="1816478"/>
          </a:xfrm>
          <a:prstGeom prst="rect">
            <a:avLst/>
          </a:prstGeom>
          <a:noFill/>
          <a:ln w="19050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445" name="Google Shape;445;p14"/>
          <p:cNvSpPr txBox="1"/>
          <p:nvPr/>
        </p:nvSpPr>
        <p:spPr>
          <a:xfrm>
            <a:off x="720000" y="4354975"/>
            <a:ext cx="29244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http://mapwv.gov/dotplans/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Project </a:t>
            </a:r>
            <a:r>
              <a:rPr lang="en-US">
                <a:latin typeface="Montserrat Black"/>
                <a:ea typeface="Montserrat Black"/>
                <a:cs typeface="Montserrat Black"/>
                <a:sym typeface="Montserrat Black"/>
              </a:rPr>
              <a:t>Operation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51" name="Google Shape;451;p15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grpSp>
        <p:nvGrpSpPr>
          <p:cNvPr id="452" name="Google Shape;452;p15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453" name="Google Shape;453;p15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15"/>
          <p:cNvSpPr txBox="1">
            <a:spLocks noGrp="1"/>
          </p:cNvSpPr>
          <p:nvPr>
            <p:ph type="subTitle" idx="1"/>
          </p:nvPr>
        </p:nvSpPr>
        <p:spPr>
          <a:xfrm>
            <a:off x="715100" y="3768975"/>
            <a:ext cx="7713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and Linear Aesthetic Business Plan for Korean Corporations by Slidesgo">
  <a:themeElements>
    <a:clrScheme name="Simple Light">
      <a:dk1>
        <a:srgbClr val="F5F5F5"/>
      </a:dk1>
      <a:lt1>
        <a:srgbClr val="273446"/>
      </a:lt1>
      <a:dk2>
        <a:srgbClr val="ACD1E5"/>
      </a:dk2>
      <a:lt2>
        <a:srgbClr val="F3CEB2"/>
      </a:lt2>
      <a:accent1>
        <a:srgbClr val="F3D57A"/>
      </a:accent1>
      <a:accent2>
        <a:srgbClr val="D1E7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743</Words>
  <Application>Microsoft Office PowerPoint</Application>
  <PresentationFormat>On-screen Show (16:9)</PresentationFormat>
  <Paragraphs>163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Catamaran</vt:lpstr>
      <vt:lpstr>Bebas Neue</vt:lpstr>
      <vt:lpstr>Montserrat Black</vt:lpstr>
      <vt:lpstr>Montserrat SemiBold</vt:lpstr>
      <vt:lpstr>Montserrat</vt:lpstr>
      <vt:lpstr>Calibri</vt:lpstr>
      <vt:lpstr>Arial</vt:lpstr>
      <vt:lpstr>Montserrat ExtraBold</vt:lpstr>
      <vt:lpstr>Elegant and Linear Aesthetic Business Plan for Korean Corporations by Slidesgo</vt:lpstr>
      <vt:lpstr>WV DOT  Scanning Project</vt:lpstr>
      <vt:lpstr>01</vt:lpstr>
      <vt:lpstr>Project Overview</vt:lpstr>
      <vt:lpstr>Project Goals</vt:lpstr>
      <vt:lpstr>Project Goals</vt:lpstr>
      <vt:lpstr>PowerPoint Presentation</vt:lpstr>
      <vt:lpstr>System Design</vt:lpstr>
      <vt:lpstr>Online Highway Plan Locator</vt:lpstr>
      <vt:lpstr>Project Operation</vt:lpstr>
      <vt:lpstr>Operational Flow</vt:lpstr>
      <vt:lpstr>Key Tools &amp; Software</vt:lpstr>
      <vt:lpstr>Project Book Preparation</vt:lpstr>
      <vt:lpstr>Project Book Scanning</vt:lpstr>
      <vt:lpstr>The Tech Center’s Scanning Room</vt:lpstr>
      <vt:lpstr>Image Processing</vt:lpstr>
      <vt:lpstr>Building the PDF</vt:lpstr>
      <vt:lpstr>Georeferencing</vt:lpstr>
      <vt:lpstr>PowerPoint Presentation</vt:lpstr>
      <vt:lpstr>Publishing</vt:lpstr>
      <vt:lpstr>Project Statistics</vt:lpstr>
      <vt:lpstr>500,000</vt:lpstr>
      <vt:lpstr>435,892</vt:lpstr>
      <vt:lpstr>Plan Type Breakdown</vt:lpstr>
      <vt:lpstr>File Size Breakdown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Heather Maxey</cp:lastModifiedBy>
  <cp:revision>2</cp:revision>
  <dcterms:modified xsi:type="dcterms:W3CDTF">2025-01-03T20:51:52Z</dcterms:modified>
</cp:coreProperties>
</file>