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737" r:id="rId2"/>
    <p:sldId id="861" r:id="rId3"/>
    <p:sldId id="258" r:id="rId4"/>
    <p:sldId id="857" r:id="rId5"/>
    <p:sldId id="859" r:id="rId6"/>
    <p:sldId id="858" r:id="rId7"/>
    <p:sldId id="860" r:id="rId8"/>
    <p:sldId id="856" r:id="rId9"/>
    <p:sldId id="259" r:id="rId10"/>
    <p:sldId id="260" r:id="rId11"/>
    <p:sldId id="261" r:id="rId12"/>
    <p:sldId id="256" r:id="rId13"/>
    <p:sldId id="863" r:id="rId14"/>
    <p:sldId id="864" r:id="rId15"/>
    <p:sldId id="865" r:id="rId16"/>
    <p:sldId id="269" r:id="rId17"/>
    <p:sldId id="283" r:id="rId18"/>
    <p:sldId id="273" r:id="rId19"/>
    <p:sldId id="284" r:id="rId20"/>
    <p:sldId id="285" r:id="rId21"/>
    <p:sldId id="277" r:id="rId22"/>
    <p:sldId id="276" r:id="rId23"/>
    <p:sldId id="264" r:id="rId24"/>
    <p:sldId id="867" r:id="rId25"/>
    <p:sldId id="477" r:id="rId26"/>
    <p:sldId id="866" r:id="rId27"/>
    <p:sldId id="729" r:id="rId28"/>
    <p:sldId id="738" r:id="rId29"/>
    <p:sldId id="743" r:id="rId30"/>
    <p:sldId id="742" r:id="rId31"/>
    <p:sldId id="836" r:id="rId32"/>
    <p:sldId id="845" r:id="rId33"/>
    <p:sldId id="850" r:id="rId34"/>
    <p:sldId id="752" r:id="rId35"/>
    <p:sldId id="851" r:id="rId36"/>
    <p:sldId id="748" r:id="rId37"/>
    <p:sldId id="837" r:id="rId38"/>
    <p:sldId id="852" r:id="rId39"/>
    <p:sldId id="853" r:id="rId40"/>
    <p:sldId id="607" r:id="rId41"/>
    <p:sldId id="486" r:id="rId42"/>
    <p:sldId id="626" r:id="rId43"/>
    <p:sldId id="844" r:id="rId44"/>
    <p:sldId id="854" r:id="rId45"/>
    <p:sldId id="855" r:id="rId46"/>
    <p:sldId id="846" r:id="rId47"/>
    <p:sldId id="847" r:id="rId48"/>
    <p:sldId id="595" r:id="rId49"/>
    <p:sldId id="490" r:id="rId50"/>
    <p:sldId id="749" r:id="rId51"/>
    <p:sldId id="756" r:id="rId52"/>
    <p:sldId id="832" r:id="rId53"/>
    <p:sldId id="833" r:id="rId54"/>
    <p:sldId id="451" r:id="rId55"/>
    <p:sldId id="835" r:id="rId56"/>
    <p:sldId id="793" r:id="rId57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3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0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9" d="100"/>
        <a:sy n="79" d="100"/>
      </p:scale>
      <p:origin x="0" y="-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donalds.LAPTOP-NG0KTKBB\AppData\Local\Microsoft\Windows\INetCache\Content.Outlook\VEPKLEW7\Trails%20oct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donalds.LAPTOP-NG0KTKBB\AppData\Local\Microsoft\Windows\INetCache\Content.Outlook\VEPKLEW7\Trails%20oct%20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en-US" sz="2400" b="1" baseline="0" dirty="0">
                <a:solidFill>
                  <a:schemeClr val="accent1">
                    <a:lumMod val="50000"/>
                  </a:schemeClr>
                </a:solidFill>
              </a:rPr>
              <a:t> Trails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E1-4B54-9578-E6C340BB07BB}"/>
              </c:ext>
            </c:extLst>
          </c:dPt>
          <c:dPt>
            <c:idx val="1"/>
            <c:bubble3D val="0"/>
            <c:spPr>
              <a:solidFill>
                <a:srgbClr val="8D42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E1-4B54-9578-E6C340BB07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Overview!$F$2:$G$2</c:f>
              <c:strCache>
                <c:ptCount val="2"/>
                <c:pt idx="0">
                  <c:v>Bluewater</c:v>
                </c:pt>
                <c:pt idx="1">
                  <c:v>Whitewater</c:v>
                </c:pt>
              </c:strCache>
            </c:strRef>
          </c:cat>
          <c:val>
            <c:numRef>
              <c:f>Overview!$F$4:$G$4</c:f>
              <c:numCache>
                <c:formatCode>_(* #,##0_);_(* \(#,##0\);_(* "-"??_);_(@_)</c:formatCode>
                <c:ptCount val="2"/>
                <c:pt idx="0">
                  <c:v>1264</c:v>
                </c:pt>
                <c:pt idx="1">
                  <c:v>2111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E1-4B54-9578-E6C340BB0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Land</a:t>
            </a:r>
            <a:r>
              <a:rPr lang="en-US" sz="2400" b="1" baseline="0" dirty="0"/>
              <a:t> Trails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F1-4570-855A-24A35AF44E78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F1-4570-855A-24A35AF44E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Overview!$B$2:$C$2</c:f>
              <c:strCache>
                <c:ptCount val="2"/>
                <c:pt idx="0">
                  <c:v>Non-Motorized</c:v>
                </c:pt>
                <c:pt idx="1">
                  <c:v>Motorized</c:v>
                </c:pt>
              </c:strCache>
            </c:strRef>
          </c:cat>
          <c:val>
            <c:numRef>
              <c:f>Overview!$B$4:$C$4</c:f>
              <c:numCache>
                <c:formatCode>_(* #,##0_);_(* \(#,##0\);_(* "-"??_);_(@_)</c:formatCode>
                <c:ptCount val="2"/>
                <c:pt idx="0">
                  <c:v>4609</c:v>
                </c:pt>
                <c:pt idx="1">
                  <c:v>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F1-4570-855A-24A35AF44E7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180BA-49B4-44E2-9770-24ECE932446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22D1C-2678-4E29-8C94-471B4C7A7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518B1-27BF-4E22-AE10-98757DA549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7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5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AEF47-425B-46A5-8358-02876391DF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5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00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1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6E01-FF8B-494B-A4AA-AC185B80C06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3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4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4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9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4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2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9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0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6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6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371EE-FC68-404F-8CA2-3C34FAD7361C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4F58-61EB-4D8C-952E-FBA79F653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dotplan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pwv.gov/lidar-metadata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data.wvgis.wvu.edu/pub/RA/_resources/Status/FEMA-purchased_LidarCoverage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177701&amp;y=4611497&amp;l=13&amp;v=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lidar-metadata" TargetMode="External"/><Relationship Id="rId4" Type="http://schemas.openxmlformats.org/officeDocument/2006/relationships/hyperlink" Target="https://data.wvgis.wvu.edu/pub/RA/_resources/Status/FEMA-purchased_LidarCoverage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s.wvgis.wvu.edu/arcgis/rest/services/Imagery_BaseMaps_EarthCover/wv_imagery_WVGISTC_leaf_off_mosaic/MapServer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hyperlink" Target="http://www.mapwv.gov/floodtest/?wkid=102100&amp;x=-9176629&amp;y=4583554&amp;l=13&amp;v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://www.mapwv.gov/propert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wv.gov/parcel/?pid=23-02-0109-0019-0004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1.msc.fema.gov/data/54/L/97-03-298A-540160.pdf?LOC=d08f245a47f18e659f1b75b1515425b6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s://mapwv.gov/assessment/Detail/?PID=39020013008400010000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882817&amp;y=4797874&amp;l=11&amp;v=1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09292&amp;y=4742427&amp;l=12&amp;v=1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mailto:kurt.donaldson@mail.wvu.ed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0A18-4718-44FA-9625-E84DDCD2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CF510-C354-4CA7-88B4-2CD4AA591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3BC32038-E255-4610-BC1E-F37775304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709466"/>
              </p:ext>
            </p:extLst>
          </p:nvPr>
        </p:nvGraphicFramePr>
        <p:xfrm>
          <a:off x="0" y="-31530"/>
          <a:ext cx="9199770" cy="6899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resentation" r:id="rId3" imgW="4024801" imgH="3017636" progId="PowerPoint.Show.12">
                  <p:embed/>
                </p:oleObj>
              </mc:Choice>
              <mc:Fallback>
                <p:oleObj name="Presentation" r:id="rId3" imgW="4024801" imgH="3017636" progId="PowerPoint.Show.12">
                  <p:embed/>
                  <p:pic>
                    <p:nvPicPr>
                      <p:cNvPr id="4" name="Object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31530"/>
                        <a:ext cx="9199770" cy="6899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AFFE2AE-2680-4699-9C12-5D78ED13EB26}"/>
              </a:ext>
            </a:extLst>
          </p:cNvPr>
          <p:cNvSpPr txBox="1"/>
          <p:nvPr/>
        </p:nvSpPr>
        <p:spPr>
          <a:xfrm>
            <a:off x="3901888" y="6394336"/>
            <a:ext cx="2166404" cy="36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Kurt Donaldson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A20FD-A447-4B72-A6A1-F619B3EF98FC}"/>
              </a:ext>
            </a:extLst>
          </p:cNvPr>
          <p:cNvSpPr txBox="1"/>
          <p:nvPr/>
        </p:nvSpPr>
        <p:spPr>
          <a:xfrm>
            <a:off x="2189798" y="1202749"/>
            <a:ext cx="470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highlight>
                  <a:srgbClr val="00FFFF"/>
                </a:highlight>
              </a:rPr>
              <a:t>WV DOT GIS DAY – November </a:t>
            </a:r>
            <a:r>
              <a:rPr lang="en-US" sz="2400" b="1" dirty="0" smtClean="0">
                <a:solidFill>
                  <a:schemeClr val="tx2"/>
                </a:solidFill>
                <a:highlight>
                  <a:srgbClr val="00FFFF"/>
                </a:highlight>
              </a:rPr>
              <a:t>2020</a:t>
            </a:r>
            <a:endParaRPr lang="en-US" sz="2400" b="1" dirty="0">
              <a:solidFill>
                <a:schemeClr val="tx2"/>
              </a:solidFill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4463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1346-E8F8-47CE-8CF7-043DA58A4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596" y="5684450"/>
            <a:ext cx="3278332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The New Trails App: Tools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31A54-FC61-4577-8307-69D68D3E1103}"/>
              </a:ext>
            </a:extLst>
          </p:cNvPr>
          <p:cNvSpPr txBox="1"/>
          <p:nvPr/>
        </p:nvSpPr>
        <p:spPr>
          <a:xfrm>
            <a:off x="4572000" y="1542371"/>
            <a:ext cx="4396509" cy="3508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Tools Include: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Measure multipoint distances and areas</a:t>
            </a:r>
            <a:br>
              <a:rPr lang="en-US" dirty="0"/>
            </a:b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Take and share Screen Shots</a:t>
            </a:r>
            <a:br>
              <a:rPr lang="en-US" dirty="0"/>
            </a:b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Search for location by name</a:t>
            </a:r>
            <a:br>
              <a:rPr lang="en-US" dirty="0"/>
            </a:b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Zoom to current location</a:t>
            </a:r>
            <a:br>
              <a:rPr lang="en-US" dirty="0"/>
            </a:b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Download additional maps – switch between them on the fly!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909970-4D3C-493C-87D6-C9C8B526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0" y="1542371"/>
            <a:ext cx="1551632" cy="335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73A0927-CC21-4BB5-93A7-3892EE71E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52" y="1542371"/>
            <a:ext cx="1529828" cy="33110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93EDB9-5EE2-4140-8BBD-53B9CB8DCB2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Application</a:t>
            </a:r>
          </a:p>
        </p:txBody>
      </p:sp>
    </p:spTree>
    <p:extLst>
      <p:ext uri="{BB962C8B-B14F-4D97-AF65-F5344CB8AC3E}">
        <p14:creationId xmlns:p14="http://schemas.microsoft.com/office/powerpoint/2010/main" val="20781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66AA7BB-D281-4D1F-9164-332562FF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14" y="5851240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The New Trails App: Development Environment</a:t>
            </a:r>
          </a:p>
        </p:txBody>
      </p:sp>
      <p:pic>
        <p:nvPicPr>
          <p:cNvPr id="12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588E036F-3F51-459D-B6AA-5D0D60A97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9" y="1557898"/>
            <a:ext cx="3383093" cy="2487385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1B771DD-A149-4BE3-88E4-FA49215FA2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45" y="2938683"/>
            <a:ext cx="3227132" cy="2400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EA2B17-9117-4F70-81D6-68F8376D0083}"/>
              </a:ext>
            </a:extLst>
          </p:cNvPr>
          <p:cNvSpPr txBox="1"/>
          <p:nvPr/>
        </p:nvSpPr>
        <p:spPr>
          <a:xfrm>
            <a:off x="5379659" y="1557897"/>
            <a:ext cx="3517492" cy="3600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Developed in </a:t>
            </a:r>
            <a:r>
              <a:rPr lang="en-US" sz="1200" b="1" dirty="0"/>
              <a:t>ArcGIS App Studio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Cross platform development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Makes apps for iOS, Android, native Windows, and native MacOS with a check of a box.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Develop once, deploy everywhere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Uses </a:t>
            </a:r>
            <a:r>
              <a:rPr lang="en-US" sz="1200" b="1" dirty="0"/>
              <a:t>Qt programming language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Like JavaScript but different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Analogy: Portuguese to Spanish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Model, View, Container development pattern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Powerful and comparatively rapid deployment of applications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…. With some limitations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Not all functions available, although more being brought online every week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Cannot easily integrate non-GIS functions/platforms/data (which is not an issue for this project)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F11455-D339-4E34-AD97-BBEBAF9A5A4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Application</a:t>
            </a:r>
          </a:p>
        </p:txBody>
      </p:sp>
    </p:spTree>
    <p:extLst>
      <p:ext uri="{BB962C8B-B14F-4D97-AF65-F5344CB8AC3E}">
        <p14:creationId xmlns:p14="http://schemas.microsoft.com/office/powerpoint/2010/main" val="345631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40" y="1175926"/>
            <a:ext cx="9171039" cy="5682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9005">
            <a:off x="-111029" y="-922724"/>
            <a:ext cx="4724400" cy="3191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553">
            <a:off x="4074623" y="-1057601"/>
            <a:ext cx="5549491" cy="346087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075">
            <a:off x="6060694" y="5680898"/>
            <a:ext cx="3371850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0645">
            <a:off x="-3252845" y="2569228"/>
            <a:ext cx="9144000" cy="6177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WV DOT Scanning Project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8" y="4648200"/>
            <a:ext cx="72104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607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5257800"/>
          </a:xfrm>
        </p:spPr>
        <p:txBody>
          <a:bodyPr>
            <a:normAutofit fontScale="47500" lnSpcReduction="20000"/>
          </a:bodyPr>
          <a:lstStyle/>
          <a:p>
            <a:endParaRPr lang="en-US" sz="3400" dirty="0"/>
          </a:p>
          <a:p>
            <a:r>
              <a:rPr lang="en-US" sz="5900" b="1" dirty="0"/>
              <a:t>Improved Management and Archival System</a:t>
            </a:r>
          </a:p>
          <a:p>
            <a:pPr lvl="1"/>
            <a:r>
              <a:rPr lang="en-US" sz="4200" dirty="0"/>
              <a:t>Electronic database manages the plan sets and associated documents</a:t>
            </a:r>
          </a:p>
          <a:p>
            <a:pPr lvl="1"/>
            <a:r>
              <a:rPr lang="en-US" sz="4200" dirty="0"/>
              <a:t>Eliminates lost drawings, misfiled drawings, and deterioration of drawings</a:t>
            </a:r>
          </a:p>
          <a:p>
            <a:pPr lvl="1"/>
            <a:r>
              <a:rPr lang="en-US" sz="4200" dirty="0"/>
              <a:t>Long-term digital storage integrated with ProjectWise content management system</a:t>
            </a:r>
          </a:p>
          <a:p>
            <a:pPr lvl="1"/>
            <a:r>
              <a:rPr lang="en-US" sz="4200" dirty="0"/>
              <a:t>Consolidates record plan sets in one location in digital database</a:t>
            </a:r>
          </a:p>
          <a:p>
            <a:pPr lvl="2"/>
            <a:r>
              <a:rPr lang="en-US" sz="3400" dirty="0"/>
              <a:t>Engineering plans, right of way plans, shop drawings, bridge plans, and roadway plans stored in multiple physical locations  </a:t>
            </a:r>
            <a:br>
              <a:rPr lang="en-US" sz="3400" dirty="0"/>
            </a:br>
            <a:endParaRPr lang="en-US" sz="3400" dirty="0"/>
          </a:p>
          <a:p>
            <a:r>
              <a:rPr lang="en-US" sz="5900" b="1" dirty="0"/>
              <a:t>Faster and Easier Access to Drawings</a:t>
            </a:r>
          </a:p>
          <a:p>
            <a:pPr lvl="1"/>
            <a:r>
              <a:rPr lang="en-US" sz="4200" b="1" dirty="0"/>
              <a:t>By anyone, at any time, from anywhere.  </a:t>
            </a:r>
          </a:p>
          <a:p>
            <a:pPr lvl="1"/>
            <a:r>
              <a:rPr lang="en-US" sz="4200" dirty="0"/>
              <a:t>Improved document accessibility for both internal and external users</a:t>
            </a:r>
          </a:p>
          <a:p>
            <a:pPr lvl="1"/>
            <a:r>
              <a:rPr lang="en-US" sz="4200" dirty="0"/>
              <a:t>Access by non-spatial or spatial map queries</a:t>
            </a:r>
          </a:p>
          <a:p>
            <a:pPr lvl="1"/>
            <a:endParaRPr lang="en-US" sz="3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341D84-C401-436E-9AA7-19BC3D86A58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DOT Plan Scanning Project</a:t>
            </a:r>
          </a:p>
        </p:txBody>
      </p:sp>
    </p:spTree>
    <p:extLst>
      <p:ext uri="{BB962C8B-B14F-4D97-AF65-F5344CB8AC3E}">
        <p14:creationId xmlns:p14="http://schemas.microsoft.com/office/powerpoint/2010/main" val="341884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973766"/>
            <a:ext cx="5105400" cy="33679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/>
          </a:bodyPr>
          <a:lstStyle/>
          <a:p>
            <a:r>
              <a:rPr lang="en-US" i="1" dirty="0"/>
              <a:t>Estimated Engineering and Right of Way divisions currently store approximately 1500 drawers and 200 rolled sets of plans.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4114800"/>
            <a:ext cx="2514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Includes shop drawings, bridge plans, roadway plans, design calculations, and other files in the District 1 storage room.  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2F255A-9A34-4362-AF92-DB602B4C568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DOT Plan Scanning Project</a:t>
            </a:r>
          </a:p>
        </p:txBody>
      </p:sp>
    </p:spTree>
    <p:extLst>
      <p:ext uri="{BB962C8B-B14F-4D97-AF65-F5344CB8AC3E}">
        <p14:creationId xmlns:p14="http://schemas.microsoft.com/office/powerpoint/2010/main" val="175401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1154229"/>
            <a:ext cx="3860799" cy="257957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4229"/>
            <a:ext cx="4049028" cy="2579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3886200" cy="2609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5750"/>
            <a:ext cx="4049028" cy="26289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ADC75B9-40AA-4BD2-91D2-3D60FA434B3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DOT Plan Scanning Project</a:t>
            </a:r>
          </a:p>
        </p:txBody>
      </p:sp>
    </p:spTree>
    <p:extLst>
      <p:ext uri="{BB962C8B-B14F-4D97-AF65-F5344CB8AC3E}">
        <p14:creationId xmlns:p14="http://schemas.microsoft.com/office/powerpoint/2010/main" val="244201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03866"/>
            <a:ext cx="7162800" cy="537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04950"/>
            <a:ext cx="3686175" cy="5353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319">
            <a:off x="4854718" y="5210175"/>
            <a:ext cx="4257675" cy="1647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064">
            <a:off x="4590638" y="-333584"/>
            <a:ext cx="4533900" cy="2219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89">
            <a:off x="306141" y="-60687"/>
            <a:ext cx="4371975" cy="15430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1" y="1600200"/>
            <a:ext cx="6030817" cy="4525963"/>
          </a:xfrm>
        </p:spPr>
      </p:pic>
      <p:sp>
        <p:nvSpPr>
          <p:cNvPr id="6" name="TextBox 5"/>
          <p:cNvSpPr txBox="1"/>
          <p:nvPr/>
        </p:nvSpPr>
        <p:spPr>
          <a:xfrm>
            <a:off x="2743200" y="1219200"/>
            <a:ext cx="279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/>
              <a:t>Developing the project key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43E690-2432-4E6F-BE09-067358B05F2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Transmittal Sheet</a:t>
            </a:r>
          </a:p>
        </p:txBody>
      </p:sp>
    </p:spTree>
    <p:extLst>
      <p:ext uri="{BB962C8B-B14F-4D97-AF65-F5344CB8AC3E}">
        <p14:creationId xmlns:p14="http://schemas.microsoft.com/office/powerpoint/2010/main" val="249517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kdonaldson\Dropbox\Camera Uploads\2015-06-05 17.04.4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4BF645-A89F-4EB4-A11E-DE2F86EC24D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Set Preparation</a:t>
            </a:r>
          </a:p>
        </p:txBody>
      </p:sp>
    </p:spTree>
    <p:extLst>
      <p:ext uri="{BB962C8B-B14F-4D97-AF65-F5344CB8AC3E}">
        <p14:creationId xmlns:p14="http://schemas.microsoft.com/office/powerpoint/2010/main" val="516350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WV DOT Scanning Project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" y="3900282"/>
            <a:ext cx="3648075" cy="2887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" y="111667"/>
            <a:ext cx="4022785" cy="3838133"/>
          </a:xfrm>
          <a:prstGeom prst="rect">
            <a:avLst/>
          </a:prstGeom>
        </p:spPr>
      </p:pic>
      <p:pic>
        <p:nvPicPr>
          <p:cNvPr id="10" name="Picture 9" descr="C:\Users\kdonaldson\Dropbox\Camera Uploads\2015-06-04 16.12.3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25" y="172658"/>
            <a:ext cx="5455512" cy="306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12" descr="C:\Users\kdonaldson\Dropbox\Camera Uploads\2015-06-04 16.11.26.jp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89" y="3223848"/>
            <a:ext cx="6309383" cy="35490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143000" y="381000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9601" y="6173682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6470" y="2234343"/>
            <a:ext cx="21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Scanning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5850516"/>
            <a:ext cx="175715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Image Processing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0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15B7FB-5CEE-4912-8B87-B0AA7FD3887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Scanning and Processing</a:t>
            </a:r>
          </a:p>
        </p:txBody>
      </p:sp>
    </p:spTree>
    <p:extLst>
      <p:ext uri="{BB962C8B-B14F-4D97-AF65-F5344CB8AC3E}">
        <p14:creationId xmlns:p14="http://schemas.microsoft.com/office/powerpoint/2010/main" val="235563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049"/>
            <a:ext cx="8915400" cy="55133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BD2CD1-1B7A-4856-A8E8-5116C5110F0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Highway Plans Locator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0F55D5-816A-4FD7-B356-9D969924B64C}"/>
              </a:ext>
            </a:extLst>
          </p:cNvPr>
          <p:cNvSpPr/>
          <p:nvPr/>
        </p:nvSpPr>
        <p:spPr>
          <a:xfrm>
            <a:off x="2864577" y="960717"/>
            <a:ext cx="3414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https://www.mapwv.gov/dotplans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AA7542-22ED-490F-9B2A-9D0EAEBFFE1E}"/>
              </a:ext>
            </a:extLst>
          </p:cNvPr>
          <p:cNvSpPr txBox="1"/>
          <p:nvPr/>
        </p:nvSpPr>
        <p:spPr>
          <a:xfrm>
            <a:off x="5874328" y="2142835"/>
            <a:ext cx="248458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Plan sets range in date between 1900 and 2014 </a:t>
            </a:r>
          </a:p>
        </p:txBody>
      </p:sp>
    </p:spTree>
    <p:extLst>
      <p:ext uri="{BB962C8B-B14F-4D97-AF65-F5344CB8AC3E}">
        <p14:creationId xmlns:p14="http://schemas.microsoft.com/office/powerpoint/2010/main" val="3158500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Trail Inventory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0687" y="2907966"/>
            <a:ext cx="7747929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Inventory and Applications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93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2900" y="102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Online Highway Plans Locator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08" y="1828800"/>
            <a:ext cx="4381500" cy="4793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4035175" cy="412235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66800" y="137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Detailed Record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137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It 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A28875-03A5-4CCD-BCF4-FE236251A0E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Non-Spatial and Spatial Searches</a:t>
            </a:r>
          </a:p>
        </p:txBody>
      </p:sp>
    </p:spTree>
    <p:extLst>
      <p:ext uri="{BB962C8B-B14F-4D97-AF65-F5344CB8AC3E}">
        <p14:creationId xmlns:p14="http://schemas.microsoft.com/office/powerpoint/2010/main" val="2510347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9600" y="1981200"/>
            <a:ext cx="1180980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174811"/>
              </p:ext>
            </p:extLst>
          </p:nvPr>
        </p:nvGraphicFramePr>
        <p:xfrm>
          <a:off x="609600" y="1419340"/>
          <a:ext cx="79897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Slide" r:id="rId3" imgW="5713616" imgH="3212570" progId="PowerPoint.Slide.12">
                  <p:embed/>
                </p:oleObj>
              </mc:Choice>
              <mc:Fallback>
                <p:oleObj name="Slide" r:id="rId3" imgW="5713616" imgH="3212570" progId="PowerPoint.Slide.12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19340"/>
                        <a:ext cx="7989750" cy="449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E66A134-0FA1-4A99-AA4B-709CABB08AC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Design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2343" y="4589577"/>
            <a:ext cx="5111828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Microsoft SQL Server &amp;</a:t>
            </a:r>
            <a:br>
              <a:rPr lang="en-US" sz="3200" dirty="0"/>
            </a:br>
            <a:r>
              <a:rPr lang="en-US" sz="3200" dirty="0"/>
              <a:t>Enterprise  ArcGIS Geodatabase</a:t>
            </a:r>
          </a:p>
        </p:txBody>
      </p:sp>
    </p:spTree>
    <p:extLst>
      <p:ext uri="{BB962C8B-B14F-4D97-AF65-F5344CB8AC3E}">
        <p14:creationId xmlns:p14="http://schemas.microsoft.com/office/powerpoint/2010/main" val="3516370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8266" y="5012675"/>
            <a:ext cx="3189382" cy="134405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en-US" sz="2400" dirty="0"/>
              <a:t>Microsoft SQL Server &amp;</a:t>
            </a:r>
            <a:br>
              <a:rPr lang="en-US" sz="2400" dirty="0"/>
            </a:br>
            <a:r>
              <a:rPr lang="en-US" sz="2400" dirty="0"/>
              <a:t>Enterprise  ArcGIS Geodatabase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334"/>
            <a:ext cx="82296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Multi-user ability</a:t>
            </a:r>
          </a:p>
          <a:p>
            <a:r>
              <a:rPr lang="en-US" dirty="0"/>
              <a:t>Used for recording scanning activity</a:t>
            </a:r>
          </a:p>
          <a:p>
            <a:r>
              <a:rPr lang="en-US" dirty="0"/>
              <a:t>Supports web feature mapping and image services</a:t>
            </a:r>
          </a:p>
          <a:p>
            <a:r>
              <a:rPr lang="en-US" dirty="0"/>
              <a:t>Updates are made automatically; not necessary to re-publish ArcGIS services in order to add new scan </a:t>
            </a:r>
            <a:r>
              <a:rPr lang="en-US" dirty="0" err="1"/>
              <a:t>rasters</a:t>
            </a:r>
            <a:endParaRPr lang="en-US" dirty="0"/>
          </a:p>
          <a:p>
            <a:r>
              <a:rPr lang="en-US" dirty="0"/>
              <a:t>Backups are run using SQL Server Agent process</a:t>
            </a:r>
          </a:p>
          <a:p>
            <a:r>
              <a:rPr lang="en-US" dirty="0"/>
              <a:t>Geodatabase contains 3 primary objects</a:t>
            </a:r>
          </a:p>
          <a:p>
            <a:pPr lvl="1"/>
            <a:r>
              <a:rPr lang="en-US" dirty="0"/>
              <a:t>Raster mosaic as source of image service</a:t>
            </a:r>
          </a:p>
          <a:p>
            <a:pPr lvl="1"/>
            <a:r>
              <a:rPr lang="en-US" dirty="0"/>
              <a:t>Feature class of map footprints</a:t>
            </a:r>
          </a:p>
          <a:p>
            <a:pPr lvl="1"/>
            <a:r>
              <a:rPr lang="en-US" dirty="0"/>
              <a:t>Database view for published plans and web-based query interface</a:t>
            </a:r>
          </a:p>
          <a:p>
            <a:r>
              <a:rPr lang="en-US" dirty="0"/>
              <a:t>Python scripts automate processes</a:t>
            </a:r>
          </a:p>
          <a:p>
            <a:pPr lvl="1"/>
            <a:r>
              <a:rPr lang="en-US" dirty="0"/>
              <a:t>Renaming files</a:t>
            </a:r>
          </a:p>
          <a:p>
            <a:pPr lvl="1"/>
            <a:r>
              <a:rPr lang="en-US" dirty="0"/>
              <a:t>Calculate map extents</a:t>
            </a:r>
          </a:p>
          <a:p>
            <a:pPr lvl="1"/>
            <a:r>
              <a:rPr lang="en-US" dirty="0"/>
              <a:t>Copying </a:t>
            </a:r>
            <a:r>
              <a:rPr lang="en-US" dirty="0" err="1"/>
              <a:t>GeoTiffs</a:t>
            </a:r>
            <a:r>
              <a:rPr lang="en-US" dirty="0"/>
              <a:t> to publication folder</a:t>
            </a:r>
          </a:p>
          <a:p>
            <a:pPr lvl="1"/>
            <a:r>
              <a:rPr lang="en-US" dirty="0"/>
              <a:t>Building raster mosaic</a:t>
            </a:r>
          </a:p>
          <a:p>
            <a:pPr lvl="1"/>
            <a:r>
              <a:rPr lang="en-US" dirty="0"/>
              <a:t>Building footprints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8B63A3-5939-4964-AD30-01950DB86E8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Features</a:t>
            </a:r>
          </a:p>
        </p:txBody>
      </p:sp>
    </p:spTree>
    <p:extLst>
      <p:ext uri="{BB962C8B-B14F-4D97-AF65-F5344CB8AC3E}">
        <p14:creationId xmlns:p14="http://schemas.microsoft.com/office/powerpoint/2010/main" val="2565366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04357"/>
            <a:ext cx="9144000" cy="576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555">
            <a:off x="1344248" y="-1003072"/>
            <a:ext cx="9144000" cy="6120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6618">
            <a:off x="-2807146" y="-670014"/>
            <a:ext cx="9144000" cy="567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1214329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Scanning progress report for November 2020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E227CD-D1D4-43B8-BD04-9A7FE2F596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Transmittal Sheet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07C3BA-E93D-4252-A518-D3F1EE81E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37" y="2295525"/>
            <a:ext cx="6105525" cy="2266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FAAA23-DB68-43E1-950F-82AB2DB50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4067" y="4822588"/>
            <a:ext cx="33623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7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Projects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732" y="355220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Projects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96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Infrastructure Impacted by 100-Year Flood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B9439-BEA1-4BE9-8317-1612B88A863F}"/>
              </a:ext>
            </a:extLst>
          </p:cNvPr>
          <p:cNvSpPr txBox="1"/>
          <p:nvPr/>
        </p:nvSpPr>
        <p:spPr>
          <a:xfrm>
            <a:off x="5237019" y="5202162"/>
            <a:ext cx="377688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Sample Flood Hazard Map on Transportation Infrastructure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41" y="986933"/>
            <a:ext cx="4201655" cy="553499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60656"/>
              </p:ext>
            </p:extLst>
          </p:nvPr>
        </p:nvGraphicFramePr>
        <p:xfrm>
          <a:off x="5237019" y="1278202"/>
          <a:ext cx="3776882" cy="1745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6749">
                  <a:extLst>
                    <a:ext uri="{9D8B030D-6E8A-4147-A177-3AD203B41FA5}">
                      <a16:colId xmlns:a16="http://schemas.microsoft.com/office/drawing/2014/main" val="355008784"/>
                    </a:ext>
                  </a:extLst>
                </a:gridCol>
                <a:gridCol w="2340133">
                  <a:extLst>
                    <a:ext uri="{9D8B030D-6E8A-4147-A177-3AD203B41FA5}">
                      <a16:colId xmlns:a16="http://schemas.microsoft.com/office/drawing/2014/main" val="3897406463"/>
                    </a:ext>
                  </a:extLst>
                </a:gridCol>
              </a:tblGrid>
              <a:tr h="1890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WATER DEPTH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VEHICLES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922554"/>
                  </a:ext>
                </a:extLst>
              </a:tr>
              <a:tr h="386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&lt;= 1 foot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 foot of water will float many vehicles.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6308349"/>
                  </a:ext>
                </a:extLst>
              </a:tr>
              <a:tr h="584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– 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feet of water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Two feet of water will carry away most vehicles.  Three feet of water will easily float a bus.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615071"/>
                  </a:ext>
                </a:extLst>
              </a:tr>
              <a:tr h="584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3 feet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All vehicles incur substantial water damage and can be carried away by flood waters.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532497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450600"/>
              </p:ext>
            </p:extLst>
          </p:nvPr>
        </p:nvGraphicFramePr>
        <p:xfrm>
          <a:off x="5237018" y="3093248"/>
          <a:ext cx="3776882" cy="1880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3696">
                  <a:extLst>
                    <a:ext uri="{9D8B030D-6E8A-4147-A177-3AD203B41FA5}">
                      <a16:colId xmlns:a16="http://schemas.microsoft.com/office/drawing/2014/main" val="355008784"/>
                    </a:ext>
                  </a:extLst>
                </a:gridCol>
                <a:gridCol w="2383186">
                  <a:extLst>
                    <a:ext uri="{9D8B030D-6E8A-4147-A177-3AD203B41FA5}">
                      <a16:colId xmlns:a16="http://schemas.microsoft.com/office/drawing/2014/main" val="4138444346"/>
                    </a:ext>
                  </a:extLst>
                </a:gridCol>
              </a:tblGrid>
              <a:tr h="182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WATER DEPTH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RESCUE RESPONSE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922554"/>
                  </a:ext>
                </a:extLst>
              </a:tr>
              <a:tr h="374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&lt;= 1 foot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Response focused on those who need additional assistance.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6308349"/>
                  </a:ext>
                </a:extLst>
              </a:tr>
              <a:tr h="374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– 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feet of 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 high-water vehicle rescue limit is about 3 feet.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615071"/>
                  </a:ext>
                </a:extLst>
              </a:tr>
              <a:tr h="948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3 feet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Boats and helicopters are required to perform high water rescues when water depths exceed three feet.  The risk to people increases with higher water velocities and flood depths.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532497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43591" y="1278202"/>
            <a:ext cx="144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Jefferson County, West Virginia</a:t>
            </a:r>
          </a:p>
        </p:txBody>
      </p:sp>
    </p:spTree>
    <p:extLst>
      <p:ext uri="{BB962C8B-B14F-4D97-AF65-F5344CB8AC3E}">
        <p14:creationId xmlns:p14="http://schemas.microsoft.com/office/powerpoint/2010/main" val="1297874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 Susceptibility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C86E1-9164-4737-8176-6F1F1098A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20" y="1151762"/>
            <a:ext cx="2852591" cy="5546704"/>
          </a:xfrm>
          <a:prstGeom prst="rect">
            <a:avLst/>
          </a:prstGeom>
        </p:spPr>
      </p:pic>
      <p:pic>
        <p:nvPicPr>
          <p:cNvPr id="4098" name="Picture 4">
            <a:extLst>
              <a:ext uri="{FF2B5EF4-FFF2-40B4-BE49-F238E27FC236}">
                <a16:creationId xmlns:a16="http://schemas.microsoft.com/office/drawing/2014/main" id="{4ED9DFCE-C2CE-454D-9675-9FA0F441E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r="22106"/>
          <a:stretch/>
        </p:blipFill>
        <p:spPr bwMode="auto">
          <a:xfrm>
            <a:off x="3289377" y="1151762"/>
            <a:ext cx="3226424" cy="554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>
            <a:extLst>
              <a:ext uri="{FF2B5EF4-FFF2-40B4-BE49-F238E27FC236}">
                <a16:creationId xmlns:a16="http://schemas.microsoft.com/office/drawing/2014/main" id="{BF5B805D-3361-4DB8-8CC5-781185AA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56" y="3925114"/>
            <a:ext cx="3226424" cy="263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16D086-F0C3-4583-B48D-180F55200C80}"/>
              </a:ext>
            </a:extLst>
          </p:cNvPr>
          <p:cNvSpPr txBox="1"/>
          <p:nvPr/>
        </p:nvSpPr>
        <p:spPr>
          <a:xfrm>
            <a:off x="6935372" y="1151762"/>
            <a:ext cx="1659988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April 2020 Landslide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Wood County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6A994-D910-4C58-BE14-49CCD62AA4D4}"/>
              </a:ext>
            </a:extLst>
          </p:cNvPr>
          <p:cNvSpPr txBox="1"/>
          <p:nvPr/>
        </p:nvSpPr>
        <p:spPr>
          <a:xfrm>
            <a:off x="4998026" y="2932886"/>
            <a:ext cx="87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</a:t>
            </a:r>
            <a:br>
              <a:rPr lang="en-US" dirty="0"/>
            </a:br>
            <a:r>
              <a:rPr lang="en-US" dirty="0"/>
              <a:t> Risk</a:t>
            </a:r>
          </a:p>
        </p:txBody>
      </p:sp>
    </p:spTree>
    <p:extLst>
      <p:ext uri="{BB962C8B-B14F-4D97-AF65-F5344CB8AC3E}">
        <p14:creationId xmlns:p14="http://schemas.microsoft.com/office/powerpoint/2010/main" val="1080556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732" y="355220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Update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2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(High Resolution)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CDA18-D55C-4B8E-BFEA-FDAC6D7151E4}"/>
              </a:ext>
            </a:extLst>
          </p:cNvPr>
          <p:cNvSpPr txBox="1"/>
          <p:nvPr/>
        </p:nvSpPr>
        <p:spPr>
          <a:xfrm>
            <a:off x="321265" y="1133355"/>
            <a:ext cx="851050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New FEMA Elevation LiDAR:  Grant, Hampshire, Hardy, Mineral, Pendleton, Mercer; partial coverage Lincoln, Mason, Putnam, Wayne Counties</a:t>
            </a:r>
            <a:endParaRPr lang="en-US" sz="2800" b="1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2017-18 FEMA-Purchased LiDAR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1-foot contours; 1-meter resolution Digital Elevation Model (DEM)</a:t>
            </a:r>
          </a:p>
          <a:p>
            <a:pPr lvl="1"/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Berkeley and Morgan Counties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Created 2-foot contours from 2012 FEMA-Purchased LiDAR DEM and published to WV Flood Tool.  Jefferson County published previously</a:t>
            </a:r>
          </a:p>
          <a:p>
            <a:pPr lvl="1"/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Logan County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2018 County-Purchased LiDAR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Published 1-foot resolution DEM to WV Flood Tool</a:t>
            </a:r>
          </a:p>
          <a:p>
            <a:pPr lvl="1"/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Elevation Products on WV Flood tool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Statewide 1 to 3-meter Digital Elevation Model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Statewide Hillshade (grayscale 3D representation of the surface)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1-ft and 2-ft Contours cached to 1:282 Map Scale (computer caching ongoing)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Updated Source Elevation Metadata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400" dirty="0">
                <a:hlinkClick r:id="rId2"/>
              </a:rPr>
              <a:t>https://www.mapwv.gov/lidar-metadata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0172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Purchased LiDAR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350A8-07F8-49D1-A7C0-3BD301E1DF50}"/>
              </a:ext>
            </a:extLst>
          </p:cNvPr>
          <p:cNvSpPr txBox="1"/>
          <p:nvPr/>
        </p:nvSpPr>
        <p:spPr>
          <a:xfrm>
            <a:off x="7538722" y="1120676"/>
            <a:ext cx="144113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FEMA has purchased </a:t>
            </a:r>
            <a:r>
              <a:rPr lang="en-US" sz="1600" b="1" dirty="0"/>
              <a:t>$10 million</a:t>
            </a:r>
            <a:r>
              <a:rPr lang="en-US" sz="1600" dirty="0"/>
              <a:t> in QL2 LiDAR and entire State should be processed and delivered by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C030B-0B17-4CEF-A085-7744EF4EB99C}"/>
              </a:ext>
            </a:extLst>
          </p:cNvPr>
          <p:cNvSpPr txBox="1"/>
          <p:nvPr/>
        </p:nvSpPr>
        <p:spPr>
          <a:xfrm>
            <a:off x="7538721" y="3730083"/>
            <a:ext cx="144113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Quality 2 (QL2) LiDAR </a:t>
            </a:r>
            <a:r>
              <a:rPr lang="en-US" sz="1600" dirty="0"/>
              <a:t>support 1-foot contours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36BF12-604B-4A71-9CF8-7158C7B8C9BB}"/>
              </a:ext>
            </a:extLst>
          </p:cNvPr>
          <p:cNvSpPr/>
          <p:nvPr/>
        </p:nvSpPr>
        <p:spPr>
          <a:xfrm>
            <a:off x="742950" y="6557808"/>
            <a:ext cx="6698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https://data.wvgis.wvu.edu/pub/RA/_resources/Status/FEMA-purchased_LidarCoverage.pdf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CA214-9444-4D37-BD0F-24461C86B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04" y="920408"/>
            <a:ext cx="7323681" cy="56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75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Trail Inventory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BAE01C-A7A6-4822-852B-05FF40A4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5" y="1123720"/>
            <a:ext cx="8791747" cy="56048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761D9A-5369-410B-9B07-BED3AFEC3AEB}"/>
              </a:ext>
            </a:extLst>
          </p:cNvPr>
          <p:cNvSpPr/>
          <p:nvPr/>
        </p:nvSpPr>
        <p:spPr>
          <a:xfrm>
            <a:off x="4636829" y="1242690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https://www.mapwv.gov/Trails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88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56B08-1DAF-43AA-982D-0B79D02E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3" y="1075757"/>
            <a:ext cx="8832601" cy="54296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Elevation: 1-ft. Contours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C5151-A83C-4244-BA24-A7C80C08EEFF}"/>
              </a:ext>
            </a:extLst>
          </p:cNvPr>
          <p:cNvSpPr txBox="1"/>
          <p:nvPr/>
        </p:nvSpPr>
        <p:spPr>
          <a:xfrm>
            <a:off x="3628103" y="2405575"/>
            <a:ext cx="2969345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1-FOOT </a:t>
            </a:r>
            <a:r>
              <a:rPr lang="en-US" sz="1400" b="1" dirty="0">
                <a:solidFill>
                  <a:srgbClr val="FFFF00"/>
                </a:solidFill>
              </a:rPr>
              <a:t>CONTOUR ELEVATION </a:t>
            </a:r>
            <a:r>
              <a:rPr lang="en-US" sz="1400" b="1" dirty="0">
                <a:solidFill>
                  <a:schemeClr val="bg1"/>
                </a:solidFill>
              </a:rPr>
              <a:t>VALUE OF 600 FEET MATCHES 1-METER </a:t>
            </a:r>
            <a:r>
              <a:rPr lang="en-US" sz="1400" b="1" dirty="0">
                <a:solidFill>
                  <a:srgbClr val="FFFF00"/>
                </a:solidFill>
              </a:rPr>
              <a:t>GRID SURFACE ELEVATION</a:t>
            </a:r>
            <a:r>
              <a:rPr lang="en-US" sz="1400" b="1" dirty="0">
                <a:solidFill>
                  <a:schemeClr val="bg1"/>
                </a:solidFill>
              </a:rPr>
              <a:t>  OF 600 FEET DISPLAYED IN  QUERY RESULTS PANEL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2ACEB-48B0-470F-90B3-2F2FA8A91059}"/>
              </a:ext>
            </a:extLst>
          </p:cNvPr>
          <p:cNvSpPr/>
          <p:nvPr/>
        </p:nvSpPr>
        <p:spPr>
          <a:xfrm>
            <a:off x="1840599" y="645095"/>
            <a:ext cx="597899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https://www.mapwv.gov/flood/map/?wkid=102100&amp;x=-9177701&amp;y=4611497&amp;l=13&amp;v=1</a:t>
            </a:r>
            <a:endParaRPr lang="en-US" sz="11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790DB-9FB1-47D0-8D66-CA1D21255CAE}"/>
              </a:ext>
            </a:extLst>
          </p:cNvPr>
          <p:cNvSpPr txBox="1"/>
          <p:nvPr/>
        </p:nvSpPr>
        <p:spPr>
          <a:xfrm>
            <a:off x="1309662" y="6523535"/>
            <a:ext cx="61510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FEMA LiDAR-Derived Products: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1-Meter DEM and 1-Foot Contours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B5F2-99E1-442C-A857-F4BE0D3406F1}"/>
              </a:ext>
            </a:extLst>
          </p:cNvPr>
          <p:cNvSpPr txBox="1"/>
          <p:nvPr/>
        </p:nvSpPr>
        <p:spPr>
          <a:xfrm>
            <a:off x="7376701" y="4937308"/>
            <a:ext cx="15373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Elevation:  600 ft.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Source: FEMA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29680-ACFA-4CE8-93EB-7FD2C1DFF29E}"/>
              </a:ext>
            </a:extLst>
          </p:cNvPr>
          <p:cNvSpPr txBox="1"/>
          <p:nvPr/>
        </p:nvSpPr>
        <p:spPr>
          <a:xfrm>
            <a:off x="229937" y="4706476"/>
            <a:ext cx="1077753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1-ft Contours Display at </a:t>
            </a:r>
            <a:r>
              <a:rPr lang="en-US" sz="1200" b="1" i="1" dirty="0">
                <a:solidFill>
                  <a:schemeClr val="bg1"/>
                </a:solidFill>
              </a:rPr>
              <a:t>two</a:t>
            </a:r>
            <a:r>
              <a:rPr lang="en-US" sz="1200" b="1" dirty="0">
                <a:solidFill>
                  <a:schemeClr val="bg1"/>
                </a:solidFill>
              </a:rPr>
              <a:t> Highest Zoom Levels (1:564  and 1:282 Map Scales)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E5B81E-562F-4C3E-806C-A595CC3BB5F8}"/>
              </a:ext>
            </a:extLst>
          </p:cNvPr>
          <p:cNvSpPr/>
          <p:nvPr/>
        </p:nvSpPr>
        <p:spPr>
          <a:xfrm>
            <a:off x="6086168" y="4758813"/>
            <a:ext cx="324464" cy="232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DBA3F8-3AB2-4099-B984-0F5306FFFB36}"/>
              </a:ext>
            </a:extLst>
          </p:cNvPr>
          <p:cNvSpPr/>
          <p:nvPr/>
        </p:nvSpPr>
        <p:spPr>
          <a:xfrm>
            <a:off x="1668546" y="1895924"/>
            <a:ext cx="769854" cy="444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FF206-E6F1-4B3C-9D2C-AA781AE48B77}"/>
              </a:ext>
            </a:extLst>
          </p:cNvPr>
          <p:cNvSpPr txBox="1"/>
          <p:nvPr/>
        </p:nvSpPr>
        <p:spPr>
          <a:xfrm>
            <a:off x="5838382" y="5300048"/>
            <a:ext cx="820036" cy="369332"/>
          </a:xfrm>
          <a:prstGeom prst="rect">
            <a:avLst/>
          </a:prstGeom>
          <a:solidFill>
            <a:srgbClr val="FFFFFF">
              <a:alpha val="54902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600 ft.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CC74D-DD18-490F-9CA8-4CE4C1D9F140}"/>
              </a:ext>
            </a:extLst>
          </p:cNvPr>
          <p:cNvSpPr txBox="1"/>
          <p:nvPr/>
        </p:nvSpPr>
        <p:spPr>
          <a:xfrm>
            <a:off x="2576052" y="1584910"/>
            <a:ext cx="361827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Make </a:t>
            </a:r>
            <a:r>
              <a:rPr lang="en-US" sz="1200" b="1" dirty="0">
                <a:solidFill>
                  <a:srgbClr val="FFFF00"/>
                </a:solidFill>
              </a:rPr>
              <a:t>Contour Lines </a:t>
            </a:r>
            <a:r>
              <a:rPr lang="en-US" sz="1200" dirty="0">
                <a:solidFill>
                  <a:schemeClr val="bg1"/>
                </a:solidFill>
              </a:rPr>
              <a:t>visible under </a:t>
            </a:r>
            <a:r>
              <a:rPr lang="en-US" sz="1200" b="1" dirty="0">
                <a:solidFill>
                  <a:schemeClr val="bg1"/>
                </a:solidFill>
              </a:rPr>
              <a:t>REFERENCE LAYERS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71B30CF-4618-4CAC-B0F0-EDA34961BD63}"/>
              </a:ext>
            </a:extLst>
          </p:cNvPr>
          <p:cNvSpPr/>
          <p:nvPr/>
        </p:nvSpPr>
        <p:spPr>
          <a:xfrm rot="558019">
            <a:off x="6209853" y="3567629"/>
            <a:ext cx="318873" cy="87641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E9D5E-B8A3-4DA0-91FF-8EE3606EF2C1}"/>
              </a:ext>
            </a:extLst>
          </p:cNvPr>
          <p:cNvSpPr txBox="1"/>
          <p:nvPr/>
        </p:nvSpPr>
        <p:spPr>
          <a:xfrm>
            <a:off x="1924186" y="6107275"/>
            <a:ext cx="4004665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1-foot contours published for 10 counties</a:t>
            </a:r>
          </a:p>
        </p:txBody>
      </p:sp>
    </p:spTree>
    <p:extLst>
      <p:ext uri="{BB962C8B-B14F-4D97-AF65-F5344CB8AC3E}">
        <p14:creationId xmlns:p14="http://schemas.microsoft.com/office/powerpoint/2010/main" val="925998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Elevation: 1-ft. Contours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8F8D6-CC9E-4101-A4B8-267081B8D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8" b="10440"/>
          <a:stretch/>
        </p:blipFill>
        <p:spPr>
          <a:xfrm>
            <a:off x="143219" y="1024570"/>
            <a:ext cx="8857562" cy="5717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FD425-2B0B-4E2C-8463-5DA37EAF5003}"/>
              </a:ext>
            </a:extLst>
          </p:cNvPr>
          <p:cNvSpPr txBox="1"/>
          <p:nvPr/>
        </p:nvSpPr>
        <p:spPr>
          <a:xfrm>
            <a:off x="1531133" y="5964510"/>
            <a:ext cx="4482391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1-FOOT </a:t>
            </a:r>
            <a:r>
              <a:rPr lang="en-US" sz="1400" b="1" dirty="0">
                <a:solidFill>
                  <a:srgbClr val="FFFF00"/>
                </a:solidFill>
              </a:rPr>
              <a:t>CONTOUR ELEVATION </a:t>
            </a:r>
            <a:r>
              <a:rPr lang="en-US" sz="1400" b="1" dirty="0">
                <a:solidFill>
                  <a:schemeClr val="bg1"/>
                </a:solidFill>
              </a:rPr>
              <a:t>VALUE OF 2390 FEET MATCHES 1-METER </a:t>
            </a:r>
            <a:r>
              <a:rPr lang="en-US" sz="1400" b="1" dirty="0">
                <a:solidFill>
                  <a:srgbClr val="FFFF00"/>
                </a:solidFill>
              </a:rPr>
              <a:t>GRID SURFACE ELEVATION</a:t>
            </a:r>
            <a:r>
              <a:rPr lang="en-US" sz="1400" b="1" dirty="0">
                <a:solidFill>
                  <a:schemeClr val="bg1"/>
                </a:solidFill>
              </a:rPr>
              <a:t>  OF 2390 FEET DISPLAYED IN  QUERY RESULTS PANEL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6162A-E862-4E53-8928-1A7522F77648}"/>
              </a:ext>
            </a:extLst>
          </p:cNvPr>
          <p:cNvSpPr txBox="1"/>
          <p:nvPr/>
        </p:nvSpPr>
        <p:spPr>
          <a:xfrm>
            <a:off x="1658946" y="756305"/>
            <a:ext cx="6151049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FEMA LiDAR-Derived Products: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1-Meter DEM and 1-Foot Contours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0FD82-DE03-4643-8728-339326EAFE2F}"/>
              </a:ext>
            </a:extLst>
          </p:cNvPr>
          <p:cNvSpPr txBox="1"/>
          <p:nvPr/>
        </p:nvSpPr>
        <p:spPr>
          <a:xfrm>
            <a:off x="7234899" y="4487182"/>
            <a:ext cx="15373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Elevation:  2390 ft.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Source: FEMA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4FA40-6C24-4218-9E66-86AA8EABDE30}"/>
              </a:ext>
            </a:extLst>
          </p:cNvPr>
          <p:cNvSpPr txBox="1"/>
          <p:nvPr/>
        </p:nvSpPr>
        <p:spPr>
          <a:xfrm>
            <a:off x="207767" y="5318179"/>
            <a:ext cx="1077753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1-ft Contours Display at </a:t>
            </a:r>
            <a:r>
              <a:rPr lang="en-US" sz="1200" b="1" i="1" dirty="0">
                <a:solidFill>
                  <a:schemeClr val="bg1"/>
                </a:solidFill>
              </a:rPr>
              <a:t>two</a:t>
            </a:r>
            <a:r>
              <a:rPr lang="en-US" sz="1200" b="1" dirty="0">
                <a:solidFill>
                  <a:schemeClr val="bg1"/>
                </a:solidFill>
              </a:rPr>
              <a:t> Highest Zoom Levels (1:564  and 1:282 Map Scales)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269FEC-6E61-4B8C-AFBC-D5544DC46FBE}"/>
              </a:ext>
            </a:extLst>
          </p:cNvPr>
          <p:cNvSpPr/>
          <p:nvPr/>
        </p:nvSpPr>
        <p:spPr>
          <a:xfrm>
            <a:off x="1658946" y="4231500"/>
            <a:ext cx="769854" cy="44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9A359-AE84-4925-9525-CE51A4FBA719}"/>
              </a:ext>
            </a:extLst>
          </p:cNvPr>
          <p:cNvSpPr txBox="1"/>
          <p:nvPr/>
        </p:nvSpPr>
        <p:spPr>
          <a:xfrm>
            <a:off x="1531133" y="4948847"/>
            <a:ext cx="110449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Contour Elevation:  2390 ft.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06D13FF-F9ED-4B43-9212-6AF9B76B0694}"/>
              </a:ext>
            </a:extLst>
          </p:cNvPr>
          <p:cNvSpPr/>
          <p:nvPr/>
        </p:nvSpPr>
        <p:spPr>
          <a:xfrm rot="411993">
            <a:off x="1923941" y="3247188"/>
            <a:ext cx="318873" cy="930835"/>
          </a:xfrm>
          <a:prstGeom prst="downArrow">
            <a:avLst>
              <a:gd name="adj1" fmla="val 50000"/>
              <a:gd name="adj2" fmla="val 8853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CCBB-B5CF-45AF-ADE1-9145A24F2030}"/>
              </a:ext>
            </a:extLst>
          </p:cNvPr>
          <p:cNvSpPr txBox="1"/>
          <p:nvPr/>
        </p:nvSpPr>
        <p:spPr>
          <a:xfrm>
            <a:off x="559398" y="1187192"/>
            <a:ext cx="8212863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High-resolution aerial imagery and elevation contours cached at 15 map level scales from 1: 4,622,324 to 1:282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ED6A1-5641-489A-BD2C-57F938CA3E31}"/>
              </a:ext>
            </a:extLst>
          </p:cNvPr>
          <p:cNvSpPr txBox="1"/>
          <p:nvPr/>
        </p:nvSpPr>
        <p:spPr>
          <a:xfrm>
            <a:off x="207767" y="2960298"/>
            <a:ext cx="92942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1:282</a:t>
            </a:r>
          </a:p>
          <a:p>
            <a:pPr algn="ctr"/>
            <a:r>
              <a:rPr lang="en-US" sz="1400" dirty="0"/>
              <a:t>Map Scale</a:t>
            </a:r>
          </a:p>
        </p:txBody>
      </p:sp>
    </p:spTree>
    <p:extLst>
      <p:ext uri="{BB962C8B-B14F-4D97-AF65-F5344CB8AC3E}">
        <p14:creationId xmlns:p14="http://schemas.microsoft.com/office/powerpoint/2010/main" val="4180460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91224-2BAA-43AC-BB97-B4DD4DF3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2" y="1256147"/>
            <a:ext cx="6982399" cy="52937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My Community Have LiDAR?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678DA-A96E-4B85-A4D3-FD31D46F5A26}"/>
              </a:ext>
            </a:extLst>
          </p:cNvPr>
          <p:cNvSpPr txBox="1"/>
          <p:nvPr/>
        </p:nvSpPr>
        <p:spPr>
          <a:xfrm>
            <a:off x="175493" y="1438907"/>
            <a:ext cx="296488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In 2021, </a:t>
            </a:r>
            <a:r>
              <a:rPr lang="en-US" sz="1400" i="1" dirty="0">
                <a:hlinkClick r:id="rId4"/>
              </a:rPr>
              <a:t>FEMA-purchased QL2 LiDAR </a:t>
            </a:r>
            <a:r>
              <a:rPr lang="en-US" sz="1400" i="1" dirty="0"/>
              <a:t>should be available for the entire State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D031DF1-D5A5-4236-97BE-D819A245891D}"/>
              </a:ext>
            </a:extLst>
          </p:cNvPr>
          <p:cNvGraphicFramePr>
            <a:graphicFrameLocks noGrp="1"/>
          </p:cNvGraphicFramePr>
          <p:nvPr/>
        </p:nvGraphicFramePr>
        <p:xfrm>
          <a:off x="7157892" y="1346320"/>
          <a:ext cx="1810615" cy="5113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0615">
                  <a:extLst>
                    <a:ext uri="{9D8B030D-6E8A-4147-A177-3AD203B41FA5}">
                      <a16:colId xmlns:a16="http://schemas.microsoft.com/office/drawing/2014/main" val="3966631999"/>
                    </a:ext>
                  </a:extLst>
                </a:gridCol>
              </a:tblGrid>
              <a:tr h="511345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Presently not all communities have LiDAR data available. To be used in a LOMA request, LiDAR data must meet or exceed the U.S. Geological Survey (USGS) </a:t>
                      </a:r>
                      <a:r>
                        <a:rPr lang="en-US" sz="1600" b="1" dirty="0">
                          <a:effectLst/>
                        </a:rPr>
                        <a:t>Quality Level 3 </a:t>
                      </a:r>
                      <a:r>
                        <a:rPr lang="en-US" sz="1600" dirty="0">
                          <a:effectLst/>
                        </a:rPr>
                        <a:t>accuracy requirement.  To learn more about this requirement, view the </a:t>
                      </a:r>
                      <a:r>
                        <a:rPr lang="en-US" sz="1600" u="sng" dirty="0">
                          <a:effectLst/>
                          <a:hlinkClick r:id="rId5"/>
                        </a:rPr>
                        <a:t>elevation source metadata</a:t>
                      </a:r>
                      <a:r>
                        <a:rPr lang="en-US" sz="1600" dirty="0">
                          <a:effectLst/>
                        </a:rPr>
                        <a:t> for the WV Flood Tool. </a:t>
                      </a:r>
                      <a:br>
                        <a:rPr lang="en-US" sz="1600" dirty="0">
                          <a:effectLst/>
                        </a:rPr>
                      </a:b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81460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00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BC358A1-5AFA-428D-AD62-3E54CD6A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07" y="1623312"/>
            <a:ext cx="3919660" cy="5110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F0058F-E9A4-46AB-807C-3E87132EA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8" y="1623312"/>
            <a:ext cx="3922730" cy="5110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Tool (LAG Methods)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7EA3EB-E8B4-4DC3-BAAC-9C4602870652}"/>
              </a:ext>
            </a:extLst>
          </p:cNvPr>
          <p:cNvGraphicFramePr>
            <a:graphicFrameLocks noGrp="1"/>
          </p:cNvGraphicFramePr>
          <p:nvPr/>
        </p:nvGraphicFramePr>
        <p:xfrm>
          <a:off x="839836" y="948907"/>
          <a:ext cx="2901591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1591">
                  <a:extLst>
                    <a:ext uri="{9D8B030D-6E8A-4147-A177-3AD203B41FA5}">
                      <a16:colId xmlns:a16="http://schemas.microsoft.com/office/drawing/2014/main" val="3966631999"/>
                    </a:ext>
                  </a:extLst>
                </a:gridCol>
              </a:tblGrid>
              <a:tr h="2265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Contours</a:t>
                      </a:r>
                      <a:br>
                        <a:rPr lang="en-US" sz="2400" b="1" dirty="0">
                          <a:effectLst/>
                        </a:rPr>
                      </a:br>
                      <a:r>
                        <a:rPr lang="en-US" sz="1400" b="0" dirty="0">
                          <a:effectLst/>
                        </a:rPr>
                        <a:t>(Elevation Contours Reference Layer)</a:t>
                      </a:r>
                      <a:endParaRPr lang="en-US" sz="2400" b="0" dirty="0">
                        <a:effectLst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8146004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E1EE9B-3E0C-4C87-A844-69C05855DDD3}"/>
              </a:ext>
            </a:extLst>
          </p:cNvPr>
          <p:cNvGraphicFramePr>
            <a:graphicFrameLocks noGrp="1"/>
          </p:cNvGraphicFramePr>
          <p:nvPr/>
        </p:nvGraphicFramePr>
        <p:xfrm>
          <a:off x="5496187" y="964991"/>
          <a:ext cx="2817255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7255">
                  <a:extLst>
                    <a:ext uri="{9D8B030D-6E8A-4147-A177-3AD203B41FA5}">
                      <a16:colId xmlns:a16="http://schemas.microsoft.com/office/drawing/2014/main" val="3966631999"/>
                    </a:ext>
                  </a:extLst>
                </a:gridCol>
              </a:tblGrid>
              <a:tr h="2265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Point Data</a:t>
                      </a:r>
                      <a:br>
                        <a:rPr lang="en-US" sz="2400" b="1" dirty="0">
                          <a:effectLst/>
                        </a:rPr>
                      </a:br>
                      <a:r>
                        <a:rPr lang="en-US" sz="1400" b="0" dirty="0">
                          <a:effectLst/>
                        </a:rPr>
                        <a:t>(Flood Query Results Panel)</a:t>
                      </a:r>
                      <a:endParaRPr lang="en-US" sz="1400" dirty="0">
                        <a:effectLst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81460049"/>
                  </a:ext>
                </a:extLst>
              </a:tr>
            </a:tbl>
          </a:graphicData>
        </a:graphic>
      </p:graphicFrame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877DE0AE-91DB-4657-B2EC-0D4E56E0F733}"/>
              </a:ext>
            </a:extLst>
          </p:cNvPr>
          <p:cNvSpPr/>
          <p:nvPr/>
        </p:nvSpPr>
        <p:spPr>
          <a:xfrm>
            <a:off x="347577" y="3749356"/>
            <a:ext cx="2571629" cy="635888"/>
          </a:xfrm>
          <a:custGeom>
            <a:avLst/>
            <a:gdLst>
              <a:gd name="connsiteX0" fmla="*/ 0 w 2497700"/>
              <a:gd name="connsiteY0" fmla="*/ 0 h 536728"/>
              <a:gd name="connsiteX1" fmla="*/ 416283 w 2497700"/>
              <a:gd name="connsiteY1" fmla="*/ 0 h 536728"/>
              <a:gd name="connsiteX2" fmla="*/ 1233639 w 2497700"/>
              <a:gd name="connsiteY2" fmla="*/ -221057 h 536728"/>
              <a:gd name="connsiteX3" fmla="*/ 1040708 w 2497700"/>
              <a:gd name="connsiteY3" fmla="*/ 0 h 536728"/>
              <a:gd name="connsiteX4" fmla="*/ 2497700 w 2497700"/>
              <a:gd name="connsiteY4" fmla="*/ 0 h 536728"/>
              <a:gd name="connsiteX5" fmla="*/ 2497700 w 2497700"/>
              <a:gd name="connsiteY5" fmla="*/ 89455 h 536728"/>
              <a:gd name="connsiteX6" fmla="*/ 2497700 w 2497700"/>
              <a:gd name="connsiteY6" fmla="*/ 89455 h 536728"/>
              <a:gd name="connsiteX7" fmla="*/ 2497700 w 2497700"/>
              <a:gd name="connsiteY7" fmla="*/ 223637 h 536728"/>
              <a:gd name="connsiteX8" fmla="*/ 2497700 w 2497700"/>
              <a:gd name="connsiteY8" fmla="*/ 536728 h 536728"/>
              <a:gd name="connsiteX9" fmla="*/ 1040708 w 2497700"/>
              <a:gd name="connsiteY9" fmla="*/ 536728 h 536728"/>
              <a:gd name="connsiteX10" fmla="*/ 416283 w 2497700"/>
              <a:gd name="connsiteY10" fmla="*/ 536728 h 536728"/>
              <a:gd name="connsiteX11" fmla="*/ 416283 w 2497700"/>
              <a:gd name="connsiteY11" fmla="*/ 536728 h 536728"/>
              <a:gd name="connsiteX12" fmla="*/ 0 w 2497700"/>
              <a:gd name="connsiteY12" fmla="*/ 536728 h 536728"/>
              <a:gd name="connsiteX13" fmla="*/ 0 w 2497700"/>
              <a:gd name="connsiteY13" fmla="*/ 223637 h 536728"/>
              <a:gd name="connsiteX14" fmla="*/ 0 w 2497700"/>
              <a:gd name="connsiteY14" fmla="*/ 89455 h 536728"/>
              <a:gd name="connsiteX15" fmla="*/ 0 w 2497700"/>
              <a:gd name="connsiteY15" fmla="*/ 89455 h 536728"/>
              <a:gd name="connsiteX16" fmla="*/ 0 w 2497700"/>
              <a:gd name="connsiteY16" fmla="*/ 0 h 536728"/>
              <a:gd name="connsiteX0" fmla="*/ 0 w 2497700"/>
              <a:gd name="connsiteY0" fmla="*/ 221057 h 757785"/>
              <a:gd name="connsiteX1" fmla="*/ 330558 w 2497700"/>
              <a:gd name="connsiteY1" fmla="*/ 230582 h 757785"/>
              <a:gd name="connsiteX2" fmla="*/ 1233639 w 2497700"/>
              <a:gd name="connsiteY2" fmla="*/ 0 h 757785"/>
              <a:gd name="connsiteX3" fmla="*/ 1040708 w 2497700"/>
              <a:gd name="connsiteY3" fmla="*/ 221057 h 757785"/>
              <a:gd name="connsiteX4" fmla="*/ 2497700 w 2497700"/>
              <a:gd name="connsiteY4" fmla="*/ 221057 h 757785"/>
              <a:gd name="connsiteX5" fmla="*/ 2497700 w 2497700"/>
              <a:gd name="connsiteY5" fmla="*/ 310512 h 757785"/>
              <a:gd name="connsiteX6" fmla="*/ 2497700 w 2497700"/>
              <a:gd name="connsiteY6" fmla="*/ 310512 h 757785"/>
              <a:gd name="connsiteX7" fmla="*/ 2497700 w 2497700"/>
              <a:gd name="connsiteY7" fmla="*/ 444694 h 757785"/>
              <a:gd name="connsiteX8" fmla="*/ 2497700 w 2497700"/>
              <a:gd name="connsiteY8" fmla="*/ 757785 h 757785"/>
              <a:gd name="connsiteX9" fmla="*/ 1040708 w 2497700"/>
              <a:gd name="connsiteY9" fmla="*/ 757785 h 757785"/>
              <a:gd name="connsiteX10" fmla="*/ 416283 w 2497700"/>
              <a:gd name="connsiteY10" fmla="*/ 757785 h 757785"/>
              <a:gd name="connsiteX11" fmla="*/ 416283 w 2497700"/>
              <a:gd name="connsiteY11" fmla="*/ 757785 h 757785"/>
              <a:gd name="connsiteX12" fmla="*/ 0 w 2497700"/>
              <a:gd name="connsiteY12" fmla="*/ 757785 h 757785"/>
              <a:gd name="connsiteX13" fmla="*/ 0 w 2497700"/>
              <a:gd name="connsiteY13" fmla="*/ 444694 h 757785"/>
              <a:gd name="connsiteX14" fmla="*/ 0 w 2497700"/>
              <a:gd name="connsiteY14" fmla="*/ 310512 h 757785"/>
              <a:gd name="connsiteX15" fmla="*/ 0 w 2497700"/>
              <a:gd name="connsiteY15" fmla="*/ 310512 h 757785"/>
              <a:gd name="connsiteX16" fmla="*/ 0 w 2497700"/>
              <a:gd name="connsiteY16" fmla="*/ 221057 h 757785"/>
              <a:gd name="connsiteX0" fmla="*/ 0 w 2497700"/>
              <a:gd name="connsiteY0" fmla="*/ 221057 h 757785"/>
              <a:gd name="connsiteX1" fmla="*/ 330558 w 2497700"/>
              <a:gd name="connsiteY1" fmla="*/ 230582 h 757785"/>
              <a:gd name="connsiteX2" fmla="*/ 1233639 w 2497700"/>
              <a:gd name="connsiteY2" fmla="*/ 0 h 757785"/>
              <a:gd name="connsiteX3" fmla="*/ 793058 w 2497700"/>
              <a:gd name="connsiteY3" fmla="*/ 230582 h 757785"/>
              <a:gd name="connsiteX4" fmla="*/ 2497700 w 2497700"/>
              <a:gd name="connsiteY4" fmla="*/ 221057 h 757785"/>
              <a:gd name="connsiteX5" fmla="*/ 2497700 w 2497700"/>
              <a:gd name="connsiteY5" fmla="*/ 310512 h 757785"/>
              <a:gd name="connsiteX6" fmla="*/ 2497700 w 2497700"/>
              <a:gd name="connsiteY6" fmla="*/ 310512 h 757785"/>
              <a:gd name="connsiteX7" fmla="*/ 2497700 w 2497700"/>
              <a:gd name="connsiteY7" fmla="*/ 444694 h 757785"/>
              <a:gd name="connsiteX8" fmla="*/ 2497700 w 2497700"/>
              <a:gd name="connsiteY8" fmla="*/ 757785 h 757785"/>
              <a:gd name="connsiteX9" fmla="*/ 1040708 w 2497700"/>
              <a:gd name="connsiteY9" fmla="*/ 757785 h 757785"/>
              <a:gd name="connsiteX10" fmla="*/ 416283 w 2497700"/>
              <a:gd name="connsiteY10" fmla="*/ 757785 h 757785"/>
              <a:gd name="connsiteX11" fmla="*/ 416283 w 2497700"/>
              <a:gd name="connsiteY11" fmla="*/ 757785 h 757785"/>
              <a:gd name="connsiteX12" fmla="*/ 0 w 2497700"/>
              <a:gd name="connsiteY12" fmla="*/ 757785 h 757785"/>
              <a:gd name="connsiteX13" fmla="*/ 0 w 2497700"/>
              <a:gd name="connsiteY13" fmla="*/ 444694 h 757785"/>
              <a:gd name="connsiteX14" fmla="*/ 0 w 2497700"/>
              <a:gd name="connsiteY14" fmla="*/ 310512 h 757785"/>
              <a:gd name="connsiteX15" fmla="*/ 0 w 2497700"/>
              <a:gd name="connsiteY15" fmla="*/ 310512 h 757785"/>
              <a:gd name="connsiteX16" fmla="*/ 0 w 2497700"/>
              <a:gd name="connsiteY16" fmla="*/ 221057 h 757785"/>
              <a:gd name="connsiteX0" fmla="*/ 0 w 2497700"/>
              <a:gd name="connsiteY0" fmla="*/ 221057 h 757785"/>
              <a:gd name="connsiteX1" fmla="*/ 330558 w 2497700"/>
              <a:gd name="connsiteY1" fmla="*/ 230582 h 757785"/>
              <a:gd name="connsiteX2" fmla="*/ 1233639 w 2497700"/>
              <a:gd name="connsiteY2" fmla="*/ 0 h 757785"/>
              <a:gd name="connsiteX3" fmla="*/ 678758 w 2497700"/>
              <a:gd name="connsiteY3" fmla="*/ 230582 h 757785"/>
              <a:gd name="connsiteX4" fmla="*/ 2497700 w 2497700"/>
              <a:gd name="connsiteY4" fmla="*/ 221057 h 757785"/>
              <a:gd name="connsiteX5" fmla="*/ 2497700 w 2497700"/>
              <a:gd name="connsiteY5" fmla="*/ 310512 h 757785"/>
              <a:gd name="connsiteX6" fmla="*/ 2497700 w 2497700"/>
              <a:gd name="connsiteY6" fmla="*/ 310512 h 757785"/>
              <a:gd name="connsiteX7" fmla="*/ 2497700 w 2497700"/>
              <a:gd name="connsiteY7" fmla="*/ 444694 h 757785"/>
              <a:gd name="connsiteX8" fmla="*/ 2497700 w 2497700"/>
              <a:gd name="connsiteY8" fmla="*/ 757785 h 757785"/>
              <a:gd name="connsiteX9" fmla="*/ 1040708 w 2497700"/>
              <a:gd name="connsiteY9" fmla="*/ 757785 h 757785"/>
              <a:gd name="connsiteX10" fmla="*/ 416283 w 2497700"/>
              <a:gd name="connsiteY10" fmla="*/ 757785 h 757785"/>
              <a:gd name="connsiteX11" fmla="*/ 416283 w 2497700"/>
              <a:gd name="connsiteY11" fmla="*/ 757785 h 757785"/>
              <a:gd name="connsiteX12" fmla="*/ 0 w 2497700"/>
              <a:gd name="connsiteY12" fmla="*/ 757785 h 757785"/>
              <a:gd name="connsiteX13" fmla="*/ 0 w 2497700"/>
              <a:gd name="connsiteY13" fmla="*/ 444694 h 757785"/>
              <a:gd name="connsiteX14" fmla="*/ 0 w 2497700"/>
              <a:gd name="connsiteY14" fmla="*/ 310512 h 757785"/>
              <a:gd name="connsiteX15" fmla="*/ 0 w 2497700"/>
              <a:gd name="connsiteY15" fmla="*/ 310512 h 757785"/>
              <a:gd name="connsiteX16" fmla="*/ 0 w 2497700"/>
              <a:gd name="connsiteY16" fmla="*/ 221057 h 757785"/>
              <a:gd name="connsiteX0" fmla="*/ 0 w 2497700"/>
              <a:gd name="connsiteY0" fmla="*/ 221057 h 757785"/>
              <a:gd name="connsiteX1" fmla="*/ 330558 w 2497700"/>
              <a:gd name="connsiteY1" fmla="*/ 230582 h 757785"/>
              <a:gd name="connsiteX2" fmla="*/ 1233639 w 2497700"/>
              <a:gd name="connsiteY2" fmla="*/ 0 h 757785"/>
              <a:gd name="connsiteX3" fmla="*/ 678758 w 2497700"/>
              <a:gd name="connsiteY3" fmla="*/ 230582 h 757785"/>
              <a:gd name="connsiteX4" fmla="*/ 2497700 w 2497700"/>
              <a:gd name="connsiteY4" fmla="*/ 221057 h 757785"/>
              <a:gd name="connsiteX5" fmla="*/ 2497700 w 2497700"/>
              <a:gd name="connsiteY5" fmla="*/ 310512 h 757785"/>
              <a:gd name="connsiteX6" fmla="*/ 2497700 w 2497700"/>
              <a:gd name="connsiteY6" fmla="*/ 310512 h 757785"/>
              <a:gd name="connsiteX7" fmla="*/ 2497700 w 2497700"/>
              <a:gd name="connsiteY7" fmla="*/ 444694 h 757785"/>
              <a:gd name="connsiteX8" fmla="*/ 2497700 w 2497700"/>
              <a:gd name="connsiteY8" fmla="*/ 757785 h 757785"/>
              <a:gd name="connsiteX9" fmla="*/ 1040708 w 2497700"/>
              <a:gd name="connsiteY9" fmla="*/ 757785 h 757785"/>
              <a:gd name="connsiteX10" fmla="*/ 416283 w 2497700"/>
              <a:gd name="connsiteY10" fmla="*/ 757785 h 757785"/>
              <a:gd name="connsiteX11" fmla="*/ 416283 w 2497700"/>
              <a:gd name="connsiteY11" fmla="*/ 757785 h 757785"/>
              <a:gd name="connsiteX12" fmla="*/ 0 w 2497700"/>
              <a:gd name="connsiteY12" fmla="*/ 757785 h 757785"/>
              <a:gd name="connsiteX13" fmla="*/ 0 w 2497700"/>
              <a:gd name="connsiteY13" fmla="*/ 444694 h 757785"/>
              <a:gd name="connsiteX14" fmla="*/ 0 w 2497700"/>
              <a:gd name="connsiteY14" fmla="*/ 310512 h 757785"/>
              <a:gd name="connsiteX15" fmla="*/ 0 w 2497700"/>
              <a:gd name="connsiteY15" fmla="*/ 310512 h 757785"/>
              <a:gd name="connsiteX16" fmla="*/ 0 w 2497700"/>
              <a:gd name="connsiteY16" fmla="*/ 221057 h 7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7700" h="757785">
                <a:moveTo>
                  <a:pt x="0" y="221057"/>
                </a:moveTo>
                <a:lnTo>
                  <a:pt x="330558" y="230582"/>
                </a:lnTo>
                <a:lnTo>
                  <a:pt x="1233639" y="0"/>
                </a:lnTo>
                <a:lnTo>
                  <a:pt x="678758" y="230582"/>
                </a:lnTo>
                <a:lnTo>
                  <a:pt x="2497700" y="221057"/>
                </a:lnTo>
                <a:lnTo>
                  <a:pt x="2497700" y="310512"/>
                </a:lnTo>
                <a:lnTo>
                  <a:pt x="2497700" y="310512"/>
                </a:lnTo>
                <a:lnTo>
                  <a:pt x="2497700" y="444694"/>
                </a:lnTo>
                <a:lnTo>
                  <a:pt x="2497700" y="757785"/>
                </a:lnTo>
                <a:lnTo>
                  <a:pt x="1040708" y="757785"/>
                </a:lnTo>
                <a:lnTo>
                  <a:pt x="416283" y="757785"/>
                </a:lnTo>
                <a:lnTo>
                  <a:pt x="416283" y="757785"/>
                </a:lnTo>
                <a:lnTo>
                  <a:pt x="0" y="757785"/>
                </a:lnTo>
                <a:lnTo>
                  <a:pt x="0" y="444694"/>
                </a:lnTo>
                <a:lnTo>
                  <a:pt x="0" y="310512"/>
                </a:lnTo>
                <a:lnTo>
                  <a:pt x="0" y="310512"/>
                </a:lnTo>
                <a:lnTo>
                  <a:pt x="0" y="221057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FFFF00"/>
                </a:solidFill>
              </a:rPr>
              <a:t/>
            </a:r>
            <a:br>
              <a:rPr lang="en-US" sz="1200" b="1" dirty="0">
                <a:solidFill>
                  <a:srgbClr val="FFFF00"/>
                </a:solidFill>
              </a:rPr>
            </a:br>
            <a:r>
              <a:rPr lang="en-US" sz="1200" b="1" dirty="0">
                <a:solidFill>
                  <a:srgbClr val="FFFF00"/>
                </a:solidFill>
              </a:rPr>
              <a:t>Applicable LAG is 1613’</a:t>
            </a:r>
            <a:r>
              <a:rPr lang="en-US" sz="1200" dirty="0">
                <a:solidFill>
                  <a:srgbClr val="FFFF00"/>
                </a:solidFill>
              </a:rPr>
              <a:t/>
            </a:r>
            <a:br>
              <a:rPr lang="en-US" sz="1200" dirty="0">
                <a:solidFill>
                  <a:srgbClr val="FFFF00"/>
                </a:solidFill>
              </a:rPr>
            </a:br>
            <a:r>
              <a:rPr lang="en-US" sz="1200" dirty="0">
                <a:solidFill>
                  <a:srgbClr val="FFFF00"/>
                </a:solidFill>
              </a:rPr>
              <a:t>(closest lower contour of 1614’ – 1’) </a:t>
            </a:r>
          </a:p>
        </p:txBody>
      </p:sp>
      <p:sp>
        <p:nvSpPr>
          <p:cNvPr id="12" name="Speech Bubble: Rectangle 4">
            <a:extLst>
              <a:ext uri="{FF2B5EF4-FFF2-40B4-BE49-F238E27FC236}">
                <a16:creationId xmlns:a16="http://schemas.microsoft.com/office/drawing/2014/main" id="{1C54AD5E-458F-4AC7-9AD1-CEDC1A3F21AF}"/>
              </a:ext>
            </a:extLst>
          </p:cNvPr>
          <p:cNvSpPr/>
          <p:nvPr/>
        </p:nvSpPr>
        <p:spPr>
          <a:xfrm>
            <a:off x="4987281" y="3676332"/>
            <a:ext cx="2483295" cy="708912"/>
          </a:xfrm>
          <a:custGeom>
            <a:avLst/>
            <a:gdLst>
              <a:gd name="connsiteX0" fmla="*/ 0 w 2497700"/>
              <a:gd name="connsiteY0" fmla="*/ 0 h 536728"/>
              <a:gd name="connsiteX1" fmla="*/ 416283 w 2497700"/>
              <a:gd name="connsiteY1" fmla="*/ 0 h 536728"/>
              <a:gd name="connsiteX2" fmla="*/ 1233639 w 2497700"/>
              <a:gd name="connsiteY2" fmla="*/ -221057 h 536728"/>
              <a:gd name="connsiteX3" fmla="*/ 1040708 w 2497700"/>
              <a:gd name="connsiteY3" fmla="*/ 0 h 536728"/>
              <a:gd name="connsiteX4" fmla="*/ 2497700 w 2497700"/>
              <a:gd name="connsiteY4" fmla="*/ 0 h 536728"/>
              <a:gd name="connsiteX5" fmla="*/ 2497700 w 2497700"/>
              <a:gd name="connsiteY5" fmla="*/ 89455 h 536728"/>
              <a:gd name="connsiteX6" fmla="*/ 2497700 w 2497700"/>
              <a:gd name="connsiteY6" fmla="*/ 89455 h 536728"/>
              <a:gd name="connsiteX7" fmla="*/ 2497700 w 2497700"/>
              <a:gd name="connsiteY7" fmla="*/ 223637 h 536728"/>
              <a:gd name="connsiteX8" fmla="*/ 2497700 w 2497700"/>
              <a:gd name="connsiteY8" fmla="*/ 536728 h 536728"/>
              <a:gd name="connsiteX9" fmla="*/ 1040708 w 2497700"/>
              <a:gd name="connsiteY9" fmla="*/ 536728 h 536728"/>
              <a:gd name="connsiteX10" fmla="*/ 416283 w 2497700"/>
              <a:gd name="connsiteY10" fmla="*/ 536728 h 536728"/>
              <a:gd name="connsiteX11" fmla="*/ 416283 w 2497700"/>
              <a:gd name="connsiteY11" fmla="*/ 536728 h 536728"/>
              <a:gd name="connsiteX12" fmla="*/ 0 w 2497700"/>
              <a:gd name="connsiteY12" fmla="*/ 536728 h 536728"/>
              <a:gd name="connsiteX13" fmla="*/ 0 w 2497700"/>
              <a:gd name="connsiteY13" fmla="*/ 223637 h 536728"/>
              <a:gd name="connsiteX14" fmla="*/ 0 w 2497700"/>
              <a:gd name="connsiteY14" fmla="*/ 89455 h 536728"/>
              <a:gd name="connsiteX15" fmla="*/ 0 w 2497700"/>
              <a:gd name="connsiteY15" fmla="*/ 89455 h 536728"/>
              <a:gd name="connsiteX16" fmla="*/ 0 w 2497700"/>
              <a:gd name="connsiteY16" fmla="*/ 0 h 536728"/>
              <a:gd name="connsiteX0" fmla="*/ 0 w 2497700"/>
              <a:gd name="connsiteY0" fmla="*/ 221057 h 757785"/>
              <a:gd name="connsiteX1" fmla="*/ 330558 w 2497700"/>
              <a:gd name="connsiteY1" fmla="*/ 230582 h 757785"/>
              <a:gd name="connsiteX2" fmla="*/ 1233639 w 2497700"/>
              <a:gd name="connsiteY2" fmla="*/ 0 h 757785"/>
              <a:gd name="connsiteX3" fmla="*/ 1040708 w 2497700"/>
              <a:gd name="connsiteY3" fmla="*/ 221057 h 757785"/>
              <a:gd name="connsiteX4" fmla="*/ 2497700 w 2497700"/>
              <a:gd name="connsiteY4" fmla="*/ 221057 h 757785"/>
              <a:gd name="connsiteX5" fmla="*/ 2497700 w 2497700"/>
              <a:gd name="connsiteY5" fmla="*/ 310512 h 757785"/>
              <a:gd name="connsiteX6" fmla="*/ 2497700 w 2497700"/>
              <a:gd name="connsiteY6" fmla="*/ 310512 h 757785"/>
              <a:gd name="connsiteX7" fmla="*/ 2497700 w 2497700"/>
              <a:gd name="connsiteY7" fmla="*/ 444694 h 757785"/>
              <a:gd name="connsiteX8" fmla="*/ 2497700 w 2497700"/>
              <a:gd name="connsiteY8" fmla="*/ 757785 h 757785"/>
              <a:gd name="connsiteX9" fmla="*/ 1040708 w 2497700"/>
              <a:gd name="connsiteY9" fmla="*/ 757785 h 757785"/>
              <a:gd name="connsiteX10" fmla="*/ 416283 w 2497700"/>
              <a:gd name="connsiteY10" fmla="*/ 757785 h 757785"/>
              <a:gd name="connsiteX11" fmla="*/ 416283 w 2497700"/>
              <a:gd name="connsiteY11" fmla="*/ 757785 h 757785"/>
              <a:gd name="connsiteX12" fmla="*/ 0 w 2497700"/>
              <a:gd name="connsiteY12" fmla="*/ 757785 h 757785"/>
              <a:gd name="connsiteX13" fmla="*/ 0 w 2497700"/>
              <a:gd name="connsiteY13" fmla="*/ 444694 h 757785"/>
              <a:gd name="connsiteX14" fmla="*/ 0 w 2497700"/>
              <a:gd name="connsiteY14" fmla="*/ 310512 h 757785"/>
              <a:gd name="connsiteX15" fmla="*/ 0 w 2497700"/>
              <a:gd name="connsiteY15" fmla="*/ 310512 h 757785"/>
              <a:gd name="connsiteX16" fmla="*/ 0 w 2497700"/>
              <a:gd name="connsiteY16" fmla="*/ 221057 h 757785"/>
              <a:gd name="connsiteX0" fmla="*/ 0 w 2497700"/>
              <a:gd name="connsiteY0" fmla="*/ 221057 h 757785"/>
              <a:gd name="connsiteX1" fmla="*/ 330558 w 2497700"/>
              <a:gd name="connsiteY1" fmla="*/ 230582 h 757785"/>
              <a:gd name="connsiteX2" fmla="*/ 1233639 w 2497700"/>
              <a:gd name="connsiteY2" fmla="*/ 0 h 757785"/>
              <a:gd name="connsiteX3" fmla="*/ 793058 w 2497700"/>
              <a:gd name="connsiteY3" fmla="*/ 230582 h 757785"/>
              <a:gd name="connsiteX4" fmla="*/ 2497700 w 2497700"/>
              <a:gd name="connsiteY4" fmla="*/ 221057 h 757785"/>
              <a:gd name="connsiteX5" fmla="*/ 2497700 w 2497700"/>
              <a:gd name="connsiteY5" fmla="*/ 310512 h 757785"/>
              <a:gd name="connsiteX6" fmla="*/ 2497700 w 2497700"/>
              <a:gd name="connsiteY6" fmla="*/ 310512 h 757785"/>
              <a:gd name="connsiteX7" fmla="*/ 2497700 w 2497700"/>
              <a:gd name="connsiteY7" fmla="*/ 444694 h 757785"/>
              <a:gd name="connsiteX8" fmla="*/ 2497700 w 2497700"/>
              <a:gd name="connsiteY8" fmla="*/ 757785 h 757785"/>
              <a:gd name="connsiteX9" fmla="*/ 1040708 w 2497700"/>
              <a:gd name="connsiteY9" fmla="*/ 757785 h 757785"/>
              <a:gd name="connsiteX10" fmla="*/ 416283 w 2497700"/>
              <a:gd name="connsiteY10" fmla="*/ 757785 h 757785"/>
              <a:gd name="connsiteX11" fmla="*/ 416283 w 2497700"/>
              <a:gd name="connsiteY11" fmla="*/ 757785 h 757785"/>
              <a:gd name="connsiteX12" fmla="*/ 0 w 2497700"/>
              <a:gd name="connsiteY12" fmla="*/ 757785 h 757785"/>
              <a:gd name="connsiteX13" fmla="*/ 0 w 2497700"/>
              <a:gd name="connsiteY13" fmla="*/ 444694 h 757785"/>
              <a:gd name="connsiteX14" fmla="*/ 0 w 2497700"/>
              <a:gd name="connsiteY14" fmla="*/ 310512 h 757785"/>
              <a:gd name="connsiteX15" fmla="*/ 0 w 2497700"/>
              <a:gd name="connsiteY15" fmla="*/ 310512 h 757785"/>
              <a:gd name="connsiteX16" fmla="*/ 0 w 2497700"/>
              <a:gd name="connsiteY16" fmla="*/ 221057 h 757785"/>
              <a:gd name="connsiteX0" fmla="*/ 0 w 2497700"/>
              <a:gd name="connsiteY0" fmla="*/ 221057 h 757785"/>
              <a:gd name="connsiteX1" fmla="*/ 330558 w 2497700"/>
              <a:gd name="connsiteY1" fmla="*/ 230582 h 757785"/>
              <a:gd name="connsiteX2" fmla="*/ 1233639 w 2497700"/>
              <a:gd name="connsiteY2" fmla="*/ 0 h 757785"/>
              <a:gd name="connsiteX3" fmla="*/ 678758 w 2497700"/>
              <a:gd name="connsiteY3" fmla="*/ 230582 h 757785"/>
              <a:gd name="connsiteX4" fmla="*/ 2497700 w 2497700"/>
              <a:gd name="connsiteY4" fmla="*/ 221057 h 757785"/>
              <a:gd name="connsiteX5" fmla="*/ 2497700 w 2497700"/>
              <a:gd name="connsiteY5" fmla="*/ 310512 h 757785"/>
              <a:gd name="connsiteX6" fmla="*/ 2497700 w 2497700"/>
              <a:gd name="connsiteY6" fmla="*/ 310512 h 757785"/>
              <a:gd name="connsiteX7" fmla="*/ 2497700 w 2497700"/>
              <a:gd name="connsiteY7" fmla="*/ 444694 h 757785"/>
              <a:gd name="connsiteX8" fmla="*/ 2497700 w 2497700"/>
              <a:gd name="connsiteY8" fmla="*/ 757785 h 757785"/>
              <a:gd name="connsiteX9" fmla="*/ 1040708 w 2497700"/>
              <a:gd name="connsiteY9" fmla="*/ 757785 h 757785"/>
              <a:gd name="connsiteX10" fmla="*/ 416283 w 2497700"/>
              <a:gd name="connsiteY10" fmla="*/ 757785 h 757785"/>
              <a:gd name="connsiteX11" fmla="*/ 416283 w 2497700"/>
              <a:gd name="connsiteY11" fmla="*/ 757785 h 757785"/>
              <a:gd name="connsiteX12" fmla="*/ 0 w 2497700"/>
              <a:gd name="connsiteY12" fmla="*/ 757785 h 757785"/>
              <a:gd name="connsiteX13" fmla="*/ 0 w 2497700"/>
              <a:gd name="connsiteY13" fmla="*/ 444694 h 757785"/>
              <a:gd name="connsiteX14" fmla="*/ 0 w 2497700"/>
              <a:gd name="connsiteY14" fmla="*/ 310512 h 757785"/>
              <a:gd name="connsiteX15" fmla="*/ 0 w 2497700"/>
              <a:gd name="connsiteY15" fmla="*/ 310512 h 757785"/>
              <a:gd name="connsiteX16" fmla="*/ 0 w 2497700"/>
              <a:gd name="connsiteY16" fmla="*/ 221057 h 757785"/>
              <a:gd name="connsiteX0" fmla="*/ 0 w 2497700"/>
              <a:gd name="connsiteY0" fmla="*/ 221057 h 757785"/>
              <a:gd name="connsiteX1" fmla="*/ 330558 w 2497700"/>
              <a:gd name="connsiteY1" fmla="*/ 230582 h 757785"/>
              <a:gd name="connsiteX2" fmla="*/ 1233639 w 2497700"/>
              <a:gd name="connsiteY2" fmla="*/ 0 h 757785"/>
              <a:gd name="connsiteX3" fmla="*/ 678758 w 2497700"/>
              <a:gd name="connsiteY3" fmla="*/ 230582 h 757785"/>
              <a:gd name="connsiteX4" fmla="*/ 2497700 w 2497700"/>
              <a:gd name="connsiteY4" fmla="*/ 221057 h 757785"/>
              <a:gd name="connsiteX5" fmla="*/ 2497700 w 2497700"/>
              <a:gd name="connsiteY5" fmla="*/ 310512 h 757785"/>
              <a:gd name="connsiteX6" fmla="*/ 2497700 w 2497700"/>
              <a:gd name="connsiteY6" fmla="*/ 310512 h 757785"/>
              <a:gd name="connsiteX7" fmla="*/ 2497700 w 2497700"/>
              <a:gd name="connsiteY7" fmla="*/ 444694 h 757785"/>
              <a:gd name="connsiteX8" fmla="*/ 2497700 w 2497700"/>
              <a:gd name="connsiteY8" fmla="*/ 757785 h 757785"/>
              <a:gd name="connsiteX9" fmla="*/ 1040708 w 2497700"/>
              <a:gd name="connsiteY9" fmla="*/ 757785 h 757785"/>
              <a:gd name="connsiteX10" fmla="*/ 416283 w 2497700"/>
              <a:gd name="connsiteY10" fmla="*/ 757785 h 757785"/>
              <a:gd name="connsiteX11" fmla="*/ 416283 w 2497700"/>
              <a:gd name="connsiteY11" fmla="*/ 757785 h 757785"/>
              <a:gd name="connsiteX12" fmla="*/ 0 w 2497700"/>
              <a:gd name="connsiteY12" fmla="*/ 757785 h 757785"/>
              <a:gd name="connsiteX13" fmla="*/ 0 w 2497700"/>
              <a:gd name="connsiteY13" fmla="*/ 444694 h 757785"/>
              <a:gd name="connsiteX14" fmla="*/ 0 w 2497700"/>
              <a:gd name="connsiteY14" fmla="*/ 310512 h 757785"/>
              <a:gd name="connsiteX15" fmla="*/ 0 w 2497700"/>
              <a:gd name="connsiteY15" fmla="*/ 310512 h 757785"/>
              <a:gd name="connsiteX16" fmla="*/ 0 w 2497700"/>
              <a:gd name="connsiteY16" fmla="*/ 221057 h 7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7700" h="757785">
                <a:moveTo>
                  <a:pt x="0" y="221057"/>
                </a:moveTo>
                <a:lnTo>
                  <a:pt x="330558" y="230582"/>
                </a:lnTo>
                <a:lnTo>
                  <a:pt x="1233639" y="0"/>
                </a:lnTo>
                <a:lnTo>
                  <a:pt x="678758" y="230582"/>
                </a:lnTo>
                <a:lnTo>
                  <a:pt x="2497700" y="221057"/>
                </a:lnTo>
                <a:lnTo>
                  <a:pt x="2497700" y="310512"/>
                </a:lnTo>
                <a:lnTo>
                  <a:pt x="2497700" y="310512"/>
                </a:lnTo>
                <a:lnTo>
                  <a:pt x="2497700" y="444694"/>
                </a:lnTo>
                <a:lnTo>
                  <a:pt x="2497700" y="757785"/>
                </a:lnTo>
                <a:lnTo>
                  <a:pt x="1040708" y="757785"/>
                </a:lnTo>
                <a:lnTo>
                  <a:pt x="416283" y="757785"/>
                </a:lnTo>
                <a:lnTo>
                  <a:pt x="416283" y="757785"/>
                </a:lnTo>
                <a:lnTo>
                  <a:pt x="0" y="757785"/>
                </a:lnTo>
                <a:lnTo>
                  <a:pt x="0" y="444694"/>
                </a:lnTo>
                <a:lnTo>
                  <a:pt x="0" y="310512"/>
                </a:lnTo>
                <a:lnTo>
                  <a:pt x="0" y="310512"/>
                </a:lnTo>
                <a:lnTo>
                  <a:pt x="0" y="221057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FFFF00"/>
                </a:solidFill>
              </a:rPr>
              <a:t/>
            </a:r>
            <a:br>
              <a:rPr lang="en-US" sz="1200" b="1" dirty="0">
                <a:solidFill>
                  <a:srgbClr val="FFFF00"/>
                </a:solidFill>
              </a:rPr>
            </a:br>
            <a:r>
              <a:rPr lang="en-US" sz="1200" b="1" dirty="0">
                <a:solidFill>
                  <a:srgbClr val="FFFF00"/>
                </a:solidFill>
              </a:rPr>
              <a:t>Applicable LAG is 1612.6’</a:t>
            </a:r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(lowest adjacent point 1614.6’ – 2’)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45AD2-1D08-4B46-9B35-FC2399CB57E9}"/>
              </a:ext>
            </a:extLst>
          </p:cNvPr>
          <p:cNvSpPr txBox="1"/>
          <p:nvPr/>
        </p:nvSpPr>
        <p:spPr>
          <a:xfrm>
            <a:off x="6770460" y="3548242"/>
            <a:ext cx="1434518" cy="21544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Parcel 32-09-0011-0034-0000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E2F5A-5904-431E-9037-1ACEA3A65EFC}"/>
              </a:ext>
            </a:extLst>
          </p:cNvPr>
          <p:cNvSpPr txBox="1"/>
          <p:nvPr/>
        </p:nvSpPr>
        <p:spPr>
          <a:xfrm>
            <a:off x="5984344" y="3470495"/>
            <a:ext cx="827471" cy="230832"/>
          </a:xfrm>
          <a:prstGeom prst="rect">
            <a:avLst/>
          </a:prstGeom>
          <a:noFill/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</a:rPr>
              <a:t>LAP 1614.6 ft.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3AF0D-00C6-4B10-85C3-EFFBCB198E4F}"/>
              </a:ext>
            </a:extLst>
          </p:cNvPr>
          <p:cNvSpPr txBox="1"/>
          <p:nvPr/>
        </p:nvSpPr>
        <p:spPr>
          <a:xfrm>
            <a:off x="6770460" y="1864480"/>
            <a:ext cx="195681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The LAG derived from the </a:t>
            </a:r>
            <a:r>
              <a:rPr lang="en-US" sz="1100" b="1" dirty="0"/>
              <a:t>Point Cloud Method </a:t>
            </a:r>
            <a:r>
              <a:rPr lang="en-US" sz="1100" dirty="0"/>
              <a:t>should be close and in-line with the LAG from the </a:t>
            </a:r>
            <a:r>
              <a:rPr lang="en-US" sz="1100" b="1" dirty="0"/>
              <a:t>Contour Method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394F4-C18C-491E-BF48-7BF727B028A1}"/>
              </a:ext>
            </a:extLst>
          </p:cNvPr>
          <p:cNvSpPr txBox="1"/>
          <p:nvPr/>
        </p:nvSpPr>
        <p:spPr>
          <a:xfrm>
            <a:off x="1591821" y="3470495"/>
            <a:ext cx="737308" cy="230832"/>
          </a:xfrm>
          <a:prstGeom prst="rect">
            <a:avLst/>
          </a:prstGeom>
          <a:noFill/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</a:rPr>
              <a:t>CLC 1614 ft.</a:t>
            </a:r>
          </a:p>
        </p:txBody>
      </p:sp>
    </p:spTree>
    <p:extLst>
      <p:ext uri="{BB962C8B-B14F-4D97-AF65-F5344CB8AC3E}">
        <p14:creationId xmlns:p14="http://schemas.microsoft.com/office/powerpoint/2010/main" val="2665883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661" y="3636384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Imagery Update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97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Aerial Imagery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8035" y="1176539"/>
            <a:ext cx="7807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2020 County Leaf-Of Aerial Imagery  </a:t>
            </a:r>
            <a:r>
              <a:rPr lang="en-US" sz="2400" dirty="0"/>
              <a:t>(17 Counties)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2019 County Leaf-Of Aerial Imagery  </a:t>
            </a:r>
            <a:r>
              <a:rPr lang="en-US" sz="2400" dirty="0"/>
              <a:t>(20 Counties)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2018 USDA National Agriculture Imagery Program (NAIP) </a:t>
            </a:r>
            <a:r>
              <a:rPr lang="en-US" sz="2400" dirty="0"/>
              <a:t>2-ft pixel resolution.  Statewide Coverage.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035" y="5729597"/>
            <a:ext cx="792185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Imagery can vary greatly in resolution. Pixel resolution refers to the actual distance on the ground that each pixel represents in the orthophotography.  For example, four-inch pixel resolution means that each pixel in the image covers four inches on the ground</a:t>
            </a:r>
            <a:r>
              <a:rPr lang="en-US" sz="1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83548-279F-475F-9936-8C8CEA780CFE}"/>
              </a:ext>
            </a:extLst>
          </p:cNvPr>
          <p:cNvSpPr txBox="1"/>
          <p:nvPr/>
        </p:nvSpPr>
        <p:spPr>
          <a:xfrm>
            <a:off x="698034" y="4145565"/>
            <a:ext cx="7921859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 Counties have tapped into the </a:t>
            </a:r>
            <a:r>
              <a:rPr lang="en-US" b="1" dirty="0">
                <a:solidFill>
                  <a:schemeClr val="bg1"/>
                </a:solidFill>
              </a:rPr>
              <a:t>State Aerial Imagery Contract</a:t>
            </a:r>
            <a:r>
              <a:rPr lang="en-US" dirty="0">
                <a:solidFill>
                  <a:schemeClr val="bg1"/>
                </a:solidFill>
              </a:rPr>
              <a:t> supported by the Hazard Mitigation Grant for the acquisition of 2019-21 leaf-off imagery.  Most counties were captured at 4-inch resolution.  Imagery resides in the public domain.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35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05CE73-CA94-496A-B18C-7B067A4F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9" y="978739"/>
            <a:ext cx="7531155" cy="57578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Aerial Imagery (2020)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0380" y="1529759"/>
          <a:ext cx="1163955" cy="2006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220">
                  <a:extLst>
                    <a:ext uri="{9D8B030D-6E8A-4147-A177-3AD203B41FA5}">
                      <a16:colId xmlns:a16="http://schemas.microsoft.com/office/drawing/2014/main" val="1763074938"/>
                    </a:ext>
                  </a:extLst>
                </a:gridCol>
                <a:gridCol w="673735">
                  <a:extLst>
                    <a:ext uri="{9D8B030D-6E8A-4147-A177-3AD203B41FA5}">
                      <a16:colId xmlns:a16="http://schemas.microsoft.com/office/drawing/2014/main" val="3443737341"/>
                    </a:ext>
                  </a:extLst>
                </a:gridCol>
              </a:tblGrid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564759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0072995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611015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563409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892738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3288836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778506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10441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63184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80932" y="4069276"/>
            <a:ext cx="1360968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Ideally, leaf-off imagery should not be older than 5 years.  Imagery is important for identifying at-risk structures and accurate disaster mapping.</a:t>
            </a:r>
            <a:endParaRPr lang="en-US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B9CD3-E37C-4726-BBB3-CC5B920EB57F}"/>
              </a:ext>
            </a:extLst>
          </p:cNvPr>
          <p:cNvSpPr/>
          <p:nvPr/>
        </p:nvSpPr>
        <p:spPr>
          <a:xfrm>
            <a:off x="7680932" y="1072376"/>
            <a:ext cx="1360968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New 2020 Imagery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Berkeley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Boone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Fayette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Greenbrier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Harrison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Jefferson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Lewis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Marion County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Monongalia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Mingo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Pleasants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Putnam County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Summers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Taylor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Webster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Wood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Wirt County</a:t>
            </a:r>
            <a:endParaRPr lang="en-U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2B9A1-85D4-46CE-8804-35B00E5B950B}"/>
              </a:ext>
            </a:extLst>
          </p:cNvPr>
          <p:cNvSpPr/>
          <p:nvPr/>
        </p:nvSpPr>
        <p:spPr>
          <a:xfrm>
            <a:off x="215449" y="6405312"/>
            <a:ext cx="440007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ea typeface="Times New Roman" panose="02020603050405020304" pitchFamily="18" charset="0"/>
              </a:rPr>
              <a:t>Select counties for 2019-21 received funding support through HMGP grant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1991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8CC52-7C06-412F-A415-A11EFD89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8" y="935423"/>
            <a:ext cx="7709770" cy="58700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Imagery Resolution(2020)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B9CD3-E37C-4726-BBB3-CC5B920EB57F}"/>
              </a:ext>
            </a:extLst>
          </p:cNvPr>
          <p:cNvSpPr/>
          <p:nvPr/>
        </p:nvSpPr>
        <p:spPr>
          <a:xfrm>
            <a:off x="1020194" y="1181235"/>
            <a:ext cx="21244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Aerial Imagery of most counties (91%) is captured at a countywide spatial cell resolution of </a:t>
            </a: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6 inches</a:t>
            </a:r>
            <a:r>
              <a:rPr lang="en-US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 or higher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2B9A1-85D4-46CE-8804-35B00E5B950B}"/>
              </a:ext>
            </a:extLst>
          </p:cNvPr>
          <p:cNvSpPr/>
          <p:nvPr/>
        </p:nvSpPr>
        <p:spPr>
          <a:xfrm>
            <a:off x="862540" y="6443449"/>
            <a:ext cx="440007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ea typeface="Times New Roman" panose="02020603050405020304" pitchFamily="18" charset="0"/>
              </a:rPr>
              <a:t>Select counties for 2019-21 received funding support through HMGP grant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281786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FD6CC-B3F5-41A0-95D5-EA9B79B3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6" y="1030736"/>
            <a:ext cx="6390097" cy="58681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Aerial Imagery Web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8117" y="3086383"/>
            <a:ext cx="222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 Harrison County</a:t>
            </a:r>
            <a:br>
              <a:rPr lang="en-US" dirty="0"/>
            </a:br>
            <a:r>
              <a:rPr lang="en-US" dirty="0"/>
              <a:t> Aerial Imagery</a:t>
            </a:r>
          </a:p>
        </p:txBody>
      </p:sp>
      <p:sp>
        <p:nvSpPr>
          <p:cNvPr id="8" name="Oval 7"/>
          <p:cNvSpPr/>
          <p:nvPr/>
        </p:nvSpPr>
        <p:spPr>
          <a:xfrm>
            <a:off x="2825228" y="3139363"/>
            <a:ext cx="481780" cy="43757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8201" y="822987"/>
            <a:ext cx="73807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3"/>
              </a:rPr>
              <a:t>https://services.wvgis.wvu.edu/arcgis/rest/services/Imagery_BaseMaps_EarthCover/wv_imagery_WVGISTC_leaf_off_mosaic/MapServer</a:t>
            </a:r>
            <a:endParaRPr lang="en-US" sz="1000" dirty="0"/>
          </a:p>
          <a:p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250096" y="1290387"/>
            <a:ext cx="5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Counties provide leaf-off imagery</a:t>
            </a:r>
          </a:p>
          <a:p>
            <a:pPr algn="ctr"/>
            <a:r>
              <a:rPr lang="en-US" sz="2400" i="1" dirty="0"/>
              <a:t> for State Imagery Web Service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645" y="3903739"/>
            <a:ext cx="3361722" cy="2612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5364A-DF31-436B-A39D-4C8DAD29FD40}"/>
              </a:ext>
            </a:extLst>
          </p:cNvPr>
          <p:cNvSpPr txBox="1"/>
          <p:nvPr/>
        </p:nvSpPr>
        <p:spPr>
          <a:xfrm>
            <a:off x="4572000" y="2118003"/>
            <a:ext cx="3361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Cached to 1:282 Zoom Level or Map Scale</a:t>
            </a:r>
          </a:p>
        </p:txBody>
      </p:sp>
    </p:spTree>
    <p:extLst>
      <p:ext uri="{BB962C8B-B14F-4D97-AF65-F5344CB8AC3E}">
        <p14:creationId xmlns:p14="http://schemas.microsoft.com/office/powerpoint/2010/main" val="2901626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942" t="23852" r="1029" b="5762"/>
          <a:stretch/>
        </p:blipFill>
        <p:spPr>
          <a:xfrm>
            <a:off x="169681" y="1216442"/>
            <a:ext cx="7086526" cy="39555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2019 Leaf-Off Aerial Imagery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6812" y="954832"/>
            <a:ext cx="5203354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http://www.mapwv.gov/floodtest/?wkid=102100&amp;x=-9176629&amp;y=4583554&amp;l=13&amp;v=1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CC9FA-3A29-4A8A-A488-01C0D073F397}"/>
              </a:ext>
            </a:extLst>
          </p:cNvPr>
          <p:cNvSpPr txBox="1"/>
          <p:nvPr/>
        </p:nvSpPr>
        <p:spPr>
          <a:xfrm>
            <a:off x="7386012" y="1216442"/>
            <a:ext cx="1630169" cy="52937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New 2019 Imagery</a:t>
            </a:r>
          </a:p>
          <a:p>
            <a:pPr algn="ctr"/>
            <a:r>
              <a:rPr lang="en-US" sz="1400" b="1" dirty="0"/>
              <a:t>on Flood Tool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Braxton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Cabell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Calhoun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Doddridge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Gilmer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Harrison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Jackson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Marshall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Monongalia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Ohio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Pocahontas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Putnam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Taylor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Tucker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Tyler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Wayne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Wetzel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Wirt</a:t>
            </a:r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44766-61A6-4054-87E7-CB3C553AD281}"/>
              </a:ext>
            </a:extLst>
          </p:cNvPr>
          <p:cNvSpPr txBox="1"/>
          <p:nvPr/>
        </p:nvSpPr>
        <p:spPr>
          <a:xfrm>
            <a:off x="4283751" y="5556213"/>
            <a:ext cx="2512975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Cows in the Floodway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West Fork </a:t>
            </a:r>
            <a:r>
              <a:rPr lang="en-US" dirty="0" err="1">
                <a:solidFill>
                  <a:srgbClr val="FFC000"/>
                </a:solidFill>
              </a:rPr>
              <a:t>Twelvepole</a:t>
            </a:r>
            <a:r>
              <a:rPr lang="en-US" dirty="0">
                <a:solidFill>
                  <a:srgbClr val="FFC000"/>
                </a:solidFill>
              </a:rPr>
              <a:t> Creek, Wayne County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27" y="5659078"/>
            <a:ext cx="3362325" cy="1047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27" y="5320524"/>
            <a:ext cx="348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Choose </a:t>
            </a:r>
            <a:r>
              <a:rPr lang="en-US" sz="1600" b="1" dirty="0"/>
              <a:t>WV Best Leaves Off </a:t>
            </a:r>
            <a:r>
              <a:rPr lang="en-US" sz="1600" dirty="0"/>
              <a:t>Base Map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FCDD4-BA26-40FF-B287-CE37C1783BDF}"/>
              </a:ext>
            </a:extLst>
          </p:cNvPr>
          <p:cNvSpPr txBox="1"/>
          <p:nvPr/>
        </p:nvSpPr>
        <p:spPr>
          <a:xfrm>
            <a:off x="3026004" y="1364388"/>
            <a:ext cx="23661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4-Inch Pixel Resolution</a:t>
            </a:r>
          </a:p>
        </p:txBody>
      </p:sp>
    </p:spTree>
    <p:extLst>
      <p:ext uri="{BB962C8B-B14F-4D97-AF65-F5344CB8AC3E}">
        <p14:creationId xmlns:p14="http://schemas.microsoft.com/office/powerpoint/2010/main" val="394143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Trail Inventory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897CC73-46EE-438D-A410-08CC0B189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68423"/>
              </p:ext>
            </p:extLst>
          </p:nvPr>
        </p:nvGraphicFramePr>
        <p:xfrm>
          <a:off x="415633" y="1492255"/>
          <a:ext cx="3778287" cy="95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6903">
                  <a:extLst>
                    <a:ext uri="{9D8B030D-6E8A-4147-A177-3AD203B41FA5}">
                      <a16:colId xmlns:a16="http://schemas.microsoft.com/office/drawing/2014/main" val="794433427"/>
                    </a:ext>
                  </a:extLst>
                </a:gridCol>
                <a:gridCol w="1010814">
                  <a:extLst>
                    <a:ext uri="{9D8B030D-6E8A-4147-A177-3AD203B41FA5}">
                      <a16:colId xmlns:a16="http://schemas.microsoft.com/office/drawing/2014/main" val="559653370"/>
                    </a:ext>
                  </a:extLst>
                </a:gridCol>
                <a:gridCol w="775285">
                  <a:extLst>
                    <a:ext uri="{9D8B030D-6E8A-4147-A177-3AD203B41FA5}">
                      <a16:colId xmlns:a16="http://schemas.microsoft.com/office/drawing/2014/main" val="2306382187"/>
                    </a:ext>
                  </a:extLst>
                </a:gridCol>
                <a:gridCol w="775285">
                  <a:extLst>
                    <a:ext uri="{9D8B030D-6E8A-4147-A177-3AD203B41FA5}">
                      <a16:colId xmlns:a16="http://schemas.microsoft.com/office/drawing/2014/main" val="2910152796"/>
                    </a:ext>
                  </a:extLst>
                </a:gridCol>
              </a:tblGrid>
              <a:tr h="198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Non-Motorized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Motorized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95125"/>
                  </a:ext>
                </a:extLst>
              </a:tr>
              <a:tr h="378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Total Number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3,359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3,789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979980"/>
                  </a:ext>
                </a:extLst>
              </a:tr>
              <a:tr h="378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Total Distance (Mi)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        4,609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           </a:t>
                      </a:r>
                      <a:r>
                        <a:rPr lang="en-US" sz="1200" b="1" u="none" strike="noStrike" dirty="0">
                          <a:effectLst/>
                        </a:rPr>
                        <a:t>5,314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316830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B70D630-C459-43F6-9AB6-D9503759B2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317054"/>
              </p:ext>
            </p:extLst>
          </p:nvPr>
        </p:nvGraphicFramePr>
        <p:xfrm>
          <a:off x="4756727" y="2815643"/>
          <a:ext cx="3770673" cy="315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EF6F76A-235F-4DEA-BFE9-D812889F37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74598"/>
              </p:ext>
            </p:extLst>
          </p:nvPr>
        </p:nvGraphicFramePr>
        <p:xfrm>
          <a:off x="211821" y="2815642"/>
          <a:ext cx="3982100" cy="315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35BCFA-27B0-4D24-B505-DCC2ED2D9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03571"/>
              </p:ext>
            </p:extLst>
          </p:nvPr>
        </p:nvGraphicFramePr>
        <p:xfrm>
          <a:off x="4645887" y="1492255"/>
          <a:ext cx="4167606" cy="9547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0717">
                  <a:extLst>
                    <a:ext uri="{9D8B030D-6E8A-4147-A177-3AD203B41FA5}">
                      <a16:colId xmlns:a16="http://schemas.microsoft.com/office/drawing/2014/main" val="654679120"/>
                    </a:ext>
                  </a:extLst>
                </a:gridCol>
                <a:gridCol w="823595">
                  <a:extLst>
                    <a:ext uri="{9D8B030D-6E8A-4147-A177-3AD203B41FA5}">
                      <a16:colId xmlns:a16="http://schemas.microsoft.com/office/drawing/2014/main" val="138021001"/>
                    </a:ext>
                  </a:extLst>
                </a:gridCol>
                <a:gridCol w="1189416">
                  <a:extLst>
                    <a:ext uri="{9D8B030D-6E8A-4147-A177-3AD203B41FA5}">
                      <a16:colId xmlns:a16="http://schemas.microsoft.com/office/drawing/2014/main" val="194240585"/>
                    </a:ext>
                  </a:extLst>
                </a:gridCol>
                <a:gridCol w="933878">
                  <a:extLst>
                    <a:ext uri="{9D8B030D-6E8A-4147-A177-3AD203B41FA5}">
                      <a16:colId xmlns:a16="http://schemas.microsoft.com/office/drawing/2014/main" val="387968341"/>
                    </a:ext>
                  </a:extLst>
                </a:gridCol>
              </a:tblGrid>
              <a:tr h="21337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Bluewater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Whitewater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E38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178492"/>
                  </a:ext>
                </a:extLst>
              </a:tr>
              <a:tr h="370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 276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E38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297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647649"/>
                  </a:ext>
                </a:extLst>
              </a:tr>
              <a:tr h="370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Distance (Mi)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 1,264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 2,111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E38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b="1" i="0" u="none" strike="noStrike" dirty="0">
                          <a:effectLst/>
                        </a:rPr>
                        <a:t>3,373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332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805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8318" y="333115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Update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25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24" y="679657"/>
            <a:ext cx="6738634" cy="61783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Digital Parcel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253" y="1079887"/>
            <a:ext cx="330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599 Tax Districts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350" y="1788009"/>
            <a:ext cx="25928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347 Districts</a:t>
            </a:r>
          </a:p>
          <a:p>
            <a:r>
              <a:rPr lang="en-US" i="1" dirty="0"/>
              <a:t>252 Corporations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E3FBC-2953-4E05-9CC6-147D40C052B4}"/>
              </a:ext>
            </a:extLst>
          </p:cNvPr>
          <p:cNvSpPr txBox="1"/>
          <p:nvPr/>
        </p:nvSpPr>
        <p:spPr>
          <a:xfrm>
            <a:off x="5588326" y="4756158"/>
            <a:ext cx="3302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WV Property Tax Division provides annual update</a:t>
            </a:r>
          </a:p>
        </p:txBody>
      </p:sp>
    </p:spTree>
    <p:extLst>
      <p:ext uri="{BB962C8B-B14F-4D97-AF65-F5344CB8AC3E}">
        <p14:creationId xmlns:p14="http://schemas.microsoft.com/office/powerpoint/2010/main" val="260884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905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Viewer (Mobile)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8786" y="6500473"/>
            <a:ext cx="20688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 Home Page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67004" y="558336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934" y="1178141"/>
            <a:ext cx="3020620" cy="5351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884" y="1175719"/>
            <a:ext cx="3020620" cy="5351345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90920" y="6500473"/>
            <a:ext cx="27356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Toggle Layers of Interest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094" y="1965810"/>
            <a:ext cx="2362200" cy="39211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489" y="1965809"/>
            <a:ext cx="2287363" cy="3848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9" y="1214426"/>
            <a:ext cx="3020620" cy="5351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82" y="1965809"/>
            <a:ext cx="2443784" cy="3950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786" y="2729027"/>
            <a:ext cx="195689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682 Killarney Drive, Morgantown, WV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9628" y="886359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7"/>
              </a:rPr>
              <a:t>www.mapwv.gov/property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499406" y="6500473"/>
            <a:ext cx="2486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Zoom to E-911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Address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Property Parcel Mapping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D2FD0-A93D-44F7-8B64-6CB5D35CE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" t="13842" r="4062" b="6578"/>
          <a:stretch/>
        </p:blipFill>
        <p:spPr>
          <a:xfrm>
            <a:off x="612395" y="1174459"/>
            <a:ext cx="8067464" cy="54276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A669B-A3F2-40F9-9EF3-4C42B219E2D5}"/>
              </a:ext>
            </a:extLst>
          </p:cNvPr>
          <p:cNvSpPr txBox="1"/>
          <p:nvPr/>
        </p:nvSpPr>
        <p:spPr>
          <a:xfrm>
            <a:off x="880844" y="1442906"/>
            <a:ext cx="755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Logan</a:t>
            </a:r>
            <a:br>
              <a:rPr lang="en-US" sz="1200" dirty="0"/>
            </a:br>
            <a:r>
              <a:rPr lang="en-US" sz="1200" dirty="0"/>
              <a:t>County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6847A3-AF0F-40E7-BAD2-0908AC9D992A}"/>
              </a:ext>
            </a:extLst>
          </p:cNvPr>
          <p:cNvSpPr/>
          <p:nvPr/>
        </p:nvSpPr>
        <p:spPr>
          <a:xfrm>
            <a:off x="5821960" y="6079488"/>
            <a:ext cx="279078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u="sng" dirty="0">
                <a:latin typeface="Arimo"/>
              </a:rPr>
              <a:t>1322 WEST FORK RD TRLR, WEST FORK, WV, 25508</a:t>
            </a:r>
          </a:p>
          <a:p>
            <a:r>
              <a:rPr lang="en-US" sz="900" dirty="0">
                <a:hlinkClick r:id="rId3"/>
              </a:rPr>
              <a:t>https://mapwv.gov/parcel/?pid=23-02-0109-0019-0004</a:t>
            </a:r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9EAA5-CE55-4A60-9D5B-53B3AE4E72F7}"/>
              </a:ext>
            </a:extLst>
          </p:cNvPr>
          <p:cNvSpPr txBox="1"/>
          <p:nvPr/>
        </p:nvSpPr>
        <p:spPr>
          <a:xfrm>
            <a:off x="4018327" y="2038525"/>
            <a:ext cx="2969701" cy="369332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Parcel 23-02-0109-0019-0004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99E98-B1EB-45DE-9895-88E3F00C4F9E}"/>
              </a:ext>
            </a:extLst>
          </p:cNvPr>
          <p:cNvSpPr txBox="1"/>
          <p:nvPr/>
        </p:nvSpPr>
        <p:spPr>
          <a:xfrm rot="20666579">
            <a:off x="3046842" y="5310903"/>
            <a:ext cx="449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CCFF"/>
                </a:solidFill>
              </a:rPr>
              <a:t>Parcel Geometry Map Accuracy Improved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90D904-EE5D-4482-98D8-0B25FA2AF8CD}"/>
              </a:ext>
            </a:extLst>
          </p:cNvPr>
          <p:cNvSpPr txBox="1"/>
          <p:nvPr/>
        </p:nvSpPr>
        <p:spPr>
          <a:xfrm>
            <a:off x="1912690" y="3888297"/>
            <a:ext cx="127652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High Risk Advisory Zone</a:t>
            </a:r>
          </a:p>
        </p:txBody>
      </p:sp>
    </p:spTree>
    <p:extLst>
      <p:ext uri="{BB962C8B-B14F-4D97-AF65-F5344CB8AC3E}">
        <p14:creationId xmlns:p14="http://schemas.microsoft.com/office/powerpoint/2010/main" val="3807202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3A844E-0511-43B9-9B3C-D3CC45F4C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65" y="2311630"/>
            <a:ext cx="4687302" cy="3846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Search: Deed 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B3043-B55E-42E0-95BF-3A960C831425}"/>
              </a:ext>
            </a:extLst>
          </p:cNvPr>
          <p:cNvSpPr txBox="1"/>
          <p:nvPr/>
        </p:nvSpPr>
        <p:spPr>
          <a:xfrm>
            <a:off x="511729" y="1398595"/>
            <a:ext cx="799470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Search Query Parameters for </a:t>
            </a:r>
            <a:r>
              <a:rPr lang="en-US" sz="2000" b="1" dirty="0">
                <a:solidFill>
                  <a:srgbClr val="FFFF00"/>
                </a:solidFill>
              </a:rPr>
              <a:t>Prior Ownership using Deed Book/Page No.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6F7B2-3750-467E-9FFB-836829083ABB}"/>
              </a:ext>
            </a:extLst>
          </p:cNvPr>
          <p:cNvSpPr/>
          <p:nvPr/>
        </p:nvSpPr>
        <p:spPr>
          <a:xfrm>
            <a:off x="511729" y="905069"/>
            <a:ext cx="7994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“Prior Ownership” WV Property Search: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www.mapwv.gov/property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32473-A3A3-4796-941F-78C02C3A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33" y="2311630"/>
            <a:ext cx="3977684" cy="38689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385D5D-5389-49E9-B957-A004A42E386D}"/>
              </a:ext>
            </a:extLst>
          </p:cNvPr>
          <p:cNvSpPr/>
          <p:nvPr/>
        </p:nvSpPr>
        <p:spPr>
          <a:xfrm>
            <a:off x="816256" y="5763252"/>
            <a:ext cx="27993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https://map1.msc.fema.gov/data/54/L/97-03-298A-540160.pdf?LOC=d08f245a47f18e659f1b75b1515425b6</a:t>
            </a:r>
            <a:endParaRPr lang="en-US" sz="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92CF-5953-4673-BBF9-A5D900603914}"/>
              </a:ext>
            </a:extLst>
          </p:cNvPr>
          <p:cNvSpPr/>
          <p:nvPr/>
        </p:nvSpPr>
        <p:spPr>
          <a:xfrm>
            <a:off x="2279489" y="1920437"/>
            <a:ext cx="4261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LOMA 97-03-298A, Project ROUTE 27/3 - DILLON CREEK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63BEA-0A44-441E-8979-7B884622E216}"/>
              </a:ext>
            </a:extLst>
          </p:cNvPr>
          <p:cNvSpPr txBox="1"/>
          <p:nvPr/>
        </p:nvSpPr>
        <p:spPr>
          <a:xfrm>
            <a:off x="7189386" y="3040510"/>
            <a:ext cx="853318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Correct LOMA Location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EEECB-F4E6-4FB0-AF29-88A1AEF98139}"/>
              </a:ext>
            </a:extLst>
          </p:cNvPr>
          <p:cNvSpPr txBox="1"/>
          <p:nvPr/>
        </p:nvSpPr>
        <p:spPr>
          <a:xfrm>
            <a:off x="7948479" y="5377486"/>
            <a:ext cx="85331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Wrong LOMA Location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ED3DC-D6B1-4B04-866A-E864D42B7644}"/>
              </a:ext>
            </a:extLst>
          </p:cNvPr>
          <p:cNvSpPr/>
          <p:nvPr/>
        </p:nvSpPr>
        <p:spPr>
          <a:xfrm>
            <a:off x="511729" y="6241568"/>
            <a:ext cx="8368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LOMA 97-03-298A is not located south of Kingwood, but 9 miles to the northwest in Preston County.  </a:t>
            </a:r>
          </a:p>
          <a:p>
            <a:r>
              <a:rPr lang="en-US" sz="1400" dirty="0"/>
              <a:t>The WV Property Search Tool located the correct parcel through a </a:t>
            </a:r>
            <a:r>
              <a:rPr lang="en-US" sz="1400" b="1" dirty="0"/>
              <a:t>Deed Book Number</a:t>
            </a:r>
            <a:r>
              <a:rPr lang="en-US" sz="1400" dirty="0"/>
              <a:t> and </a:t>
            </a:r>
            <a:r>
              <a:rPr lang="en-US" sz="1400" b="1" dirty="0"/>
              <a:t>Page</a:t>
            </a:r>
            <a:r>
              <a:rPr lang="en-US" sz="1400" dirty="0"/>
              <a:t> search.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156120-A1F8-409D-BC88-31D3EF3DF026}"/>
              </a:ext>
            </a:extLst>
          </p:cNvPr>
          <p:cNvSpPr txBox="1"/>
          <p:nvPr/>
        </p:nvSpPr>
        <p:spPr>
          <a:xfrm rot="2958191">
            <a:off x="7280484" y="4161237"/>
            <a:ext cx="96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miles</a:t>
            </a:r>
          </a:p>
        </p:txBody>
      </p:sp>
    </p:spTree>
    <p:extLst>
      <p:ext uri="{BB962C8B-B14F-4D97-AF65-F5344CB8AC3E}">
        <p14:creationId xmlns:p14="http://schemas.microsoft.com/office/powerpoint/2010/main" val="1240867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CD0AC-70F4-491A-A86C-DA3B5176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25" y="2498082"/>
            <a:ext cx="8500272" cy="3637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Search: Deed 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B3043-B55E-42E0-95BF-3A960C831425}"/>
              </a:ext>
            </a:extLst>
          </p:cNvPr>
          <p:cNvSpPr txBox="1"/>
          <p:nvPr/>
        </p:nvSpPr>
        <p:spPr>
          <a:xfrm>
            <a:off x="511729" y="1550243"/>
            <a:ext cx="799470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Search Query Parameters for Prior Ownership using Deed Book/Page No.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6F7B2-3750-467E-9FFB-836829083ABB}"/>
              </a:ext>
            </a:extLst>
          </p:cNvPr>
          <p:cNvSpPr/>
          <p:nvPr/>
        </p:nvSpPr>
        <p:spPr>
          <a:xfrm>
            <a:off x="511729" y="905069"/>
            <a:ext cx="7994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“Prior Ownership” WV Property Search: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www.mapwv.gov/property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92CF-5953-4673-BBF9-A5D900603914}"/>
              </a:ext>
            </a:extLst>
          </p:cNvPr>
          <p:cNvSpPr/>
          <p:nvPr/>
        </p:nvSpPr>
        <p:spPr>
          <a:xfrm>
            <a:off x="2279489" y="2137258"/>
            <a:ext cx="4261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LOMA 97-03-298A, Project ROUTE 27/3 - DILLON CREEK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ED3DC-D6B1-4B04-866A-E864D42B7644}"/>
              </a:ext>
            </a:extLst>
          </p:cNvPr>
          <p:cNvSpPr/>
          <p:nvPr/>
        </p:nvSpPr>
        <p:spPr>
          <a:xfrm>
            <a:off x="511729" y="6310292"/>
            <a:ext cx="8368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LOMA 97-03-298A is not located south of Kingwood, but 9 miles to the northwest in Preston County.  </a:t>
            </a:r>
          </a:p>
          <a:p>
            <a:r>
              <a:rPr lang="en-US" sz="1400" dirty="0"/>
              <a:t>The WV Property Search Tool located the correct parcel through a </a:t>
            </a:r>
            <a:r>
              <a:rPr lang="en-US" sz="1400" b="1" dirty="0"/>
              <a:t>Deed Book Number</a:t>
            </a:r>
            <a:r>
              <a:rPr lang="en-US" sz="1400" dirty="0"/>
              <a:t> and </a:t>
            </a:r>
            <a:r>
              <a:rPr lang="en-US" sz="1400" b="1" dirty="0"/>
              <a:t>Page</a:t>
            </a:r>
            <a:r>
              <a:rPr lang="en-US" sz="1400" dirty="0"/>
              <a:t> search. </a:t>
            </a:r>
          </a:p>
        </p:txBody>
      </p:sp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863253EF-DCA8-45B6-8838-CFEA2357F5D6}"/>
              </a:ext>
            </a:extLst>
          </p:cNvPr>
          <p:cNvGraphicFramePr>
            <a:graphicFrameLocks noGrp="1"/>
          </p:cNvGraphicFramePr>
          <p:nvPr/>
        </p:nvGraphicFramePr>
        <p:xfrm>
          <a:off x="6105916" y="3548181"/>
          <a:ext cx="2146040" cy="153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019">
                  <a:extLst>
                    <a:ext uri="{9D8B030D-6E8A-4147-A177-3AD203B41FA5}">
                      <a16:colId xmlns:a16="http://schemas.microsoft.com/office/drawing/2014/main" val="3742111079"/>
                    </a:ext>
                  </a:extLst>
                </a:gridCol>
                <a:gridCol w="993021">
                  <a:extLst>
                    <a:ext uri="{9D8B030D-6E8A-4147-A177-3AD203B41FA5}">
                      <a16:colId xmlns:a16="http://schemas.microsoft.com/office/drawing/2014/main" val="4230125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Search Parameters</a:t>
                      </a:r>
                    </a:p>
                  </a:txBody>
                  <a:tcPr marL="71054" marR="71054" marT="35527" marB="355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Value</a:t>
                      </a:r>
                    </a:p>
                  </a:txBody>
                  <a:tcPr marL="71054" marR="71054" marT="35527" marB="35527"/>
                </a:tc>
                <a:extLst>
                  <a:ext uri="{0D108BD9-81ED-4DB2-BD59-A6C34878D82A}">
                    <a16:rowId xmlns:a16="http://schemas.microsoft.com/office/drawing/2014/main" val="2887207885"/>
                  </a:ext>
                </a:extLst>
              </a:tr>
              <a:tr h="252615">
                <a:tc>
                  <a:txBody>
                    <a:bodyPr/>
                    <a:lstStyle/>
                    <a:p>
                      <a:r>
                        <a:rPr lang="en-US" sz="1200" dirty="0"/>
                        <a:t>County</a:t>
                      </a:r>
                    </a:p>
                  </a:txBody>
                  <a:tcPr marL="71054" marR="71054" marT="35527" marB="35527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Preston</a:t>
                      </a:r>
                      <a:endParaRPr lang="en-US" sz="1200" i="1" dirty="0"/>
                    </a:p>
                  </a:txBody>
                  <a:tcPr marL="71054" marR="71054" marT="35527" marB="35527"/>
                </a:tc>
                <a:extLst>
                  <a:ext uri="{0D108BD9-81ED-4DB2-BD59-A6C34878D82A}">
                    <a16:rowId xmlns:a16="http://schemas.microsoft.com/office/drawing/2014/main" val="4119622164"/>
                  </a:ext>
                </a:extLst>
              </a:tr>
              <a:tr h="409963">
                <a:tc>
                  <a:txBody>
                    <a:bodyPr/>
                    <a:lstStyle/>
                    <a:p>
                      <a:r>
                        <a:rPr lang="en-US" sz="1200" dirty="0"/>
                        <a:t>Deed Book Number</a:t>
                      </a:r>
                    </a:p>
                  </a:txBody>
                  <a:tcPr marL="71054" marR="71054" marT="35527" marB="35527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505</a:t>
                      </a:r>
                      <a:endParaRPr lang="en-US" sz="1200" i="1" dirty="0"/>
                    </a:p>
                  </a:txBody>
                  <a:tcPr marL="71054" marR="71054" marT="35527" marB="35527"/>
                </a:tc>
                <a:extLst>
                  <a:ext uri="{0D108BD9-81ED-4DB2-BD59-A6C34878D82A}">
                    <a16:rowId xmlns:a16="http://schemas.microsoft.com/office/drawing/2014/main" val="799364655"/>
                  </a:ext>
                </a:extLst>
              </a:tr>
              <a:tr h="409963">
                <a:tc>
                  <a:txBody>
                    <a:bodyPr/>
                    <a:lstStyle/>
                    <a:p>
                      <a:r>
                        <a:rPr lang="en-US" sz="1200" dirty="0"/>
                        <a:t>Deed Book Page</a:t>
                      </a:r>
                    </a:p>
                  </a:txBody>
                  <a:tcPr marL="71054" marR="71054" marT="35527" marB="35527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177</a:t>
                      </a:r>
                      <a:endParaRPr lang="en-US" sz="1200" i="1" dirty="0"/>
                    </a:p>
                  </a:txBody>
                  <a:tcPr marL="71054" marR="71054" marT="35527" marB="35527"/>
                </a:tc>
                <a:extLst>
                  <a:ext uri="{0D108BD9-81ED-4DB2-BD59-A6C34878D82A}">
                    <a16:rowId xmlns:a16="http://schemas.microsoft.com/office/drawing/2014/main" val="400163602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67DD22B-7821-49A2-829F-38A4308E2531}"/>
              </a:ext>
            </a:extLst>
          </p:cNvPr>
          <p:cNvSpPr/>
          <p:nvPr/>
        </p:nvSpPr>
        <p:spPr>
          <a:xfrm>
            <a:off x="307531" y="5859626"/>
            <a:ext cx="8494266" cy="2127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41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D257D9-7C3A-4141-8D9F-73248F571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74" b="17036"/>
          <a:stretch/>
        </p:blipFill>
        <p:spPr>
          <a:xfrm>
            <a:off x="4165966" y="5389432"/>
            <a:ext cx="4917716" cy="7320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Search: Deed Book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92CF-5953-4673-BBF9-A5D900603914}"/>
              </a:ext>
            </a:extLst>
          </p:cNvPr>
          <p:cNvSpPr/>
          <p:nvPr/>
        </p:nvSpPr>
        <p:spPr>
          <a:xfrm>
            <a:off x="2365603" y="970113"/>
            <a:ext cx="4261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LOMA 97-03-298A, Project ROUTE 27/3 - DILLON CREEK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ED3DC-D6B1-4B04-866A-E864D42B7644}"/>
              </a:ext>
            </a:extLst>
          </p:cNvPr>
          <p:cNvSpPr/>
          <p:nvPr/>
        </p:nvSpPr>
        <p:spPr>
          <a:xfrm>
            <a:off x="213464" y="6444947"/>
            <a:ext cx="892909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Correct parcel location of LOMA 97-03-298A was identified by a prior owner and </a:t>
            </a:r>
            <a:r>
              <a:rPr lang="en-US" sz="1300" b="1" dirty="0"/>
              <a:t>Deed Book Number 505/177 </a:t>
            </a:r>
            <a:r>
              <a:rPr lang="en-US" sz="1300" dirty="0"/>
              <a:t>back to year 2008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66611-C6A7-4EBB-BEA6-729870757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5" b="8830"/>
          <a:stretch/>
        </p:blipFill>
        <p:spPr>
          <a:xfrm>
            <a:off x="107454" y="1339420"/>
            <a:ext cx="3929288" cy="4992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1C9441-803A-4DB0-B743-573F32F48427}"/>
              </a:ext>
            </a:extLst>
          </p:cNvPr>
          <p:cNvSpPr/>
          <p:nvPr/>
        </p:nvSpPr>
        <p:spPr>
          <a:xfrm>
            <a:off x="4358536" y="616025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hlinkClick r:id="rId4"/>
              </a:rPr>
              <a:t>https://mapwv.gov/assessment//Detail/?PID=39020013008400010000</a:t>
            </a:r>
            <a:endParaRPr lang="en-US" sz="1100" dirty="0"/>
          </a:p>
          <a:p>
            <a:endParaRPr lang="en-US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68201-8521-4AD2-978C-C9B205E65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155" y="1363964"/>
            <a:ext cx="4886392" cy="2627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3D61EB-8104-4A4F-BACE-BCC98B8547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" t="-124" r="114" b="64098"/>
          <a:stretch/>
        </p:blipFill>
        <p:spPr>
          <a:xfrm>
            <a:off x="4147196" y="4039909"/>
            <a:ext cx="4889350" cy="12790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67DD22B-7821-49A2-829F-38A4308E2531}"/>
              </a:ext>
            </a:extLst>
          </p:cNvPr>
          <p:cNvSpPr/>
          <p:nvPr/>
        </p:nvSpPr>
        <p:spPr>
          <a:xfrm>
            <a:off x="4128257" y="5374626"/>
            <a:ext cx="4917716" cy="7468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B3043-B55E-42E0-95BF-3A960C831425}"/>
              </a:ext>
            </a:extLst>
          </p:cNvPr>
          <p:cNvSpPr txBox="1"/>
          <p:nvPr/>
        </p:nvSpPr>
        <p:spPr>
          <a:xfrm>
            <a:off x="6609606" y="5023631"/>
            <a:ext cx="175984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Deed Book:  505/177</a:t>
            </a:r>
          </a:p>
        </p:txBody>
      </p:sp>
    </p:spTree>
    <p:extLst>
      <p:ext uri="{BB962C8B-B14F-4D97-AF65-F5344CB8AC3E}">
        <p14:creationId xmlns:p14="http://schemas.microsoft.com/office/powerpoint/2010/main" val="1677304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3269B5-7CEE-4B7E-B717-8208987D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11" y="1457637"/>
            <a:ext cx="8121350" cy="494695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Property Search: Deed 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6F7B2-3750-467E-9FFB-836829083ABB}"/>
              </a:ext>
            </a:extLst>
          </p:cNvPr>
          <p:cNvSpPr/>
          <p:nvPr/>
        </p:nvSpPr>
        <p:spPr>
          <a:xfrm>
            <a:off x="511729" y="857658"/>
            <a:ext cx="7994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“Prior Ownership” WV Property Search: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www.mapwv.gov/property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92CF-5953-4673-BBF9-A5D900603914}"/>
              </a:ext>
            </a:extLst>
          </p:cNvPr>
          <p:cNvSpPr/>
          <p:nvPr/>
        </p:nvSpPr>
        <p:spPr>
          <a:xfrm>
            <a:off x="2244636" y="1187711"/>
            <a:ext cx="4261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LOMA 97-03-298A, Project ROUTE 27/3 - DILLON CREEK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ED3DC-D6B1-4B04-866A-E864D42B7644}"/>
              </a:ext>
            </a:extLst>
          </p:cNvPr>
          <p:cNvSpPr/>
          <p:nvPr/>
        </p:nvSpPr>
        <p:spPr>
          <a:xfrm>
            <a:off x="813733" y="6334779"/>
            <a:ext cx="73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Correct positional location of LOMA 97-03-298A verified with LOMA Document by Deed Number (505/177), Parcel Size (1 acre), Flood Source (Dillon Creek), and Highway Number 27/3.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42E51-0DB6-4600-A26E-80BF10484D57}"/>
              </a:ext>
            </a:extLst>
          </p:cNvPr>
          <p:cNvSpPr txBox="1"/>
          <p:nvPr/>
        </p:nvSpPr>
        <p:spPr>
          <a:xfrm>
            <a:off x="1916093" y="4420264"/>
            <a:ext cx="978109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Parcel Detailed Report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F9F941-4284-4E73-8B38-4971AFFAF314}"/>
              </a:ext>
            </a:extLst>
          </p:cNvPr>
          <p:cNvSpPr txBox="1"/>
          <p:nvPr/>
        </p:nvSpPr>
        <p:spPr>
          <a:xfrm>
            <a:off x="644339" y="2848591"/>
            <a:ext cx="127032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Route 27/3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90BD4E-4D7D-4682-AC6D-99E69CB3B660}"/>
              </a:ext>
            </a:extLst>
          </p:cNvPr>
          <p:cNvSpPr txBox="1"/>
          <p:nvPr/>
        </p:nvSpPr>
        <p:spPr>
          <a:xfrm>
            <a:off x="3507415" y="5329377"/>
            <a:ext cx="1123308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Dillan Creek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FC975D-E439-4CAE-B4A5-76A6F6E02D2C}"/>
              </a:ext>
            </a:extLst>
          </p:cNvPr>
          <p:cNvSpPr txBox="1"/>
          <p:nvPr/>
        </p:nvSpPr>
        <p:spPr>
          <a:xfrm>
            <a:off x="1881533" y="5834556"/>
            <a:ext cx="1012669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Prior Deed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505 / 177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19F39D-C412-4F7D-832E-86F96BFDF189}"/>
              </a:ext>
            </a:extLst>
          </p:cNvPr>
          <p:cNvSpPr txBox="1"/>
          <p:nvPr/>
        </p:nvSpPr>
        <p:spPr>
          <a:xfrm>
            <a:off x="7249710" y="4911327"/>
            <a:ext cx="1123308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See Parcel History in Assessment Report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2830F3-2495-45D4-B275-887E76A90DFA}"/>
              </a:ext>
            </a:extLst>
          </p:cNvPr>
          <p:cNvSpPr txBox="1"/>
          <p:nvPr/>
        </p:nvSpPr>
        <p:spPr>
          <a:xfrm>
            <a:off x="1881533" y="5483266"/>
            <a:ext cx="978109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 Acre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06E2DF-0DA6-4D3F-ACA6-23313D08D1EB}"/>
              </a:ext>
            </a:extLst>
          </p:cNvPr>
          <p:cNvSpPr txBox="1"/>
          <p:nvPr/>
        </p:nvSpPr>
        <p:spPr>
          <a:xfrm>
            <a:off x="2502133" y="2894758"/>
            <a:ext cx="1683973" cy="52322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Positionally Verified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LOMA 97-03-298A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59342-C9F0-4FD5-BF88-9062523E0245}"/>
              </a:ext>
            </a:extLst>
          </p:cNvPr>
          <p:cNvSpPr/>
          <p:nvPr/>
        </p:nvSpPr>
        <p:spPr>
          <a:xfrm>
            <a:off x="2305207" y="1583656"/>
            <a:ext cx="4540469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https://www.mapwv.gov/flood/map/?wkid=102100&amp;x=-8882817&amp;y=4797874&amp;l=11&amp;v=1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389349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661" y="332175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Addresses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82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E-911 Addresses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786" y="1038928"/>
            <a:ext cx="774792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Address Site Numbers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E3F83-20CC-4AB8-8C11-B91A9988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1" y="1855097"/>
            <a:ext cx="8050491" cy="48624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3B4495-7DAA-4E67-8E32-CCA8384AC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788" y="1990417"/>
            <a:ext cx="246192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Berkeley Springs,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WV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F1A3E6-2665-4246-8C1C-56922CE4284D}"/>
              </a:ext>
            </a:extLst>
          </p:cNvPr>
          <p:cNvSpPr/>
          <p:nvPr/>
        </p:nvSpPr>
        <p:spPr>
          <a:xfrm>
            <a:off x="4538206" y="5664307"/>
            <a:ext cx="388850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WV Emergency Management Division manages the Statewide Addressing and Mapping System (SAMS)</a:t>
            </a:r>
          </a:p>
        </p:txBody>
      </p:sp>
    </p:spTree>
    <p:extLst>
      <p:ext uri="{BB962C8B-B14F-4D97-AF65-F5344CB8AC3E}">
        <p14:creationId xmlns:p14="http://schemas.microsoft.com/office/powerpoint/2010/main" val="340532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Trails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4469E-1782-4004-97C1-7856EA80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44" y="996141"/>
            <a:ext cx="7436112" cy="57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49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Addresses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6357" y="1190458"/>
            <a:ext cx="774792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Addresses Uploaded to WV Flood Tool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ECC2D-7734-487D-9935-2BEF9E53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72" y="1928183"/>
            <a:ext cx="2864868" cy="4273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39ACAE-6332-467F-A90F-5417C5D2F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7616" y="6257788"/>
            <a:ext cx="16283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Marlinton,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WV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B2B2F1-980A-45C0-9BC6-C1F0E03CD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307" y="6257788"/>
            <a:ext cx="43459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HMGP Addressing Improvement Projects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D304D-1191-4BF3-BC25-2647711C1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4" y="1910993"/>
            <a:ext cx="5678264" cy="43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1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Spatial Identifiers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5650" y="1606578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and Parcel Identifiers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88928-4170-477C-852A-B21C31799177}"/>
              </a:ext>
            </a:extLst>
          </p:cNvPr>
          <p:cNvSpPr txBox="1"/>
          <p:nvPr/>
        </p:nvSpPr>
        <p:spPr>
          <a:xfrm>
            <a:off x="885649" y="3739407"/>
            <a:ext cx="774793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Identifier: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E-911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Numbe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combined with the Parcel Identifier, forms the Building Identifier for identifying structures for flood risk assessments, building pictures, LOMAs, Elevation Certificates, etc.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4902B6-F31B-4BA9-9526-E45F44C28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53" y="1880365"/>
            <a:ext cx="6390294" cy="4220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Identification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279DE-BBBD-4EAA-BCB1-B04784D9D581}"/>
              </a:ext>
            </a:extLst>
          </p:cNvPr>
          <p:cNvSpPr txBox="1"/>
          <p:nvPr/>
        </p:nvSpPr>
        <p:spPr>
          <a:xfrm>
            <a:off x="1521165" y="6379211"/>
            <a:ext cx="192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604 S Main Street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17B4C4-AE41-404D-BE46-7712F41A9FD8}"/>
              </a:ext>
            </a:extLst>
          </p:cNvPr>
          <p:cNvSpPr/>
          <p:nvPr/>
        </p:nvSpPr>
        <p:spPr>
          <a:xfrm>
            <a:off x="2631912" y="1012662"/>
            <a:ext cx="36711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2400" b="1" dirty="0"/>
              <a:t>01-08-0011-0069-0000</a:t>
            </a:r>
            <a:r>
              <a:rPr lang="en-US" sz="2400" dirty="0"/>
              <a:t>_</a:t>
            </a:r>
            <a:r>
              <a:rPr lang="en-US" sz="2400" b="1" dirty="0"/>
              <a:t>604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/>
              <a:t>(Parcel ID + Address Number)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F3127-CC2E-4C74-B1D2-4DBD49EA4EF4}"/>
              </a:ext>
            </a:extLst>
          </p:cNvPr>
          <p:cNvSpPr txBox="1"/>
          <p:nvPr/>
        </p:nvSpPr>
        <p:spPr>
          <a:xfrm>
            <a:off x="2977116" y="6154029"/>
            <a:ext cx="332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Parcel ID:  </a:t>
            </a:r>
            <a:r>
              <a:rPr lang="en-US" b="1" dirty="0"/>
              <a:t>01-08-0011-0069-0000</a:t>
            </a:r>
          </a:p>
          <a:p>
            <a:r>
              <a:rPr lang="en-US" dirty="0"/>
              <a:t>Address:  </a:t>
            </a:r>
            <a:r>
              <a:rPr lang="en-US" b="1" dirty="0"/>
              <a:t>604</a:t>
            </a:r>
            <a:r>
              <a:rPr lang="en-US" dirty="0"/>
              <a:t> S Main Street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4DCB4-825B-4A15-9A50-B6428FB8B17E}"/>
              </a:ext>
            </a:extLst>
          </p:cNvPr>
          <p:cNvSpPr txBox="1"/>
          <p:nvPr/>
        </p:nvSpPr>
        <p:spPr>
          <a:xfrm>
            <a:off x="7592362" y="272534"/>
            <a:ext cx="132861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10/11/2020</a:t>
            </a:r>
          </a:p>
        </p:txBody>
      </p:sp>
    </p:spTree>
    <p:extLst>
      <p:ext uri="{BB962C8B-B14F-4D97-AF65-F5344CB8AC3E}">
        <p14:creationId xmlns:p14="http://schemas.microsoft.com/office/powerpoint/2010/main" val="2414160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53C567-52F3-4876-8F56-F3887DC8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1" y="989026"/>
            <a:ext cx="8639175" cy="55987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Bldg. 01-08-0011-0069-0000_604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64B0CC-EB9F-4FBD-BCF0-3D278F8AAEF5}"/>
              </a:ext>
            </a:extLst>
          </p:cNvPr>
          <p:cNvSpPr/>
          <p:nvPr/>
        </p:nvSpPr>
        <p:spPr>
          <a:xfrm>
            <a:off x="1238250" y="6579820"/>
            <a:ext cx="560121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Share Link: </a:t>
            </a:r>
            <a:r>
              <a:rPr lang="en-US" sz="1000" dirty="0">
                <a:hlinkClick r:id="rId3"/>
              </a:rPr>
              <a:t>https://www.mapwv.gov/flood/map/?wkid=102100&amp;x=-8909292&amp;y=4742427&amp;l=12&amp;v=1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617F0-91D1-4D09-933E-960DEAFA5260}"/>
              </a:ext>
            </a:extLst>
          </p:cNvPr>
          <p:cNvSpPr txBox="1"/>
          <p:nvPr/>
        </p:nvSpPr>
        <p:spPr>
          <a:xfrm>
            <a:off x="4943172" y="4406561"/>
            <a:ext cx="13044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X,Y COORD.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B9439-BEA1-4BE9-8317-1612B88A863F}"/>
              </a:ext>
            </a:extLst>
          </p:cNvPr>
          <p:cNvSpPr txBox="1"/>
          <p:nvPr/>
        </p:nvSpPr>
        <p:spPr>
          <a:xfrm>
            <a:off x="4949046" y="5115983"/>
            <a:ext cx="13044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ADDRESS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E874B-F50A-42ED-B23B-DCB1C4291533}"/>
              </a:ext>
            </a:extLst>
          </p:cNvPr>
          <p:cNvSpPr txBox="1"/>
          <p:nvPr/>
        </p:nvSpPr>
        <p:spPr>
          <a:xfrm>
            <a:off x="7000503" y="1318285"/>
            <a:ext cx="18101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SHARE LINK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4943173" y="5574434"/>
            <a:ext cx="13044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PARCEL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93ECD-B493-4B9C-AAB1-A56EFE02D915}"/>
              </a:ext>
            </a:extLst>
          </p:cNvPr>
          <p:cNvSpPr txBox="1"/>
          <p:nvPr/>
        </p:nvSpPr>
        <p:spPr>
          <a:xfrm>
            <a:off x="1585154" y="2675329"/>
            <a:ext cx="2920178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Address:  </a:t>
            </a:r>
            <a:r>
              <a:rPr lang="en-US" sz="1200" b="1" dirty="0">
                <a:solidFill>
                  <a:srgbClr val="FFFF00"/>
                </a:solidFill>
              </a:rPr>
              <a:t>604 </a:t>
            </a:r>
            <a:r>
              <a:rPr lang="en-US" sz="1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Main St, Philippi, WV  26416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79BD0B-7D0E-4FC3-B2C4-C5E66BDA6AFC}"/>
              </a:ext>
            </a:extLst>
          </p:cNvPr>
          <p:cNvSpPr/>
          <p:nvPr/>
        </p:nvSpPr>
        <p:spPr>
          <a:xfrm flipV="1">
            <a:off x="7856617" y="1748096"/>
            <a:ext cx="348916" cy="361060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44B80-5657-4908-954D-9DF9A51068CA}"/>
              </a:ext>
            </a:extLst>
          </p:cNvPr>
          <p:cNvSpPr/>
          <p:nvPr/>
        </p:nvSpPr>
        <p:spPr>
          <a:xfrm>
            <a:off x="6348285" y="4424518"/>
            <a:ext cx="2462340" cy="38370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8CBB1-A1F0-4768-9765-1D9B6BDB73AD}"/>
              </a:ext>
            </a:extLst>
          </p:cNvPr>
          <p:cNvSpPr/>
          <p:nvPr/>
        </p:nvSpPr>
        <p:spPr>
          <a:xfrm>
            <a:off x="6391839" y="5192202"/>
            <a:ext cx="2462340" cy="30901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31230F-7254-40C8-96FE-73A9AE2EEBB5}"/>
              </a:ext>
            </a:extLst>
          </p:cNvPr>
          <p:cNvSpPr/>
          <p:nvPr/>
        </p:nvSpPr>
        <p:spPr>
          <a:xfrm>
            <a:off x="6391839" y="5574434"/>
            <a:ext cx="2462340" cy="38370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E7B12-DA2F-4665-9844-C575D8DF8FD4}"/>
              </a:ext>
            </a:extLst>
          </p:cNvPr>
          <p:cNvSpPr txBox="1"/>
          <p:nvPr/>
        </p:nvSpPr>
        <p:spPr>
          <a:xfrm>
            <a:off x="1585154" y="5501217"/>
            <a:ext cx="2986846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Building ID: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(Parcel ID + Address No.)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01-08-0011-0069-0000_604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389D5F-3B87-4596-BA15-E98CCC04333D}"/>
              </a:ext>
            </a:extLst>
          </p:cNvPr>
          <p:cNvSpPr txBox="1"/>
          <p:nvPr/>
        </p:nvSpPr>
        <p:spPr>
          <a:xfrm>
            <a:off x="4572000" y="1807169"/>
            <a:ext cx="2021397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604 S Main Street, Philippi, WV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3FF29-9E0C-4B95-A8DC-64CFCBBF6DBA}"/>
              </a:ext>
            </a:extLst>
          </p:cNvPr>
          <p:cNvSpPr txBox="1"/>
          <p:nvPr/>
        </p:nvSpPr>
        <p:spPr>
          <a:xfrm>
            <a:off x="1585154" y="3206576"/>
            <a:ext cx="2920178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Parcel ID: </a:t>
            </a:r>
            <a:r>
              <a:rPr lang="en-US" sz="1200" b="1" dirty="0">
                <a:solidFill>
                  <a:srgbClr val="FFFF00"/>
                </a:solidFill>
              </a:rPr>
              <a:t>01-08-0011-0069-0000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72A8D9-0FDB-4666-B59A-1FA0C036FAC9}"/>
              </a:ext>
            </a:extLst>
          </p:cNvPr>
          <p:cNvSpPr/>
          <p:nvPr/>
        </p:nvSpPr>
        <p:spPr>
          <a:xfrm>
            <a:off x="2795716" y="3831574"/>
            <a:ext cx="1405113" cy="105505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Spatial Identifiers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A2272-AFC4-4AF9-9C23-CACCAD15BC6E}"/>
              </a:ext>
            </a:extLst>
          </p:cNvPr>
          <p:cNvSpPr txBox="1"/>
          <p:nvPr/>
        </p:nvSpPr>
        <p:spPr>
          <a:xfrm>
            <a:off x="698035" y="1017819"/>
            <a:ext cx="774792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multiple spatial identifiers to verify location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C6ED5D-0E41-4031-9718-C214F753C723}"/>
              </a:ext>
            </a:extLst>
          </p:cNvPr>
          <p:cNvGraphicFramePr>
            <a:graphicFrameLocks noGrp="1"/>
          </p:cNvGraphicFramePr>
          <p:nvPr/>
        </p:nvGraphicFramePr>
        <p:xfrm>
          <a:off x="698034" y="1601515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741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12188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Parcel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01-08-0011-0069-0000</a:t>
                      </a:r>
                      <a:endParaRPr lang="en-US" sz="20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4D8791-F0E7-4C9F-9868-DD11711DACD7}"/>
              </a:ext>
            </a:extLst>
          </p:cNvPr>
          <p:cNvGraphicFramePr>
            <a:graphicFrameLocks noGrp="1"/>
          </p:cNvGraphicFramePr>
          <p:nvPr/>
        </p:nvGraphicFramePr>
        <p:xfrm>
          <a:off x="729926" y="2497917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604 S Main St, Philippi, West Virginia, 26416</a:t>
                      </a:r>
                      <a:endParaRPr lang="en-US" sz="20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E7CD25-F1C9-4951-87F8-F0E927D1B6A7}"/>
              </a:ext>
            </a:extLst>
          </p:cNvPr>
          <p:cNvGraphicFramePr>
            <a:graphicFrameLocks noGrp="1"/>
          </p:cNvGraphicFramePr>
          <p:nvPr/>
        </p:nvGraphicFramePr>
        <p:xfrm>
          <a:off x="698034" y="3774320"/>
          <a:ext cx="774792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275028">
                <a:tc>
                  <a:txBody>
                    <a:bodyPr/>
                    <a:lstStyle/>
                    <a:p>
                      <a:r>
                        <a:rPr lang="en-US" sz="1400" dirty="0"/>
                        <a:t>X,Y Coordinate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39.144752, -80.033529</a:t>
                      </a:r>
                      <a:endParaRPr lang="en-US" sz="1600" u="none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DB5B9CB-FBE0-4475-B7E1-9CD0CF2886E5}"/>
              </a:ext>
            </a:extLst>
          </p:cNvPr>
          <p:cNvGraphicFramePr>
            <a:graphicFrameLocks noGrp="1"/>
          </p:cNvGraphicFramePr>
          <p:nvPr/>
        </p:nvGraphicFramePr>
        <p:xfrm>
          <a:off x="698031" y="4494602"/>
          <a:ext cx="7747929" cy="56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564512">
                <a:tc>
                  <a:txBody>
                    <a:bodyPr/>
                    <a:lstStyle/>
                    <a:p>
                      <a:r>
                        <a:rPr lang="en-US" sz="1400" dirty="0"/>
                        <a:t>Share MAP URL Link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u="none" dirty="0">
                          <a:solidFill>
                            <a:schemeClr val="bg1"/>
                          </a:solidFill>
                        </a:rPr>
                        <a:t>https://www.mapwv.gov/flood/map/?wkid=102100&amp;x=-8909292&amp;y=4742427&amp;l=12&amp;v=1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516617" y="2059478"/>
          <a:ext cx="2732809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891">
                  <a:extLst>
                    <a:ext uri="{9D8B030D-6E8A-4147-A177-3AD203B41FA5}">
                      <a16:colId xmlns:a16="http://schemas.microsoft.com/office/drawing/2014/main" val="4282892354"/>
                    </a:ext>
                  </a:extLst>
                </a:gridCol>
                <a:gridCol w="58662">
                  <a:extLst>
                    <a:ext uri="{9D8B030D-6E8A-4147-A177-3AD203B41FA5}">
                      <a16:colId xmlns:a16="http://schemas.microsoft.com/office/drawing/2014/main" val="41484127"/>
                    </a:ext>
                  </a:extLst>
                </a:gridCol>
                <a:gridCol w="539140">
                  <a:extLst>
                    <a:ext uri="{9D8B030D-6E8A-4147-A177-3AD203B41FA5}">
                      <a16:colId xmlns:a16="http://schemas.microsoft.com/office/drawing/2014/main" val="359974847"/>
                    </a:ext>
                  </a:extLst>
                </a:gridCol>
                <a:gridCol w="101215">
                  <a:extLst>
                    <a:ext uri="{9D8B030D-6E8A-4147-A177-3AD203B41FA5}">
                      <a16:colId xmlns:a16="http://schemas.microsoft.com/office/drawing/2014/main" val="918634740"/>
                    </a:ext>
                  </a:extLst>
                </a:gridCol>
                <a:gridCol w="468120">
                  <a:extLst>
                    <a:ext uri="{9D8B030D-6E8A-4147-A177-3AD203B41FA5}">
                      <a16:colId xmlns:a16="http://schemas.microsoft.com/office/drawing/2014/main" val="504532957"/>
                    </a:ext>
                  </a:extLst>
                </a:gridCol>
                <a:gridCol w="101215">
                  <a:extLst>
                    <a:ext uri="{9D8B030D-6E8A-4147-A177-3AD203B41FA5}">
                      <a16:colId xmlns:a16="http://schemas.microsoft.com/office/drawing/2014/main" val="1421159694"/>
                    </a:ext>
                  </a:extLst>
                </a:gridCol>
                <a:gridCol w="430164">
                  <a:extLst>
                    <a:ext uri="{9D8B030D-6E8A-4147-A177-3AD203B41FA5}">
                      <a16:colId xmlns:a16="http://schemas.microsoft.com/office/drawing/2014/main" val="3177079869"/>
                    </a:ext>
                  </a:extLst>
                </a:gridCol>
                <a:gridCol w="142334">
                  <a:extLst>
                    <a:ext uri="{9D8B030D-6E8A-4147-A177-3AD203B41FA5}">
                      <a16:colId xmlns:a16="http://schemas.microsoft.com/office/drawing/2014/main" val="3627578931"/>
                    </a:ext>
                  </a:extLst>
                </a:gridCol>
                <a:gridCol w="370068">
                  <a:extLst>
                    <a:ext uri="{9D8B030D-6E8A-4147-A177-3AD203B41FA5}">
                      <a16:colId xmlns:a16="http://schemas.microsoft.com/office/drawing/2014/main" val="310074319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08117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County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District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Parcel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Suffix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349260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E4D8791-F0E7-4C9F-9868-DD11711DACD7}"/>
              </a:ext>
            </a:extLst>
          </p:cNvPr>
          <p:cNvGraphicFramePr>
            <a:graphicFrameLocks noGrp="1"/>
          </p:cNvGraphicFramePr>
          <p:nvPr/>
        </p:nvGraphicFramePr>
        <p:xfrm>
          <a:off x="698029" y="3272992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Building Identifier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01-08-0011-0069-0000_604</a:t>
                      </a:r>
                      <a:endParaRPr lang="en-US" sz="2000" u="none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98031" y="5086615"/>
          <a:ext cx="774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726240428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362910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Share Parcel Assessment URL Link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u="none" dirty="0">
                          <a:solidFill>
                            <a:schemeClr val="bg1"/>
                          </a:solidFill>
                        </a:rPr>
                        <a:t>http://www.mapwv.gov/Assessment/Detail/?PID=01080011006900000000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4976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0E7CD25-F1C9-4951-87F8-F0E927D1B6A7}"/>
              </a:ext>
            </a:extLst>
          </p:cNvPr>
          <p:cNvGraphicFramePr>
            <a:graphicFrameLocks noGrp="1"/>
          </p:cNvGraphicFramePr>
          <p:nvPr/>
        </p:nvGraphicFramePr>
        <p:xfrm>
          <a:off x="698030" y="4118859"/>
          <a:ext cx="774792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275028">
                <a:tc>
                  <a:txBody>
                    <a:bodyPr/>
                    <a:lstStyle/>
                    <a:p>
                      <a:r>
                        <a:rPr lang="en-US" sz="1400" dirty="0"/>
                        <a:t>Google Plus Code (11-digit)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86FX4XV8+VHF</a:t>
                      </a:r>
                      <a:endParaRPr lang="en-US" sz="1600" u="none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sp>
        <p:nvSpPr>
          <p:cNvPr id="7" name="5-Point Star 6"/>
          <p:cNvSpPr/>
          <p:nvPr/>
        </p:nvSpPr>
        <p:spPr>
          <a:xfrm>
            <a:off x="214008" y="3320205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214008" y="3745136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214008" y="4105052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14008" y="4602420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214008" y="6005075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1834" y="5966163"/>
            <a:ext cx="212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= Unique Identifiers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03256" y="5575591"/>
            <a:ext cx="556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Notes:  Owner Name from assessment records and Building Pictures (elevation certificates) can be helpful for property identification purposes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Proper Building and Property Identifiers are important for exchanging building-level data efficiently among local, state, and federal partners (including UDFs, LOMAs, Mitigated Buyout Properties, Elevation Certificates, Repetitive Loss Structures, etc.)</a:t>
            </a:r>
          </a:p>
        </p:txBody>
      </p:sp>
    </p:spTree>
    <p:extLst>
      <p:ext uri="{BB962C8B-B14F-4D97-AF65-F5344CB8AC3E}">
        <p14:creationId xmlns:p14="http://schemas.microsoft.com/office/powerpoint/2010/main" val="1265992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Unique Identifier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F90ACE-ADBA-439B-9A60-7AE71640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8" y="3578826"/>
            <a:ext cx="3521791" cy="25851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1869F61-EC15-49E3-9AE2-C6C82B9D6A86}"/>
              </a:ext>
            </a:extLst>
          </p:cNvPr>
          <p:cNvGraphicFramePr>
            <a:graphicFrameLocks noGrp="1"/>
          </p:cNvGraphicFramePr>
          <p:nvPr/>
        </p:nvGraphicFramePr>
        <p:xfrm>
          <a:off x="698034" y="1166291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741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12188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10357">
                <a:tc>
                  <a:txBody>
                    <a:bodyPr/>
                    <a:lstStyle/>
                    <a:p>
                      <a:r>
                        <a:rPr lang="en-US" sz="2000" dirty="0"/>
                        <a:t>Parcel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u="non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01-08-0011-0069-0000</a:t>
                      </a:r>
                      <a:endParaRPr lang="en-US" sz="2000" b="1" u="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617802-3F15-4594-8C92-65F1DD709F91}"/>
              </a:ext>
            </a:extLst>
          </p:cNvPr>
          <p:cNvGraphicFramePr>
            <a:graphicFrameLocks noGrp="1"/>
          </p:cNvGraphicFramePr>
          <p:nvPr/>
        </p:nvGraphicFramePr>
        <p:xfrm>
          <a:off x="729926" y="1976811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604</a:t>
                      </a:r>
                      <a:r>
                        <a:rPr lang="en-US" sz="2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 Main St, Philippi, West Virginia, 26416</a:t>
                      </a:r>
                      <a:endParaRPr lang="en-US" sz="20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162F9C2-FD24-411B-88D3-738F2F4F28F5}"/>
              </a:ext>
            </a:extLst>
          </p:cNvPr>
          <p:cNvGraphicFramePr>
            <a:graphicFrameLocks noGrp="1"/>
          </p:cNvGraphicFramePr>
          <p:nvPr/>
        </p:nvGraphicFramePr>
        <p:xfrm>
          <a:off x="3516617" y="1538372"/>
          <a:ext cx="2732809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891">
                  <a:extLst>
                    <a:ext uri="{9D8B030D-6E8A-4147-A177-3AD203B41FA5}">
                      <a16:colId xmlns:a16="http://schemas.microsoft.com/office/drawing/2014/main" val="4282892354"/>
                    </a:ext>
                  </a:extLst>
                </a:gridCol>
                <a:gridCol w="58662">
                  <a:extLst>
                    <a:ext uri="{9D8B030D-6E8A-4147-A177-3AD203B41FA5}">
                      <a16:colId xmlns:a16="http://schemas.microsoft.com/office/drawing/2014/main" val="41484127"/>
                    </a:ext>
                  </a:extLst>
                </a:gridCol>
                <a:gridCol w="539140">
                  <a:extLst>
                    <a:ext uri="{9D8B030D-6E8A-4147-A177-3AD203B41FA5}">
                      <a16:colId xmlns:a16="http://schemas.microsoft.com/office/drawing/2014/main" val="359974847"/>
                    </a:ext>
                  </a:extLst>
                </a:gridCol>
                <a:gridCol w="101215">
                  <a:extLst>
                    <a:ext uri="{9D8B030D-6E8A-4147-A177-3AD203B41FA5}">
                      <a16:colId xmlns:a16="http://schemas.microsoft.com/office/drawing/2014/main" val="918634740"/>
                    </a:ext>
                  </a:extLst>
                </a:gridCol>
                <a:gridCol w="468120">
                  <a:extLst>
                    <a:ext uri="{9D8B030D-6E8A-4147-A177-3AD203B41FA5}">
                      <a16:colId xmlns:a16="http://schemas.microsoft.com/office/drawing/2014/main" val="504532957"/>
                    </a:ext>
                  </a:extLst>
                </a:gridCol>
                <a:gridCol w="101215">
                  <a:extLst>
                    <a:ext uri="{9D8B030D-6E8A-4147-A177-3AD203B41FA5}">
                      <a16:colId xmlns:a16="http://schemas.microsoft.com/office/drawing/2014/main" val="1421159694"/>
                    </a:ext>
                  </a:extLst>
                </a:gridCol>
                <a:gridCol w="430164">
                  <a:extLst>
                    <a:ext uri="{9D8B030D-6E8A-4147-A177-3AD203B41FA5}">
                      <a16:colId xmlns:a16="http://schemas.microsoft.com/office/drawing/2014/main" val="3177079869"/>
                    </a:ext>
                  </a:extLst>
                </a:gridCol>
                <a:gridCol w="142334">
                  <a:extLst>
                    <a:ext uri="{9D8B030D-6E8A-4147-A177-3AD203B41FA5}">
                      <a16:colId xmlns:a16="http://schemas.microsoft.com/office/drawing/2014/main" val="3627578931"/>
                    </a:ext>
                  </a:extLst>
                </a:gridCol>
                <a:gridCol w="370068">
                  <a:extLst>
                    <a:ext uri="{9D8B030D-6E8A-4147-A177-3AD203B41FA5}">
                      <a16:colId xmlns:a16="http://schemas.microsoft.com/office/drawing/2014/main" val="310074319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08117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County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District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Parcel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Suffix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349260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AD95164-5B8E-4791-9A64-90C3C01CCF98}"/>
              </a:ext>
            </a:extLst>
          </p:cNvPr>
          <p:cNvGraphicFramePr>
            <a:graphicFrameLocks noGrp="1"/>
          </p:cNvGraphicFramePr>
          <p:nvPr/>
        </p:nvGraphicFramePr>
        <p:xfrm>
          <a:off x="698029" y="2694136"/>
          <a:ext cx="774792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Building Identifier</a:t>
                      </a:r>
                      <a:br>
                        <a:rPr lang="en-US" sz="2000" dirty="0"/>
                      </a:br>
                      <a:r>
                        <a:rPr lang="en-US" sz="1600" dirty="0"/>
                        <a:t>(Parcel ID + Address No.)</a:t>
                      </a:r>
                      <a:endParaRPr lang="en-US" sz="2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01-08-0011-0069-0000</a:t>
                      </a:r>
                      <a:r>
                        <a:rPr lang="en-US" sz="2000" b="0" i="0" u="non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</a:t>
                      </a:r>
                      <a:r>
                        <a:rPr lang="en-US" sz="2000" b="1" i="0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604</a:t>
                      </a:r>
                      <a:endParaRPr lang="en-US" sz="2000" b="1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sp>
        <p:nvSpPr>
          <p:cNvPr id="14" name="5-Point Star 6">
            <a:extLst>
              <a:ext uri="{FF2B5EF4-FFF2-40B4-BE49-F238E27FC236}">
                <a16:creationId xmlns:a16="http://schemas.microsoft.com/office/drawing/2014/main" id="{DAD85DFB-B227-4C42-8415-23BF7AD98BF2}"/>
              </a:ext>
            </a:extLst>
          </p:cNvPr>
          <p:cNvSpPr/>
          <p:nvPr/>
        </p:nvSpPr>
        <p:spPr>
          <a:xfrm>
            <a:off x="214008" y="2799099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E986B-4B1A-448A-AF48-1EAC7594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522" y="3401081"/>
            <a:ext cx="4003436" cy="2940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21412B-C054-4DA9-85CC-8623151DE902}"/>
              </a:ext>
            </a:extLst>
          </p:cNvPr>
          <p:cNvSpPr txBox="1"/>
          <p:nvPr/>
        </p:nvSpPr>
        <p:spPr>
          <a:xfrm>
            <a:off x="1174283" y="6320166"/>
            <a:ext cx="221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Link to </a:t>
            </a:r>
            <a:r>
              <a:rPr lang="en-US" sz="1600" b="1" dirty="0"/>
              <a:t>Property</a:t>
            </a:r>
            <a:r>
              <a:rPr lang="en-US" sz="1600" dirty="0"/>
              <a:t> Record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9C7219-816F-442F-8BFF-9A43B7C5F7CD}"/>
              </a:ext>
            </a:extLst>
          </p:cNvPr>
          <p:cNvSpPr txBox="1"/>
          <p:nvPr/>
        </p:nvSpPr>
        <p:spPr>
          <a:xfrm>
            <a:off x="5370892" y="6318204"/>
            <a:ext cx="221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Link to </a:t>
            </a:r>
            <a:r>
              <a:rPr lang="en-US" sz="1600" b="1" dirty="0"/>
              <a:t>Structure</a:t>
            </a:r>
            <a:r>
              <a:rPr lang="en-US" sz="1600" dirty="0"/>
              <a:t> Record</a:t>
            </a:r>
          </a:p>
        </p:txBody>
      </p:sp>
    </p:spTree>
    <p:extLst>
      <p:ext uri="{BB962C8B-B14F-4D97-AF65-F5344CB8AC3E}">
        <p14:creationId xmlns:p14="http://schemas.microsoft.com/office/powerpoint/2010/main" val="141616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7675" y="1832026"/>
            <a:ext cx="8248650" cy="3759149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dirty="0">
                <a:latin typeface="inherit"/>
              </a:rPr>
              <a:t/>
            </a:r>
            <a:br>
              <a:rPr lang="en-US" dirty="0">
                <a:latin typeface="inherit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WVU GIS Technical Center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West Virginia University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Kurt Donaldson</a:t>
            </a:r>
            <a:r>
              <a:rPr lang="en-US" dirty="0"/>
              <a:t>, GIS Manager</a:t>
            </a:r>
            <a:br>
              <a:rPr lang="en-US" dirty="0"/>
            </a:br>
            <a:r>
              <a:rPr lang="en-US" dirty="0">
                <a:hlinkClick r:id="rId2"/>
              </a:rPr>
              <a:t>kurt.donaldson@mail.wvu.edu</a:t>
            </a:r>
            <a:r>
              <a:rPr lang="en-US" dirty="0"/>
              <a:t>, phone: (304) 293-9467</a:t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>
              <a:solidFill>
                <a:srgbClr val="666666"/>
              </a:solidFill>
              <a:latin typeface="inherit"/>
            </a:endParaRPr>
          </a:p>
          <a:p>
            <a:pPr lvl="2"/>
            <a:endParaRPr lang="en-US" dirty="0">
              <a:solidFill>
                <a:srgbClr val="666666"/>
              </a:solidFill>
              <a:latin typeface="inherit"/>
            </a:endParaRPr>
          </a:p>
          <a:p>
            <a:pPr lvl="2"/>
            <a:endParaRPr lang="en-US" dirty="0">
              <a:solidFill>
                <a:srgbClr val="666666"/>
              </a:solidFill>
              <a:latin typeface="merriweatherregular"/>
            </a:endParaRPr>
          </a:p>
          <a:p>
            <a:pPr marL="457200" lvl="1" indent="0">
              <a:buNone/>
            </a:pPr>
            <a:endParaRPr lang="en-US" dirty="0">
              <a:solidFill>
                <a:srgbClr val="666666"/>
              </a:solidFill>
              <a:latin typeface="merriweather_lightregula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Trails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C67D6C-1A4E-4444-BC4F-CAE91DEC5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92" y="958468"/>
            <a:ext cx="7544517" cy="5815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87DA23-43E5-401D-BC53-358C1EC38EF9}"/>
              </a:ext>
            </a:extLst>
          </p:cNvPr>
          <p:cNvSpPr txBox="1"/>
          <p:nvPr/>
        </p:nvSpPr>
        <p:spPr>
          <a:xfrm>
            <a:off x="924791" y="1143000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Need to verify Bluewater trails designated by WV DOT Recreational Trail Advisory Board</a:t>
            </a:r>
          </a:p>
        </p:txBody>
      </p:sp>
    </p:spTree>
    <p:extLst>
      <p:ext uri="{BB962C8B-B14F-4D97-AF65-F5344CB8AC3E}">
        <p14:creationId xmlns:p14="http://schemas.microsoft.com/office/powerpoint/2010/main" val="270635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Rail-Trails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85C96-DD20-495D-AE72-3130D2B3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08" y="976392"/>
            <a:ext cx="7402109" cy="571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1346-E8F8-47CE-8CF7-043DA58A4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3" y="5610038"/>
            <a:ext cx="7942264" cy="76689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The New Trails Application: Starting Up and Choosing Your Mode</a:t>
            </a:r>
          </a:p>
        </p:txBody>
      </p:sp>
      <p:pic>
        <p:nvPicPr>
          <p:cNvPr id="4" name="Picture 6" descr="Image preview">
            <a:extLst>
              <a:ext uri="{FF2B5EF4-FFF2-40B4-BE49-F238E27FC236}">
                <a16:creationId xmlns:a16="http://schemas.microsoft.com/office/drawing/2014/main" id="{A870D996-6111-4855-923E-4CA2396B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22" y="1247962"/>
            <a:ext cx="1591869" cy="34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Word&#10;&#10;Description automatically generated">
            <a:extLst>
              <a:ext uri="{FF2B5EF4-FFF2-40B4-BE49-F238E27FC236}">
                <a16:creationId xmlns:a16="http://schemas.microsoft.com/office/drawing/2014/main" id="{4075B9C3-BE58-41DA-8A73-8047B18C86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88" y="1247962"/>
            <a:ext cx="1591869" cy="344520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B858A2A-BF72-41C5-BF2B-B27161D4E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37" y="1266286"/>
            <a:ext cx="1591869" cy="34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EE385-466C-4346-900A-F0257338E878}"/>
              </a:ext>
            </a:extLst>
          </p:cNvPr>
          <p:cNvSpPr txBox="1"/>
          <p:nvPr/>
        </p:nvSpPr>
        <p:spPr>
          <a:xfrm>
            <a:off x="1170425" y="4749354"/>
            <a:ext cx="10502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Start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4FC847-2430-4E2B-A23D-0B7C59E5C8DD}"/>
              </a:ext>
            </a:extLst>
          </p:cNvPr>
          <p:cNvSpPr txBox="1"/>
          <p:nvPr/>
        </p:nvSpPr>
        <p:spPr>
          <a:xfrm>
            <a:off x="3674059" y="4731154"/>
            <a:ext cx="15699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Online Maps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E6C9F-610C-43E4-8B94-2103851316F7}"/>
              </a:ext>
            </a:extLst>
          </p:cNvPr>
          <p:cNvSpPr txBox="1"/>
          <p:nvPr/>
        </p:nvSpPr>
        <p:spPr>
          <a:xfrm>
            <a:off x="6129793" y="4749354"/>
            <a:ext cx="24313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Downloadable Maps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31F95-5F59-4AAC-B089-E9F6F5F4ED2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Application - Prototype</a:t>
            </a:r>
          </a:p>
        </p:txBody>
      </p:sp>
    </p:spTree>
    <p:extLst>
      <p:ext uri="{BB962C8B-B14F-4D97-AF65-F5344CB8AC3E}">
        <p14:creationId xmlns:p14="http://schemas.microsoft.com/office/powerpoint/2010/main" val="186262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1346-E8F8-47CE-8CF7-043DA58A4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85" y="5347829"/>
            <a:ext cx="6143229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The New Trails App: Online and Offline Maps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4FC847-2430-4E2B-A23D-0B7C59E5C8DD}"/>
              </a:ext>
            </a:extLst>
          </p:cNvPr>
          <p:cNvSpPr txBox="1"/>
          <p:nvPr/>
        </p:nvSpPr>
        <p:spPr>
          <a:xfrm>
            <a:off x="1328989" y="4847211"/>
            <a:ext cx="14654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Online Map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1761D20-E339-421B-8851-CF45D03876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4" y="1273219"/>
            <a:ext cx="1612046" cy="3488872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8D92B403-37AE-4220-A2CD-36A54679BB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71" y="1273219"/>
            <a:ext cx="1612046" cy="3488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7BE95CC-A237-40AB-98AF-808B03B681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10" y="1273219"/>
            <a:ext cx="1612046" cy="3488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274C4-029D-44A6-B236-39D4FB2AABF5}"/>
              </a:ext>
            </a:extLst>
          </p:cNvPr>
          <p:cNvSpPr txBox="1"/>
          <p:nvPr/>
        </p:nvSpPr>
        <p:spPr>
          <a:xfrm>
            <a:off x="4751282" y="4847211"/>
            <a:ext cx="14852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Offline Map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31A54-FC61-4577-8307-69D68D3E1103}"/>
              </a:ext>
            </a:extLst>
          </p:cNvPr>
          <p:cNvSpPr txBox="1"/>
          <p:nvPr/>
        </p:nvSpPr>
        <p:spPr>
          <a:xfrm>
            <a:off x="6673921" y="1223142"/>
            <a:ext cx="2275115" cy="36240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u="sng" dirty="0"/>
              <a:t>Both Maps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Same Data Source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Same Symbology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Same Tools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Different Backgrounds</a:t>
            </a:r>
          </a:p>
          <a:p>
            <a:endParaRPr lang="en-US" sz="1350" dirty="0"/>
          </a:p>
          <a:p>
            <a:r>
              <a:rPr lang="en-US" sz="1350" u="sng" dirty="0"/>
              <a:t>Online Maps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Requires Connection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Uses same source as web map</a:t>
            </a:r>
          </a:p>
          <a:p>
            <a:endParaRPr lang="en-US" sz="1350" dirty="0"/>
          </a:p>
          <a:p>
            <a:r>
              <a:rPr lang="en-US" sz="1350" u="sng" dirty="0"/>
              <a:t>Offline Maps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Download individual park maps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Optimized for download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Published periodically</a:t>
            </a:r>
          </a:p>
          <a:p>
            <a:endParaRPr lang="en-US" sz="135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351CF6-2B07-4CCC-A00A-C4A5F2AF141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 Mobile Application</a:t>
            </a:r>
          </a:p>
        </p:txBody>
      </p:sp>
    </p:spTree>
    <p:extLst>
      <p:ext uri="{BB962C8B-B14F-4D97-AF65-F5344CB8AC3E}">
        <p14:creationId xmlns:p14="http://schemas.microsoft.com/office/powerpoint/2010/main" val="1430426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9367</TotalTime>
  <Words>2431</Words>
  <Application>Microsoft Office PowerPoint</Application>
  <PresentationFormat>On-screen Show (4:3)</PresentationFormat>
  <Paragraphs>475</Paragraphs>
  <Slides>56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Arial</vt:lpstr>
      <vt:lpstr>Arimo</vt:lpstr>
      <vt:lpstr>Calibri</vt:lpstr>
      <vt:lpstr>Calibri Light</vt:lpstr>
      <vt:lpstr>Courier New</vt:lpstr>
      <vt:lpstr>Helvetica</vt:lpstr>
      <vt:lpstr>inherit</vt:lpstr>
      <vt:lpstr>merriweather_lightregular</vt:lpstr>
      <vt:lpstr>merriweatherregular</vt:lpstr>
      <vt:lpstr>Times New Roman</vt:lpstr>
      <vt:lpstr>Wingdings</vt:lpstr>
      <vt:lpstr>Office Theme</vt:lpstr>
      <vt:lpstr>Presentation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New Trails Application: Starting Up and Choosing Your Mode</vt:lpstr>
      <vt:lpstr>The New Trails App: Online and Offline Maps</vt:lpstr>
      <vt:lpstr>The New Trails App: Tools</vt:lpstr>
      <vt:lpstr>The New Trails App: Development Environment</vt:lpstr>
      <vt:lpstr>WV DOT Scanning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WV DOT Scanning Project</vt:lpstr>
      <vt:lpstr>PowerPoint Presentation</vt:lpstr>
      <vt:lpstr>PowerPoint Presentation</vt:lpstr>
      <vt:lpstr>Microsoft SQL Server &amp; Enterprise  ArcGIS Geodatabase</vt:lpstr>
      <vt:lpstr>Microsoft SQL Server &amp; Enterprise  ArcGIS Geodatabase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46</cp:revision>
  <cp:lastPrinted>2019-11-20T05:08:28Z</cp:lastPrinted>
  <dcterms:created xsi:type="dcterms:W3CDTF">2019-11-20T01:19:31Z</dcterms:created>
  <dcterms:modified xsi:type="dcterms:W3CDTF">2021-11-22T01:20:33Z</dcterms:modified>
</cp:coreProperties>
</file>