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737" r:id="rId2"/>
    <p:sldId id="861" r:id="rId3"/>
    <p:sldId id="258" r:id="rId4"/>
    <p:sldId id="871" r:id="rId5"/>
    <p:sldId id="859" r:id="rId6"/>
    <p:sldId id="860" r:id="rId7"/>
    <p:sldId id="858" r:id="rId8"/>
    <p:sldId id="870" r:id="rId9"/>
    <p:sldId id="869" r:id="rId10"/>
    <p:sldId id="868" r:id="rId11"/>
    <p:sldId id="856" r:id="rId12"/>
    <p:sldId id="877" r:id="rId13"/>
    <p:sldId id="875" r:id="rId14"/>
    <p:sldId id="876" r:id="rId15"/>
    <p:sldId id="256" r:id="rId16"/>
    <p:sldId id="863" r:id="rId17"/>
    <p:sldId id="865" r:id="rId18"/>
    <p:sldId id="269" r:id="rId19"/>
    <p:sldId id="273" r:id="rId20"/>
    <p:sldId id="284" r:id="rId21"/>
    <p:sldId id="285" r:id="rId22"/>
    <p:sldId id="277" r:id="rId23"/>
    <p:sldId id="276" r:id="rId24"/>
    <p:sldId id="264" r:id="rId25"/>
    <p:sldId id="890" r:id="rId26"/>
    <p:sldId id="867" r:id="rId27"/>
    <p:sldId id="889" r:id="rId28"/>
    <p:sldId id="874" r:id="rId29"/>
    <p:sldId id="477" r:id="rId30"/>
    <p:sldId id="872" r:id="rId31"/>
    <p:sldId id="866" r:id="rId32"/>
    <p:sldId id="893" r:id="rId33"/>
    <p:sldId id="879" r:id="rId34"/>
    <p:sldId id="888" r:id="rId35"/>
    <p:sldId id="729" r:id="rId36"/>
    <p:sldId id="738" r:id="rId37"/>
    <p:sldId id="883" r:id="rId38"/>
    <p:sldId id="884" r:id="rId39"/>
    <p:sldId id="885" r:id="rId40"/>
    <p:sldId id="886" r:id="rId41"/>
    <p:sldId id="742" r:id="rId42"/>
    <p:sldId id="836" r:id="rId43"/>
    <p:sldId id="743" r:id="rId44"/>
    <p:sldId id="752" r:id="rId45"/>
    <p:sldId id="851" r:id="rId46"/>
    <p:sldId id="748" r:id="rId47"/>
    <p:sldId id="852" r:id="rId48"/>
    <p:sldId id="853" r:id="rId49"/>
    <p:sldId id="607" r:id="rId50"/>
    <p:sldId id="486" r:id="rId51"/>
    <p:sldId id="887" r:id="rId52"/>
    <p:sldId id="878" r:id="rId53"/>
    <p:sldId id="595" r:id="rId54"/>
    <p:sldId id="490" r:id="rId55"/>
    <p:sldId id="891" r:id="rId56"/>
    <p:sldId id="892" r:id="rId57"/>
    <p:sldId id="793" r:id="rId58"/>
  </p:sldIdLst>
  <p:sldSz cx="9144000" cy="6858000" type="screen4x3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3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9" d="100"/>
        <a:sy n="79" d="100"/>
      </p:scale>
      <p:origin x="0" y="-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Land </a:t>
            </a:r>
            <a:r>
              <a:rPr lang="en-US" dirty="0" smtClean="0"/>
              <a:t>Trails (miles)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Total Distance (Mi)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23-40EE-BC61-CA8E1F05DC6D}"/>
              </c:ext>
            </c:extLst>
          </c:dPt>
          <c:dPt>
            <c:idx val="1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23-40EE-BC61-CA8E1F05DC6D}"/>
              </c:ext>
            </c:extLst>
          </c:dPt>
          <c:dLbls>
            <c:dLbl>
              <c:idx val="0"/>
              <c:layout>
                <c:manualLayout>
                  <c:x val="-0.13159701979400912"/>
                  <c:y val="-0.1542130972156537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F23-40EE-BC61-CA8E1F05DC6D}"/>
                </c:ext>
              </c:extLst>
            </c:dLbl>
            <c:dLbl>
              <c:idx val="1"/>
              <c:layout>
                <c:manualLayout>
                  <c:x val="9.4478221037727989E-2"/>
                  <c:y val="0.242477283322702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F23-40EE-BC61-CA8E1F05DC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Sheet1!$B$1:$C$1</c:f>
              <c:strCache>
                <c:ptCount val="2"/>
                <c:pt idx="0">
                  <c:v>Non-Motorized</c:v>
                </c:pt>
                <c:pt idx="1">
                  <c:v>Motorized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 formatCode="#,##0">
                  <c:v>3959</c:v>
                </c:pt>
                <c:pt idx="1">
                  <c:v>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23-40EE-BC61-CA8E1F05DC6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Water </a:t>
            </a:r>
            <a:r>
              <a:rPr lang="en-US" dirty="0" smtClean="0"/>
              <a:t>Trails (miles)</a:t>
            </a:r>
            <a:endParaRPr lang="en-US" dirty="0"/>
          </a:p>
        </c:rich>
      </c:tx>
      <c:layout>
        <c:manualLayout>
          <c:xMode val="edge"/>
          <c:yMode val="edge"/>
          <c:x val="0.4228129880295115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Sheet1!$A$9</c:f>
              <c:strCache>
                <c:ptCount val="1"/>
                <c:pt idx="0">
                  <c:v>Total Distance (Mi)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BC-45B2-BAD8-8B5CEE13FF3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BC-45B2-BAD8-8B5CEE13FF36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9BC-45B2-BAD8-8B5CEE13FF36}"/>
                </c:ext>
              </c:extLst>
            </c:dLbl>
            <c:dLbl>
              <c:idx val="1"/>
              <c:layout>
                <c:manualLayout>
                  <c:x val="0.17324196778275899"/>
                  <c:y val="2.38096674021480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9BC-45B2-BAD8-8B5CEE13FF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Sheet1!$B$7:$C$7</c:f>
              <c:strCache>
                <c:ptCount val="2"/>
                <c:pt idx="0">
                  <c:v>Flatwater</c:v>
                </c:pt>
                <c:pt idx="1">
                  <c:v>Whitewater</c:v>
                </c:pt>
              </c:strCache>
            </c:strRef>
          </c:cat>
          <c:val>
            <c:numRef>
              <c:f>Sheet1!$B$9:$C$9</c:f>
              <c:numCache>
                <c:formatCode>#,##0</c:formatCode>
                <c:ptCount val="2"/>
                <c:pt idx="0">
                  <c:v>1241</c:v>
                </c:pt>
                <c:pt idx="1">
                  <c:v>2105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BC-45B2-BAD8-8B5CEE13FF3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Visits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102256293458387"/>
          <c:y val="4.0098147544297059E-2"/>
          <c:w val="0.82258937799128251"/>
          <c:h val="0.84763901545422182"/>
        </c:manualLayout>
      </c:layout>
      <c:lineChart>
        <c:grouping val="standard"/>
        <c:varyColors val="0"/>
        <c:ser>
          <c:idx val="0"/>
          <c:order val="0"/>
          <c:tx>
            <c:v>Flood Tool</c:v>
          </c:tx>
          <c:spPr>
            <a:ln w="25400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elete val="1"/>
          </c:dLbls>
          <c:cat>
            <c:strRef>
              <c:f>Flood!$A$35:$A$49</c:f>
              <c:strCache>
                <c:ptCount val="5"/>
                <c:pt idx="0">
                  <c:v>2017, Q4</c:v>
                </c:pt>
                <c:pt idx="1">
                  <c:v>2018, Q4</c:v>
                </c:pt>
                <c:pt idx="2">
                  <c:v>2019, Q4</c:v>
                </c:pt>
                <c:pt idx="3">
                  <c:v>2020, Q4</c:v>
                </c:pt>
                <c:pt idx="4">
                  <c:v>2021, Q2</c:v>
                </c:pt>
              </c:strCache>
            </c:strRef>
          </c:cat>
          <c:val>
            <c:numRef>
              <c:f>Flood!$D$35:$D$49</c:f>
              <c:numCache>
                <c:formatCode>_(* #,##0_);_(* \(#,##0\);_(* "-"??_);_(@_)</c:formatCode>
                <c:ptCount val="5"/>
                <c:pt idx="0">
                  <c:v>28911</c:v>
                </c:pt>
                <c:pt idx="1">
                  <c:v>28954</c:v>
                </c:pt>
                <c:pt idx="2">
                  <c:v>29677</c:v>
                </c:pt>
                <c:pt idx="3">
                  <c:v>36395</c:v>
                </c:pt>
                <c:pt idx="4">
                  <c:v>43488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D2-4AAA-BC9E-ACD7CE916EEA}"/>
            </c:ext>
          </c:extLst>
        </c:ser>
        <c:ser>
          <c:idx val="1"/>
          <c:order val="1"/>
          <c:tx>
            <c:v>Parcel Viewer</c:v>
          </c:tx>
          <c:spPr>
            <a:ln w="25400" cap="sq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elete val="1"/>
          </c:dLbls>
          <c:cat>
            <c:strRef>
              <c:f>Flood!$A$35:$A$49</c:f>
              <c:strCache>
                <c:ptCount val="5"/>
                <c:pt idx="0">
                  <c:v>2017, Q4</c:v>
                </c:pt>
                <c:pt idx="1">
                  <c:v>2018, Q4</c:v>
                </c:pt>
                <c:pt idx="2">
                  <c:v>2019, Q4</c:v>
                </c:pt>
                <c:pt idx="3">
                  <c:v>2020, Q4</c:v>
                </c:pt>
                <c:pt idx="4">
                  <c:v>2021, Q2</c:v>
                </c:pt>
              </c:strCache>
            </c:strRef>
          </c:cat>
          <c:val>
            <c:numRef>
              <c:f>Parcels!$D$4:$D$18</c:f>
              <c:numCache>
                <c:formatCode>_(* #,##0_);_(* \(#,##0\);_(* "-"??_);_(@_)</c:formatCode>
                <c:ptCount val="5"/>
                <c:pt idx="0">
                  <c:v>64</c:v>
                </c:pt>
                <c:pt idx="1">
                  <c:v>16595</c:v>
                </c:pt>
                <c:pt idx="2">
                  <c:v>94614</c:v>
                </c:pt>
                <c:pt idx="3">
                  <c:v>208558</c:v>
                </c:pt>
                <c:pt idx="4">
                  <c:v>241830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D2-4AAA-BC9E-ACD7CE916EE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03244368"/>
        <c:axId val="603243384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Assessment!$C$1</c15:sqref>
                        </c15:formulaRef>
                      </c:ext>
                    </c:extLst>
                    <c:strCache>
                      <c:ptCount val="1"/>
                      <c:pt idx="0">
                        <c:v>Assessment Viewer</c:v>
                      </c:pt>
                    </c:strCache>
                  </c:strRef>
                </c:tx>
                <c:spPr>
                  <a:ln w="9525" cap="rnd">
                    <a:solidFill>
                      <a:schemeClr val="accent3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circle"/>
                  <c:size val="6"/>
                  <c:spPr>
                    <a:gradFill rotWithShape="1">
                      <a:gsLst>
                        <a:gs pos="0">
                          <a:schemeClr val="accent3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3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3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 w="9525" cap="rnd">
                      <a:solidFill>
                        <a:schemeClr val="accent3"/>
                      </a:solidFill>
                      <a:round/>
                    </a:ln>
                    <a:effectLst>
                      <a:outerShdw blurRad="57150" dist="19050" dir="5400000" algn="ctr" rotWithShape="0">
                        <a:srgbClr val="000000">
                          <a:alpha val="63000"/>
                        </a:srgbClr>
                      </a:outerShdw>
                    </a:effectLst>
                  </c:spPr>
                </c:marker>
                <c:dLbls>
                  <c:delete val="1"/>
                </c:dLbls>
                <c:cat>
                  <c:strRef>
                    <c:extLst>
                      <c:ext uri="{02D57815-91ED-43cb-92C2-25804820EDAC}">
                        <c15:formulaRef>
                          <c15:sqref>Flood!$A$35:$A$49</c15:sqref>
                        </c15:formulaRef>
                      </c:ext>
                    </c:extLst>
                    <c:strCache>
                      <c:ptCount val="5"/>
                      <c:pt idx="0">
                        <c:v>2017, Q4</c:v>
                      </c:pt>
                      <c:pt idx="1">
                        <c:v>2018, Q4</c:v>
                      </c:pt>
                      <c:pt idx="2">
                        <c:v>2019, Q4</c:v>
                      </c:pt>
                      <c:pt idx="3">
                        <c:v>2020, Q4</c:v>
                      </c:pt>
                      <c:pt idx="4">
                        <c:v>2021, Q2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Assessment!$D$4:$D$18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"/>
                      <c:pt idx="0">
                        <c:v>0</c:v>
                      </c:pt>
                      <c:pt idx="1">
                        <c:v>112</c:v>
                      </c:pt>
                      <c:pt idx="2">
                        <c:v>5835</c:v>
                      </c:pt>
                      <c:pt idx="3">
                        <c:v>14606</c:v>
                      </c:pt>
                      <c:pt idx="4">
                        <c:v>21565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9ED2-4AAA-BC9E-ACD7CE916EEA}"/>
                  </c:ext>
                </c:extLst>
              </c15:ser>
            </c15:filteredLineSeries>
          </c:ext>
        </c:extLst>
      </c:lineChart>
      <c:catAx>
        <c:axId val="603244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243384"/>
        <c:crosses val="autoZero"/>
        <c:auto val="1"/>
        <c:lblAlgn val="ctr"/>
        <c:lblOffset val="100"/>
        <c:noMultiLvlLbl val="0"/>
      </c:catAx>
      <c:valAx>
        <c:axId val="603243384"/>
        <c:scaling>
          <c:orientation val="minMax"/>
        </c:scaling>
        <c:delete val="0"/>
        <c:axPos val="l"/>
        <c:majorGridlines>
          <c:spPr>
            <a:ln w="9525" cap="rnd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244368"/>
        <c:crosses val="autoZero"/>
        <c:crossBetween val="between"/>
      </c:valAx>
      <c:spPr>
        <a:solidFill>
          <a:srgbClr val="FFF7E1"/>
        </a:solidFill>
        <a:ln w="12700" cap="flat" cmpd="sng" algn="ctr">
          <a:noFill/>
          <a:prstDash val="solid"/>
          <a:miter lim="800000"/>
        </a:ln>
        <a:effectLst/>
      </c:spPr>
    </c:plotArea>
    <c:legend>
      <c:legendPos val="t"/>
      <c:layout>
        <c:manualLayout>
          <c:xMode val="edge"/>
          <c:yMode val="edge"/>
          <c:x val="0.20528547957891793"/>
          <c:y val="0.21193163647373053"/>
          <c:w val="0.30902539410061164"/>
          <c:h val="0.3082454775375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0.32489</cdr:x>
      <cdr:y>0.53362</cdr:y>
    </cdr:from>
    <cdr:to>
      <cdr:x>0.56185</cdr:x>
      <cdr:y>0.62201</cdr:y>
    </cdr:to>
    <cdr:sp macro="" textlink="">
      <cdr:nvSpPr>
        <cdr:cNvPr id="2" name="TextBox 11"/>
        <cdr:cNvSpPr txBox="1"/>
      </cdr:nvSpPr>
      <cdr:spPr>
        <a:xfrm xmlns:a="http://schemas.openxmlformats.org/drawingml/2006/main">
          <a:off x="1904396" y="1858118"/>
          <a:ext cx="138896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i="1" dirty="0" smtClean="0"/>
            <a:t>Whitewater</a:t>
          </a:r>
          <a:endParaRPr lang="en-US" sz="1400" i="1" dirty="0"/>
        </a:p>
      </cdr:txBody>
    </cdr:sp>
  </cdr:relSizeAnchor>
  <cdr:relSizeAnchor xmlns:cdr="http://schemas.openxmlformats.org/drawingml/2006/chartDrawing">
    <cdr:from>
      <cdr:x>0.49125</cdr:x>
      <cdr:y>0.4681</cdr:y>
    </cdr:from>
    <cdr:to>
      <cdr:x>0.72821</cdr:x>
      <cdr:y>0.55649</cdr:y>
    </cdr:to>
    <cdr:sp macro="" textlink="">
      <cdr:nvSpPr>
        <cdr:cNvPr id="3" name="TextBox 11"/>
        <cdr:cNvSpPr txBox="1"/>
      </cdr:nvSpPr>
      <cdr:spPr>
        <a:xfrm xmlns:a="http://schemas.openxmlformats.org/drawingml/2006/main">
          <a:off x="2879520" y="1629971"/>
          <a:ext cx="138896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i="1" dirty="0" smtClean="0">
              <a:solidFill>
                <a:schemeClr val="bg1"/>
              </a:solidFill>
            </a:rPr>
            <a:t>Flatwater</a:t>
          </a:r>
          <a:endParaRPr lang="en-US" sz="1400" i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180BA-49B4-44E2-9770-24ECE932446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22D1C-2678-4E29-8C94-471B4C7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1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518B1-27BF-4E22-AE10-98757DA549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21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48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11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87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1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24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518B1-27BF-4E22-AE10-98757DA549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06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90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75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9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4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57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99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2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40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9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9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4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2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9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0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5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7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6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67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371EE-FC68-404F-8CA2-3C34FAD7361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dotplans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lidar-metadata" TargetMode="External"/><Relationship Id="rId2" Type="http://schemas.openxmlformats.org/officeDocument/2006/relationships/hyperlink" Target="https://data.wvgis.wvu.edu/elevation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9177701&amp;y=4611497&amp;l=13&amp;v=1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lidar-metadata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RA/_resources/Status/CountyImageryYearAcquired.pdf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s.wvgis.wvu.edu/arcgis/rest/services/Imagery_BaseMaps_EarthCover/wv_imagery_WVGISTC_leaf_off_mosaic/MapServer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hyperlink" Target="http://www.mapwv.gov/floodtest/?wkid=102100&amp;x=-9176629&amp;y=4583554&amp;l=13&amp;v=1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Frank.LaFone@mail.wvu.edu" TargetMode="External"/><Relationship Id="rId2" Type="http://schemas.openxmlformats.org/officeDocument/2006/relationships/hyperlink" Target="mailto:kurt.donaldson@mail.wvu.ed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0A18-4718-44FA-9625-E84DDCD2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CF510-C354-4CA7-88B4-2CD4AA591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3BC32038-E255-4610-BC1E-F377753049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709466"/>
              </p:ext>
            </p:extLst>
          </p:nvPr>
        </p:nvGraphicFramePr>
        <p:xfrm>
          <a:off x="0" y="-31530"/>
          <a:ext cx="9199770" cy="6899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Presentation" r:id="rId3" imgW="4024801" imgH="3017636" progId="PowerPoint.Show.12">
                  <p:embed/>
                </p:oleObj>
              </mc:Choice>
              <mc:Fallback>
                <p:oleObj name="Presentation" r:id="rId3" imgW="4024801" imgH="3017636" progId="PowerPoint.Show.12">
                  <p:embed/>
                  <p:pic>
                    <p:nvPicPr>
                      <p:cNvPr id="4" name="Object 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31530"/>
                        <a:ext cx="9199770" cy="6899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AFFE2AE-2680-4699-9C12-5D78ED13EB26}"/>
              </a:ext>
            </a:extLst>
          </p:cNvPr>
          <p:cNvSpPr txBox="1"/>
          <p:nvPr/>
        </p:nvSpPr>
        <p:spPr>
          <a:xfrm>
            <a:off x="2957689" y="639433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Kurt </a:t>
            </a:r>
            <a:r>
              <a:rPr lang="en-US" dirty="0" smtClean="0">
                <a:solidFill>
                  <a:schemeClr val="bg1"/>
                </a:solidFill>
              </a:rPr>
              <a:t>Donaldson &amp; Frank LaFone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7A20FD-A447-4B72-A6A1-F619B3EF98FC}"/>
              </a:ext>
            </a:extLst>
          </p:cNvPr>
          <p:cNvSpPr txBox="1"/>
          <p:nvPr/>
        </p:nvSpPr>
        <p:spPr>
          <a:xfrm>
            <a:off x="2189798" y="1202749"/>
            <a:ext cx="470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highlight>
                  <a:srgbClr val="00FFFF"/>
                </a:highlight>
              </a:rPr>
              <a:t>WV DOT GIS DAY – November </a:t>
            </a:r>
            <a:r>
              <a:rPr lang="en-US" sz="2400" b="1" dirty="0" smtClean="0">
                <a:solidFill>
                  <a:schemeClr val="tx2"/>
                </a:solidFill>
                <a:highlight>
                  <a:srgbClr val="00FFFF"/>
                </a:highlight>
              </a:rPr>
              <a:t>2021</a:t>
            </a:r>
            <a:endParaRPr lang="en-US" sz="2400" b="1" dirty="0">
              <a:solidFill>
                <a:schemeClr val="tx2"/>
              </a:solidFill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4463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773" y="1085127"/>
            <a:ext cx="6146459" cy="556342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DNR Flatwater Trails Map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51373" y="5217848"/>
            <a:ext cx="268563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/>
              <a:t>Revised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Flatwater Trails</a:t>
            </a: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Map</a:t>
            </a:r>
            <a:r>
              <a:rPr lang="en-US" sz="1600" dirty="0" smtClean="0"/>
              <a:t> for WVD NR Fishing Regulations (Page 19)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3220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Standalone Trail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E593487F-B233-4CC9-8768-3B0BE8061F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75" y="1106308"/>
            <a:ext cx="2218612" cy="4801635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730225A9-EE06-4671-9010-4E1A7BB408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30" y="1106308"/>
            <a:ext cx="2218612" cy="48016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D6F8A6-247F-4DB2-B1E9-D7340E4A9BB2}"/>
              </a:ext>
            </a:extLst>
          </p:cNvPr>
          <p:cNvSpPr txBox="1"/>
          <p:nvPr/>
        </p:nvSpPr>
        <p:spPr>
          <a:xfrm>
            <a:off x="1845698" y="6081124"/>
            <a:ext cx="131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Screen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4827A5-C32F-4E55-AD96-16DFB339D4C7}"/>
              </a:ext>
            </a:extLst>
          </p:cNvPr>
          <p:cNvSpPr txBox="1"/>
          <p:nvPr/>
        </p:nvSpPr>
        <p:spPr>
          <a:xfrm>
            <a:off x="5113470" y="6081124"/>
            <a:ext cx="171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Offline Trails List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D1C40D-DC0F-4813-8CF1-D8E3767B5D8B}"/>
              </a:ext>
            </a:extLst>
          </p:cNvPr>
          <p:cNvSpPr txBox="1"/>
          <p:nvPr/>
        </p:nvSpPr>
        <p:spPr>
          <a:xfrm>
            <a:off x="7362317" y="3183959"/>
            <a:ext cx="1535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Offline Maps by State Parks</a:t>
            </a:r>
          </a:p>
        </p:txBody>
      </p:sp>
    </p:spTree>
    <p:extLst>
      <p:ext uri="{BB962C8B-B14F-4D97-AF65-F5344CB8AC3E}">
        <p14:creationId xmlns:p14="http://schemas.microsoft.com/office/powerpoint/2010/main" val="186262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 Mobile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1E4BEED-748A-4078-8C46-5258D736CB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22" y="1117241"/>
            <a:ext cx="2224494" cy="4814364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0043066-AEE4-4B78-827E-A6CE4A9D48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45" y="1140388"/>
            <a:ext cx="2224494" cy="4814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76F54C-9F02-4B9B-BDED-5AD012603C10}"/>
              </a:ext>
            </a:extLst>
          </p:cNvPr>
          <p:cNvSpPr txBox="1"/>
          <p:nvPr/>
        </p:nvSpPr>
        <p:spPr>
          <a:xfrm>
            <a:off x="1131121" y="6280900"/>
            <a:ext cx="20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Map Display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06F98-09D0-4E38-847A-B578C85926EE}"/>
              </a:ext>
            </a:extLst>
          </p:cNvPr>
          <p:cNvSpPr txBox="1"/>
          <p:nvPr/>
        </p:nvSpPr>
        <p:spPr>
          <a:xfrm>
            <a:off x="4667601" y="6180740"/>
            <a:ext cx="3109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Identify Individual Trails and Showing Attributes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A31F69-1DFE-43E8-9372-51B1B8CF3880}"/>
              </a:ext>
            </a:extLst>
          </p:cNvPr>
          <p:cNvSpPr txBox="1"/>
          <p:nvPr/>
        </p:nvSpPr>
        <p:spPr>
          <a:xfrm>
            <a:off x="7343460" y="3112817"/>
            <a:ext cx="1535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Offline Maps Use Same Data As Online Map</a:t>
            </a:r>
          </a:p>
        </p:txBody>
      </p:sp>
    </p:spTree>
    <p:extLst>
      <p:ext uri="{BB962C8B-B14F-4D97-AF65-F5344CB8AC3E}">
        <p14:creationId xmlns:p14="http://schemas.microsoft.com/office/powerpoint/2010/main" val="409113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 Mobile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E88CC0B-0A88-4FC1-A476-56A8FDC377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78" y="1079998"/>
            <a:ext cx="2118435" cy="4584824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8AAD280-BDA1-4C29-B872-7450FDDB9E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45" y="1079997"/>
            <a:ext cx="2118435" cy="45848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3E43E0-6D1C-45D7-BD57-D3FF5AEC67BB}"/>
              </a:ext>
            </a:extLst>
          </p:cNvPr>
          <p:cNvSpPr txBox="1"/>
          <p:nvPr/>
        </p:nvSpPr>
        <p:spPr>
          <a:xfrm>
            <a:off x="1533920" y="5830420"/>
            <a:ext cx="2342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Measuring Distances (miles or feet)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F51D7-CA0D-49D1-A4D9-B02689149007}"/>
              </a:ext>
            </a:extLst>
          </p:cNvPr>
          <p:cNvSpPr txBox="1"/>
          <p:nvPr/>
        </p:nvSpPr>
        <p:spPr>
          <a:xfrm>
            <a:off x="5257189" y="5830418"/>
            <a:ext cx="2342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Legend View – layers can be turned on/off</a:t>
            </a:r>
          </a:p>
        </p:txBody>
      </p:sp>
    </p:spTree>
    <p:extLst>
      <p:ext uri="{BB962C8B-B14F-4D97-AF65-F5344CB8AC3E}">
        <p14:creationId xmlns:p14="http://schemas.microsoft.com/office/powerpoint/2010/main" val="128426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 Mobile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A030E69C-AC8B-47F5-A60F-3CA450EA14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98" y="1036804"/>
            <a:ext cx="2143544" cy="4639167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9F3D8EFF-A939-45A9-A5AC-EF930B990D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40" y="1036804"/>
            <a:ext cx="2143544" cy="46391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1EA337-6857-4A77-8E03-6FAA77F77A52}"/>
              </a:ext>
            </a:extLst>
          </p:cNvPr>
          <p:cNvSpPr txBox="1"/>
          <p:nvPr/>
        </p:nvSpPr>
        <p:spPr>
          <a:xfrm>
            <a:off x="1232837" y="5798375"/>
            <a:ext cx="2342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Map – Connects To Same Server As Web 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551AB0-9685-4980-BD83-92077C881B1C}"/>
              </a:ext>
            </a:extLst>
          </p:cNvPr>
          <p:cNvSpPr txBox="1"/>
          <p:nvPr/>
        </p:nvSpPr>
        <p:spPr>
          <a:xfrm>
            <a:off x="5081640" y="5921039"/>
            <a:ext cx="2342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 Attribute Display as Web Map</a:t>
            </a:r>
          </a:p>
        </p:txBody>
      </p:sp>
    </p:spTree>
    <p:extLst>
      <p:ext uri="{BB962C8B-B14F-4D97-AF65-F5344CB8AC3E}">
        <p14:creationId xmlns:p14="http://schemas.microsoft.com/office/powerpoint/2010/main" val="303161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40" y="1175926"/>
            <a:ext cx="9171039" cy="5682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9005">
            <a:off x="-111029" y="-922724"/>
            <a:ext cx="4724400" cy="3191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553">
            <a:off x="4074623" y="-1057601"/>
            <a:ext cx="5549491" cy="346087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075">
            <a:off x="6060694" y="5680898"/>
            <a:ext cx="3371850" cy="1285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0645">
            <a:off x="-3252845" y="2569228"/>
            <a:ext cx="9144000" cy="6177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WV DOT Scanning Project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28" y="4648200"/>
            <a:ext cx="72104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607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5257800"/>
          </a:xfrm>
        </p:spPr>
        <p:txBody>
          <a:bodyPr>
            <a:normAutofit fontScale="47500" lnSpcReduction="20000"/>
          </a:bodyPr>
          <a:lstStyle/>
          <a:p>
            <a:endParaRPr lang="en-US" sz="3400" dirty="0"/>
          </a:p>
          <a:p>
            <a:r>
              <a:rPr lang="en-US" sz="5900" b="1" dirty="0"/>
              <a:t>Improved Management and Archival System</a:t>
            </a:r>
          </a:p>
          <a:p>
            <a:pPr lvl="1"/>
            <a:r>
              <a:rPr lang="en-US" sz="4200" dirty="0"/>
              <a:t>Electronic database manages the plan sets and associated documents</a:t>
            </a:r>
          </a:p>
          <a:p>
            <a:pPr lvl="1"/>
            <a:r>
              <a:rPr lang="en-US" sz="4200" dirty="0"/>
              <a:t>Eliminates lost drawings, misfiled drawings, and deterioration of drawings</a:t>
            </a:r>
          </a:p>
          <a:p>
            <a:pPr lvl="1"/>
            <a:r>
              <a:rPr lang="en-US" sz="4200" dirty="0"/>
              <a:t>Long-term digital storage integrated with ProjectWise content management system</a:t>
            </a:r>
          </a:p>
          <a:p>
            <a:pPr lvl="1"/>
            <a:r>
              <a:rPr lang="en-US" sz="4200" dirty="0"/>
              <a:t>Consolidates record plan sets in one location in digital database</a:t>
            </a:r>
          </a:p>
          <a:p>
            <a:pPr lvl="2"/>
            <a:r>
              <a:rPr lang="en-US" sz="3400" dirty="0"/>
              <a:t>Engineering plans, right of way plans, shop drawings, bridge plans, and roadway plans stored in multiple physical locations  </a:t>
            </a:r>
            <a:br>
              <a:rPr lang="en-US" sz="3400" dirty="0"/>
            </a:br>
            <a:endParaRPr lang="en-US" sz="3400" dirty="0"/>
          </a:p>
          <a:p>
            <a:r>
              <a:rPr lang="en-US" sz="5900" b="1" dirty="0"/>
              <a:t>Faster and Easier Access to Drawings</a:t>
            </a:r>
          </a:p>
          <a:p>
            <a:pPr lvl="1"/>
            <a:r>
              <a:rPr lang="en-US" sz="4200" b="1" dirty="0"/>
              <a:t>By anyone, at any time, from anywhere.  </a:t>
            </a:r>
          </a:p>
          <a:p>
            <a:pPr lvl="1"/>
            <a:r>
              <a:rPr lang="en-US" sz="4200" dirty="0"/>
              <a:t>Improved document accessibility for both internal and external users</a:t>
            </a:r>
          </a:p>
          <a:p>
            <a:pPr lvl="1"/>
            <a:r>
              <a:rPr lang="en-US" sz="4200" dirty="0"/>
              <a:t>Access by non-spatial or spatial map queries</a:t>
            </a:r>
          </a:p>
          <a:p>
            <a:pPr lvl="1"/>
            <a:endParaRPr lang="en-US" sz="3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341D84-C401-436E-9AA7-19BC3D86A58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DOT Plan Scanning Project</a:t>
            </a:r>
          </a:p>
        </p:txBody>
      </p:sp>
    </p:spTree>
    <p:extLst>
      <p:ext uri="{BB962C8B-B14F-4D97-AF65-F5344CB8AC3E}">
        <p14:creationId xmlns:p14="http://schemas.microsoft.com/office/powerpoint/2010/main" val="3418845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1" y="1154229"/>
            <a:ext cx="3860799" cy="257957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54229"/>
            <a:ext cx="4049028" cy="2579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14800"/>
            <a:ext cx="3886200" cy="2609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95750"/>
            <a:ext cx="4049028" cy="26289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ADC75B9-40AA-4BD2-91D2-3D60FA434B3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DOT Plan Scanning Project</a:t>
            </a:r>
          </a:p>
        </p:txBody>
      </p:sp>
    </p:spTree>
    <p:extLst>
      <p:ext uri="{BB962C8B-B14F-4D97-AF65-F5344CB8AC3E}">
        <p14:creationId xmlns:p14="http://schemas.microsoft.com/office/powerpoint/2010/main" val="2442018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03866"/>
            <a:ext cx="7162800" cy="537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4950"/>
            <a:ext cx="3686175" cy="5353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8319">
            <a:off x="4854718" y="5210175"/>
            <a:ext cx="4257675" cy="1647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3064">
            <a:off x="4590638" y="-333584"/>
            <a:ext cx="4533900" cy="2219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489">
            <a:off x="306141" y="-60687"/>
            <a:ext cx="4371975" cy="15430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91" y="1600200"/>
            <a:ext cx="6030817" cy="4525963"/>
          </a:xfrm>
        </p:spPr>
      </p:pic>
      <p:sp>
        <p:nvSpPr>
          <p:cNvPr id="6" name="TextBox 5"/>
          <p:cNvSpPr txBox="1"/>
          <p:nvPr/>
        </p:nvSpPr>
        <p:spPr>
          <a:xfrm>
            <a:off x="2743200" y="1219200"/>
            <a:ext cx="279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/>
              <a:t>Developing the project key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43E690-2432-4E6F-BE09-067358B05F2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Transmittal Sheet</a:t>
            </a:r>
          </a:p>
        </p:txBody>
      </p:sp>
    </p:spTree>
    <p:extLst>
      <p:ext uri="{BB962C8B-B14F-4D97-AF65-F5344CB8AC3E}">
        <p14:creationId xmlns:p14="http://schemas.microsoft.com/office/powerpoint/2010/main" val="2495177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WV DOT Scanning Project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" y="3900282"/>
            <a:ext cx="3648075" cy="2887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" y="111667"/>
            <a:ext cx="4022785" cy="3838133"/>
          </a:xfrm>
          <a:prstGeom prst="rect">
            <a:avLst/>
          </a:prstGeom>
        </p:spPr>
      </p:pic>
      <p:pic>
        <p:nvPicPr>
          <p:cNvPr id="10" name="Picture 9" descr="C:\Users\kdonaldson\Dropbox\Camera Uploads\2015-06-04 16.12.3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25" y="172658"/>
            <a:ext cx="5455512" cy="306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12" descr="C:\Users\kdonaldson\Dropbox\Camera Uploads\2015-06-04 16.11.26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89" y="3223848"/>
            <a:ext cx="6309383" cy="35490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143000" y="381000"/>
            <a:ext cx="21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Scanning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9601" y="6173682"/>
            <a:ext cx="21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Scanning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6470" y="2234343"/>
            <a:ext cx="21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Scanning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2400" y="5850516"/>
            <a:ext cx="175715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Image Processing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29600" y="609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15B7FB-5CEE-4912-8B87-B0AA7FD3887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Scanning and Processing</a:t>
            </a:r>
          </a:p>
        </p:txBody>
      </p:sp>
    </p:spTree>
    <p:extLst>
      <p:ext uri="{BB962C8B-B14F-4D97-AF65-F5344CB8AC3E}">
        <p14:creationId xmlns:p14="http://schemas.microsoft.com/office/powerpoint/2010/main" val="2355636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Trail Inventory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8035" y="2885664"/>
            <a:ext cx="7747929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 Inventory and Applications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049"/>
            <a:ext cx="8915400" cy="55133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BD2CD1-1B7A-4856-A8E8-5116C5110F0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Highway Plans Locator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0F55D5-816A-4FD7-B356-9D969924B64C}"/>
              </a:ext>
            </a:extLst>
          </p:cNvPr>
          <p:cNvSpPr/>
          <p:nvPr/>
        </p:nvSpPr>
        <p:spPr>
          <a:xfrm>
            <a:off x="2864577" y="960717"/>
            <a:ext cx="3414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https://www.mapwv.gov/dotplans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AA7542-22ED-490F-9B2A-9D0EAEBFFE1E}"/>
              </a:ext>
            </a:extLst>
          </p:cNvPr>
          <p:cNvSpPr txBox="1"/>
          <p:nvPr/>
        </p:nvSpPr>
        <p:spPr>
          <a:xfrm>
            <a:off x="5874328" y="2142835"/>
            <a:ext cx="248458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Plan sets range in date between 1900 and 2014 </a:t>
            </a:r>
          </a:p>
        </p:txBody>
      </p:sp>
    </p:spTree>
    <p:extLst>
      <p:ext uri="{BB962C8B-B14F-4D97-AF65-F5344CB8AC3E}">
        <p14:creationId xmlns:p14="http://schemas.microsoft.com/office/powerpoint/2010/main" val="3158500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2900" y="102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Online Highway Plans Locator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008" y="1828800"/>
            <a:ext cx="4381500" cy="4793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28800"/>
            <a:ext cx="4035175" cy="412235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66800" y="1371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Detailed Record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1371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 It View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A28875-03A5-4CCD-BCF4-FE236251A0E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Non-Spatial and Spatial Searches</a:t>
            </a:r>
          </a:p>
        </p:txBody>
      </p:sp>
    </p:spTree>
    <p:extLst>
      <p:ext uri="{BB962C8B-B14F-4D97-AF65-F5344CB8AC3E}">
        <p14:creationId xmlns:p14="http://schemas.microsoft.com/office/powerpoint/2010/main" val="2510347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9600" y="1981200"/>
            <a:ext cx="1180980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174811"/>
              </p:ext>
            </p:extLst>
          </p:nvPr>
        </p:nvGraphicFramePr>
        <p:xfrm>
          <a:off x="609600" y="1419340"/>
          <a:ext cx="798975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Slide" r:id="rId3" imgW="5713616" imgH="3212570" progId="PowerPoint.Slide.12">
                  <p:embed/>
                </p:oleObj>
              </mc:Choice>
              <mc:Fallback>
                <p:oleObj name="Slide" r:id="rId3" imgW="5713616" imgH="3212570" progId="PowerPoint.Slide.12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19340"/>
                        <a:ext cx="7989750" cy="4495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5E66A134-0FA1-4A99-AA4B-709CABB08AC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Design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2343" y="4589577"/>
            <a:ext cx="5111828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Microsoft SQL Server &amp;</a:t>
            </a:r>
            <a:br>
              <a:rPr lang="en-US" sz="3200" dirty="0"/>
            </a:br>
            <a:r>
              <a:rPr lang="en-US" sz="3200" dirty="0"/>
              <a:t>Enterprise  ArcGIS Geodatabase</a:t>
            </a:r>
          </a:p>
        </p:txBody>
      </p:sp>
    </p:spTree>
    <p:extLst>
      <p:ext uri="{BB962C8B-B14F-4D97-AF65-F5344CB8AC3E}">
        <p14:creationId xmlns:p14="http://schemas.microsoft.com/office/powerpoint/2010/main" val="3516370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8266" y="5012675"/>
            <a:ext cx="3189382" cy="134405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/>
            <a:r>
              <a:rPr lang="en-US" sz="2400" dirty="0"/>
              <a:t>Microsoft SQL Server &amp;</a:t>
            </a:r>
            <a:br>
              <a:rPr lang="en-US" sz="2400" dirty="0"/>
            </a:br>
            <a:r>
              <a:rPr lang="en-US" sz="2400" dirty="0"/>
              <a:t>Enterprise  ArcGIS Geodatabase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1334"/>
            <a:ext cx="82296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Multi-user ability</a:t>
            </a:r>
          </a:p>
          <a:p>
            <a:r>
              <a:rPr lang="en-US" dirty="0"/>
              <a:t>Used for recording scanning activity</a:t>
            </a:r>
          </a:p>
          <a:p>
            <a:r>
              <a:rPr lang="en-US" dirty="0"/>
              <a:t>Supports web feature mapping and image services</a:t>
            </a:r>
          </a:p>
          <a:p>
            <a:r>
              <a:rPr lang="en-US" dirty="0"/>
              <a:t>Updates are made automatically; not necessary to re-publish ArcGIS services in order to add new scan </a:t>
            </a:r>
            <a:r>
              <a:rPr lang="en-US" dirty="0" err="1"/>
              <a:t>rasters</a:t>
            </a:r>
            <a:endParaRPr lang="en-US" dirty="0"/>
          </a:p>
          <a:p>
            <a:r>
              <a:rPr lang="en-US" dirty="0"/>
              <a:t>Backups are run using SQL Server Agent process</a:t>
            </a:r>
          </a:p>
          <a:p>
            <a:r>
              <a:rPr lang="en-US" dirty="0"/>
              <a:t>Geodatabase contains 3 primary objects</a:t>
            </a:r>
          </a:p>
          <a:p>
            <a:pPr lvl="1"/>
            <a:r>
              <a:rPr lang="en-US" dirty="0"/>
              <a:t>Raster mosaic as source of image service</a:t>
            </a:r>
          </a:p>
          <a:p>
            <a:pPr lvl="1"/>
            <a:r>
              <a:rPr lang="en-US" dirty="0"/>
              <a:t>Feature class of map footprints</a:t>
            </a:r>
          </a:p>
          <a:p>
            <a:pPr lvl="1"/>
            <a:r>
              <a:rPr lang="en-US" dirty="0"/>
              <a:t>Database view for published plans and web-based query interface</a:t>
            </a:r>
          </a:p>
          <a:p>
            <a:r>
              <a:rPr lang="en-US" dirty="0"/>
              <a:t>Python scripts automate processes</a:t>
            </a:r>
          </a:p>
          <a:p>
            <a:pPr lvl="1"/>
            <a:r>
              <a:rPr lang="en-US" dirty="0"/>
              <a:t>Renaming files</a:t>
            </a:r>
          </a:p>
          <a:p>
            <a:pPr lvl="1"/>
            <a:r>
              <a:rPr lang="en-US" dirty="0"/>
              <a:t>Calculate map extents</a:t>
            </a:r>
          </a:p>
          <a:p>
            <a:pPr lvl="1"/>
            <a:r>
              <a:rPr lang="en-US" dirty="0"/>
              <a:t>Copying </a:t>
            </a:r>
            <a:r>
              <a:rPr lang="en-US" dirty="0" err="1"/>
              <a:t>GeoTiffs</a:t>
            </a:r>
            <a:r>
              <a:rPr lang="en-US" dirty="0"/>
              <a:t> to publication folder</a:t>
            </a:r>
          </a:p>
          <a:p>
            <a:pPr lvl="1"/>
            <a:r>
              <a:rPr lang="en-US" dirty="0"/>
              <a:t>Building raster mosaic</a:t>
            </a:r>
          </a:p>
          <a:p>
            <a:pPr lvl="1"/>
            <a:r>
              <a:rPr lang="en-US" dirty="0"/>
              <a:t>Building footprints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8B63A3-5939-4964-AD30-01950DB86E8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Features</a:t>
            </a:r>
          </a:p>
        </p:txBody>
      </p:sp>
    </p:spTree>
    <p:extLst>
      <p:ext uri="{BB962C8B-B14F-4D97-AF65-F5344CB8AC3E}">
        <p14:creationId xmlns:p14="http://schemas.microsoft.com/office/powerpoint/2010/main" val="256536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04357"/>
            <a:ext cx="9144000" cy="5761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9555">
            <a:off x="1344248" y="-1003072"/>
            <a:ext cx="9144000" cy="6120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6618">
            <a:off x="-2807146" y="-670014"/>
            <a:ext cx="9144000" cy="567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1040551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Scanning progress report for November </a:t>
            </a:r>
            <a:r>
              <a:rPr lang="en-US" sz="2800" b="1" i="1" dirty="0" smtClean="0"/>
              <a:t>2021</a:t>
            </a:r>
            <a:endParaRPr lang="en-US" sz="2800" b="1" i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E227CD-D1D4-43B8-BD04-9A7FE2F596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Scanning Progress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313" y="1921667"/>
            <a:ext cx="4332795" cy="47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3219" y="1042183"/>
            <a:ext cx="6869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Change Detection and Conflation </a:t>
            </a:r>
            <a:endParaRPr lang="en-US" sz="2800" b="1" i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E227CD-D1D4-43B8-BD04-9A7FE2F596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WV DOT-SAMS Road Conflation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5" y="1565403"/>
            <a:ext cx="7153575" cy="4333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075" y="6052460"/>
            <a:ext cx="742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Pilot to integrate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Statewide Address and Mapping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WV DOT </a:t>
            </a:r>
            <a:r>
              <a:rPr lang="en-US" b="1" dirty="0" smtClean="0"/>
              <a:t>roads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112" y="2395537"/>
            <a:ext cx="2009775" cy="2066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" y="20310"/>
            <a:ext cx="849619" cy="87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0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Projects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8732" y="3552202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Projects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9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85" y="988778"/>
            <a:ext cx="8928747" cy="57428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6526066" y="5242560"/>
            <a:ext cx="2397678" cy="13274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634480" y="4068496"/>
            <a:ext cx="228926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Flood</a:t>
            </a: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1200" b="1" dirty="0" smtClean="0"/>
              <a:t>Vulnerability Risk Assessment</a:t>
            </a:r>
          </a:p>
          <a:p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274147" y="4553946"/>
            <a:ext cx="136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Greenbrier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2400" y="2929374"/>
            <a:ext cx="136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Pocahontas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7880" y="3036054"/>
            <a:ext cx="11063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Webster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0960" y="3695870"/>
            <a:ext cx="10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Nicholas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5440" y="5029096"/>
            <a:ext cx="136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Fayette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Cloud 14"/>
          <p:cNvSpPr/>
          <p:nvPr/>
        </p:nvSpPr>
        <p:spPr>
          <a:xfrm>
            <a:off x="5064199" y="831830"/>
            <a:ext cx="3883307" cy="2251235"/>
          </a:xfrm>
          <a:prstGeom prst="cloud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Milestone: 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 Statewide Inventory of Structures in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100-Yr Floodplain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0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Flood Models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4" y="914399"/>
            <a:ext cx="7678017" cy="5958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6915" y="1273214"/>
            <a:ext cx="2314938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Railroads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Bridges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Infrastructure Impacted by 100-Year Flood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B9439-BEA1-4BE9-8317-1612B88A863F}"/>
              </a:ext>
            </a:extLst>
          </p:cNvPr>
          <p:cNvSpPr txBox="1"/>
          <p:nvPr/>
        </p:nvSpPr>
        <p:spPr>
          <a:xfrm>
            <a:off x="5237019" y="5202162"/>
            <a:ext cx="377688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Sample Flood Hazard Map on Transportation Infrastructure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41" y="986933"/>
            <a:ext cx="4201655" cy="553499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60656"/>
              </p:ext>
            </p:extLst>
          </p:nvPr>
        </p:nvGraphicFramePr>
        <p:xfrm>
          <a:off x="5237019" y="1278202"/>
          <a:ext cx="3776882" cy="1745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6749">
                  <a:extLst>
                    <a:ext uri="{9D8B030D-6E8A-4147-A177-3AD203B41FA5}">
                      <a16:colId xmlns:a16="http://schemas.microsoft.com/office/drawing/2014/main" val="355008784"/>
                    </a:ext>
                  </a:extLst>
                </a:gridCol>
                <a:gridCol w="2340133">
                  <a:extLst>
                    <a:ext uri="{9D8B030D-6E8A-4147-A177-3AD203B41FA5}">
                      <a16:colId xmlns:a16="http://schemas.microsoft.com/office/drawing/2014/main" val="3897406463"/>
                    </a:ext>
                  </a:extLst>
                </a:gridCol>
              </a:tblGrid>
              <a:tr h="1890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WATER DEPTH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VEHICLES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0922554"/>
                  </a:ext>
                </a:extLst>
              </a:tr>
              <a:tr h="3868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&lt;= 1 foot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 foot of water will float many vehicles.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6308349"/>
                  </a:ext>
                </a:extLst>
              </a:tr>
              <a:tr h="584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– 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feet of water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Two feet of water will carry away most vehicles.  Three feet of water will easily float a bus.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3615071"/>
                  </a:ext>
                </a:extLst>
              </a:tr>
              <a:tr h="584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 3 feet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All vehicles incur substantial water damage and can be carried away by flood waters.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532497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450600"/>
              </p:ext>
            </p:extLst>
          </p:nvPr>
        </p:nvGraphicFramePr>
        <p:xfrm>
          <a:off x="5237018" y="3093248"/>
          <a:ext cx="3776882" cy="1880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3696">
                  <a:extLst>
                    <a:ext uri="{9D8B030D-6E8A-4147-A177-3AD203B41FA5}">
                      <a16:colId xmlns:a16="http://schemas.microsoft.com/office/drawing/2014/main" val="355008784"/>
                    </a:ext>
                  </a:extLst>
                </a:gridCol>
                <a:gridCol w="2383186">
                  <a:extLst>
                    <a:ext uri="{9D8B030D-6E8A-4147-A177-3AD203B41FA5}">
                      <a16:colId xmlns:a16="http://schemas.microsoft.com/office/drawing/2014/main" val="4138444346"/>
                    </a:ext>
                  </a:extLst>
                </a:gridCol>
              </a:tblGrid>
              <a:tr h="182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WATER DEPTH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RESCUE RESPONSE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0922554"/>
                  </a:ext>
                </a:extLst>
              </a:tr>
              <a:tr h="374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&lt;= 1 foot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Response focused on those who need additional assistance.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6308349"/>
                  </a:ext>
                </a:extLst>
              </a:tr>
              <a:tr h="374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 – 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feet of 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 high-water vehicle rescue limit is about 3 feet.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3615071"/>
                  </a:ext>
                </a:extLst>
              </a:tr>
              <a:tr h="948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 3 feet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Boats and helicopters are required to perform high water rescues when water depths exceed three feet.  The risk to people increases with higher water velocities and flood depths.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532497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443591" y="1278202"/>
            <a:ext cx="144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Jefferson County, West Virginia</a:t>
            </a:r>
          </a:p>
        </p:txBody>
      </p:sp>
    </p:spTree>
    <p:extLst>
      <p:ext uri="{BB962C8B-B14F-4D97-AF65-F5344CB8AC3E}">
        <p14:creationId xmlns:p14="http://schemas.microsoft.com/office/powerpoint/2010/main" val="1297874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Trail Inventory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BAE01C-A7A6-4822-852B-05FF40A4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25" y="1123720"/>
            <a:ext cx="8791747" cy="56048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761D9A-5369-410B-9B07-BED3AFEC3AEB}"/>
              </a:ext>
            </a:extLst>
          </p:cNvPr>
          <p:cNvSpPr/>
          <p:nvPr/>
        </p:nvSpPr>
        <p:spPr>
          <a:xfrm>
            <a:off x="4636829" y="1242690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https://www.mapwv.gov/Trails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8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Susceptibility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23" y="997206"/>
            <a:ext cx="7533922" cy="576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49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 Susceptibility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C86E1-9164-4737-8176-6F1F1098A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20" y="1151762"/>
            <a:ext cx="2852591" cy="5546704"/>
          </a:xfrm>
          <a:prstGeom prst="rect">
            <a:avLst/>
          </a:prstGeom>
        </p:spPr>
      </p:pic>
      <p:pic>
        <p:nvPicPr>
          <p:cNvPr id="4098" name="Picture 4">
            <a:extLst>
              <a:ext uri="{FF2B5EF4-FFF2-40B4-BE49-F238E27FC236}">
                <a16:creationId xmlns:a16="http://schemas.microsoft.com/office/drawing/2014/main" id="{4ED9DFCE-C2CE-454D-9675-9FA0F441E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1" r="22106"/>
          <a:stretch/>
        </p:blipFill>
        <p:spPr bwMode="auto">
          <a:xfrm>
            <a:off x="3289377" y="1151762"/>
            <a:ext cx="3226424" cy="554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>
            <a:extLst>
              <a:ext uri="{FF2B5EF4-FFF2-40B4-BE49-F238E27FC236}">
                <a16:creationId xmlns:a16="http://schemas.microsoft.com/office/drawing/2014/main" id="{BF5B805D-3361-4DB8-8CC5-781185AA1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56" y="3925114"/>
            <a:ext cx="3226424" cy="263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16D086-F0C3-4583-B48D-180F55200C80}"/>
              </a:ext>
            </a:extLst>
          </p:cNvPr>
          <p:cNvSpPr txBox="1"/>
          <p:nvPr/>
        </p:nvSpPr>
        <p:spPr>
          <a:xfrm>
            <a:off x="6935372" y="1151762"/>
            <a:ext cx="1659988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April 2020 Landslide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Wood County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6A994-D910-4C58-BE14-49CCD62AA4D4}"/>
              </a:ext>
            </a:extLst>
          </p:cNvPr>
          <p:cNvSpPr txBox="1"/>
          <p:nvPr/>
        </p:nvSpPr>
        <p:spPr>
          <a:xfrm>
            <a:off x="4998026" y="2932886"/>
            <a:ext cx="872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</a:t>
            </a:r>
            <a:br>
              <a:rPr lang="en-US" dirty="0"/>
            </a:br>
            <a:r>
              <a:rPr lang="en-US" dirty="0"/>
              <a:t> Risk</a:t>
            </a:r>
          </a:p>
        </p:txBody>
      </p:sp>
    </p:spTree>
    <p:extLst>
      <p:ext uri="{BB962C8B-B14F-4D97-AF65-F5344CB8AC3E}">
        <p14:creationId xmlns:p14="http://schemas.microsoft.com/office/powerpoint/2010/main" val="1080556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 Susceptibility Maps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61" y="1140616"/>
            <a:ext cx="3864372" cy="27408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1099" y="6381002"/>
            <a:ext cx="5774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https://www.youtube.com/watch?v=vWSUWKeoKNo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232" y="1301057"/>
            <a:ext cx="3810750" cy="2494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5" y="3997808"/>
            <a:ext cx="8667750" cy="2181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16D086-F0C3-4583-B48D-180F55200C80}"/>
              </a:ext>
            </a:extLst>
          </p:cNvPr>
          <p:cNvSpPr txBox="1"/>
          <p:nvPr/>
        </p:nvSpPr>
        <p:spPr>
          <a:xfrm>
            <a:off x="2743200" y="914423"/>
            <a:ext cx="329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2020 Landslide (Mercer County)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2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Layers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381" y="1505933"/>
            <a:ext cx="745021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Layers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F222B4-F54C-4278-906F-AEEE7331A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321857"/>
              </p:ext>
            </p:extLst>
          </p:nvPr>
        </p:nvGraphicFramePr>
        <p:xfrm>
          <a:off x="846892" y="2805352"/>
          <a:ext cx="7450213" cy="25908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450213">
                  <a:extLst>
                    <a:ext uri="{9D8B030D-6E8A-4147-A177-3AD203B41FA5}">
                      <a16:colId xmlns:a16="http://schemas.microsoft.com/office/drawing/2014/main" val="1101067465"/>
                    </a:ext>
                  </a:extLst>
                </a:gridCol>
              </a:tblGrid>
              <a:tr h="299517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Elevation (FEMA purchase)</a:t>
                      </a:r>
                      <a:endParaRPr lang="en-US" sz="28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155227"/>
                  </a:ext>
                </a:extLst>
              </a:tr>
              <a:tr h="313131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Aerial </a:t>
                      </a:r>
                      <a:r>
                        <a:rPr lang="en-US" sz="2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Imagery (Local Counties)</a:t>
                      </a:r>
                      <a:endParaRPr lang="en-US" sz="28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723999"/>
                  </a:ext>
                </a:extLst>
              </a:tr>
              <a:tr h="299517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E-911 </a:t>
                      </a:r>
                      <a:r>
                        <a:rPr lang="en-US" sz="2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Addresses (WV EMD)</a:t>
                      </a:r>
                      <a:endParaRPr lang="en-US" sz="28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666528"/>
                  </a:ext>
                </a:extLst>
              </a:tr>
              <a:tr h="299517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Parcels / Assessment </a:t>
                      </a:r>
                      <a:r>
                        <a:rPr lang="en-US" sz="2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Records (WV Property</a:t>
                      </a:r>
                      <a:r>
                        <a:rPr lang="en-US" sz="28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Tax)</a:t>
                      </a:r>
                      <a:endParaRPr lang="en-US" sz="28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03196"/>
                  </a:ext>
                </a:extLst>
              </a:tr>
              <a:tr h="299517">
                <a:tc>
                  <a:txBody>
                    <a:bodyPr/>
                    <a:lstStyle/>
                    <a:p>
                      <a:r>
                        <a:rPr lang="en-US" sz="2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Building </a:t>
                      </a:r>
                      <a:r>
                        <a:rPr lang="en-US" sz="2800" b="0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Footprints (Computer</a:t>
                      </a:r>
                      <a:r>
                        <a:rPr lang="en-US" sz="2800" b="0" i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Generated?)</a:t>
                      </a:r>
                      <a:endParaRPr lang="en-US" sz="2800" b="0" i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06479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1A52BFE-50A3-437F-9B0B-72808A152DD1}"/>
              </a:ext>
            </a:extLst>
          </p:cNvPr>
          <p:cNvSpPr txBox="1"/>
          <p:nvPr/>
        </p:nvSpPr>
        <p:spPr>
          <a:xfrm>
            <a:off x="3578941" y="6032895"/>
            <a:ext cx="198611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9/2021 </a:t>
            </a:r>
            <a:r>
              <a:rPr lang="en-US" dirty="0">
                <a:solidFill>
                  <a:schemeClr val="bg1"/>
                </a:solidFill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2203814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53" y="970845"/>
            <a:ext cx="7573071" cy="58044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1B4D47C-E8FD-4B24-83A3-E3AA9654E45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Contracts for GIS Development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0931" y="1141636"/>
            <a:ext cx="338729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GIS Data Development: 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Parcels, E-911 Addresses, &amp; Aerial Imagery</a:t>
            </a:r>
          </a:p>
        </p:txBody>
      </p:sp>
    </p:spTree>
    <p:extLst>
      <p:ext uri="{BB962C8B-B14F-4D97-AF65-F5344CB8AC3E}">
        <p14:creationId xmlns:p14="http://schemas.microsoft.com/office/powerpoint/2010/main" val="261584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Reference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8732" y="3552202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 Update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2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 (High Resolution)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CDA18-D55C-4B8E-BFEA-FDAC6D7151E4}"/>
              </a:ext>
            </a:extLst>
          </p:cNvPr>
          <p:cNvSpPr txBox="1"/>
          <p:nvPr/>
        </p:nvSpPr>
        <p:spPr>
          <a:xfrm>
            <a:off x="316749" y="1168079"/>
            <a:ext cx="851050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/>
              <a:t>Statewide </a:t>
            </a:r>
            <a:r>
              <a:rPr lang="en-US" sz="2000" b="1" dirty="0"/>
              <a:t>FEMA Elevation </a:t>
            </a:r>
            <a:r>
              <a:rPr lang="en-US" sz="2000" b="1" dirty="0" smtClean="0"/>
              <a:t>LiDAR QL2</a:t>
            </a:r>
            <a:endParaRPr lang="en-US" sz="2800" b="1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 smtClean="0"/>
              <a:t>1-foot </a:t>
            </a:r>
            <a:r>
              <a:rPr lang="en-US" sz="1600" dirty="0"/>
              <a:t>contours; 1-meter resolution Digital Elevation Model (DEM</a:t>
            </a:r>
            <a:r>
              <a:rPr lang="en-US" sz="1600" dirty="0" smtClean="0"/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Download from </a:t>
            </a:r>
            <a:r>
              <a:rPr lang="en-US" sz="1600" dirty="0">
                <a:hlinkClick r:id="rId2"/>
              </a:rPr>
              <a:t>https://data.wvgis.wvu.edu/elevation</a:t>
            </a:r>
            <a:r>
              <a:rPr lang="en-US" sz="1600" dirty="0" smtClean="0">
                <a:hlinkClick r:id="rId2"/>
              </a:rPr>
              <a:t>/</a:t>
            </a:r>
            <a:endParaRPr lang="en-US" sz="1600" dirty="0"/>
          </a:p>
          <a:p>
            <a:pPr lvl="1"/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/>
              <a:t>Elevation Map Services (MapWV.gov) or WV </a:t>
            </a:r>
            <a:r>
              <a:rPr lang="en-US" sz="2000" b="1" dirty="0"/>
              <a:t>Flood </a:t>
            </a:r>
            <a:r>
              <a:rPr lang="en-US" sz="2000" b="1" dirty="0" smtClean="0"/>
              <a:t>Tool Viewer</a:t>
            </a:r>
            <a:endParaRPr lang="en-US" sz="2000" b="1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Statewide </a:t>
            </a:r>
            <a:r>
              <a:rPr lang="en-US" sz="1600" dirty="0" smtClean="0"/>
              <a:t>1-meter </a:t>
            </a:r>
            <a:r>
              <a:rPr lang="en-US" sz="1600" dirty="0"/>
              <a:t>Digital Elevation Model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Statewide </a:t>
            </a:r>
            <a:r>
              <a:rPr lang="en-US" sz="1600" dirty="0" smtClean="0"/>
              <a:t>1-meter Hillshade </a:t>
            </a:r>
            <a:r>
              <a:rPr lang="en-US" sz="1600" dirty="0"/>
              <a:t>(grayscale 3D representation of the surface)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1-ft and 2-ft Contours cached to 1:282 Map Scale (computer caching ongoing)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Updated Source Elevation Metadata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400" dirty="0">
                <a:hlinkClick r:id="rId3"/>
              </a:rPr>
              <a:t>https://www.mapwv.gov/lidar-metadata</a:t>
            </a:r>
            <a:endParaRPr lang="en-US" sz="2400" dirty="0"/>
          </a:p>
        </p:txBody>
      </p:sp>
      <p:sp>
        <p:nvSpPr>
          <p:cNvPr id="4" name="Cloud 3"/>
          <p:cNvSpPr/>
          <p:nvPr/>
        </p:nvSpPr>
        <p:spPr>
          <a:xfrm>
            <a:off x="2911031" y="4184289"/>
            <a:ext cx="3883307" cy="2251235"/>
          </a:xfrm>
          <a:prstGeom prst="cloud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Milestone: 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 Statewide QL2 LiDAR obtained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172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55" y="2286000"/>
            <a:ext cx="7277100" cy="43719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Elevation Layers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1690" y="1323950"/>
          <a:ext cx="8235819" cy="127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96318432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SAMB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2003 SAMB,</a:t>
                      </a:r>
                      <a:r>
                        <a:rPr lang="en-US" baseline="0" dirty="0"/>
                        <a:t> 3-meter, 10-foot contours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Statewide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Lidar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Lidar, 2-foot or 1-foot contours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Select Areas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8904" y="934509"/>
            <a:ext cx="876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Elevation Grids, </a:t>
            </a:r>
            <a:r>
              <a:rPr lang="en-US" i="1" dirty="0" err="1"/>
              <a:t>Hillshade</a:t>
            </a:r>
            <a:r>
              <a:rPr lang="en-US" i="1" dirty="0"/>
              <a:t> Grids, Contours,</a:t>
            </a:r>
            <a:r>
              <a:rPr lang="en-US" b="1" i="1" dirty="0"/>
              <a:t> used </a:t>
            </a:r>
            <a:r>
              <a:rPr lang="en-US" i="1" dirty="0"/>
              <a:t>for Flood Depths, Imagery </a:t>
            </a:r>
            <a:r>
              <a:rPr lang="en-US" i="1" dirty="0" err="1"/>
              <a:t>Orthorectification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40" y="3138487"/>
            <a:ext cx="2684889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724400" y="3276600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SAMB ELEVATION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0600" y="5468421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LIDAR ELEVATION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82209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WVGISTC LiDAR </a:t>
            </a:r>
            <a:r>
              <a:rPr lang="en-US" sz="1200" i="1" dirty="0"/>
              <a:t>Hillshade</a:t>
            </a:r>
          </a:p>
        </p:txBody>
      </p:sp>
    </p:spTree>
    <p:extLst>
      <p:ext uri="{BB962C8B-B14F-4D97-AF65-F5344CB8AC3E}">
        <p14:creationId xmlns:p14="http://schemas.microsoft.com/office/powerpoint/2010/main" val="2032745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45" y="1219934"/>
            <a:ext cx="8290621" cy="559501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Hillshade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Basemap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47256" y="882501"/>
            <a:ext cx="564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 </a:t>
            </a:r>
            <a:r>
              <a:rPr lang="en-US" i="1" dirty="0" err="1"/>
              <a:t>hillshade</a:t>
            </a:r>
            <a:r>
              <a:rPr lang="en-US" i="1" dirty="0"/>
              <a:t> is a grayscale 3D representation of the surface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45E7F86-52A2-411B-9ACA-9001BB33BEE7}"/>
              </a:ext>
            </a:extLst>
          </p:cNvPr>
          <p:cNvSpPr/>
          <p:nvPr/>
        </p:nvSpPr>
        <p:spPr>
          <a:xfrm flipV="1">
            <a:off x="1533354" y="4496470"/>
            <a:ext cx="776747" cy="391130"/>
          </a:xfrm>
          <a:prstGeom prst="ellipse">
            <a:avLst/>
          </a:prstGeom>
          <a:noFill/>
          <a:ln w="57150">
            <a:solidFill>
              <a:schemeClr val="bg2">
                <a:lumMod val="1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7836" y="6362974"/>
            <a:ext cx="2166787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Hillshade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Basemap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14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92" y="1342244"/>
            <a:ext cx="8467725" cy="52863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Resolution Contours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861" y="934509"/>
            <a:ext cx="826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New FEMA LiDAR-Derived Contours are </a:t>
            </a:r>
            <a:r>
              <a:rPr lang="en-US" b="1" i="1" dirty="0"/>
              <a:t>10x </a:t>
            </a:r>
            <a:r>
              <a:rPr lang="en-US" i="1" dirty="0"/>
              <a:t>better than 2003 Statewide Elevation Data 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2174" y="5872442"/>
            <a:ext cx="1905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SAMB Elevation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10 FT Contours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70104" y="5872441"/>
            <a:ext cx="1905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FEMA LiDAR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1 FT Contours</a:t>
            </a:r>
          </a:p>
        </p:txBody>
      </p:sp>
    </p:spTree>
    <p:extLst>
      <p:ext uri="{BB962C8B-B14F-4D97-AF65-F5344CB8AC3E}">
        <p14:creationId xmlns:p14="http://schemas.microsoft.com/office/powerpoint/2010/main" val="3927346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645886" y="1352767"/>
            <a:ext cx="4414972" cy="52786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0532" y="1341752"/>
            <a:ext cx="4414972" cy="52896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Trail Inventory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56CD522-25AD-4CE3-B1A9-F7B7BCD25E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30368"/>
              </p:ext>
            </p:extLst>
          </p:nvPr>
        </p:nvGraphicFramePr>
        <p:xfrm>
          <a:off x="-517166" y="2614124"/>
          <a:ext cx="5763360" cy="3565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598DFE-57AE-44F3-AE80-C4C0E381C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083644"/>
              </p:ext>
            </p:extLst>
          </p:nvPr>
        </p:nvGraphicFramePr>
        <p:xfrm>
          <a:off x="196189" y="1504148"/>
          <a:ext cx="4267200" cy="754379"/>
        </p:xfrm>
        <a:graphic>
          <a:graphicData uri="http://schemas.openxmlformats.org/drawingml/2006/table">
            <a:tbl>
              <a:tblPr/>
              <a:tblGrid>
                <a:gridCol w="1181100">
                  <a:extLst>
                    <a:ext uri="{9D8B030D-6E8A-4147-A177-3AD203B41FA5}">
                      <a16:colId xmlns:a16="http://schemas.microsoft.com/office/drawing/2014/main" val="699984956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158188945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828610587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3542093879"/>
                    </a:ext>
                  </a:extLst>
                </a:gridCol>
              </a:tblGrid>
              <a:tr h="23848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Non-Motorized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Motorized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07771"/>
                  </a:ext>
                </a:extLst>
              </a:tr>
              <a:tr h="25794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Number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3,373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3,803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017506"/>
                  </a:ext>
                </a:extLst>
              </a:tr>
              <a:tr h="25794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Distance (Mi)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3,959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706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4,665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32581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8FE603A-1A98-4B4F-A518-7CBD7FAF10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406237"/>
              </p:ext>
            </p:extLst>
          </p:nvPr>
        </p:nvGraphicFramePr>
        <p:xfrm>
          <a:off x="3899967" y="2696894"/>
          <a:ext cx="5788043" cy="3551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266A1EE-DC2C-454C-92A0-E799C60E44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679078"/>
              </p:ext>
            </p:extLst>
          </p:nvPr>
        </p:nvGraphicFramePr>
        <p:xfrm>
          <a:off x="4738486" y="1504147"/>
          <a:ext cx="4267200" cy="754380"/>
        </p:xfrm>
        <a:graphic>
          <a:graphicData uri="http://schemas.openxmlformats.org/drawingml/2006/table">
            <a:tbl>
              <a:tblPr/>
              <a:tblGrid>
                <a:gridCol w="1181100">
                  <a:extLst>
                    <a:ext uri="{9D8B030D-6E8A-4147-A177-3AD203B41FA5}">
                      <a16:colId xmlns:a16="http://schemas.microsoft.com/office/drawing/2014/main" val="3989904247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589861196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18429292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76394423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Flatwater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8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Whitewater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36074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Number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8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736145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Distance (Mi)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1,241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8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2,105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3,346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20928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71648" y="6179125"/>
            <a:ext cx="158573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LAND TRAILS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34002" y="6179125"/>
            <a:ext cx="1585732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WATER TRAILS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6333" y="4624620"/>
            <a:ext cx="1388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Non-Motorized</a:t>
            </a:r>
            <a:endParaRPr lang="en-US" sz="1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74715" y="3530899"/>
            <a:ext cx="1388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Motorized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710267" y="978135"/>
            <a:ext cx="1871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September 2021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54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Hillshade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Basemap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9171" y="877180"/>
            <a:ext cx="564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 </a:t>
            </a:r>
            <a:r>
              <a:rPr lang="en-US" i="1" dirty="0" err="1"/>
              <a:t>hillshade</a:t>
            </a:r>
            <a:r>
              <a:rPr lang="en-US" i="1" dirty="0"/>
              <a:t> is a grayscale 3D representation of the surface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05226-20DF-42E5-8A93-774309B72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6" b="4451"/>
          <a:stretch/>
        </p:blipFill>
        <p:spPr>
          <a:xfrm>
            <a:off x="188843" y="1209368"/>
            <a:ext cx="8731317" cy="5427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8D8AA8-C327-4015-BE5C-07BC943D4C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96" r="32830"/>
          <a:stretch/>
        </p:blipFill>
        <p:spPr>
          <a:xfrm>
            <a:off x="6229961" y="3711923"/>
            <a:ext cx="2569559" cy="228313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45E7F86-52A2-411B-9ACA-9001BB33BEE7}"/>
              </a:ext>
            </a:extLst>
          </p:cNvPr>
          <p:cNvSpPr/>
          <p:nvPr/>
        </p:nvSpPr>
        <p:spPr>
          <a:xfrm flipV="1">
            <a:off x="2507226" y="1869016"/>
            <a:ext cx="776747" cy="391130"/>
          </a:xfrm>
          <a:prstGeom prst="ellipse">
            <a:avLst/>
          </a:prstGeom>
          <a:noFill/>
          <a:ln w="57150">
            <a:solidFill>
              <a:schemeClr val="bg2">
                <a:lumMod val="1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15096" y="6131480"/>
            <a:ext cx="2166787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Hillshade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Basemap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20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D56B08-1DAF-43AA-982D-0B79D02E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3" y="1075757"/>
            <a:ext cx="8832601" cy="54296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Elevation: 1-ft. Contours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C5151-A83C-4244-BA24-A7C80C08EEFF}"/>
              </a:ext>
            </a:extLst>
          </p:cNvPr>
          <p:cNvSpPr txBox="1"/>
          <p:nvPr/>
        </p:nvSpPr>
        <p:spPr>
          <a:xfrm>
            <a:off x="3628103" y="2405575"/>
            <a:ext cx="2969345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1-FOOT </a:t>
            </a:r>
            <a:r>
              <a:rPr lang="en-US" sz="1400" b="1" dirty="0">
                <a:solidFill>
                  <a:srgbClr val="FFFF00"/>
                </a:solidFill>
              </a:rPr>
              <a:t>CONTOUR ELEVATION </a:t>
            </a:r>
            <a:r>
              <a:rPr lang="en-US" sz="1400" b="1" dirty="0">
                <a:solidFill>
                  <a:schemeClr val="bg1"/>
                </a:solidFill>
              </a:rPr>
              <a:t>VALUE OF 600 FEET MATCHES 1-METER </a:t>
            </a:r>
            <a:r>
              <a:rPr lang="en-US" sz="1400" b="1" dirty="0">
                <a:solidFill>
                  <a:srgbClr val="FFFF00"/>
                </a:solidFill>
              </a:rPr>
              <a:t>GRID SURFACE ELEVATION</a:t>
            </a:r>
            <a:r>
              <a:rPr lang="en-US" sz="1400" b="1" dirty="0">
                <a:solidFill>
                  <a:schemeClr val="bg1"/>
                </a:solidFill>
              </a:rPr>
              <a:t>  OF 600 FEET DISPLAYED IN  QUERY RESULTS PANEL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02ACEB-48B0-470F-90B3-2F2FA8A91059}"/>
              </a:ext>
            </a:extLst>
          </p:cNvPr>
          <p:cNvSpPr/>
          <p:nvPr/>
        </p:nvSpPr>
        <p:spPr>
          <a:xfrm>
            <a:off x="1840599" y="645095"/>
            <a:ext cx="597899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https://www.mapwv.gov/flood/map/?wkid=102100&amp;x=-9177701&amp;y=4611497&amp;l=13&amp;v=1</a:t>
            </a:r>
            <a:endParaRPr lang="en-US" sz="1100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1790DB-9FB1-47D0-8D66-CA1D21255CAE}"/>
              </a:ext>
            </a:extLst>
          </p:cNvPr>
          <p:cNvSpPr txBox="1"/>
          <p:nvPr/>
        </p:nvSpPr>
        <p:spPr>
          <a:xfrm>
            <a:off x="1309662" y="6523535"/>
            <a:ext cx="615104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FEMA LiDAR-Derived Products:</a:t>
            </a:r>
            <a:r>
              <a:rPr lang="en-US" sz="17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1-Meter DEM and 1-Foot Contours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8B5F2-99E1-442C-A857-F4BE0D3406F1}"/>
              </a:ext>
            </a:extLst>
          </p:cNvPr>
          <p:cNvSpPr txBox="1"/>
          <p:nvPr/>
        </p:nvSpPr>
        <p:spPr>
          <a:xfrm>
            <a:off x="7376701" y="4937308"/>
            <a:ext cx="153736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Elevation:  600 ft.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</a:rPr>
              <a:t>Source: FEMA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29680-ACFA-4CE8-93EB-7FD2C1DFF29E}"/>
              </a:ext>
            </a:extLst>
          </p:cNvPr>
          <p:cNvSpPr txBox="1"/>
          <p:nvPr/>
        </p:nvSpPr>
        <p:spPr>
          <a:xfrm>
            <a:off x="229937" y="4706476"/>
            <a:ext cx="1077753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1-ft Contours Display at </a:t>
            </a:r>
            <a:r>
              <a:rPr lang="en-US" sz="1200" b="1" i="1" dirty="0">
                <a:solidFill>
                  <a:schemeClr val="bg1"/>
                </a:solidFill>
              </a:rPr>
              <a:t>two</a:t>
            </a:r>
            <a:r>
              <a:rPr lang="en-US" sz="1200" b="1" dirty="0">
                <a:solidFill>
                  <a:schemeClr val="bg1"/>
                </a:solidFill>
              </a:rPr>
              <a:t> Highest Zoom Levels (1:564  and 1:282 Map Scales)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E5B81E-562F-4C3E-806C-A595CC3BB5F8}"/>
              </a:ext>
            </a:extLst>
          </p:cNvPr>
          <p:cNvSpPr/>
          <p:nvPr/>
        </p:nvSpPr>
        <p:spPr>
          <a:xfrm>
            <a:off x="6086168" y="4758813"/>
            <a:ext cx="324464" cy="232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DBA3F8-3AB2-4099-B984-0F5306FFFB36}"/>
              </a:ext>
            </a:extLst>
          </p:cNvPr>
          <p:cNvSpPr/>
          <p:nvPr/>
        </p:nvSpPr>
        <p:spPr>
          <a:xfrm>
            <a:off x="1668546" y="1895924"/>
            <a:ext cx="769854" cy="444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FF206-E6F1-4B3C-9D2C-AA781AE48B77}"/>
              </a:ext>
            </a:extLst>
          </p:cNvPr>
          <p:cNvSpPr txBox="1"/>
          <p:nvPr/>
        </p:nvSpPr>
        <p:spPr>
          <a:xfrm>
            <a:off x="5838382" y="5300048"/>
            <a:ext cx="820036" cy="369332"/>
          </a:xfrm>
          <a:prstGeom prst="rect">
            <a:avLst/>
          </a:prstGeom>
          <a:solidFill>
            <a:srgbClr val="FFFFFF">
              <a:alpha val="54902"/>
            </a:srgb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600 ft.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CC74D-DD18-490F-9CA8-4CE4C1D9F140}"/>
              </a:ext>
            </a:extLst>
          </p:cNvPr>
          <p:cNvSpPr txBox="1"/>
          <p:nvPr/>
        </p:nvSpPr>
        <p:spPr>
          <a:xfrm>
            <a:off x="2576052" y="1584910"/>
            <a:ext cx="361827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Make </a:t>
            </a:r>
            <a:r>
              <a:rPr lang="en-US" sz="1200" b="1" dirty="0">
                <a:solidFill>
                  <a:srgbClr val="FFFF00"/>
                </a:solidFill>
              </a:rPr>
              <a:t>Contour Lines </a:t>
            </a:r>
            <a:r>
              <a:rPr lang="en-US" sz="1200" dirty="0">
                <a:solidFill>
                  <a:schemeClr val="bg1"/>
                </a:solidFill>
              </a:rPr>
              <a:t>visible under </a:t>
            </a:r>
            <a:r>
              <a:rPr lang="en-US" sz="1200" b="1" dirty="0">
                <a:solidFill>
                  <a:schemeClr val="bg1"/>
                </a:solidFill>
              </a:rPr>
              <a:t>REFERENCE LAYERS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71B30CF-4618-4CAC-B0F0-EDA34961BD63}"/>
              </a:ext>
            </a:extLst>
          </p:cNvPr>
          <p:cNvSpPr/>
          <p:nvPr/>
        </p:nvSpPr>
        <p:spPr>
          <a:xfrm rot="558019">
            <a:off x="6209853" y="3567629"/>
            <a:ext cx="318873" cy="876417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E9D5E-B8A3-4DA0-91FF-8EE3606EF2C1}"/>
              </a:ext>
            </a:extLst>
          </p:cNvPr>
          <p:cNvSpPr txBox="1"/>
          <p:nvPr/>
        </p:nvSpPr>
        <p:spPr>
          <a:xfrm>
            <a:off x="1924186" y="6107275"/>
            <a:ext cx="4004665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1-foot contours published for 10 counties</a:t>
            </a:r>
          </a:p>
        </p:txBody>
      </p:sp>
    </p:spTree>
    <p:extLst>
      <p:ext uri="{BB962C8B-B14F-4D97-AF65-F5344CB8AC3E}">
        <p14:creationId xmlns:p14="http://schemas.microsoft.com/office/powerpoint/2010/main" val="925998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Elevation: 1-ft. Contours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8F8D6-CC9E-4101-A4B8-267081B8D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8" b="10440"/>
          <a:stretch/>
        </p:blipFill>
        <p:spPr>
          <a:xfrm>
            <a:off x="143219" y="1024570"/>
            <a:ext cx="8857562" cy="5717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FD425-2B0B-4E2C-8463-5DA37EAF5003}"/>
              </a:ext>
            </a:extLst>
          </p:cNvPr>
          <p:cNvSpPr txBox="1"/>
          <p:nvPr/>
        </p:nvSpPr>
        <p:spPr>
          <a:xfrm>
            <a:off x="1531133" y="5964510"/>
            <a:ext cx="4482391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1-FOOT </a:t>
            </a:r>
            <a:r>
              <a:rPr lang="en-US" sz="1400" b="1" dirty="0">
                <a:solidFill>
                  <a:srgbClr val="FFFF00"/>
                </a:solidFill>
              </a:rPr>
              <a:t>CONTOUR ELEVATION </a:t>
            </a:r>
            <a:r>
              <a:rPr lang="en-US" sz="1400" b="1" dirty="0">
                <a:solidFill>
                  <a:schemeClr val="bg1"/>
                </a:solidFill>
              </a:rPr>
              <a:t>VALUE OF 2390 FEET MATCHES 1-METER </a:t>
            </a:r>
            <a:r>
              <a:rPr lang="en-US" sz="1400" b="1" dirty="0">
                <a:solidFill>
                  <a:srgbClr val="FFFF00"/>
                </a:solidFill>
              </a:rPr>
              <a:t>GRID SURFACE ELEVATION</a:t>
            </a:r>
            <a:r>
              <a:rPr lang="en-US" sz="1400" b="1" dirty="0">
                <a:solidFill>
                  <a:schemeClr val="bg1"/>
                </a:solidFill>
              </a:rPr>
              <a:t>  OF 2390 FEET DISPLAYED IN  QUERY RESULTS PANEL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6162A-E862-4E53-8928-1A7522F77648}"/>
              </a:ext>
            </a:extLst>
          </p:cNvPr>
          <p:cNvSpPr txBox="1"/>
          <p:nvPr/>
        </p:nvSpPr>
        <p:spPr>
          <a:xfrm>
            <a:off x="1658946" y="756305"/>
            <a:ext cx="6151049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FEMA LiDAR-Derived Products:</a:t>
            </a:r>
            <a:r>
              <a:rPr lang="en-US" sz="17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1-Meter DEM and 1-Foot Contours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0FD82-DE03-4643-8728-339326EAFE2F}"/>
              </a:ext>
            </a:extLst>
          </p:cNvPr>
          <p:cNvSpPr txBox="1"/>
          <p:nvPr/>
        </p:nvSpPr>
        <p:spPr>
          <a:xfrm>
            <a:off x="7234899" y="4487182"/>
            <a:ext cx="153736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Elevation:  2390 ft.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</a:rPr>
              <a:t>Source: FEMA 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E4FA40-6C24-4218-9E66-86AA8EABDE30}"/>
              </a:ext>
            </a:extLst>
          </p:cNvPr>
          <p:cNvSpPr txBox="1"/>
          <p:nvPr/>
        </p:nvSpPr>
        <p:spPr>
          <a:xfrm>
            <a:off x="207767" y="5318179"/>
            <a:ext cx="1077753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1-ft Contours Display at </a:t>
            </a:r>
            <a:r>
              <a:rPr lang="en-US" sz="1200" b="1" i="1" dirty="0">
                <a:solidFill>
                  <a:schemeClr val="bg1"/>
                </a:solidFill>
              </a:rPr>
              <a:t>two</a:t>
            </a:r>
            <a:r>
              <a:rPr lang="en-US" sz="1200" b="1" dirty="0">
                <a:solidFill>
                  <a:schemeClr val="bg1"/>
                </a:solidFill>
              </a:rPr>
              <a:t> Highest Zoom Levels (1:564  and 1:282 Map Scales)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269FEC-6E61-4B8C-AFBC-D5544DC46FBE}"/>
              </a:ext>
            </a:extLst>
          </p:cNvPr>
          <p:cNvSpPr/>
          <p:nvPr/>
        </p:nvSpPr>
        <p:spPr>
          <a:xfrm>
            <a:off x="1658946" y="4231500"/>
            <a:ext cx="769854" cy="44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tx1">
                <a:lumMod val="95000"/>
                <a:lumOff val="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9A359-AE84-4925-9525-CE51A4FBA719}"/>
              </a:ext>
            </a:extLst>
          </p:cNvPr>
          <p:cNvSpPr txBox="1"/>
          <p:nvPr/>
        </p:nvSpPr>
        <p:spPr>
          <a:xfrm>
            <a:off x="1531133" y="4948847"/>
            <a:ext cx="110449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Contour Elevation:  2390 ft.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06D13FF-F9ED-4B43-9212-6AF9B76B0694}"/>
              </a:ext>
            </a:extLst>
          </p:cNvPr>
          <p:cNvSpPr/>
          <p:nvPr/>
        </p:nvSpPr>
        <p:spPr>
          <a:xfrm rot="411993">
            <a:off x="1923941" y="3247188"/>
            <a:ext cx="318873" cy="930835"/>
          </a:xfrm>
          <a:prstGeom prst="downArrow">
            <a:avLst>
              <a:gd name="adj1" fmla="val 50000"/>
              <a:gd name="adj2" fmla="val 88530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DCCBB-B5CF-45AF-ADE1-9145A24F2030}"/>
              </a:ext>
            </a:extLst>
          </p:cNvPr>
          <p:cNvSpPr txBox="1"/>
          <p:nvPr/>
        </p:nvSpPr>
        <p:spPr>
          <a:xfrm>
            <a:off x="559398" y="1187192"/>
            <a:ext cx="8212863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High-resolution aerial imagery and elevation contours cached at 15 map level scales from 1: 4,622,324 to 1:282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ED6A1-5641-489A-BD2C-57F938CA3E31}"/>
              </a:ext>
            </a:extLst>
          </p:cNvPr>
          <p:cNvSpPr txBox="1"/>
          <p:nvPr/>
        </p:nvSpPr>
        <p:spPr>
          <a:xfrm>
            <a:off x="207767" y="2960298"/>
            <a:ext cx="92942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1:282</a:t>
            </a:r>
          </a:p>
          <a:p>
            <a:pPr algn="ctr"/>
            <a:r>
              <a:rPr lang="en-US" sz="1400" dirty="0"/>
              <a:t>Map Scale</a:t>
            </a:r>
          </a:p>
        </p:txBody>
      </p:sp>
    </p:spTree>
    <p:extLst>
      <p:ext uri="{BB962C8B-B14F-4D97-AF65-F5344CB8AC3E}">
        <p14:creationId xmlns:p14="http://schemas.microsoft.com/office/powerpoint/2010/main" val="41804606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41" y="1120676"/>
            <a:ext cx="7100048" cy="525578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Purchased LiDAR Coverage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D350A8-07F8-49D1-A7C0-3BD301E1DF50}"/>
              </a:ext>
            </a:extLst>
          </p:cNvPr>
          <p:cNvSpPr txBox="1"/>
          <p:nvPr/>
        </p:nvSpPr>
        <p:spPr>
          <a:xfrm>
            <a:off x="7480847" y="1745709"/>
            <a:ext cx="1441131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FEMA has purchased </a:t>
            </a:r>
            <a:r>
              <a:rPr lang="en-US" sz="1600" b="1" dirty="0"/>
              <a:t>$10 million</a:t>
            </a:r>
            <a:r>
              <a:rPr lang="en-US" sz="1600" dirty="0"/>
              <a:t> in QL2 LiDAR </a:t>
            </a:r>
            <a:r>
              <a:rPr lang="en-US" sz="1600" dirty="0" smtClean="0"/>
              <a:t>for entire state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2C030B-0B17-4CEF-A085-7744EF4EB99C}"/>
              </a:ext>
            </a:extLst>
          </p:cNvPr>
          <p:cNvSpPr txBox="1"/>
          <p:nvPr/>
        </p:nvSpPr>
        <p:spPr>
          <a:xfrm>
            <a:off x="7480846" y="3283919"/>
            <a:ext cx="144113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Quality 2 (QL2) LiDAR </a:t>
            </a:r>
            <a:r>
              <a:rPr lang="en-US" sz="1600" dirty="0"/>
              <a:t>support 1-foot contours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36BF12-604B-4A71-9CF8-7158C7B8C9BB}"/>
              </a:ext>
            </a:extLst>
          </p:cNvPr>
          <p:cNvSpPr/>
          <p:nvPr/>
        </p:nvSpPr>
        <p:spPr>
          <a:xfrm>
            <a:off x="3898805" y="6017779"/>
            <a:ext cx="3277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https://www.mapwv.gov/lidar-metadata</a:t>
            </a:r>
            <a:endParaRPr lang="en-US" sz="2000" dirty="0"/>
          </a:p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C030B-0B17-4CEF-A085-7744EF4EB99C}"/>
              </a:ext>
            </a:extLst>
          </p:cNvPr>
          <p:cNvSpPr txBox="1"/>
          <p:nvPr/>
        </p:nvSpPr>
        <p:spPr>
          <a:xfrm>
            <a:off x="7480845" y="4663235"/>
            <a:ext cx="144113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LiDAR captured </a:t>
            </a:r>
            <a:r>
              <a:rPr lang="en-US" sz="1600" b="1" dirty="0" smtClean="0"/>
              <a:t>2012-20 </a:t>
            </a:r>
            <a:r>
              <a:rPr lang="en-US" sz="1600" dirty="0" smtClean="0"/>
              <a:t>time frame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1275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Reference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661" y="3636384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Aerial Imagery Update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974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Aerial Imagery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644" y="1021762"/>
            <a:ext cx="8216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2018 USDA National Agriculture Imagery Program (NAIP) </a:t>
            </a:r>
            <a:r>
              <a:rPr lang="en-US" sz="2400" dirty="0"/>
              <a:t>2-ft pixel resolution.  Statewide Coverage</a:t>
            </a:r>
            <a:r>
              <a:rPr lang="en-US" sz="2400" dirty="0" smtClean="0"/>
              <a:t>.  </a:t>
            </a:r>
            <a:r>
              <a:rPr lang="en-US" sz="2400" dirty="0" smtClean="0">
                <a:solidFill>
                  <a:srgbClr val="FF0000"/>
                </a:solidFill>
              </a:rPr>
              <a:t>2020 NAIP Coverage?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2018-22 County </a:t>
            </a:r>
            <a:r>
              <a:rPr lang="en-US" sz="2400" b="1" dirty="0"/>
              <a:t>Leaf-Of Aerial Imagery  </a:t>
            </a:r>
            <a:r>
              <a:rPr lang="en-US" sz="2400" dirty="0" smtClean="0"/>
              <a:t>(Statewide Contract)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98035" y="5729597"/>
            <a:ext cx="792185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Imagery can vary greatly in resolution. Pixel resolution refers to the actual distance on the ground that each pixel represents in the orthophotography.  For example, four-inch pixel resolution means that each pixel in the image covers four inches on the ground</a:t>
            </a:r>
            <a:r>
              <a:rPr lang="en-US" sz="1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83548-279F-475F-9936-8C8CEA780CFE}"/>
              </a:ext>
            </a:extLst>
          </p:cNvPr>
          <p:cNvSpPr txBox="1"/>
          <p:nvPr/>
        </p:nvSpPr>
        <p:spPr>
          <a:xfrm>
            <a:off x="698035" y="4661268"/>
            <a:ext cx="7921859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 30 </a:t>
            </a:r>
            <a:r>
              <a:rPr lang="en-US" dirty="0">
                <a:solidFill>
                  <a:schemeClr val="bg1"/>
                </a:solidFill>
              </a:rPr>
              <a:t>Counties have tapped into the </a:t>
            </a:r>
            <a:r>
              <a:rPr lang="en-US" b="1" dirty="0">
                <a:solidFill>
                  <a:schemeClr val="bg1"/>
                </a:solidFill>
              </a:rPr>
              <a:t>State Aerial Imagery Contract</a:t>
            </a:r>
            <a:r>
              <a:rPr lang="en-US" dirty="0">
                <a:solidFill>
                  <a:schemeClr val="bg1"/>
                </a:solidFill>
              </a:rPr>
              <a:t> supported by the Hazard Mitigation Grant for the acquisition of </a:t>
            </a:r>
            <a:r>
              <a:rPr lang="en-US" dirty="0" smtClean="0">
                <a:solidFill>
                  <a:schemeClr val="bg1"/>
                </a:solidFill>
              </a:rPr>
              <a:t>2019-22 </a:t>
            </a:r>
            <a:r>
              <a:rPr lang="en-US" dirty="0">
                <a:solidFill>
                  <a:schemeClr val="bg1"/>
                </a:solidFill>
              </a:rPr>
              <a:t>leaf-off imagery.  Most counties were captured at 4-inch resolution.  Imagery resides in the public domain.</a:t>
            </a:r>
            <a:endParaRPr lang="en-US" dirty="0"/>
          </a:p>
        </p:txBody>
      </p:sp>
      <p:sp>
        <p:nvSpPr>
          <p:cNvPr id="7" name="Cloud 6"/>
          <p:cNvSpPr/>
          <p:nvPr/>
        </p:nvSpPr>
        <p:spPr>
          <a:xfrm>
            <a:off x="1704622" y="2575111"/>
            <a:ext cx="4550751" cy="1924847"/>
          </a:xfrm>
          <a:prstGeom prst="cloud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Milestone: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Replaced all of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2010-12 Sheriffs Imagery with current Local Imagery 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35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34" y="1072376"/>
            <a:ext cx="6801200" cy="519926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Aerial Imagery (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959326"/>
              </p:ext>
            </p:extLst>
          </p:nvPr>
        </p:nvGraphicFramePr>
        <p:xfrm>
          <a:off x="340380" y="1313649"/>
          <a:ext cx="1163955" cy="2006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0220">
                  <a:extLst>
                    <a:ext uri="{9D8B030D-6E8A-4147-A177-3AD203B41FA5}">
                      <a16:colId xmlns:a16="http://schemas.microsoft.com/office/drawing/2014/main" val="1763074938"/>
                    </a:ext>
                  </a:extLst>
                </a:gridCol>
                <a:gridCol w="673735">
                  <a:extLst>
                    <a:ext uri="{9D8B030D-6E8A-4147-A177-3AD203B41FA5}">
                      <a16:colId xmlns:a16="http://schemas.microsoft.com/office/drawing/2014/main" val="3443737341"/>
                    </a:ext>
                  </a:extLst>
                </a:gridCol>
              </a:tblGrid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Year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6564759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0072995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611015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563409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0892738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3288836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778506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2020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10441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2021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363184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345263" y="3524535"/>
            <a:ext cx="1360968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Ideally, leaf-off imagery should not be older than 5 years.  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Imagery 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is important for identifying at-risk structures and accurate disaster mapping.</a:t>
            </a:r>
            <a:endParaRPr lang="en-US" sz="11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DB9CD3-E37C-4726-BBB3-CC5B920EB57F}"/>
              </a:ext>
            </a:extLst>
          </p:cNvPr>
          <p:cNvSpPr/>
          <p:nvPr/>
        </p:nvSpPr>
        <p:spPr>
          <a:xfrm>
            <a:off x="7345263" y="1159692"/>
            <a:ext cx="136096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1000" b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en-US" sz="10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Imagery</a:t>
            </a:r>
          </a:p>
          <a:p>
            <a:pPr>
              <a:tabLst>
                <a:tab pos="457200" algn="l"/>
                <a:tab pos="914400" algn="l"/>
                <a:tab pos="4114800" algn="l"/>
                <a:tab pos="457200" algn="l"/>
              </a:tabLst>
            </a:pPr>
            <a:endParaRPr lang="en-US" sz="1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Cabell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Doddridge</a:t>
            </a:r>
            <a:endParaRPr lang="en-US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Marion </a:t>
            </a:r>
            <a:r>
              <a:rPr lang="en-US" sz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County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Monongalia</a:t>
            </a:r>
            <a:endParaRPr lang="en-US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Pendleton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Putnam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Wayne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Wetzel</a:t>
            </a:r>
            <a:endParaRPr lang="en-US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62B9A1-85D4-46CE-8804-35B00E5B950B}"/>
              </a:ext>
            </a:extLst>
          </p:cNvPr>
          <p:cNvSpPr/>
          <p:nvPr/>
        </p:nvSpPr>
        <p:spPr>
          <a:xfrm>
            <a:off x="340380" y="6382109"/>
            <a:ext cx="440007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ea typeface="Times New Roman" panose="02020603050405020304" pitchFamily="18" charset="0"/>
              </a:rPr>
              <a:t>Select counties for 2019-21 received funding support through HMGP grant</a:t>
            </a:r>
            <a:endParaRPr lang="en-US" sz="1100" i="1" dirty="0"/>
          </a:p>
        </p:txBody>
      </p:sp>
      <p:sp>
        <p:nvSpPr>
          <p:cNvPr id="10" name="Rectangle 9"/>
          <p:cNvSpPr/>
          <p:nvPr/>
        </p:nvSpPr>
        <p:spPr>
          <a:xfrm>
            <a:off x="317230" y="6524489"/>
            <a:ext cx="48208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https://data.wvgis.wvu.edu/pub/RA/_</a:t>
            </a:r>
            <a:r>
              <a:rPr lang="en-US" sz="1000" dirty="0" smtClean="0">
                <a:hlinkClick r:id="rId3"/>
              </a:rPr>
              <a:t>resources/Status/CountyImageryYearAcquired.pdf</a:t>
            </a:r>
            <a:endParaRPr lang="en-US" sz="1000" dirty="0" smtClean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9918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41" y="1056956"/>
            <a:ext cx="6349533" cy="575762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9144000" cy="76991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Leaf-Off Aerial Imagery Web 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8117" y="3086383"/>
            <a:ext cx="222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2021 </a:t>
            </a:r>
            <a:r>
              <a:rPr lang="en-US" dirty="0"/>
              <a:t>Harrison County</a:t>
            </a:r>
            <a:br>
              <a:rPr lang="en-US" dirty="0"/>
            </a:br>
            <a:r>
              <a:rPr lang="en-US" dirty="0"/>
              <a:t> Aerial Imagery</a:t>
            </a:r>
          </a:p>
        </p:txBody>
      </p:sp>
      <p:sp>
        <p:nvSpPr>
          <p:cNvPr id="8" name="Oval 7"/>
          <p:cNvSpPr/>
          <p:nvPr/>
        </p:nvSpPr>
        <p:spPr>
          <a:xfrm>
            <a:off x="2825228" y="3139363"/>
            <a:ext cx="481780" cy="43757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8201" y="822987"/>
            <a:ext cx="73807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hlinkClick r:id="rId3"/>
              </a:rPr>
              <a:t>https://services.wvgis.wvu.edu/arcgis/rest/services/Imagery_BaseMaps_EarthCover/wv_imagery_WVGISTC_leaf_off_mosaic/MapServer</a:t>
            </a:r>
            <a:endParaRPr lang="en-US" sz="1000" dirty="0"/>
          </a:p>
          <a:p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3250096" y="1290387"/>
            <a:ext cx="565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Counties provide leaf-off imagery</a:t>
            </a:r>
          </a:p>
          <a:p>
            <a:pPr algn="ctr"/>
            <a:r>
              <a:rPr lang="en-US" sz="2400" i="1" dirty="0"/>
              <a:t> for State Imagery Web Service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645" y="3903739"/>
            <a:ext cx="3361722" cy="2612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5364A-DF31-436B-A39D-4C8DAD29FD40}"/>
              </a:ext>
            </a:extLst>
          </p:cNvPr>
          <p:cNvSpPr txBox="1"/>
          <p:nvPr/>
        </p:nvSpPr>
        <p:spPr>
          <a:xfrm>
            <a:off x="4572000" y="2118003"/>
            <a:ext cx="3361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Cached to 1:282 Zoom Level or Map Scale</a:t>
            </a:r>
          </a:p>
        </p:txBody>
      </p:sp>
    </p:spTree>
    <p:extLst>
      <p:ext uri="{BB962C8B-B14F-4D97-AF65-F5344CB8AC3E}">
        <p14:creationId xmlns:p14="http://schemas.microsoft.com/office/powerpoint/2010/main" val="29016266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942" t="23852" r="1029" b="5762"/>
          <a:stretch/>
        </p:blipFill>
        <p:spPr>
          <a:xfrm>
            <a:off x="169681" y="1216442"/>
            <a:ext cx="7086526" cy="39555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Leaf-Off Aerial Imagery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6812" y="954832"/>
            <a:ext cx="5203354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http://www.mapwv.gov/floodtest/?wkid=102100&amp;x=-9176629&amp;y=4583554&amp;l=13&amp;v=1</a:t>
            </a: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44766-61A6-4054-87E7-CB3C553AD281}"/>
              </a:ext>
            </a:extLst>
          </p:cNvPr>
          <p:cNvSpPr txBox="1"/>
          <p:nvPr/>
        </p:nvSpPr>
        <p:spPr>
          <a:xfrm>
            <a:off x="4283751" y="5556213"/>
            <a:ext cx="2512975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Cows in the Floodway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West Fork </a:t>
            </a:r>
            <a:r>
              <a:rPr lang="en-US" dirty="0" err="1">
                <a:solidFill>
                  <a:srgbClr val="FFC000"/>
                </a:solidFill>
              </a:rPr>
              <a:t>Twelvepole</a:t>
            </a:r>
            <a:r>
              <a:rPr lang="en-US" dirty="0">
                <a:solidFill>
                  <a:srgbClr val="FFC000"/>
                </a:solidFill>
              </a:rPr>
              <a:t> Creek, Wayne County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27" y="5659078"/>
            <a:ext cx="3362325" cy="1047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027" y="5320524"/>
            <a:ext cx="348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Choose </a:t>
            </a:r>
            <a:r>
              <a:rPr lang="en-US" sz="1600" b="1" dirty="0"/>
              <a:t>WV Best Leaves Off </a:t>
            </a:r>
            <a:r>
              <a:rPr lang="en-US" sz="1600" dirty="0"/>
              <a:t>Base Map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FCDD4-BA26-40FF-B287-CE37C1783BDF}"/>
              </a:ext>
            </a:extLst>
          </p:cNvPr>
          <p:cNvSpPr txBox="1"/>
          <p:nvPr/>
        </p:nvSpPr>
        <p:spPr>
          <a:xfrm>
            <a:off x="3026004" y="1364388"/>
            <a:ext cx="23661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4-Inch Pixel Resolution</a:t>
            </a:r>
          </a:p>
        </p:txBody>
      </p:sp>
    </p:spTree>
    <p:extLst>
      <p:ext uri="{BB962C8B-B14F-4D97-AF65-F5344CB8AC3E}">
        <p14:creationId xmlns:p14="http://schemas.microsoft.com/office/powerpoint/2010/main" val="39414302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Data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8318" y="3331152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 Update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725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Trails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4469E-1782-4004-97C1-7856EA804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44" y="996141"/>
            <a:ext cx="7436112" cy="573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49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69" y="969026"/>
            <a:ext cx="6738634" cy="617834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9144000" cy="76991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Digital Parcel File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253" y="1079887"/>
            <a:ext cx="3302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599 Tax Districts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350" y="1788009"/>
            <a:ext cx="25928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347 Districts</a:t>
            </a:r>
          </a:p>
          <a:p>
            <a:r>
              <a:rPr lang="en-US" i="1" dirty="0"/>
              <a:t>252 Corporations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E3FBC-2953-4E05-9CC6-147D40C052B4}"/>
              </a:ext>
            </a:extLst>
          </p:cNvPr>
          <p:cNvSpPr txBox="1"/>
          <p:nvPr/>
        </p:nvSpPr>
        <p:spPr>
          <a:xfrm>
            <a:off x="5588326" y="4756158"/>
            <a:ext cx="3302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WV Property Tax Division provides annual update</a:t>
            </a:r>
          </a:p>
        </p:txBody>
      </p:sp>
      <p:sp>
        <p:nvSpPr>
          <p:cNvPr id="3" name="Cloud 2"/>
          <p:cNvSpPr/>
          <p:nvPr/>
        </p:nvSpPr>
        <p:spPr>
          <a:xfrm>
            <a:off x="5027385" y="894006"/>
            <a:ext cx="3321934" cy="1664423"/>
          </a:xfrm>
          <a:prstGeom prst="cloud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Milestone:  In 2021 all 55 counties migrated from paper to digital tax maps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40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9144000" cy="76991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 Mis-Alignment Map Errors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59" y="900834"/>
            <a:ext cx="5334882" cy="403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" descr="image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59"/>
          <a:stretch/>
        </p:blipFill>
        <p:spPr bwMode="auto">
          <a:xfrm>
            <a:off x="1904559" y="5065621"/>
            <a:ext cx="5356713" cy="153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3173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9333" y="1030853"/>
          <a:ext cx="4256585" cy="2955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Property Applications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0FDF08-16BB-4E21-8148-FCD857192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" t="1330" r="19675" b="-1330"/>
          <a:stretch/>
        </p:blipFill>
        <p:spPr>
          <a:xfrm>
            <a:off x="4649192" y="1030853"/>
            <a:ext cx="2638732" cy="29557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4788747" y="1348479"/>
            <a:ext cx="2373908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Detailed</a:t>
            </a:r>
            <a:br>
              <a:rPr lang="en-US" sz="2000" b="1" dirty="0">
                <a:solidFill>
                  <a:srgbClr val="FFFF00"/>
                </a:solidFill>
              </a:rPr>
            </a:br>
            <a:r>
              <a:rPr lang="en-US" sz="2000" b="1" dirty="0">
                <a:solidFill>
                  <a:srgbClr val="FFFF00"/>
                </a:solidFill>
              </a:rPr>
              <a:t>Property Report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11569"/>
          <a:stretch/>
        </p:blipFill>
        <p:spPr>
          <a:xfrm>
            <a:off x="169333" y="4235270"/>
            <a:ext cx="6344281" cy="231457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4D53CC-65C7-4335-8257-CD5AE25C5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929" y="1007064"/>
            <a:ext cx="1669005" cy="29568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DA6850-DFE4-4892-8F3D-2BE78BDE0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7545" y="1397454"/>
            <a:ext cx="1264115" cy="22250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DDDA07-3FFE-471E-BD0B-595A8C85CFE9}"/>
              </a:ext>
            </a:extLst>
          </p:cNvPr>
          <p:cNvSpPr txBox="1"/>
          <p:nvPr/>
        </p:nvSpPr>
        <p:spPr>
          <a:xfrm>
            <a:off x="6572991" y="4261427"/>
            <a:ext cx="2458193" cy="22775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WV Property Viewer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www.mapwv.gov/parcel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WV Property Search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www.mapwv.gov/</a:t>
            </a:r>
            <a:br>
              <a:rPr lang="en-US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assessment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2231936" y="4828136"/>
            <a:ext cx="269569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Property Search Tool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7596896" y="1304790"/>
            <a:ext cx="123476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Property</a:t>
            </a:r>
            <a:br>
              <a:rPr lang="en-US" sz="2000" b="1" dirty="0">
                <a:solidFill>
                  <a:srgbClr val="FFFF00"/>
                </a:solidFill>
              </a:rPr>
            </a:br>
            <a:r>
              <a:rPr lang="en-US" sz="2000" b="1" dirty="0">
                <a:solidFill>
                  <a:srgbClr val="FFFF00"/>
                </a:solidFill>
              </a:rPr>
              <a:t> Viewer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1335541" y="1173301"/>
            <a:ext cx="227608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Web Visits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ABA2AE99-C1AE-474D-9D55-B5DE7D4A4FFE}"/>
              </a:ext>
            </a:extLst>
          </p:cNvPr>
          <p:cNvSpPr txBox="1"/>
          <p:nvPr/>
        </p:nvSpPr>
        <p:spPr>
          <a:xfrm>
            <a:off x="3073304" y="1783350"/>
            <a:ext cx="1244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Parcel Property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Viewer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22E75CCD-B1D0-47C7-9773-C230879CAD3D}"/>
              </a:ext>
            </a:extLst>
          </p:cNvPr>
          <p:cNvSpPr txBox="1"/>
          <p:nvPr/>
        </p:nvSpPr>
        <p:spPr>
          <a:xfrm>
            <a:off x="2491692" y="2951540"/>
            <a:ext cx="1780619" cy="34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Flood Tool</a:t>
            </a:r>
          </a:p>
        </p:txBody>
      </p:sp>
    </p:spTree>
    <p:extLst>
      <p:ext uri="{BB962C8B-B14F-4D97-AF65-F5344CB8AC3E}">
        <p14:creationId xmlns:p14="http://schemas.microsoft.com/office/powerpoint/2010/main" val="164040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Reference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661" y="3321752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E-911 Addresses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827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6" y="1066610"/>
            <a:ext cx="7848601" cy="465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E-911 Addresses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3B4495-7DAA-4E67-8E32-CCA8384AC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788" y="1990417"/>
            <a:ext cx="246192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Putnam  County,</a:t>
            </a:r>
            <a:r>
              <a:rPr kumimoji="0" lang="en-US" altLang="en-US" sz="16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WV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28107" y="5850764"/>
            <a:ext cx="52877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Authoritative Source for </a:t>
            </a:r>
            <a:r>
              <a:rPr lang="en-US" dirty="0" smtClean="0"/>
              <a:t>Correct Addresses </a:t>
            </a:r>
            <a:r>
              <a:rPr lang="en-US" dirty="0"/>
              <a:t>is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E-911 Office </a:t>
            </a:r>
            <a:r>
              <a:rPr lang="en-US" dirty="0"/>
              <a:t>– </a:t>
            </a:r>
            <a:r>
              <a:rPr lang="en-US" dirty="0" smtClean="0"/>
              <a:t>NOT Tax Assessor </a:t>
            </a:r>
            <a:r>
              <a:rPr lang="en-US" dirty="0"/>
              <a:t>Geodatabases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32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051" y="1408384"/>
            <a:ext cx="7079897" cy="517925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Geocoding Match Rates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F1A3E6-2665-4246-8C1C-56922CE4284D}"/>
              </a:ext>
            </a:extLst>
          </p:cNvPr>
          <p:cNvSpPr/>
          <p:nvPr/>
        </p:nvSpPr>
        <p:spPr>
          <a:xfrm>
            <a:off x="4899452" y="5754617"/>
            <a:ext cx="3093082" cy="6574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Countywide match rate should be 90% or higher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0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Redistricting - Precincts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F1A3E6-2665-4246-8C1C-56922CE4284D}"/>
              </a:ext>
            </a:extLst>
          </p:cNvPr>
          <p:cNvSpPr/>
          <p:nvPr/>
        </p:nvSpPr>
        <p:spPr>
          <a:xfrm>
            <a:off x="4355320" y="1502770"/>
            <a:ext cx="397368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Voter Precinct redistricting support for County Clerk Offices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6" y="968728"/>
            <a:ext cx="3067050" cy="581025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454400" y="4030133"/>
            <a:ext cx="677333" cy="474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-9060" t="2666" r="25304" b="-2666"/>
          <a:stretch/>
        </p:blipFill>
        <p:spPr>
          <a:xfrm>
            <a:off x="3763309" y="2386915"/>
            <a:ext cx="4696178" cy="42347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71823" y="5794532"/>
            <a:ext cx="177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E3899"/>
                </a:solidFill>
              </a:rPr>
              <a:t>Voting Precinct 1</a:t>
            </a:r>
            <a:endParaRPr lang="en-US" dirty="0">
              <a:solidFill>
                <a:srgbClr val="9E38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2284334"/>
            <a:ext cx="177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E3899"/>
                </a:solidFill>
              </a:rPr>
              <a:t>Voting Precinct 2</a:t>
            </a:r>
            <a:endParaRPr lang="en-US" dirty="0">
              <a:solidFill>
                <a:srgbClr val="9E3899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2386" y="2386916"/>
            <a:ext cx="1240014" cy="266750"/>
          </a:xfrm>
          <a:prstGeom prst="ellipse">
            <a:avLst/>
          </a:prstGeom>
          <a:noFill/>
          <a:ln w="28575">
            <a:solidFill>
              <a:srgbClr val="9E3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ular Callout 13"/>
          <p:cNvSpPr/>
          <p:nvPr/>
        </p:nvSpPr>
        <p:spPr>
          <a:xfrm>
            <a:off x="7159955" y="2657155"/>
            <a:ext cx="1813405" cy="1169777"/>
          </a:xfrm>
          <a:prstGeom prst="wedgeRectCallout">
            <a:avLst>
              <a:gd name="adj1" fmla="val -89888"/>
              <a:gd name="adj2" fmla="val 15311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Voter Registration System recorded as </a:t>
            </a:r>
            <a:r>
              <a:rPr lang="en-US" sz="1400" b="1" dirty="0" smtClean="0">
                <a:solidFill>
                  <a:srgbClr val="FF0000"/>
                </a:solidFill>
              </a:rPr>
              <a:t>Precinct 2 error</a:t>
            </a:r>
            <a:br>
              <a:rPr lang="en-US" sz="1400" b="1" dirty="0" smtClean="0">
                <a:solidFill>
                  <a:srgbClr val="FF0000"/>
                </a:solidFill>
              </a:rPr>
            </a:b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instead of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b="1" dirty="0" smtClean="0">
                <a:solidFill>
                  <a:schemeClr val="tx2"/>
                </a:solidFill>
              </a:rPr>
              <a:t>Precinct 1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1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37068" y="1832025"/>
            <a:ext cx="8602132" cy="4230107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r>
              <a:rPr lang="en-US" dirty="0">
                <a:latin typeface="inherit"/>
              </a:rPr>
              <a:t/>
            </a:r>
            <a:br>
              <a:rPr lang="en-US" dirty="0">
                <a:latin typeface="inherit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WVU GIS Technical Center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West Virginia University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Kurt </a:t>
            </a:r>
            <a:r>
              <a:rPr lang="en-US" b="1" dirty="0" smtClean="0"/>
              <a:t>Donaldson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2"/>
              </a:rPr>
              <a:t>kurt.donaldson@mail.wvu.edu</a:t>
            </a:r>
            <a:r>
              <a:rPr lang="en-US" dirty="0"/>
              <a:t>, phone: (304) </a:t>
            </a:r>
            <a:r>
              <a:rPr lang="en-US" dirty="0" smtClean="0"/>
              <a:t>293-9467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Frank Lafone</a:t>
            </a:r>
            <a:r>
              <a:rPr lang="en-US" dirty="0" smtClean="0"/>
              <a:t>, </a:t>
            </a:r>
            <a:r>
              <a:rPr lang="en-US" dirty="0"/>
              <a:t>GIS Manager</a:t>
            </a:r>
            <a:br>
              <a:rPr lang="en-US" dirty="0"/>
            </a:br>
            <a:r>
              <a:rPr lang="en-US" dirty="0" smtClean="0">
                <a:hlinkClick r:id="rId3"/>
              </a:rPr>
              <a:t>Frank.LaFone@mail.wvu.edu</a:t>
            </a:r>
            <a:r>
              <a:rPr lang="en-US" dirty="0" smtClean="0"/>
              <a:t>, </a:t>
            </a:r>
            <a:r>
              <a:rPr lang="en-US" dirty="0"/>
              <a:t>phone: (304) </a:t>
            </a:r>
            <a:r>
              <a:rPr lang="en-US" dirty="0" smtClean="0"/>
              <a:t>293-9466</a:t>
            </a:r>
            <a:endParaRPr lang="en-US" dirty="0"/>
          </a:p>
          <a:p>
            <a:pPr marL="457200" lvl="1" indent="0">
              <a:buNone/>
            </a:pP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>
              <a:solidFill>
                <a:srgbClr val="666666"/>
              </a:solidFill>
              <a:latin typeface="inherit"/>
            </a:endParaRPr>
          </a:p>
          <a:p>
            <a:pPr lvl="2"/>
            <a:endParaRPr lang="en-US" dirty="0">
              <a:solidFill>
                <a:srgbClr val="666666"/>
              </a:solidFill>
              <a:latin typeface="inherit"/>
            </a:endParaRPr>
          </a:p>
          <a:p>
            <a:pPr lvl="2"/>
            <a:endParaRPr lang="en-US" dirty="0">
              <a:solidFill>
                <a:srgbClr val="666666"/>
              </a:solidFill>
              <a:latin typeface="merriweatherregular"/>
            </a:endParaRPr>
          </a:p>
          <a:p>
            <a:pPr marL="457200" lvl="1" indent="0">
              <a:buNone/>
            </a:pPr>
            <a:endParaRPr lang="en-US" dirty="0">
              <a:solidFill>
                <a:srgbClr val="666666"/>
              </a:solidFill>
              <a:latin typeface="merriweather_lightregular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Rail-Trails (n=89)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53" y="1036973"/>
            <a:ext cx="7546693" cy="58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1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90" y="1075246"/>
            <a:ext cx="7370963" cy="56525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Trails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87DA23-43E5-401D-BC53-358C1EC38EF9}"/>
              </a:ext>
            </a:extLst>
          </p:cNvPr>
          <p:cNvSpPr txBox="1"/>
          <p:nvPr/>
        </p:nvSpPr>
        <p:spPr>
          <a:xfrm>
            <a:off x="1104134" y="1391355"/>
            <a:ext cx="2248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Verifying 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</a:rPr>
              <a:t>Flatwater Trails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designated by WV DOT Recreational Trail Advisory Board</a:t>
            </a:r>
          </a:p>
        </p:txBody>
      </p:sp>
    </p:spTree>
    <p:extLst>
      <p:ext uri="{BB962C8B-B14F-4D97-AF65-F5344CB8AC3E}">
        <p14:creationId xmlns:p14="http://schemas.microsoft.com/office/powerpoint/2010/main" val="2706352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WVRTP Official Designation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5584" y="5658445"/>
            <a:ext cx="280313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Tim Sedosky </a:t>
            </a:r>
            <a:r>
              <a:rPr lang="en-US" sz="1600" dirty="0"/>
              <a:t>is the current contact at DOH for the WV Recreational </a:t>
            </a:r>
            <a:r>
              <a:rPr lang="en-US" sz="1600" dirty="0" smtClean="0"/>
              <a:t>Trails Program.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457"/>
          <a:stretch/>
        </p:blipFill>
        <p:spPr>
          <a:xfrm>
            <a:off x="3865944" y="1471829"/>
            <a:ext cx="4240727" cy="52051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75584" y="2146759"/>
            <a:ext cx="2803138" cy="13542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Bill Currey</a:t>
            </a:r>
            <a:r>
              <a:rPr lang="en-US" sz="1600" dirty="0" smtClean="0"/>
              <a:t>, Chair, Flatwater Trails Commission, co-founder and chairman of nonprofit Coal River Group</a:t>
            </a:r>
            <a:endParaRPr lang="en-US" sz="1600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5584" y="3505145"/>
            <a:ext cx="280313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The commission was created by the West Virginia Legislature in 2020 to support a growing demand for water-based trails in West Virginia.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0084" y="1484854"/>
            <a:ext cx="174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Flatwater Trails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07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196" y="1083786"/>
            <a:ext cx="4687747" cy="56568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Flatwater Trails – Fishing Regulations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87DA23-43E5-401D-BC53-358C1EC38EF9}"/>
              </a:ext>
            </a:extLst>
          </p:cNvPr>
          <p:cNvSpPr txBox="1"/>
          <p:nvPr/>
        </p:nvSpPr>
        <p:spPr>
          <a:xfrm>
            <a:off x="360322" y="1632564"/>
            <a:ext cx="3553427" cy="21852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WVDNR is using the Statewide Trail Inventory to report Flatwater Trails for WV DNR Fishing Regulations</a:t>
            </a:r>
          </a:p>
          <a:p>
            <a:endParaRPr lang="en-US" dirty="0"/>
          </a:p>
          <a:p>
            <a:pPr algn="ctr"/>
            <a:r>
              <a:rPr lang="en-US" sz="1600" dirty="0" smtClean="0"/>
              <a:t>&lt;&lt; Trail Geodatabase Update &gt;&gt;</a:t>
            </a:r>
            <a:br>
              <a:rPr lang="en-US" sz="1600" dirty="0" smtClean="0"/>
            </a:br>
            <a:r>
              <a:rPr lang="en-US" sz="1600" dirty="0" err="1" smtClean="0"/>
              <a:t>trailSurface</a:t>
            </a:r>
            <a:r>
              <a:rPr lang="en-US" sz="1600" dirty="0" smtClean="0"/>
              <a:t> </a:t>
            </a:r>
            <a:r>
              <a:rPr lang="en-US" sz="1600" dirty="0"/>
              <a:t>= Water for "Float Trips" but added </a:t>
            </a:r>
            <a:r>
              <a:rPr lang="en-US" sz="1600" dirty="0" err="1"/>
              <a:t>trailSurface</a:t>
            </a:r>
            <a:r>
              <a:rPr lang="en-US" sz="1600" dirty="0"/>
              <a:t> = Flatwater for official "Water Trails</a:t>
            </a:r>
            <a:r>
              <a:rPr lang="en-US" sz="1600" dirty="0" smtClean="0"/>
              <a:t>"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5525" y="2436751"/>
            <a:ext cx="2964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ea typeface="Calibri" panose="020F0502020204030204" pitchFamily="34" charset="0"/>
              </a:rPr>
              <a:t>Updating Page </a:t>
            </a:r>
            <a:r>
              <a:rPr lang="en-US" sz="1600" dirty="0">
                <a:solidFill>
                  <a:srgbClr val="FF0000"/>
                </a:solidFill>
                <a:ea typeface="Calibri" panose="020F0502020204030204" pitchFamily="34" charset="0"/>
              </a:rPr>
              <a:t>19 of </a:t>
            </a:r>
            <a:r>
              <a:rPr lang="en-US" sz="1600" dirty="0" smtClean="0">
                <a:solidFill>
                  <a:srgbClr val="FF0000"/>
                </a:solidFill>
                <a:ea typeface="Calibri" panose="020F0502020204030204" pitchFamily="34" charset="0"/>
              </a:rPr>
              <a:t>the</a:t>
            </a:r>
            <a:br>
              <a:rPr lang="en-US" sz="1600" dirty="0" smtClean="0">
                <a:solidFill>
                  <a:srgbClr val="FF0000"/>
                </a:solidFill>
                <a:ea typeface="Calibri" panose="020F0502020204030204" pitchFamily="34" charset="0"/>
              </a:rPr>
            </a:br>
            <a:r>
              <a:rPr lang="en-US" sz="1600" dirty="0" smtClean="0">
                <a:solidFill>
                  <a:srgbClr val="FF0000"/>
                </a:solidFill>
                <a:ea typeface="Calibri" panose="020F0502020204030204" pitchFamily="34" charset="0"/>
              </a:rPr>
              <a:t> WV DNR Fishing Regulations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35" y="4615965"/>
            <a:ext cx="365760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Jessica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Perkins</a:t>
            </a:r>
            <a:r>
              <a:rPr lang="en-US" sz="1600" dirty="0"/>
              <a:t>, GISP</a:t>
            </a:r>
          </a:p>
          <a:p>
            <a:r>
              <a:rPr lang="en-US" sz="1600" dirty="0"/>
              <a:t>GIS &amp; Technical Support Program Manager</a:t>
            </a:r>
          </a:p>
          <a:p>
            <a:r>
              <a:rPr lang="en-US" sz="1600" dirty="0"/>
              <a:t>Wildlife Resources Section, WVDNR</a:t>
            </a:r>
          </a:p>
        </p:txBody>
      </p:sp>
    </p:spTree>
    <p:extLst>
      <p:ext uri="{BB962C8B-B14F-4D97-AF65-F5344CB8AC3E}">
        <p14:creationId xmlns:p14="http://schemas.microsoft.com/office/powerpoint/2010/main" val="2287362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15154</TotalTime>
  <Words>1778</Words>
  <Application>Microsoft Office PowerPoint</Application>
  <PresentationFormat>On-screen Show (4:3)</PresentationFormat>
  <Paragraphs>360</Paragraphs>
  <Slides>57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Arial</vt:lpstr>
      <vt:lpstr>Calibri</vt:lpstr>
      <vt:lpstr>Calibri Light</vt:lpstr>
      <vt:lpstr>Courier New</vt:lpstr>
      <vt:lpstr>Helvetica</vt:lpstr>
      <vt:lpstr>inherit</vt:lpstr>
      <vt:lpstr>merriweather_lightregular</vt:lpstr>
      <vt:lpstr>merriweatherregular</vt:lpstr>
      <vt:lpstr>Times New Roman</vt:lpstr>
      <vt:lpstr>Wingdings</vt:lpstr>
      <vt:lpstr>Office Theme</vt:lpstr>
      <vt:lpstr>Presentation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WV DOT Scanning Project </vt:lpstr>
      <vt:lpstr>PowerPoint Presentation</vt:lpstr>
      <vt:lpstr>PowerPoint Presentation</vt:lpstr>
      <vt:lpstr>PowerPoint Presentation</vt:lpstr>
      <vt:lpstr>WV DOT Scanning Project</vt:lpstr>
      <vt:lpstr>PowerPoint Presentation</vt:lpstr>
      <vt:lpstr>PowerPoint Presentation</vt:lpstr>
      <vt:lpstr>Microsoft SQL Server &amp; Enterprise  ArcGIS Geodatabase</vt:lpstr>
      <vt:lpstr>Microsoft SQL Server &amp; Enterprise  ArcGIS Geodatabase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79</cp:revision>
  <cp:lastPrinted>2019-11-20T05:08:28Z</cp:lastPrinted>
  <dcterms:created xsi:type="dcterms:W3CDTF">2019-11-20T01:19:31Z</dcterms:created>
  <dcterms:modified xsi:type="dcterms:W3CDTF">2021-11-22T01:26:02Z</dcterms:modified>
</cp:coreProperties>
</file>