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59" r:id="rId4"/>
    <p:sldId id="257" r:id="rId5"/>
    <p:sldId id="260" r:id="rId6"/>
    <p:sldId id="261" r:id="rId7"/>
    <p:sldId id="263" r:id="rId8"/>
    <p:sldId id="262" r:id="rId9"/>
    <p:sldId id="270" r:id="rId10"/>
    <p:sldId id="282" r:id="rId11"/>
    <p:sldId id="269" r:id="rId12"/>
    <p:sldId id="283" r:id="rId13"/>
    <p:sldId id="273" r:id="rId14"/>
    <p:sldId id="284" r:id="rId15"/>
    <p:sldId id="285" r:id="rId16"/>
    <p:sldId id="277" r:id="rId17"/>
    <p:sldId id="276" r:id="rId18"/>
    <p:sldId id="265" r:id="rId19"/>
    <p:sldId id="272" r:id="rId20"/>
    <p:sldId id="264" r:id="rId21"/>
    <p:sldId id="258" r:id="rId22"/>
    <p:sldId id="278" r:id="rId23"/>
    <p:sldId id="279" r:id="rId24"/>
    <p:sldId id="281" r:id="rId25"/>
    <p:sldId id="268" r:id="rId26"/>
    <p:sldId id="267" r:id="rId27"/>
    <p:sldId id="26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31" autoAdjust="0"/>
    <p:restoredTop sz="94660"/>
  </p:normalViewPr>
  <p:slideViewPr>
    <p:cSldViewPr>
      <p:cViewPr varScale="1">
        <p:scale>
          <a:sx n="93" d="100"/>
          <a:sy n="93" d="100"/>
        </p:scale>
        <p:origin x="90" y="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Scanning Progress</c:v>
                </c:pt>
              </c:strCache>
            </c:strRef>
          </c:tx>
          <c:explosion val="22"/>
          <c:cat>
            <c:strRef>
              <c:f>Sheet1!$A$2:$A$3</c:f>
              <c:strCache>
                <c:ptCount val="2"/>
                <c:pt idx="0">
                  <c:v>Plans stored</c:v>
                </c:pt>
                <c:pt idx="1">
                  <c:v>Scanned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1423</c:v>
                </c:pt>
                <c:pt idx="1">
                  <c:v>139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83138-A13D-4604-9EBF-041D6E1996B5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518B1-27BF-4E22-AE10-98757DA54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518B1-27BF-4E22-AE10-98757DA54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8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3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2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1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3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5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3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1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0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25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B292-8513-4807-A163-10F9D374F87B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0CD2-31E5-4955-BED5-EA3E17A1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9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pwv.gov/DOTplans/index.php" TargetMode="Externa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40" y="1175926"/>
            <a:ext cx="9171039" cy="5682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005">
            <a:off x="-111029" y="-922724"/>
            <a:ext cx="4724400" cy="319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553">
            <a:off x="4074623" y="-1057601"/>
            <a:ext cx="5549491" cy="346087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075">
            <a:off x="6060694" y="5680898"/>
            <a:ext cx="3371850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0645">
            <a:off x="-3252845" y="2569228"/>
            <a:ext cx="9144000" cy="6177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WV DOT Scanning Project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8" y="4648200"/>
            <a:ext cx="72104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6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Book Preparation and File </a:t>
            </a:r>
            <a:r>
              <a:rPr lang="en-US" dirty="0" smtClean="0"/>
              <a:t>Naming</a:t>
            </a:r>
          </a:p>
          <a:p>
            <a:r>
              <a:rPr lang="en-US" dirty="0" smtClean="0"/>
              <a:t>Scanning</a:t>
            </a:r>
          </a:p>
          <a:p>
            <a:r>
              <a:rPr lang="en-US" dirty="0"/>
              <a:t>Image </a:t>
            </a:r>
            <a:r>
              <a:rPr lang="en-US" dirty="0" smtClean="0"/>
              <a:t>Processing (semi-automated)</a:t>
            </a:r>
          </a:p>
          <a:p>
            <a:pPr lvl="1"/>
            <a:r>
              <a:rPr lang="en-US" dirty="0" smtClean="0"/>
              <a:t> Crop Images &amp; Create PDF Book </a:t>
            </a:r>
          </a:p>
          <a:p>
            <a:r>
              <a:rPr lang="en-US" dirty="0" smtClean="0"/>
              <a:t>Geo-reference Index Map</a:t>
            </a:r>
          </a:p>
          <a:p>
            <a:r>
              <a:rPr lang="en-US" dirty="0"/>
              <a:t>Quality </a:t>
            </a:r>
            <a:r>
              <a:rPr lang="en-US" dirty="0" smtClean="0"/>
              <a:t>Control </a:t>
            </a:r>
          </a:p>
          <a:p>
            <a:pPr lvl="1"/>
            <a:r>
              <a:rPr lang="en-US" dirty="0" smtClean="0"/>
              <a:t>Page sequence, scan orientation, image quality</a:t>
            </a:r>
          </a:p>
          <a:p>
            <a:r>
              <a:rPr lang="en-US" dirty="0" smtClean="0"/>
              <a:t>Publish to Web Application (automated)</a:t>
            </a:r>
          </a:p>
          <a:p>
            <a:pPr lvl="1"/>
            <a:r>
              <a:rPr lang="en-US" dirty="0" smtClean="0"/>
              <a:t>Via SQL Server and ArcGIS Server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8879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</a:rPr>
              <a:t>Scanning Project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2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03866"/>
            <a:ext cx="7162800" cy="537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4950"/>
            <a:ext cx="3686175" cy="535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319">
            <a:off x="4854718" y="5210175"/>
            <a:ext cx="4257675" cy="1647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064">
            <a:off x="4590638" y="-333584"/>
            <a:ext cx="4533900" cy="2219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89">
            <a:off x="306141" y="-60687"/>
            <a:ext cx="4371975" cy="154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Transmittal Sheets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1" y="1600200"/>
            <a:ext cx="6030817" cy="4525963"/>
          </a:xfrm>
        </p:spPr>
      </p:pic>
      <p:sp>
        <p:nvSpPr>
          <p:cNvPr id="6" name="TextBox 5"/>
          <p:cNvSpPr txBox="1"/>
          <p:nvPr/>
        </p:nvSpPr>
        <p:spPr>
          <a:xfrm>
            <a:off x="2743200" y="1219200"/>
            <a:ext cx="279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Developing the project key</a:t>
            </a:r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24951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kdonaldson\Dropbox\Camera Uploads\2015-06-05 17.04.4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Plan Set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" y="3900282"/>
            <a:ext cx="3648075" cy="2887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" y="111667"/>
            <a:ext cx="4022785" cy="3838133"/>
          </a:xfrm>
          <a:prstGeom prst="rect">
            <a:avLst/>
          </a:prstGeom>
        </p:spPr>
      </p:pic>
      <p:pic>
        <p:nvPicPr>
          <p:cNvPr id="10" name="Picture 9" descr="C:\Users\kdonaldson\Dropbox\Camera Uploads\2015-06-04 16.12.3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25" y="172658"/>
            <a:ext cx="5455512" cy="306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12" descr="C:\Users\kdonaldson\Dropbox\Camera Uploads\2015-06-04 16.11.26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89" y="3223848"/>
            <a:ext cx="6309383" cy="35490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143000" y="381000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9601" y="6173682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6470" y="2234343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5850516"/>
            <a:ext cx="17571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Image Processing</a:t>
            </a:r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600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49"/>
            <a:ext cx="8915400" cy="55133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" y="102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</a:rPr>
              <a:t>Online Highway Plans Locator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00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2900" y="102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</a:rPr>
              <a:t>Online Highway Plans Locator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08" y="1828800"/>
            <a:ext cx="4381500" cy="4793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4035175" cy="412235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6800" y="137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Detailed Record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137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It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4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Microsoft SQL Server &amp;</a:t>
            </a:r>
            <a:br>
              <a:rPr lang="en-US" dirty="0"/>
            </a:br>
            <a:r>
              <a:rPr lang="en-US" dirty="0"/>
              <a:t>Enterprise  ArcGIS Geodatabase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9600" y="1981200"/>
            <a:ext cx="1180980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086869"/>
              </p:ext>
            </p:extLst>
          </p:nvPr>
        </p:nvGraphicFramePr>
        <p:xfrm>
          <a:off x="609600" y="1981200"/>
          <a:ext cx="79897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Slide" r:id="rId3" imgW="5713616" imgH="3212570" progId="PowerPoint.Slide.12">
                  <p:embed/>
                </p:oleObj>
              </mc:Choice>
              <mc:Fallback>
                <p:oleObj name="Slide" r:id="rId3" imgW="5713616" imgH="3212570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81200"/>
                        <a:ext cx="7989750" cy="449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3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Microsoft SQL Server </a:t>
            </a: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Enterprise  </a:t>
            </a:r>
            <a:r>
              <a:rPr lang="en-US" dirty="0"/>
              <a:t>ArcGIS Geodatabase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Multi-user ability</a:t>
            </a:r>
          </a:p>
          <a:p>
            <a:r>
              <a:rPr lang="en-US" dirty="0"/>
              <a:t>Used for recording scanning activity</a:t>
            </a:r>
          </a:p>
          <a:p>
            <a:r>
              <a:rPr lang="en-US" dirty="0"/>
              <a:t>Supports web feature mapping and image services</a:t>
            </a:r>
          </a:p>
          <a:p>
            <a:r>
              <a:rPr lang="en-US" dirty="0"/>
              <a:t>Updates are made automatically; not necessary to re-publish ArcGIS services in order to add new scan </a:t>
            </a:r>
            <a:r>
              <a:rPr lang="en-US" dirty="0" err="1"/>
              <a:t>rasters</a:t>
            </a:r>
            <a:endParaRPr lang="en-US" dirty="0"/>
          </a:p>
          <a:p>
            <a:r>
              <a:rPr lang="en-US" dirty="0"/>
              <a:t>Backups are run using SQL Server Agent process</a:t>
            </a:r>
          </a:p>
          <a:p>
            <a:r>
              <a:rPr lang="en-US" dirty="0"/>
              <a:t>Geodatabase contains 3 primary objects</a:t>
            </a:r>
          </a:p>
          <a:p>
            <a:pPr lvl="1"/>
            <a:r>
              <a:rPr lang="en-US" dirty="0"/>
              <a:t>Raster mosaic as source of image service</a:t>
            </a:r>
          </a:p>
          <a:p>
            <a:pPr lvl="1"/>
            <a:r>
              <a:rPr lang="en-US" dirty="0"/>
              <a:t>Feature class of map foot prints</a:t>
            </a:r>
          </a:p>
          <a:p>
            <a:pPr lvl="1"/>
            <a:r>
              <a:rPr lang="en-US" dirty="0"/>
              <a:t>Database view for published plans and web based query interface</a:t>
            </a:r>
          </a:p>
          <a:p>
            <a:r>
              <a:rPr lang="en-US" dirty="0"/>
              <a:t>Python scripts automate processes</a:t>
            </a:r>
          </a:p>
          <a:p>
            <a:pPr lvl="1"/>
            <a:r>
              <a:rPr lang="en-US" dirty="0"/>
              <a:t>Renaming files</a:t>
            </a:r>
          </a:p>
          <a:p>
            <a:pPr lvl="1"/>
            <a:r>
              <a:rPr lang="en-US" dirty="0"/>
              <a:t>Calculate map extents</a:t>
            </a:r>
          </a:p>
          <a:p>
            <a:pPr lvl="1"/>
            <a:r>
              <a:rPr lang="en-US" dirty="0"/>
              <a:t>Copying </a:t>
            </a:r>
            <a:r>
              <a:rPr lang="en-US" dirty="0" err="1"/>
              <a:t>GeoTiffs</a:t>
            </a:r>
            <a:r>
              <a:rPr lang="en-US" dirty="0"/>
              <a:t> to publication folder</a:t>
            </a:r>
          </a:p>
          <a:p>
            <a:pPr lvl="1"/>
            <a:r>
              <a:rPr lang="en-US" dirty="0"/>
              <a:t>Building raster mosaic</a:t>
            </a:r>
          </a:p>
          <a:p>
            <a:pPr lvl="1"/>
            <a:r>
              <a:rPr lang="en-US" dirty="0"/>
              <a:t>Building footprints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66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scans were isolated to Right of Way plans on I-64 and I-79.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8" y="2819400"/>
            <a:ext cx="7685622" cy="36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kdonaldson\Dropbox\Camera Uploads\2015-06-05 15.16.0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" y="914400"/>
            <a:ext cx="9265356" cy="521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81200" y="6314718"/>
            <a:ext cx="55626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4114800" algn="l"/>
              </a:tabLst>
            </a:pPr>
            <a:r>
              <a:rPr lang="en-US" sz="2000" dirty="0" smtClean="0">
                <a:effectLst/>
                <a:latin typeface="Univers (WN)"/>
                <a:ea typeface="Times New Roman" panose="02020603050405020304" pitchFamily="18" charset="0"/>
                <a:cs typeface="Times New Roman" panose="02020603050405020304" pitchFamily="18" charset="0"/>
              </a:rPr>
              <a:t>2105 Summer Students on Scanning </a:t>
            </a:r>
            <a:r>
              <a:rPr lang="en-US" sz="2000" dirty="0">
                <a:latin typeface="Univers (WN)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effectLst/>
                <a:latin typeface="Univers (WN)"/>
                <a:ea typeface="Times New Roman" panose="02020603050405020304" pitchFamily="18" charset="0"/>
                <a:cs typeface="Times New Roman" panose="02020603050405020304" pitchFamily="18" charset="0"/>
              </a:rPr>
              <a:t>roject</a:t>
            </a:r>
            <a:endParaRPr lang="en-US" sz="2000" dirty="0">
              <a:effectLst/>
              <a:latin typeface="Univers (WN)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41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West Virginia GIS Technical Center (WVGISTC) </a:t>
            </a:r>
            <a:r>
              <a:rPr lang="en-US" dirty="0" smtClean="0"/>
              <a:t>is scanning </a:t>
            </a:r>
            <a:r>
              <a:rPr lang="en-US" dirty="0"/>
              <a:t>West Virginia Department of Transportation (DOT) large format highway plan sheets into digital raster images.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every highway plan </a:t>
            </a:r>
            <a:r>
              <a:rPr lang="en-US" dirty="0" smtClean="0"/>
              <a:t>set </a:t>
            </a:r>
            <a:r>
              <a:rPr lang="en-US" dirty="0"/>
              <a:t>a single Adobe PDF file </a:t>
            </a:r>
            <a:r>
              <a:rPr lang="en-US" dirty="0" smtClean="0"/>
              <a:t>is </a:t>
            </a:r>
            <a:r>
              <a:rPr lang="en-US" dirty="0"/>
              <a:t>created along with spatially referencing the index map. </a:t>
            </a:r>
            <a:endParaRPr lang="en-US" dirty="0" smtClean="0"/>
          </a:p>
          <a:p>
            <a:r>
              <a:rPr lang="en-US" dirty="0"/>
              <a:t>An online application for managing, searching, viewing, and downloading all scanned highway </a:t>
            </a:r>
            <a:r>
              <a:rPr lang="en-US" dirty="0" smtClean="0"/>
              <a:t>plans is </a:t>
            </a:r>
            <a:r>
              <a:rPr lang="en-US" dirty="0"/>
              <a:t>maintained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 smtClean="0"/>
              <a:t>a </a:t>
            </a:r>
            <a:r>
              <a:rPr lang="en-US" dirty="0"/>
              <a:t>fast discovery and online retrieval of the electronic highway plans</a:t>
            </a:r>
            <a:r>
              <a:rPr lang="en-US" dirty="0" smtClean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4800"/>
            <a:ext cx="7212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1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04357"/>
            <a:ext cx="9144000" cy="576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555">
            <a:off x="1344248" y="-1003072"/>
            <a:ext cx="9144000" cy="6120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6618">
            <a:off x="-2807146" y="-670014"/>
            <a:ext cx="9144000" cy="567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1" y="2758751"/>
            <a:ext cx="7135623" cy="2457450"/>
          </a:xfrm>
        </p:spPr>
      </p:pic>
      <p:sp>
        <p:nvSpPr>
          <p:cNvPr id="5" name="TextBox 4"/>
          <p:cNvSpPr txBox="1"/>
          <p:nvPr/>
        </p:nvSpPr>
        <p:spPr>
          <a:xfrm>
            <a:off x="1600200" y="1592635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Scanning progress </a:t>
            </a:r>
            <a:r>
              <a:rPr lang="en-US" sz="2800" b="1" i="1" dirty="0"/>
              <a:t>report for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735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738"/>
            <a:ext cx="9144000" cy="5612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002060"/>
                </a:solidFill>
              </a:rPr>
              <a:t>WV DOT Scanning Project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409914"/>
              </p:ext>
            </p:extLst>
          </p:nvPr>
        </p:nvGraphicFramePr>
        <p:xfrm>
          <a:off x="457200" y="170929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68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50K Scan Party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80867"/>
            <a:ext cx="6553200" cy="48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59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37" y="-76200"/>
            <a:ext cx="8229600" cy="1143000"/>
          </a:xfrm>
        </p:spPr>
        <p:txBody>
          <a:bodyPr/>
          <a:lstStyle/>
          <a:p>
            <a:r>
              <a:rPr lang="en-US" dirty="0" smtClean="0"/>
              <a:t>50K Scan Party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3" y="734383"/>
            <a:ext cx="9029700" cy="612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39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46" y="2514600"/>
            <a:ext cx="6248400" cy="5440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542" y="-32095"/>
            <a:ext cx="6126904" cy="3353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2514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River Gorge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58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922376" cy="521176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6400" dirty="0"/>
              <a:t>Phase 2 Highlights and Enhancements</a:t>
            </a:r>
          </a:p>
          <a:p>
            <a:endParaRPr lang="en-US" sz="5100" dirty="0" smtClean="0"/>
          </a:p>
          <a:p>
            <a:r>
              <a:rPr lang="en-US" sz="5100" b="1" dirty="0"/>
              <a:t>DOT Scanning </a:t>
            </a:r>
            <a:r>
              <a:rPr lang="en-US" sz="5100" b="1" dirty="0" smtClean="0"/>
              <a:t>Database</a:t>
            </a:r>
            <a:r>
              <a:rPr lang="en-US" sz="5100" dirty="0"/>
              <a:t>:</a:t>
            </a:r>
          </a:p>
          <a:p>
            <a:pPr lvl="1"/>
            <a:r>
              <a:rPr lang="en-US" sz="5100" dirty="0"/>
              <a:t>fix records that have missing or incorrect </a:t>
            </a:r>
            <a:r>
              <a:rPr lang="en-US" sz="5100" dirty="0" smtClean="0"/>
              <a:t>information</a:t>
            </a:r>
            <a:br>
              <a:rPr lang="en-US" sz="5100" dirty="0" smtClean="0"/>
            </a:br>
            <a:endParaRPr lang="en-US" sz="5100" dirty="0" smtClean="0"/>
          </a:p>
          <a:p>
            <a:r>
              <a:rPr lang="en-US" sz="5500" b="1" dirty="0" smtClean="0"/>
              <a:t>Customized Spatial Viewer</a:t>
            </a:r>
            <a:endParaRPr lang="en-US" sz="5500" dirty="0"/>
          </a:p>
          <a:p>
            <a:pPr marL="457200" lvl="1" indent="0">
              <a:buNone/>
            </a:pPr>
            <a:endParaRPr lang="en-US" sz="5100" dirty="0"/>
          </a:p>
          <a:p>
            <a:r>
              <a:rPr lang="en-US" sz="5500" b="1" dirty="0" smtClean="0"/>
              <a:t>DOT </a:t>
            </a:r>
            <a:r>
              <a:rPr lang="en-US" sz="5500" b="1" dirty="0"/>
              <a:t>ProjectWise </a:t>
            </a:r>
            <a:r>
              <a:rPr lang="en-US" sz="5500" b="1" dirty="0" smtClean="0"/>
              <a:t>Integration</a:t>
            </a:r>
            <a:r>
              <a:rPr lang="en-US" sz="5500" dirty="0" smtClean="0"/>
              <a:t/>
            </a:r>
            <a:br>
              <a:rPr lang="en-US" sz="5500" dirty="0" smtClean="0"/>
            </a:br>
            <a:r>
              <a:rPr lang="en-US" sz="5500" dirty="0" smtClean="0"/>
              <a:t> </a:t>
            </a:r>
            <a:endParaRPr lang="en-US" sz="5500" dirty="0"/>
          </a:p>
          <a:p>
            <a:r>
              <a:rPr lang="en-US" sz="5100" b="1" dirty="0" smtClean="0"/>
              <a:t>Scanned </a:t>
            </a:r>
            <a:r>
              <a:rPr lang="en-US" sz="5100" b="1" dirty="0"/>
              <a:t>Files </a:t>
            </a:r>
            <a:r>
              <a:rPr lang="en-US" sz="5100" b="1" dirty="0" smtClean="0"/>
              <a:t>Stored on </a:t>
            </a:r>
            <a:r>
              <a:rPr lang="en-US" sz="5100" b="1" dirty="0"/>
              <a:t>DOT </a:t>
            </a:r>
            <a:r>
              <a:rPr lang="en-US" sz="5100" b="1" dirty="0" smtClean="0"/>
              <a:t>Server</a:t>
            </a:r>
            <a:endParaRPr lang="en-US" sz="5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64"/>
            <a:ext cx="9144000" cy="5923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0191">
            <a:off x="-419984" y="1872191"/>
            <a:ext cx="3914775" cy="5162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1111">
            <a:off x="-1169298" y="255059"/>
            <a:ext cx="3762375" cy="3562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50" y="2133600"/>
            <a:ext cx="3253973" cy="3992563"/>
          </a:xfrm>
        </p:spPr>
      </p:pic>
      <p:sp>
        <p:nvSpPr>
          <p:cNvPr id="8" name="Rectangle 7"/>
          <p:cNvSpPr/>
          <p:nvPr/>
        </p:nvSpPr>
        <p:spPr>
          <a:xfrm>
            <a:off x="2133600" y="1451459"/>
            <a:ext cx="4301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</a:rPr>
              <a:t>ProjectWise Integration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0637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5112"/>
            <a:ext cx="8991600" cy="6683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100"/>
            <a:ext cx="9144000" cy="2095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Highway Plan Locator – Search and View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5257800"/>
            <a:ext cx="441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http://www.mapwv.gov/DOTplans/index.php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25780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4200" i="1" dirty="0"/>
              <a:t>The justification </a:t>
            </a:r>
            <a:r>
              <a:rPr lang="en-US" sz="4200" i="1" dirty="0" smtClean="0"/>
              <a:t>– Why do we need this system?</a:t>
            </a:r>
          </a:p>
          <a:p>
            <a:pPr marL="0" indent="0">
              <a:buNone/>
            </a:pPr>
            <a:endParaRPr lang="en-US" i="1" dirty="0" smtClean="0"/>
          </a:p>
          <a:p>
            <a:endParaRPr lang="en-US" sz="3400" dirty="0" smtClean="0"/>
          </a:p>
          <a:p>
            <a:r>
              <a:rPr lang="en-US" sz="5900" b="1" dirty="0" smtClean="0"/>
              <a:t>Improved Management and Archival System</a:t>
            </a:r>
          </a:p>
          <a:p>
            <a:pPr lvl="1"/>
            <a:r>
              <a:rPr lang="en-US" sz="4200" dirty="0" smtClean="0"/>
              <a:t>Electronic database manages </a:t>
            </a:r>
            <a:r>
              <a:rPr lang="en-US" sz="4200" dirty="0"/>
              <a:t>the plan sets and associated documents</a:t>
            </a:r>
          </a:p>
          <a:p>
            <a:pPr lvl="1"/>
            <a:r>
              <a:rPr lang="en-US" sz="4200" dirty="0" smtClean="0"/>
              <a:t>Eliminates </a:t>
            </a:r>
            <a:r>
              <a:rPr lang="en-US" sz="4200" dirty="0"/>
              <a:t>lost drawings, misfiled drawings, and deterioration of </a:t>
            </a:r>
            <a:r>
              <a:rPr lang="en-US" sz="4200" dirty="0" smtClean="0"/>
              <a:t>drawings</a:t>
            </a:r>
          </a:p>
          <a:p>
            <a:pPr lvl="1"/>
            <a:r>
              <a:rPr lang="en-US" sz="4200" dirty="0" smtClean="0"/>
              <a:t>Long-term digital storage integrated with ProjectWise content management system</a:t>
            </a:r>
          </a:p>
          <a:p>
            <a:pPr lvl="1"/>
            <a:r>
              <a:rPr lang="en-US" sz="4200" dirty="0" smtClean="0"/>
              <a:t>Consolidates </a:t>
            </a:r>
            <a:r>
              <a:rPr lang="en-US" sz="4200" dirty="0"/>
              <a:t>record plan sets in one </a:t>
            </a:r>
            <a:r>
              <a:rPr lang="en-US" sz="4200" dirty="0" smtClean="0"/>
              <a:t>location in digital database</a:t>
            </a:r>
          </a:p>
          <a:p>
            <a:pPr lvl="2"/>
            <a:r>
              <a:rPr lang="en-US" sz="3400" dirty="0"/>
              <a:t>Engineering </a:t>
            </a:r>
            <a:r>
              <a:rPr lang="en-US" sz="3400" dirty="0" smtClean="0"/>
              <a:t>plans, right of way plans, shop drawings</a:t>
            </a:r>
            <a:r>
              <a:rPr lang="en-US" sz="3400" dirty="0"/>
              <a:t>, bridge plans, and roadway </a:t>
            </a:r>
            <a:r>
              <a:rPr lang="en-US" sz="3400" dirty="0" smtClean="0"/>
              <a:t>plans stored in multiple physical locations</a:t>
            </a:r>
            <a:r>
              <a:rPr lang="en-US" sz="3400" dirty="0" smtClean="0"/>
              <a:t>  </a:t>
            </a:r>
            <a:br>
              <a:rPr lang="en-US" sz="3400" dirty="0" smtClean="0"/>
            </a:br>
            <a:endParaRPr lang="en-US" sz="3400" dirty="0" smtClean="0"/>
          </a:p>
          <a:p>
            <a:r>
              <a:rPr lang="en-US" sz="5900" b="1" dirty="0" smtClean="0"/>
              <a:t>Faster and Easier Access to Drawings</a:t>
            </a:r>
          </a:p>
          <a:p>
            <a:pPr lvl="1"/>
            <a:r>
              <a:rPr lang="en-US" sz="4200" b="1" dirty="0" smtClean="0"/>
              <a:t>By </a:t>
            </a:r>
            <a:r>
              <a:rPr lang="en-US" sz="4200" b="1" dirty="0"/>
              <a:t>anyone, at any time, from anywhere.  </a:t>
            </a:r>
            <a:endParaRPr lang="en-US" sz="4200" b="1" dirty="0" smtClean="0"/>
          </a:p>
          <a:p>
            <a:pPr lvl="1"/>
            <a:r>
              <a:rPr lang="en-US" sz="4200" dirty="0" smtClean="0"/>
              <a:t>Improved </a:t>
            </a:r>
            <a:r>
              <a:rPr lang="en-US" sz="4200" dirty="0"/>
              <a:t>document accessibility </a:t>
            </a:r>
            <a:r>
              <a:rPr lang="en-US" sz="4200" dirty="0" smtClean="0"/>
              <a:t>for both internal and external users</a:t>
            </a:r>
          </a:p>
          <a:p>
            <a:pPr lvl="1"/>
            <a:r>
              <a:rPr lang="en-US" sz="4200" dirty="0" smtClean="0"/>
              <a:t>Access by non-spatial or spatial map queries</a:t>
            </a:r>
            <a:endParaRPr lang="en-US" sz="4200" dirty="0"/>
          </a:p>
          <a:p>
            <a:pPr lvl="1"/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4188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this project </a:t>
            </a:r>
            <a:r>
              <a:rPr lang="en-US" dirty="0" smtClean="0"/>
              <a:t>benefit the Department of Highways overall </a:t>
            </a:r>
            <a:r>
              <a:rPr lang="en-US" dirty="0"/>
              <a:t>business processes? </a:t>
            </a:r>
            <a:endParaRPr lang="en-US" dirty="0" smtClean="0"/>
          </a:p>
          <a:p>
            <a:pPr lvl="1"/>
            <a:r>
              <a:rPr lang="en-US" dirty="0" smtClean="0">
                <a:ea typeface="Calibri"/>
                <a:cs typeface="Times New Roman"/>
              </a:rPr>
              <a:t>Enables </a:t>
            </a:r>
            <a:r>
              <a:rPr lang="en-US" dirty="0">
                <a:ea typeface="Calibri"/>
                <a:cs typeface="Times New Roman"/>
              </a:rPr>
              <a:t>the WVDOH to </a:t>
            </a:r>
            <a:r>
              <a:rPr lang="en-US" dirty="0" smtClean="0">
                <a:ea typeface="Calibri"/>
                <a:cs typeface="Times New Roman"/>
              </a:rPr>
              <a:t>digitally store, retrieve, and share full </a:t>
            </a:r>
            <a:r>
              <a:rPr lang="en-US" dirty="0">
                <a:ea typeface="Calibri"/>
                <a:cs typeface="Times New Roman"/>
              </a:rPr>
              <a:t>scale plan </a:t>
            </a:r>
            <a:r>
              <a:rPr lang="en-US" dirty="0" smtClean="0">
                <a:ea typeface="Calibri"/>
                <a:cs typeface="Times New Roman"/>
              </a:rPr>
              <a:t>sets </a:t>
            </a:r>
            <a:r>
              <a:rPr lang="en-US" dirty="0">
                <a:ea typeface="Calibri"/>
                <a:cs typeface="Times New Roman"/>
              </a:rPr>
              <a:t>along with their supporting </a:t>
            </a:r>
            <a:r>
              <a:rPr lang="en-US" dirty="0" smtClean="0">
                <a:ea typeface="Calibri"/>
                <a:cs typeface="Times New Roman"/>
              </a:rPr>
              <a:t>engineering documentation in </a:t>
            </a:r>
            <a:r>
              <a:rPr lang="en-US" dirty="0">
                <a:ea typeface="Calibri"/>
                <a:cs typeface="Times New Roman"/>
              </a:rPr>
              <a:t>a geospatial </a:t>
            </a:r>
            <a:r>
              <a:rPr lang="en-US" dirty="0" smtClean="0">
                <a:ea typeface="Calibri"/>
                <a:cs typeface="Times New Roman"/>
              </a:rPr>
              <a:t>interface for easy retrieval from multiple locations on many different fixed or mobile devices.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04800"/>
            <a:ext cx="7212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5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973766"/>
            <a:ext cx="5105400" cy="3367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Engineering and Right of Way divisions currently store </a:t>
            </a:r>
            <a:r>
              <a:rPr lang="en-US" i="1" dirty="0"/>
              <a:t>approximately 1500 drawers and 200 rolled sets of </a:t>
            </a:r>
            <a:r>
              <a:rPr lang="en-US" i="1" dirty="0" smtClean="0"/>
              <a:t>plans.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4114800"/>
            <a:ext cx="251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Currently we have shop drawings</a:t>
            </a:r>
            <a:r>
              <a:rPr lang="en-US" i="1" dirty="0"/>
              <a:t>, bridge plans, </a:t>
            </a:r>
            <a:r>
              <a:rPr lang="en-US" i="1" dirty="0" smtClean="0"/>
              <a:t>roadway plans, design calculations, and other files </a:t>
            </a:r>
            <a:r>
              <a:rPr lang="en-US" i="1" dirty="0"/>
              <a:t>in </a:t>
            </a:r>
            <a:r>
              <a:rPr lang="en-US" i="1" dirty="0" smtClean="0"/>
              <a:t>our District 1</a:t>
            </a:r>
            <a:r>
              <a:rPr lang="en-US" i="1" dirty="0"/>
              <a:t> </a:t>
            </a:r>
            <a:r>
              <a:rPr lang="en-US" i="1" dirty="0" smtClean="0"/>
              <a:t>storage room.</a:t>
            </a:r>
            <a:r>
              <a:rPr lang="en-US" i="1" dirty="0"/>
              <a:t> 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154229"/>
            <a:ext cx="3860799" cy="257957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4229"/>
            <a:ext cx="4049028" cy="2579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3886200" cy="2609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5750"/>
            <a:ext cx="4049028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95478" cy="614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0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432800" cy="63246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8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" y="1828800"/>
            <a:ext cx="9025681" cy="4970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6174">
            <a:off x="49025" y="1961917"/>
            <a:ext cx="9144000" cy="2351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8282" cy="40516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10" y="2729041"/>
            <a:ext cx="3038773" cy="40516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" y="4617961"/>
            <a:ext cx="4157682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2270</TotalTime>
  <Words>543</Words>
  <Application>Microsoft Office PowerPoint</Application>
  <PresentationFormat>On-screen Show (4:3)</PresentationFormat>
  <Paragraphs>92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Univers (WN)</vt:lpstr>
      <vt:lpstr>Office Theme</vt:lpstr>
      <vt:lpstr>Microsoft PowerPoint Slide</vt:lpstr>
      <vt:lpstr>WV DOT Scanning Project </vt:lpstr>
      <vt:lpstr>PowerPoint Presentation</vt:lpstr>
      <vt:lpstr>WV DOT Scanning Project</vt:lpstr>
      <vt:lpstr>PowerPoint Presentation</vt:lpstr>
      <vt:lpstr>WV DOT Scanning Project</vt:lpstr>
      <vt:lpstr>WV DOT Scanning Project</vt:lpstr>
      <vt:lpstr>PowerPoint Presentation</vt:lpstr>
      <vt:lpstr>Water leak</vt:lpstr>
      <vt:lpstr>WV DOT Scanning Project</vt:lpstr>
      <vt:lpstr>PowerPoint Presentation</vt:lpstr>
      <vt:lpstr>Transmittal Sheets</vt:lpstr>
      <vt:lpstr>Plan Set Preparation</vt:lpstr>
      <vt:lpstr>WV DOT Scanning Project</vt:lpstr>
      <vt:lpstr>PowerPoint Presentation</vt:lpstr>
      <vt:lpstr>PowerPoint Presentation</vt:lpstr>
      <vt:lpstr>Microsoft SQL Server &amp; Enterprise  ArcGIS Geodatabase</vt:lpstr>
      <vt:lpstr>Microsoft SQL Server &amp; Enterprise  ArcGIS Geodatabase </vt:lpstr>
      <vt:lpstr>WV DOT Scanning Project</vt:lpstr>
      <vt:lpstr>WV DOT Scanning Project</vt:lpstr>
      <vt:lpstr>WV DOT Scanning Project</vt:lpstr>
      <vt:lpstr>WV DOT Scanning Project </vt:lpstr>
      <vt:lpstr>50K Scan Party</vt:lpstr>
      <vt:lpstr>50K Scan Party</vt:lpstr>
      <vt:lpstr>New River Gorge</vt:lpstr>
      <vt:lpstr>WV DOT Scanning Project</vt:lpstr>
      <vt:lpstr>WV DOT Scanning Project</vt:lpstr>
      <vt:lpstr>WV DOT Scanning Project</vt:lpstr>
    </vt:vector>
  </TitlesOfParts>
  <Company>West Virginia Office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WV DOT Scanning Project</dc:title>
  <dc:creator>Huffman, Kevin A</dc:creator>
  <cp:lastModifiedBy>Kurt Donaldson</cp:lastModifiedBy>
  <cp:revision>69</cp:revision>
  <dcterms:created xsi:type="dcterms:W3CDTF">2015-09-30T14:15:49Z</dcterms:created>
  <dcterms:modified xsi:type="dcterms:W3CDTF">2015-11-17T05:44:02Z</dcterms:modified>
</cp:coreProperties>
</file>