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91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61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97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2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0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5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12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58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33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A4C15-B6E8-4057-8CAC-2249D209BF87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064DC-D31B-4DF4-9B61-206187BFF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9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Statewide Flood Risk Assessment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2027" y="3293407"/>
            <a:ext cx="7747929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Shelter Modeling for WV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142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Shelter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B3D922A-7206-4F70-825A-0CCDD8377A6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46826" y="2885536"/>
          <a:ext cx="745034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649">
                  <a:extLst>
                    <a:ext uri="{9D8B030D-6E8A-4147-A177-3AD203B41FA5}">
                      <a16:colId xmlns:a16="http://schemas.microsoft.com/office/drawing/2014/main" val="284886418"/>
                    </a:ext>
                  </a:extLst>
                </a:gridCol>
                <a:gridCol w="3269411">
                  <a:extLst>
                    <a:ext uri="{9D8B030D-6E8A-4147-A177-3AD203B41FA5}">
                      <a16:colId xmlns:a16="http://schemas.microsoft.com/office/drawing/2014/main" val="2396733983"/>
                    </a:ext>
                  </a:extLst>
                </a:gridCol>
                <a:gridCol w="3272288">
                  <a:extLst>
                    <a:ext uri="{9D8B030D-6E8A-4147-A177-3AD203B41FA5}">
                      <a16:colId xmlns:a16="http://schemas.microsoft.com/office/drawing/2014/main" val="12599733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Income Class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Original and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Hazus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Models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Modified Model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893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/>
                        <a:t>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$10,000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/>
                        <a:t>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$20,000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906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$10,000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$15,000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$20,000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$30,000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578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$15,000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$25,000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$30,000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$50,000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90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$25,000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$35,000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$50,000 </a:t>
                      </a:r>
                      <a:r>
                        <a:rPr lang="en-US" sz="1800" b="0" dirty="0"/>
                        <a:t>&lt;= HH Income &lt; </a:t>
                      </a:r>
                      <a:r>
                        <a:rPr lang="en-US" sz="18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$60,000 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258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IM5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$35,000 </a:t>
                      </a:r>
                      <a:r>
                        <a:rPr lang="en-US" sz="1800" b="0" dirty="0"/>
                        <a:t>&lt;= HH Income 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$60,000 </a:t>
                      </a:r>
                      <a:r>
                        <a:rPr lang="en-US" sz="1800" b="0" dirty="0"/>
                        <a:t>&lt;= HH Income 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38723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27BAE4C-54F2-4C98-8DE5-20370978196A}"/>
              </a:ext>
            </a:extLst>
          </p:cNvPr>
          <p:cNvSpPr txBox="1"/>
          <p:nvPr/>
        </p:nvSpPr>
        <p:spPr>
          <a:xfrm>
            <a:off x="378976" y="1098999"/>
            <a:ext cx="427066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MODIFICATIONS TO INCOME CLASSES: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232D8A-AF7D-4F29-AE38-B39634F39A04}"/>
              </a:ext>
            </a:extLst>
          </p:cNvPr>
          <p:cNvSpPr txBox="1"/>
          <p:nvPr/>
        </p:nvSpPr>
        <p:spPr>
          <a:xfrm>
            <a:off x="846827" y="1519806"/>
            <a:ext cx="74414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inflation rate of 1990 to 2017 (1.87) was slightly changed while applying to make the intervals match the census data</a:t>
            </a:r>
          </a:p>
        </p:txBody>
      </p:sp>
    </p:spTree>
    <p:extLst>
      <p:ext uri="{BB962C8B-B14F-4D97-AF65-F5344CB8AC3E}">
        <p14:creationId xmlns:p14="http://schemas.microsoft.com/office/powerpoint/2010/main" val="452109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Shelter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4F4041-517B-4B39-990E-A4EAC80F7B1F}"/>
              </a:ext>
            </a:extLst>
          </p:cNvPr>
          <p:cNvSpPr txBox="1"/>
          <p:nvPr/>
        </p:nvSpPr>
        <p:spPr>
          <a:xfrm>
            <a:off x="1714615" y="1669562"/>
            <a:ext cx="6573705" cy="23992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1080770" algn="l"/>
              </a:tabLs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Where: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#STP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Number of people using established shelters</a:t>
            </a:r>
          </a:p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a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a constant calculated as below</a:t>
            </a: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DP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Displaced population by inundation with equal or more than 1 foot depth (from the previous stage)</a:t>
            </a:r>
          </a:p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Percentage of population in the k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th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income class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 Percentage of population in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baseline="300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age class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CF6FCE-11AF-4E58-8EF4-0B4A76C8385D}"/>
              </a:ext>
            </a:extLst>
          </p:cNvPr>
          <p:cNvSpPr txBox="1"/>
          <p:nvPr/>
        </p:nvSpPr>
        <p:spPr>
          <a:xfrm>
            <a:off x="378976" y="941490"/>
            <a:ext cx="77415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USED EQUATIONS: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CB516BE-E872-438B-B803-C3583AF25E75}"/>
                  </a:ext>
                </a:extLst>
              </p:cNvPr>
              <p:cNvSpPr/>
              <p:nvPr/>
            </p:nvSpPr>
            <p:spPr>
              <a:xfrm>
                <a:off x="2650498" y="1095865"/>
                <a:ext cx="4385944" cy="8807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latin typeface="Cambria Math" panose="02040503050406030204" pitchFamily="18" charset="0"/>
                        </a:rPr>
                        <m:t>#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𝐒𝐓𝐏</m:t>
                      </m:r>
                      <m:r>
                        <a:rPr lang="en-US" b="1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𝐤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𝛂</m:t>
                                      </m:r>
                                    </m:e>
                                    <m:sub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𝐤𝐦</m:t>
                                      </m:r>
                                    </m:sub>
                                  </m:sSub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𝐃𝐏</m:t>
                                  </m:r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𝐇𝐈</m:t>
                                      </m:r>
                                    </m:e>
                                    <m:sub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𝐤</m:t>
                                      </m:r>
                                    </m:sub>
                                  </m:sSub>
                                  <m:r>
                                    <a:rPr lang="en-US" b="1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𝐇𝐀</m:t>
                                      </m:r>
                                    </m:e>
                                    <m:sub>
                                      <m:r>
                                        <a:rPr lang="en-US" b="1" i="0">
                                          <a:latin typeface="Cambria Math" panose="02040503050406030204" pitchFamily="18" charset="0"/>
                                        </a:rPr>
                                        <m:t>𝐦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CB516BE-E872-438B-B803-C3583AF25E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498" y="1095865"/>
                <a:ext cx="4385944" cy="8807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133E7D9-02B9-43FF-A4AE-75D9BE443148}"/>
              </a:ext>
            </a:extLst>
          </p:cNvPr>
          <p:cNvSpPr txBox="1"/>
          <p:nvPr/>
        </p:nvSpPr>
        <p:spPr>
          <a:xfrm>
            <a:off x="1714615" y="4255280"/>
            <a:ext cx="6573705" cy="24060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1080770" algn="l"/>
              </a:tabLs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Where: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IW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= Shelter category weight for income (0.8)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Shelter category weight for age (0.2)</a:t>
            </a:r>
          </a:p>
          <a:p>
            <a:pPr>
              <a:lnSpc>
                <a:spcPct val="115000"/>
              </a:lnSpc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Relative modification factor for income (calculated using table 13.2 in the manual)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Relative modification factor for age (calculated using table 13.2 in the manual)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7E87A30-729F-4102-A304-26B7EEB311BC}"/>
                  </a:ext>
                </a:extLst>
              </p:cNvPr>
              <p:cNvSpPr/>
              <p:nvPr/>
            </p:nvSpPr>
            <p:spPr>
              <a:xfrm>
                <a:off x="2880281" y="4103313"/>
                <a:ext cx="37058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𝐤𝐦</m:t>
                              </m:r>
                            </m:sub>
                          </m:sSub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=(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𝐈𝐖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𝐈𝐌</m:t>
                              </m:r>
                            </m:e>
                            <m:sub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)+(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𝐀𝐖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𝐀𝐌</m:t>
                              </m:r>
                            </m:e>
                            <m:sub>
                              <m:r>
                                <a:rPr lang="en-US" b="1" i="0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7E87A30-729F-4102-A304-26B7EEB311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281" y="4103313"/>
                <a:ext cx="3705886" cy="369332"/>
              </a:xfrm>
              <a:prstGeom prst="rect">
                <a:avLst/>
              </a:prstGeom>
              <a:blipFill>
                <a:blip r:embed="rId3"/>
                <a:stretch>
                  <a:fillRect t="-119672" r="-13487" b="-183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4483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Jefferson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 Pilot –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B031C22-21B6-415F-88FF-F5FA24F262CB}"/>
              </a:ext>
            </a:extLst>
          </p:cNvPr>
          <p:cNvGraphicFramePr>
            <a:graphicFrameLocks noGrp="1"/>
          </p:cNvGraphicFramePr>
          <p:nvPr/>
        </p:nvGraphicFramePr>
        <p:xfrm>
          <a:off x="273346" y="5331883"/>
          <a:ext cx="8597308" cy="1414220"/>
        </p:xfrm>
        <a:graphic>
          <a:graphicData uri="http://schemas.openxmlformats.org/drawingml/2006/table">
            <a:tbl>
              <a:tblPr/>
              <a:tblGrid>
                <a:gridCol w="350539">
                  <a:extLst>
                    <a:ext uri="{9D8B030D-6E8A-4147-A177-3AD203B41FA5}">
                      <a16:colId xmlns:a16="http://schemas.microsoft.com/office/drawing/2014/main" val="2622599810"/>
                    </a:ext>
                  </a:extLst>
                </a:gridCol>
                <a:gridCol w="350539">
                  <a:extLst>
                    <a:ext uri="{9D8B030D-6E8A-4147-A177-3AD203B41FA5}">
                      <a16:colId xmlns:a16="http://schemas.microsoft.com/office/drawing/2014/main" val="3377286690"/>
                    </a:ext>
                  </a:extLst>
                </a:gridCol>
                <a:gridCol w="366969">
                  <a:extLst>
                    <a:ext uri="{9D8B030D-6E8A-4147-A177-3AD203B41FA5}">
                      <a16:colId xmlns:a16="http://schemas.microsoft.com/office/drawing/2014/main" val="3941401907"/>
                    </a:ext>
                  </a:extLst>
                </a:gridCol>
                <a:gridCol w="1037008">
                  <a:extLst>
                    <a:ext uri="{9D8B030D-6E8A-4147-A177-3AD203B41FA5}">
                      <a16:colId xmlns:a16="http://schemas.microsoft.com/office/drawing/2014/main" val="2839635932"/>
                    </a:ext>
                  </a:extLst>
                </a:gridCol>
                <a:gridCol w="730288">
                  <a:extLst>
                    <a:ext uri="{9D8B030D-6E8A-4147-A177-3AD203B41FA5}">
                      <a16:colId xmlns:a16="http://schemas.microsoft.com/office/drawing/2014/main" val="939294497"/>
                    </a:ext>
                  </a:extLst>
                </a:gridCol>
                <a:gridCol w="584230">
                  <a:extLst>
                    <a:ext uri="{9D8B030D-6E8A-4147-A177-3AD203B41FA5}">
                      <a16:colId xmlns:a16="http://schemas.microsoft.com/office/drawing/2014/main" val="1742342054"/>
                    </a:ext>
                  </a:extLst>
                </a:gridCol>
                <a:gridCol w="489292">
                  <a:extLst>
                    <a:ext uri="{9D8B030D-6E8A-4147-A177-3AD203B41FA5}">
                      <a16:colId xmlns:a16="http://schemas.microsoft.com/office/drawing/2014/main" val="2373219003"/>
                    </a:ext>
                  </a:extLst>
                </a:gridCol>
                <a:gridCol w="489292">
                  <a:extLst>
                    <a:ext uri="{9D8B030D-6E8A-4147-A177-3AD203B41FA5}">
                      <a16:colId xmlns:a16="http://schemas.microsoft.com/office/drawing/2014/main" val="2682722150"/>
                    </a:ext>
                  </a:extLst>
                </a:gridCol>
                <a:gridCol w="489292">
                  <a:extLst>
                    <a:ext uri="{9D8B030D-6E8A-4147-A177-3AD203B41FA5}">
                      <a16:colId xmlns:a16="http://schemas.microsoft.com/office/drawing/2014/main" val="3195467104"/>
                    </a:ext>
                  </a:extLst>
                </a:gridCol>
                <a:gridCol w="489292">
                  <a:extLst>
                    <a:ext uri="{9D8B030D-6E8A-4147-A177-3AD203B41FA5}">
                      <a16:colId xmlns:a16="http://schemas.microsoft.com/office/drawing/2014/main" val="1545378792"/>
                    </a:ext>
                  </a:extLst>
                </a:gridCol>
                <a:gridCol w="547715">
                  <a:extLst>
                    <a:ext uri="{9D8B030D-6E8A-4147-A177-3AD203B41FA5}">
                      <a16:colId xmlns:a16="http://schemas.microsoft.com/office/drawing/2014/main" val="2135431049"/>
                    </a:ext>
                  </a:extLst>
                </a:gridCol>
                <a:gridCol w="788711">
                  <a:extLst>
                    <a:ext uri="{9D8B030D-6E8A-4147-A177-3AD203B41FA5}">
                      <a16:colId xmlns:a16="http://schemas.microsoft.com/office/drawing/2014/main" val="4078822082"/>
                    </a:ext>
                  </a:extLst>
                </a:gridCol>
                <a:gridCol w="547715">
                  <a:extLst>
                    <a:ext uri="{9D8B030D-6E8A-4147-A177-3AD203B41FA5}">
                      <a16:colId xmlns:a16="http://schemas.microsoft.com/office/drawing/2014/main" val="1978123785"/>
                    </a:ext>
                  </a:extLst>
                </a:gridCol>
                <a:gridCol w="788711">
                  <a:extLst>
                    <a:ext uri="{9D8B030D-6E8A-4147-A177-3AD203B41FA5}">
                      <a16:colId xmlns:a16="http://schemas.microsoft.com/office/drawing/2014/main" val="1277452082"/>
                    </a:ext>
                  </a:extLst>
                </a:gridCol>
                <a:gridCol w="547715">
                  <a:extLst>
                    <a:ext uri="{9D8B030D-6E8A-4147-A177-3AD203B41FA5}">
                      <a16:colId xmlns:a16="http://schemas.microsoft.com/office/drawing/2014/main" val="4021028471"/>
                    </a:ext>
                  </a:extLst>
                </a:gridCol>
              </a:tblGrid>
              <a:tr h="5642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CID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Census ID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Name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Incorporated / Unincorporated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Population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Residential Units in Flood Zones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Household Size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Population Residing in Flood Zones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Percentage of Population Residing in Flood Zones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Estimated Displaced Population  (Inundation &gt;= 1 ft)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Percentage of Population in Flood Zones Displaced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Estimated Population in Need of Shelter (Inundation &gt;= 1 ft)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Percentage of Population in Flood Zones in Need of Shelter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734644"/>
                  </a:ext>
                </a:extLst>
              </a:tr>
              <a:tr h="1095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540065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_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JEFFERSON COUNTY *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JEFFERSON COUNTY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Unincorporated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41,907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1322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549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41.5%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710239"/>
                  </a:ext>
                </a:extLst>
              </a:tr>
              <a:tr h="1095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540030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5408932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BOLIVAR, TOWN OF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JEFFERSON COUNTY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Incorporated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1,246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15.7%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463434"/>
                  </a:ext>
                </a:extLst>
              </a:tr>
              <a:tr h="1095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540066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5414610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CHARLES TOWN, CITY OF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JEFFERSON COUNTY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Incorporated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5,766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37.5%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6442054"/>
                  </a:ext>
                </a:extLst>
              </a:tr>
              <a:tr h="1095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540067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5435284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HARPERS FERRY, TOWN OF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JEFFERSON COUNTY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Incorporated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83.3%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248954"/>
                  </a:ext>
                </a:extLst>
              </a:tr>
              <a:tr h="1095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540068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5466988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RANSON, CITY OF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JEFFERSON COUNTY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Incorporated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4,945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23.5%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4438280"/>
                  </a:ext>
                </a:extLst>
              </a:tr>
              <a:tr h="1095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540069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5473468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SHEPHERDSTOWN, TOWN OF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JEFFERSON COUNTY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Incorporated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1,573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96.7%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19.4%</a:t>
                      </a:r>
                    </a:p>
                  </a:txBody>
                  <a:tcPr marL="5478" marR="5478" marT="54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697067"/>
                  </a:ext>
                </a:extLst>
              </a:tr>
              <a:tr h="19255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in county</a:t>
                      </a:r>
                    </a:p>
                  </a:txBody>
                  <a:tcPr marL="92872" marR="92872" marT="46436" marB="46436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Jefferson County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_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55,673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_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1721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740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43.0%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5.8%</a:t>
                      </a:r>
                    </a:p>
                  </a:txBody>
                  <a:tcPr marL="5478" marR="5478" marT="54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708199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C7B9439-BEA1-4BE9-8317-1612B88A863F}"/>
              </a:ext>
            </a:extLst>
          </p:cNvPr>
          <p:cNvSpPr txBox="1"/>
          <p:nvPr/>
        </p:nvSpPr>
        <p:spPr>
          <a:xfrm>
            <a:off x="960784" y="1475716"/>
            <a:ext cx="1139622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740 People Displaced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7B9439-BEA1-4BE9-8317-1612B88A863F}"/>
              </a:ext>
            </a:extLst>
          </p:cNvPr>
          <p:cNvSpPr txBox="1"/>
          <p:nvPr/>
        </p:nvSpPr>
        <p:spPr>
          <a:xfrm>
            <a:off x="5114815" y="1475716"/>
            <a:ext cx="1304094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100 People Need Shelter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673C1E-5D3E-40A5-91D7-AAE471010B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49" y="1004200"/>
            <a:ext cx="3295284" cy="42644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25F5CF-6F69-4EB5-B2AD-C2BB050868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467" y="1004201"/>
            <a:ext cx="3295284" cy="426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78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Directions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B521E1-3761-4AF8-9878-8B84528BB7BA}"/>
              </a:ext>
            </a:extLst>
          </p:cNvPr>
          <p:cNvSpPr txBox="1"/>
          <p:nvPr/>
        </p:nvSpPr>
        <p:spPr>
          <a:xfrm>
            <a:off x="983416" y="919171"/>
            <a:ext cx="7392838" cy="58785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Include more variables relevant to housing characteristics in the shelter model such as: </a:t>
            </a:r>
          </a:p>
          <a:p>
            <a:pPr marL="457200" indent="-225425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Housing Ownership Type (Owned or Rental)</a:t>
            </a:r>
          </a:p>
          <a:p>
            <a:pPr marL="457200" indent="-225425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Occupancy Type (Single family, Multi-family, &amp; Mobile Home)</a:t>
            </a:r>
          </a:p>
          <a:p>
            <a:pPr marL="457200" indent="-225425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Geography: Urban versus Rural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 and review the actual shelter data of floods provided by the American Red Cross to test the model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Data preparation for unincorporated areas missing in the census data by subtracting the demographic data of the communities from those of the county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Automate data processing of the required variables for displacement and shelter estimations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Customize Open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“FAST” Flood Assessment Structure Tool including population displacement and shelter needs</a:t>
            </a:r>
          </a:p>
          <a:p>
            <a:endParaRPr lang="en-US" sz="16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“… the task of estimating and preparing for shelter demand is still very challenging.”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(Dr. John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2019)</a:t>
            </a:r>
            <a:endParaRPr lang="en-US" sz="1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“The results of all modeling efforts should be interpreted with a degree of skepticism.”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al., 1994, p.13)</a:t>
            </a:r>
            <a:endParaRPr lang="en-US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“Any model is a selective representation of reality.”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al., 1994, p.14)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9ED32A-2269-45AB-A7E3-492C2946CE71}"/>
              </a:ext>
            </a:extLst>
          </p:cNvPr>
          <p:cNvCxnSpPr/>
          <p:nvPr/>
        </p:nvCxnSpPr>
        <p:spPr>
          <a:xfrm>
            <a:off x="1043799" y="5400132"/>
            <a:ext cx="7004649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199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Cross Shelters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486" y="1020278"/>
            <a:ext cx="7657028" cy="571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49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Statewide Flood Risk Assessment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2777" y="1329853"/>
            <a:ext cx="7747929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Shelter Modeling for WV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7902" y="2928897"/>
            <a:ext cx="824885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237" indent="-457200">
              <a:buFont typeface="+mj-lt"/>
              <a:buAutoNum type="arabicParenR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Shelter Names and Locations for WV 2016 Flood</a:t>
            </a:r>
          </a:p>
          <a:p>
            <a:pPr marL="630237" indent="-457200">
              <a:buFont typeface="+mj-lt"/>
              <a:buAutoNum type="arabicParenR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Number of people housed at each shelter</a:t>
            </a:r>
          </a:p>
          <a:p>
            <a:pPr marL="630237" indent="-457200">
              <a:buFont typeface="+mj-lt"/>
              <a:buAutoNum type="arabicParenR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Period of time people stayed at shelter</a:t>
            </a:r>
          </a:p>
          <a:p>
            <a:pPr marL="630237" indent="-457200">
              <a:buFont typeface="+mj-lt"/>
              <a:buAutoNum type="arabicParenR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Any other useful sheltering statistics for population displacement and short-term shelter models</a:t>
            </a:r>
          </a:p>
          <a:p>
            <a:pPr marL="630237" indent="-457200">
              <a:buFont typeface="+mj-lt"/>
              <a:buAutoNum type="arabicParenR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The communities where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people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came from  (towns, unincorporated areas, address,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county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etc.)</a:t>
            </a:r>
          </a:p>
          <a:p>
            <a:pPr marL="630237" indent="-457200">
              <a:buFont typeface="+mj-lt"/>
              <a:buAutoNum type="arabicParenR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Household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breakdown statistics of Displaced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Population (see next slide)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283915"/>
            <a:ext cx="7621697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FFFF00"/>
                </a:solidFill>
              </a:rPr>
              <a:t>2016 June Flood:  Shelter Database Information Requested</a:t>
            </a:r>
            <a:endParaRPr lang="en-US" sz="16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509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Statewide Flood Risk Assessment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2777" y="1329853"/>
            <a:ext cx="7747929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Shelter Modeling for WV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7902" y="2928897"/>
            <a:ext cx="824885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7" indent="-1714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Income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(HH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Income &lt; $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20K;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$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20K-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$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30K;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$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30K-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$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50K;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$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50K-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$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60K;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HH Income &gt; $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60K) </a:t>
            </a:r>
          </a:p>
          <a:p>
            <a:pPr marL="344487" indent="-1714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Ethnicity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(White, African American, Hispanic, Asian/Other)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4487" indent="-1714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Age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(Age &lt; 15, 15 &lt; Age &lt; 65, Age &gt; 65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344487" indent="-17145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Housing Information:</a:t>
            </a:r>
          </a:p>
          <a:p>
            <a:pPr marL="801687" lvl="1" indent="-1714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House Ownership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Type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Owned or Rental)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1687" lvl="1" indent="-1714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Occupancy Class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Type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(Single family,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Multi-family, Mobile Home, etc.)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1687" lvl="1" indent="-1714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House Geography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(Urban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versus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Rural Location)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7902" y="5912936"/>
            <a:ext cx="7928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4487" indent="-1714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bg1">
                    <a:lumMod val="65000"/>
                  </a:schemeClr>
                </a:solidFill>
              </a:rPr>
              <a:t>Also companion pet data (dogs, cats) or other animal information if available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2283915"/>
            <a:ext cx="7621697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>
                <a:solidFill>
                  <a:srgbClr val="FFFF00"/>
                </a:solidFill>
              </a:rPr>
              <a:t>2016 June Flood:  Household Information Requested of Displaced Population for 2016 Flood – Can be aggregated into classes</a:t>
            </a:r>
            <a:endParaRPr lang="en-US" sz="16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226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Goal: Add Shelter Model to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Hazus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6E151E-EBF8-498E-827A-55F9CB33AE13}"/>
              </a:ext>
            </a:extLst>
          </p:cNvPr>
          <p:cNvSpPr txBox="1"/>
          <p:nvPr/>
        </p:nvSpPr>
        <p:spPr>
          <a:xfrm>
            <a:off x="1802920" y="1005431"/>
            <a:ext cx="6754483" cy="53860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expert-based short-term shelter model developed by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 (1989) at George Washington University for the earthquakes in Northern California in a contract with the American Red Cross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Reference:</a:t>
            </a:r>
          </a:p>
          <a:p>
            <a:pPr marL="630238" lvl="1" indent="-173038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Harrald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J. R., Al-Hajj, S.,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Fouladi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B., &amp;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Jeong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D. (1994). Estimating the demand for sheltering in future earthquakes. Unpublished paper, Department of Engineering Management, the George Washington University, Washington, DC.</a:t>
            </a:r>
          </a:p>
          <a:p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Socio-economic variables for shelter model weighted by experts:</a:t>
            </a:r>
          </a:p>
          <a:p>
            <a:pPr marL="396875" indent="-223838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Income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(In five classes from $10,000 to $35,000) </a:t>
            </a:r>
          </a:p>
          <a:p>
            <a:pPr marL="396875" indent="-223838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Ethnicity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(White, African American, Hispanic, Asian/Other)</a:t>
            </a:r>
          </a:p>
          <a:p>
            <a:pPr marL="396875" indent="-223838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Age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(Under or above 65)</a:t>
            </a:r>
          </a:p>
          <a:p>
            <a:pPr marL="396875" indent="-223838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Residence Type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(Owned, Rental, Vacation)</a:t>
            </a:r>
          </a:p>
          <a:p>
            <a:pPr marL="173037"/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Modified and applied to floods in "Flood Model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-MH Technical Manual", Chapter 13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removing ethnicity and residence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D00B56-CDB9-41D1-B573-9DB80485F8E0}"/>
              </a:ext>
            </a:extLst>
          </p:cNvPr>
          <p:cNvSpPr txBox="1"/>
          <p:nvPr/>
        </p:nvSpPr>
        <p:spPr>
          <a:xfrm>
            <a:off x="379808" y="1000664"/>
            <a:ext cx="142394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ORIGINAL MODEL: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9144C7-1B8A-4E18-B78E-EB6F35C15E02}"/>
              </a:ext>
            </a:extLst>
          </p:cNvPr>
          <p:cNvSpPr txBox="1"/>
          <p:nvPr/>
        </p:nvSpPr>
        <p:spPr>
          <a:xfrm>
            <a:off x="372013" y="3298366"/>
            <a:ext cx="143090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VARIABLES:</a:t>
            </a:r>
          </a:p>
        </p:txBody>
      </p:sp>
      <p:sp>
        <p:nvSpPr>
          <p:cNvPr id="2" name="Rectangle 1"/>
          <p:cNvSpPr/>
          <p:nvPr/>
        </p:nvSpPr>
        <p:spPr>
          <a:xfrm>
            <a:off x="681366" y="6421153"/>
            <a:ext cx="8384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FF0000"/>
                </a:solidFill>
              </a:rPr>
              <a:t>Objective:  Incorporate </a:t>
            </a:r>
            <a:r>
              <a:rPr lang="en-US" sz="1400" b="1" i="1" dirty="0">
                <a:solidFill>
                  <a:srgbClr val="FF0000"/>
                </a:solidFill>
              </a:rPr>
              <a:t>Population Displacement </a:t>
            </a:r>
            <a:r>
              <a:rPr lang="en-US" sz="1400" i="1" dirty="0">
                <a:solidFill>
                  <a:srgbClr val="FF0000"/>
                </a:solidFill>
              </a:rPr>
              <a:t>and </a:t>
            </a:r>
            <a:r>
              <a:rPr lang="en-US" sz="1400" b="1" i="1" dirty="0">
                <a:solidFill>
                  <a:srgbClr val="FF0000"/>
                </a:solidFill>
              </a:rPr>
              <a:t>Short-Term Shelter Needs </a:t>
            </a:r>
            <a:r>
              <a:rPr lang="en-US" sz="1400" i="1" dirty="0">
                <a:solidFill>
                  <a:srgbClr val="FF0000"/>
                </a:solidFill>
              </a:rPr>
              <a:t>in FEMA’s Open </a:t>
            </a:r>
            <a:r>
              <a:rPr lang="en-US" sz="1400" i="1" dirty="0" err="1">
                <a:solidFill>
                  <a:srgbClr val="FF0000"/>
                </a:solidFill>
              </a:rPr>
              <a:t>Hazus</a:t>
            </a:r>
            <a:r>
              <a:rPr lang="en-US" sz="1400" i="1" dirty="0">
                <a:solidFill>
                  <a:srgbClr val="FF0000"/>
                </a:solidFill>
              </a:rPr>
              <a:t> script</a:t>
            </a:r>
          </a:p>
        </p:txBody>
      </p:sp>
    </p:spTree>
    <p:extLst>
      <p:ext uri="{BB962C8B-B14F-4D97-AF65-F5344CB8AC3E}">
        <p14:creationId xmlns:p14="http://schemas.microsoft.com/office/powerpoint/2010/main" val="1863036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Shelter Model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6B32C6-B3BB-4D56-A75F-B11FEB4DC29B}"/>
              </a:ext>
            </a:extLst>
          </p:cNvPr>
          <p:cNvGrpSpPr/>
          <p:nvPr/>
        </p:nvGrpSpPr>
        <p:grpSpPr>
          <a:xfrm>
            <a:off x="836761" y="1323145"/>
            <a:ext cx="7539490" cy="5166657"/>
            <a:chOff x="836761" y="1323145"/>
            <a:chExt cx="7539490" cy="516665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E38DFD1-D4D7-4234-BEDB-739FC1090077}"/>
                </a:ext>
              </a:extLst>
            </p:cNvPr>
            <p:cNvGrpSpPr/>
            <p:nvPr/>
          </p:nvGrpSpPr>
          <p:grpSpPr>
            <a:xfrm>
              <a:off x="836761" y="1323145"/>
              <a:ext cx="7539490" cy="5166657"/>
              <a:chOff x="836761" y="1323145"/>
              <a:chExt cx="7539490" cy="5166657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75406D5C-9646-4AC0-A9E5-FBFC32FB4E3F}"/>
                  </a:ext>
                </a:extLst>
              </p:cNvPr>
              <p:cNvGrpSpPr/>
              <p:nvPr/>
            </p:nvGrpSpPr>
            <p:grpSpPr>
              <a:xfrm>
                <a:off x="836761" y="1323145"/>
                <a:ext cx="7539490" cy="5166657"/>
                <a:chOff x="836761" y="1323145"/>
                <a:chExt cx="7539490" cy="5166657"/>
              </a:xfrm>
            </p:grpSpPr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EDD3B984-7AC8-4FB4-89DE-06B776CEDDA2}"/>
                    </a:ext>
                  </a:extLst>
                </p:cNvPr>
                <p:cNvGrpSpPr/>
                <p:nvPr/>
              </p:nvGrpSpPr>
              <p:grpSpPr>
                <a:xfrm>
                  <a:off x="836761" y="1323145"/>
                  <a:ext cx="7539490" cy="5166657"/>
                  <a:chOff x="845387" y="1012601"/>
                  <a:chExt cx="7539490" cy="5166657"/>
                </a:xfrm>
              </p:grpSpPr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A396122B-EFE5-4953-84C8-BA42C123422C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2358977" y="2853951"/>
                    <a:ext cx="2401019" cy="33855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Average Household Size</a:t>
                    </a:r>
                  </a:p>
                </p:txBody>
              </p:sp>
              <p:sp>
                <p:nvSpPr>
                  <p:cNvPr id="2" name="Rectangle: Rounded Corners 1">
                    <a:extLst>
                      <a:ext uri="{FF2B5EF4-FFF2-40B4-BE49-F238E27FC236}">
                        <a16:creationId xmlns:a16="http://schemas.microsoft.com/office/drawing/2014/main" id="{4FEF26B3-9227-4DBD-AD4A-967F757315FB}"/>
                      </a:ext>
                    </a:extLst>
                  </p:cNvPr>
                  <p:cNvSpPr/>
                  <p:nvPr/>
                </p:nvSpPr>
                <p:spPr>
                  <a:xfrm>
                    <a:off x="923026" y="1367440"/>
                    <a:ext cx="1828800" cy="828136"/>
                  </a:xfrm>
                  <a:prstGeom prst="roundRect">
                    <a:avLst/>
                  </a:prstGeom>
                  <a:solidFill>
                    <a:srgbClr val="D9E1F2"/>
                  </a:solidFill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chemeClr val="tx1"/>
                        </a:solidFill>
                      </a:rPr>
                      <a:t>Assessment Records</a:t>
                    </a:r>
                  </a:p>
                </p:txBody>
              </p:sp>
              <p:sp>
                <p:nvSpPr>
                  <p:cNvPr id="10" name="Rectangle: Rounded Corners 9">
                    <a:extLst>
                      <a:ext uri="{FF2B5EF4-FFF2-40B4-BE49-F238E27FC236}">
                        <a16:creationId xmlns:a16="http://schemas.microsoft.com/office/drawing/2014/main" id="{0B79D375-7FF4-47E9-998A-A006D56176F8}"/>
                      </a:ext>
                    </a:extLst>
                  </p:cNvPr>
                  <p:cNvSpPr/>
                  <p:nvPr/>
                </p:nvSpPr>
                <p:spPr>
                  <a:xfrm>
                    <a:off x="923026" y="3999445"/>
                    <a:ext cx="1828800" cy="828136"/>
                  </a:xfrm>
                  <a:prstGeom prst="roundRect">
                    <a:avLst/>
                  </a:prstGeom>
                  <a:solidFill>
                    <a:srgbClr val="D9E1F2"/>
                  </a:solidFill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chemeClr val="tx1"/>
                        </a:solidFill>
                      </a:rPr>
                      <a:t>U.S. Census Data</a:t>
                    </a:r>
                  </a:p>
                </p:txBody>
              </p:sp>
              <p:sp>
                <p:nvSpPr>
                  <p:cNvPr id="12" name="Rectangle: Rounded Corners 11">
                    <a:extLst>
                      <a:ext uri="{FF2B5EF4-FFF2-40B4-BE49-F238E27FC236}">
                        <a16:creationId xmlns:a16="http://schemas.microsoft.com/office/drawing/2014/main" id="{97D529FF-2598-4DD0-93FE-A8D79E1DDF26}"/>
                      </a:ext>
                    </a:extLst>
                  </p:cNvPr>
                  <p:cNvSpPr/>
                  <p:nvPr/>
                </p:nvSpPr>
                <p:spPr>
                  <a:xfrm>
                    <a:off x="6478439" y="2890477"/>
                    <a:ext cx="1828800" cy="828136"/>
                  </a:xfrm>
                  <a:prstGeom prst="round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chemeClr val="tx1"/>
                        </a:solidFill>
                      </a:rPr>
                      <a:t>Short-term Shelter Needs</a:t>
                    </a:r>
                  </a:p>
                </p:txBody>
              </p:sp>
              <p:cxnSp>
                <p:nvCxnSpPr>
                  <p:cNvPr id="4" name="Straight Arrow Connector 3">
                    <a:extLst>
                      <a:ext uri="{FF2B5EF4-FFF2-40B4-BE49-F238E27FC236}">
                        <a16:creationId xmlns:a16="http://schemas.microsoft.com/office/drawing/2014/main" id="{2034FF72-D4DC-40B3-85E4-40E7949A56B8}"/>
                      </a:ext>
                    </a:extLst>
                  </p:cNvPr>
                  <p:cNvCxnSpPr>
                    <a:stCxn id="2" idx="3"/>
                    <a:endCxn id="11" idx="1"/>
                  </p:cNvCxnSpPr>
                  <p:nvPr/>
                </p:nvCxnSpPr>
                <p:spPr>
                  <a:xfrm>
                    <a:off x="2751826" y="1781508"/>
                    <a:ext cx="1290710" cy="0"/>
                  </a:xfrm>
                  <a:prstGeom prst="straightConnector1">
                    <a:avLst/>
                  </a:prstGeom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8176A45F-A23C-4130-942D-1C9457BC35D2}"/>
                      </a:ext>
                    </a:extLst>
                  </p:cNvPr>
                  <p:cNvSpPr txBox="1"/>
                  <p:nvPr/>
                </p:nvSpPr>
                <p:spPr>
                  <a:xfrm>
                    <a:off x="923026" y="1012601"/>
                    <a:ext cx="1828799" cy="33855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b="1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Building-Level</a:t>
                    </a:r>
                  </a:p>
                </p:txBody>
              </p: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C5518FD9-66F2-4E0B-BF49-307A0B0F33D3}"/>
                      </a:ext>
                    </a:extLst>
                  </p:cNvPr>
                  <p:cNvSpPr txBox="1"/>
                  <p:nvPr/>
                </p:nvSpPr>
                <p:spPr>
                  <a:xfrm>
                    <a:off x="854018" y="2218346"/>
                    <a:ext cx="2562467" cy="83099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marL="112713" indent="-112713">
                      <a:buFont typeface="Arial" panose="020B0604020202020204" pitchFamily="34" charset="0"/>
                      <a:buChar char="•"/>
                    </a:pPr>
                    <a:r>
                      <a:rPr lang="en-US" sz="1600" b="1" dirty="0"/>
                      <a:t>Building Characteristics</a:t>
                    </a:r>
                  </a:p>
                  <a:p>
                    <a:pPr marL="112713" indent="-112713">
                      <a:buFont typeface="Arial" panose="020B0604020202020204" pitchFamily="34" charset="0"/>
                      <a:buChar char="•"/>
                    </a:pPr>
                    <a:r>
                      <a:rPr lang="en-US" sz="1600" b="1" dirty="0"/>
                      <a:t>Occupancy Class</a:t>
                    </a:r>
                  </a:p>
                  <a:p>
                    <a:pPr marL="112713" indent="-112713">
                      <a:buFont typeface="Arial" panose="020B0604020202020204" pitchFamily="34" charset="0"/>
                      <a:buChar char="•"/>
                    </a:pPr>
                    <a:r>
                      <a:rPr lang="en-US" sz="1600" b="1" dirty="0"/>
                      <a:t>Flood Depth Value &gt;=1 ft</a:t>
                    </a:r>
                  </a:p>
                </p:txBody>
              </p:sp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AA07D8D0-8E3D-4A01-B20E-6091D546B861}"/>
                      </a:ext>
                    </a:extLst>
                  </p:cNvPr>
                  <p:cNvSpPr txBox="1"/>
                  <p:nvPr/>
                </p:nvSpPr>
                <p:spPr>
                  <a:xfrm>
                    <a:off x="845387" y="3650074"/>
                    <a:ext cx="1984076" cy="33855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b="1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Community-Level</a:t>
                    </a:r>
                  </a:p>
                </p:txBody>
              </p:sp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74DE8F4D-6DFD-4C91-974F-B861E5C60783}"/>
                      </a:ext>
                    </a:extLst>
                  </p:cNvPr>
                  <p:cNvSpPr txBox="1"/>
                  <p:nvPr/>
                </p:nvSpPr>
                <p:spPr>
                  <a:xfrm>
                    <a:off x="854018" y="4855819"/>
                    <a:ext cx="2734573" cy="1323439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marL="112713" indent="-112713">
                      <a:buFont typeface="Arial" panose="020B0604020202020204" pitchFamily="34" charset="0"/>
                      <a:buChar char="•"/>
                    </a:pPr>
                    <a:r>
                      <a:rPr lang="en-US" sz="1600" b="1" dirty="0"/>
                      <a:t>Population &amp; Household Size</a:t>
                    </a:r>
                  </a:p>
                  <a:p>
                    <a:pPr marL="112713" indent="-112713">
                      <a:buFont typeface="Arial" panose="020B0604020202020204" pitchFamily="34" charset="0"/>
                      <a:buChar char="•"/>
                    </a:pPr>
                    <a:r>
                      <a:rPr lang="en-US" sz="1600" b="1" dirty="0"/>
                      <a:t>Income</a:t>
                    </a:r>
                  </a:p>
                  <a:p>
                    <a:pPr marL="112713" indent="-112713">
                      <a:buFont typeface="Arial" panose="020B0604020202020204" pitchFamily="34" charset="0"/>
                      <a:buChar char="•"/>
                    </a:pPr>
                    <a:r>
                      <a:rPr lang="en-US" sz="1600" b="1" dirty="0"/>
                      <a:t>Age</a:t>
                    </a:r>
                  </a:p>
                  <a:p>
                    <a:pPr marL="112713" indent="-112713">
                      <a:buFont typeface="Courier New" panose="02070309020205020404" pitchFamily="49" charset="0"/>
                      <a:buChar char="o"/>
                    </a:pPr>
                    <a:r>
                      <a: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 Ethnicity</a:t>
                    </a:r>
                  </a:p>
                  <a:p>
                    <a:pPr marL="112713" indent="-112713">
                      <a:buFont typeface="Courier New" panose="02070309020205020404" pitchFamily="49" charset="0"/>
                      <a:buChar char="o"/>
                    </a:pPr>
                    <a:r>
                      <a: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 Housing Characteristics</a:t>
                    </a:r>
                  </a:p>
                </p:txBody>
              </p:sp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1165F5AA-B632-466F-A4A9-9E7447CB6A3D}"/>
                      </a:ext>
                    </a:extLst>
                  </p:cNvPr>
                  <p:cNvSpPr txBox="1"/>
                  <p:nvPr/>
                </p:nvSpPr>
                <p:spPr>
                  <a:xfrm>
                    <a:off x="4042536" y="1015560"/>
                    <a:ext cx="1828799" cy="33855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b="1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Building-Level</a:t>
                    </a:r>
                  </a:p>
                </p:txBody>
              </p:sp>
              <p:cxnSp>
                <p:nvCxnSpPr>
                  <p:cNvPr id="7" name="Connector: Elbow 6">
                    <a:extLst>
                      <a:ext uri="{FF2B5EF4-FFF2-40B4-BE49-F238E27FC236}">
                        <a16:creationId xmlns:a16="http://schemas.microsoft.com/office/drawing/2014/main" id="{4518F39E-9196-45DC-A81B-8B9CA1C6F133}"/>
                      </a:ext>
                    </a:extLst>
                  </p:cNvPr>
                  <p:cNvCxnSpPr>
                    <a:cxnSpLocks/>
                    <a:stCxn id="10" idx="3"/>
                  </p:cNvCxnSpPr>
                  <p:nvPr/>
                </p:nvCxnSpPr>
                <p:spPr>
                  <a:xfrm flipV="1">
                    <a:off x="2751826" y="1781509"/>
                    <a:ext cx="956466" cy="2632004"/>
                  </a:xfrm>
                  <a:prstGeom prst="bentConnector2">
                    <a:avLst/>
                  </a:prstGeom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Rectangle: Rounded Corners 10">
                    <a:extLst>
                      <a:ext uri="{FF2B5EF4-FFF2-40B4-BE49-F238E27FC236}">
                        <a16:creationId xmlns:a16="http://schemas.microsoft.com/office/drawing/2014/main" id="{237036BC-EEA2-4EA7-A6D1-18456B6123B4}"/>
                      </a:ext>
                    </a:extLst>
                  </p:cNvPr>
                  <p:cNvSpPr/>
                  <p:nvPr/>
                </p:nvSpPr>
                <p:spPr>
                  <a:xfrm>
                    <a:off x="4042536" y="1367440"/>
                    <a:ext cx="1828800" cy="828136"/>
                  </a:xfrm>
                  <a:prstGeom prst="round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 w="1905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chemeClr val="tx1"/>
                        </a:solidFill>
                      </a:rPr>
                      <a:t>Population</a:t>
                    </a:r>
                  </a:p>
                  <a:p>
                    <a:pPr algn="ctr"/>
                    <a:r>
                      <a:rPr lang="en-US" sz="2000" b="1" dirty="0">
                        <a:solidFill>
                          <a:schemeClr val="tx1"/>
                        </a:solidFill>
                      </a:rPr>
                      <a:t>Displacement</a:t>
                    </a:r>
                  </a:p>
                </p:txBody>
              </p:sp>
              <p:cxnSp>
                <p:nvCxnSpPr>
                  <p:cNvPr id="20" name="Connector: Elbow 19">
                    <a:extLst>
                      <a:ext uri="{FF2B5EF4-FFF2-40B4-BE49-F238E27FC236}">
                        <a16:creationId xmlns:a16="http://schemas.microsoft.com/office/drawing/2014/main" id="{BCDD5E73-D2EB-4103-AD3D-679C901FB197}"/>
                      </a:ext>
                    </a:extLst>
                  </p:cNvPr>
                  <p:cNvCxnSpPr>
                    <a:cxnSpLocks/>
                    <a:stCxn id="11" idx="3"/>
                    <a:endCxn id="12" idx="1"/>
                  </p:cNvCxnSpPr>
                  <p:nvPr/>
                </p:nvCxnSpPr>
                <p:spPr>
                  <a:xfrm>
                    <a:off x="5871336" y="1781508"/>
                    <a:ext cx="607103" cy="1523037"/>
                  </a:xfrm>
                  <a:prstGeom prst="bentConnector3">
                    <a:avLst>
                      <a:gd name="adj1" fmla="val 50000"/>
                    </a:avLst>
                  </a:prstGeom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Connector: Elbow 28">
                    <a:extLst>
                      <a:ext uri="{FF2B5EF4-FFF2-40B4-BE49-F238E27FC236}">
                        <a16:creationId xmlns:a16="http://schemas.microsoft.com/office/drawing/2014/main" id="{EA35C462-0E94-402B-B2CD-EEE45515B37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751825" y="3429001"/>
                    <a:ext cx="3726614" cy="1108493"/>
                  </a:xfrm>
                  <a:prstGeom prst="bentConnector3">
                    <a:avLst>
                      <a:gd name="adj1" fmla="val 50000"/>
                    </a:avLst>
                  </a:prstGeom>
                  <a:ln w="28575">
                    <a:solidFill>
                      <a:schemeClr val="tx1">
                        <a:lumMod val="65000"/>
                        <a:lumOff val="3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04CABED8-B7AB-4309-BECB-13D5E7646DDD}"/>
                      </a:ext>
                    </a:extLst>
                  </p:cNvPr>
                  <p:cNvSpPr txBox="1"/>
                  <p:nvPr/>
                </p:nvSpPr>
                <p:spPr>
                  <a:xfrm>
                    <a:off x="6400801" y="2536551"/>
                    <a:ext cx="1984076" cy="33855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b="1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Community-Level</a:t>
                    </a:r>
                  </a:p>
                </p:txBody>
              </p:sp>
            </p:grpSp>
            <p:sp>
              <p:nvSpPr>
                <p:cNvPr id="54" name="Right Bracket 53">
                  <a:extLst>
                    <a:ext uri="{FF2B5EF4-FFF2-40B4-BE49-F238E27FC236}">
                      <a16:creationId xmlns:a16="http://schemas.microsoft.com/office/drawing/2014/main" id="{5092D8DC-9A1E-43AA-8E15-DB8CADCB3035}"/>
                    </a:ext>
                  </a:extLst>
                </p:cNvPr>
                <p:cNvSpPr/>
                <p:nvPr/>
              </p:nvSpPr>
              <p:spPr>
                <a:xfrm>
                  <a:off x="3036503" y="6012611"/>
                  <a:ext cx="77638" cy="405442"/>
                </a:xfrm>
                <a:prstGeom prst="rightBracket">
                  <a:avLst/>
                </a:prstGeom>
                <a:ln w="285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3D4504EB-FC76-4EDF-B010-E03AAD64C90C}"/>
                    </a:ext>
                  </a:extLst>
                </p:cNvPr>
                <p:cNvSpPr txBox="1"/>
                <p:nvPr/>
              </p:nvSpPr>
              <p:spPr>
                <a:xfrm>
                  <a:off x="3144331" y="6028803"/>
                  <a:ext cx="3092570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Can be used in the future models</a:t>
                  </a:r>
                </a:p>
              </p:txBody>
            </p: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095F8C7-0C0A-4025-8D7C-F0D68567F5D9}"/>
                  </a:ext>
                </a:extLst>
              </p:cNvPr>
              <p:cNvSpPr txBox="1"/>
              <p:nvPr/>
            </p:nvSpPr>
            <p:spPr>
              <a:xfrm>
                <a:off x="6461187" y="4042483"/>
                <a:ext cx="1837426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Shelters used up to 3 weeks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21D0E1-AE5E-46E7-9AC5-6D3B6BB23101}"/>
                </a:ext>
              </a:extLst>
            </p:cNvPr>
            <p:cNvSpPr txBox="1"/>
            <p:nvPr/>
          </p:nvSpPr>
          <p:spPr>
            <a:xfrm>
              <a:off x="3991005" y="2519446"/>
              <a:ext cx="191461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Based on limitations of physical access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2868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Shelter Model –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Displacement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AA0140-59F6-492F-8D60-FC6B41E66DFD}"/>
              </a:ext>
            </a:extLst>
          </p:cNvPr>
          <p:cNvSpPr txBox="1"/>
          <p:nvPr/>
        </p:nvSpPr>
        <p:spPr>
          <a:xfrm>
            <a:off x="1714617" y="1849381"/>
            <a:ext cx="6804694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Hazard Occupancy Code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sz="2000" dirty="0"/>
              <a:t>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Flood Depth Value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Jefferson County at the scale of buildings (Building Inventory)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Average Household Size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the communities from census data (2017 American Community Survey (ACS) 5-Year Estimates downloaded from "American Fact Finder“)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E630A3-9BF0-41FC-934E-1ECC04788382}"/>
              </a:ext>
            </a:extLst>
          </p:cNvPr>
          <p:cNvSpPr txBox="1"/>
          <p:nvPr/>
        </p:nvSpPr>
        <p:spPr>
          <a:xfrm>
            <a:off x="378977" y="1849381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DATA: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841FBB-3072-46ED-A3F8-359CBCF2F7C6}"/>
              </a:ext>
            </a:extLst>
          </p:cNvPr>
          <p:cNvSpPr txBox="1"/>
          <p:nvPr/>
        </p:nvSpPr>
        <p:spPr>
          <a:xfrm>
            <a:off x="378977" y="4079531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METHOD: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817E1D-41BA-463C-8BC6-6449A6F5C5FB}"/>
              </a:ext>
            </a:extLst>
          </p:cNvPr>
          <p:cNvSpPr txBox="1"/>
          <p:nvPr/>
        </p:nvSpPr>
        <p:spPr>
          <a:xfrm>
            <a:off x="378977" y="1027947"/>
            <a:ext cx="774156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BASE MODEL: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Flood Model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-MH Technical Manual 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MODIFICATIONS: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Scale of calculations changed to buildings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E7A692-48A4-40F4-ACB3-29C541B8DEB0}"/>
              </a:ext>
            </a:extLst>
          </p:cNvPr>
          <p:cNvSpPr txBox="1"/>
          <p:nvPr/>
        </p:nvSpPr>
        <p:spPr>
          <a:xfrm>
            <a:off x="1714617" y="4081044"/>
            <a:ext cx="657370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Extraction of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buildings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located in flood zones with the depth value of 1 ft or more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Estimating the number of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residential units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each building using the occupancy code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Calculation of the estimated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residing population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each building using the average household size of the community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Adding the population of the buildings in each community</a:t>
            </a:r>
          </a:p>
          <a:p>
            <a:pPr marL="233363" indent="-233363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98483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Shelter Model –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Displacement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89402E2-72AA-4811-8259-A66ACF80BED7}"/>
              </a:ext>
            </a:extLst>
          </p:cNvPr>
          <p:cNvSpPr txBox="1"/>
          <p:nvPr/>
        </p:nvSpPr>
        <p:spPr>
          <a:xfrm>
            <a:off x="1714616" y="1817770"/>
            <a:ext cx="6573705" cy="33142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1080770" algn="l"/>
              </a:tabLs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Where: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  <a:tabLst>
                <a:tab pos="1080770" algn="l"/>
              </a:tabLst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#DI</a:t>
            </a:r>
            <a:r>
              <a:rPr lang="en-US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the number of displaced individuals as a result of inundation with the depth equal or more than 1 foot </a:t>
            </a:r>
          </a:p>
          <a:p>
            <a:pPr>
              <a:spcAft>
                <a:spcPts val="800"/>
              </a:spcAft>
              <a:tabLst>
                <a:tab pos="1080770" algn="l"/>
              </a:tabLs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ResUNIT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the number of residential units in each building located within the area of inundation with the depth equal or more than 1 foot </a:t>
            </a:r>
          </a:p>
          <a:p>
            <a:pPr>
              <a:spcAft>
                <a:spcPts val="800"/>
              </a:spcAft>
              <a:tabLst>
                <a:tab pos="1080770" algn="l"/>
              </a:tabLst>
            </a:pP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AveHHSize</a:t>
            </a:r>
            <a:r>
              <a:rPr lang="en-US" b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= the average household size of the community where the building is located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the number of residential buildings within the flooded area with the depth equal or more than 1 foot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4DE24B-F86F-4E23-89A7-EAFA98C3AB96}"/>
              </a:ext>
            </a:extLst>
          </p:cNvPr>
          <p:cNvSpPr txBox="1"/>
          <p:nvPr/>
        </p:nvSpPr>
        <p:spPr>
          <a:xfrm>
            <a:off x="378976" y="932202"/>
            <a:ext cx="77415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DEFINED EQUATION: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30B58EA-9BD0-4EFF-81C5-C440275EB73B}"/>
                  </a:ext>
                </a:extLst>
              </p:cNvPr>
              <p:cNvSpPr txBox="1"/>
              <p:nvPr/>
            </p:nvSpPr>
            <p:spPr>
              <a:xfrm>
                <a:off x="2872596" y="1157126"/>
                <a:ext cx="5415726" cy="87940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#</m:t>
                          </m:r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𝐃𝐈</m:t>
                          </m:r>
                        </m:e>
                        <m:sub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𝐈𝐍</m:t>
                          </m:r>
                        </m:sub>
                      </m:sSub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𝐣</m:t>
                          </m:r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sup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𝐑𝐞𝐬𝐔𝐍𝐈𝐓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𝐈𝐍</m:t>
                              </m:r>
                            </m:sub>
                          </m:sSub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𝐀𝐯𝐞𝐇𝐇𝐒𝐢𝐳𝐞</m:t>
                              </m:r>
                            </m:e>
                            <m:sub>
                              <m:r>
                                <a:rPr lang="en-US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𝐂𝐎𝐌𝐌</m:t>
                              </m:r>
                            </m:sub>
                          </m:sSub>
                          <m:r>
                            <a:rPr lang="en-US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30B58EA-9BD0-4EFF-81C5-C440275EB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596" y="1157126"/>
                <a:ext cx="5415726" cy="8794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1F63DA0-7FE4-4E04-9384-1B89BC636B9B}"/>
              </a:ext>
            </a:extLst>
          </p:cNvPr>
          <p:cNvSpPr txBox="1"/>
          <p:nvPr/>
        </p:nvSpPr>
        <p:spPr>
          <a:xfrm>
            <a:off x="176848" y="6341130"/>
            <a:ext cx="7604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part of the population displacement table at building level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0FE61E-AD3D-46A4-B62F-4CC33EB7C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8" y="5255888"/>
            <a:ext cx="8751492" cy="108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48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0" y="1"/>
            <a:ext cx="9144000" cy="91439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Shelter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422731-8CFA-40B4-8667-52E4EDCED539}"/>
              </a:ext>
            </a:extLst>
          </p:cNvPr>
          <p:cNvSpPr txBox="1"/>
          <p:nvPr/>
        </p:nvSpPr>
        <p:spPr>
          <a:xfrm>
            <a:off x="378977" y="1629208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DATA: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164084-56AC-4BF5-AF5B-AF175E5C868E}"/>
              </a:ext>
            </a:extLst>
          </p:cNvPr>
          <p:cNvSpPr txBox="1"/>
          <p:nvPr/>
        </p:nvSpPr>
        <p:spPr>
          <a:xfrm>
            <a:off x="378977" y="2952647"/>
            <a:ext cx="13356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METHOD: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2EF801-CBD8-4F53-81CB-84A0E243D777}"/>
              </a:ext>
            </a:extLst>
          </p:cNvPr>
          <p:cNvSpPr txBox="1"/>
          <p:nvPr/>
        </p:nvSpPr>
        <p:spPr>
          <a:xfrm>
            <a:off x="378977" y="933742"/>
            <a:ext cx="838604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BASE MODEL: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Flood Model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-MH Technical Manual 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MODIFICATIONS: </a:t>
            </a:r>
            <a:r>
              <a:rPr lang="en-US" sz="2000" b="1" dirty="0"/>
              <a:t>Income classes updated based on the inflation rate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727ECD-5480-4FED-853B-CFFA9A79CDF3}"/>
              </a:ext>
            </a:extLst>
          </p:cNvPr>
          <p:cNvSpPr txBox="1"/>
          <p:nvPr/>
        </p:nvSpPr>
        <p:spPr>
          <a:xfrm>
            <a:off x="1714617" y="2954160"/>
            <a:ext cx="6573705" cy="39087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Based on "Flood Model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Hazus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-MH Technical Manual", Chapter 13, at the scale of communities: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Calculation of the percentage of households in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income classes</a:t>
            </a:r>
            <a:r>
              <a:rPr lang="en-US" sz="2000" dirty="0"/>
              <a:t>: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IM1: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$20,000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IM2: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$20,000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$30,000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IM3: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$30,000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$50,000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IM4: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$50,000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 &lt;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$60,000 </a:t>
            </a:r>
          </a:p>
          <a:p>
            <a:pPr marL="284163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IM5: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$60,000 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&lt;= HH Income per year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Calculation of the percentage of individuals in the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age classes</a:t>
            </a:r>
            <a:r>
              <a:rPr lang="en-US" sz="2000" dirty="0"/>
              <a:t>:</a:t>
            </a:r>
          </a:p>
          <a:p>
            <a:pPr marL="285750" indent="-1588">
              <a:buFontTx/>
              <a:buChar char="-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AM1: </a:t>
            </a:r>
            <a:r>
              <a:rPr lang="en-US" sz="1600" dirty="0"/>
              <a:t>Less than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15</a:t>
            </a:r>
            <a:r>
              <a:rPr lang="en-US" sz="1600" dirty="0"/>
              <a:t> years </a:t>
            </a:r>
          </a:p>
          <a:p>
            <a:pPr marL="285750" indent="-1588">
              <a:buFontTx/>
              <a:buChar char="-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AM2: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15 </a:t>
            </a:r>
            <a:r>
              <a:rPr lang="en-US" sz="1600" dirty="0"/>
              <a:t>to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64 </a:t>
            </a:r>
            <a:r>
              <a:rPr lang="en-US" sz="1600" dirty="0"/>
              <a:t>years </a:t>
            </a:r>
          </a:p>
          <a:p>
            <a:pPr marL="285750" indent="-1588">
              <a:buFontTx/>
              <a:buChar char="-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AM3: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65</a:t>
            </a:r>
            <a:r>
              <a:rPr lang="en-US" sz="1600" dirty="0"/>
              <a:t> years or more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8BF40B-E5F7-44A9-A6EE-A62ACA152C8C}"/>
              </a:ext>
            </a:extLst>
          </p:cNvPr>
          <p:cNvSpPr txBox="1"/>
          <p:nvPr/>
        </p:nvSpPr>
        <p:spPr>
          <a:xfrm>
            <a:off x="1714617" y="1629208"/>
            <a:ext cx="6573705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Displaced Population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estimated in the previous part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Household Income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Age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census data (2017 American Community Survey (ACS) 5-Year Estimates downloaded from "American Fact Finder“)</a:t>
            </a:r>
          </a:p>
        </p:txBody>
      </p:sp>
    </p:spTree>
    <p:extLst>
      <p:ext uri="{BB962C8B-B14F-4D97-AF65-F5344CB8AC3E}">
        <p14:creationId xmlns:p14="http://schemas.microsoft.com/office/powerpoint/2010/main" val="1033473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1590</Words>
  <Application>Microsoft Office PowerPoint</Application>
  <PresentationFormat>On-screen Show (4:3)</PresentationFormat>
  <Paragraphs>268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Donaldson</dc:creator>
  <cp:lastModifiedBy>Kurt Donaldson</cp:lastModifiedBy>
  <cp:revision>1</cp:revision>
  <dcterms:created xsi:type="dcterms:W3CDTF">2019-09-27T19:13:22Z</dcterms:created>
  <dcterms:modified xsi:type="dcterms:W3CDTF">2022-01-19T15:04:16Z</dcterms:modified>
</cp:coreProperties>
</file>